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7" r:id="rId1"/>
  </p:sldMasterIdLst>
  <p:notesMasterIdLst>
    <p:notesMasterId r:id="rId12"/>
  </p:notesMasterIdLst>
  <p:handoutMasterIdLst>
    <p:handoutMasterId r:id="rId13"/>
  </p:handoutMasterIdLst>
  <p:sldIdLst>
    <p:sldId id="256" r:id="rId2"/>
    <p:sldId id="282" r:id="rId3"/>
    <p:sldId id="274" r:id="rId4"/>
    <p:sldId id="275" r:id="rId5"/>
    <p:sldId id="276" r:id="rId6"/>
    <p:sldId id="277" r:id="rId7"/>
    <p:sldId id="278" r:id="rId8"/>
    <p:sldId id="279" r:id="rId9"/>
    <p:sldId id="280" r:id="rId10"/>
    <p:sldId id="281" r:id="rId11"/>
  </p:sldIdLst>
  <p:sldSz cx="9144000" cy="6858000" type="screen4x3"/>
  <p:notesSz cx="7724775" cy="10129838"/>
  <p:defaultTextStyle>
    <a:defPPr>
      <a:defRPr lang="en-US"/>
    </a:defPPr>
    <a:lvl1pPr algn="l" rtl="0" fontAlgn="base">
      <a:spcBef>
        <a:spcPct val="0"/>
      </a:spcBef>
      <a:spcAft>
        <a:spcPct val="0"/>
      </a:spcAft>
      <a:defRPr sz="3800" kern="1200">
        <a:solidFill>
          <a:schemeClr val="tx1"/>
        </a:solidFill>
        <a:latin typeface="Tahoma" panose="020B0604030504040204" pitchFamily="34" charset="0"/>
        <a:ea typeface="+mn-ea"/>
        <a:cs typeface="+mn-cs"/>
      </a:defRPr>
    </a:lvl1pPr>
    <a:lvl2pPr marL="457200" algn="l" rtl="0" fontAlgn="base">
      <a:spcBef>
        <a:spcPct val="0"/>
      </a:spcBef>
      <a:spcAft>
        <a:spcPct val="0"/>
      </a:spcAft>
      <a:defRPr sz="3800" kern="1200">
        <a:solidFill>
          <a:schemeClr val="tx1"/>
        </a:solidFill>
        <a:latin typeface="Tahoma" panose="020B0604030504040204" pitchFamily="34" charset="0"/>
        <a:ea typeface="+mn-ea"/>
        <a:cs typeface="+mn-cs"/>
      </a:defRPr>
    </a:lvl2pPr>
    <a:lvl3pPr marL="914400" algn="l" rtl="0" fontAlgn="base">
      <a:spcBef>
        <a:spcPct val="0"/>
      </a:spcBef>
      <a:spcAft>
        <a:spcPct val="0"/>
      </a:spcAft>
      <a:defRPr sz="3800" kern="1200">
        <a:solidFill>
          <a:schemeClr val="tx1"/>
        </a:solidFill>
        <a:latin typeface="Tahoma" panose="020B0604030504040204" pitchFamily="34" charset="0"/>
        <a:ea typeface="+mn-ea"/>
        <a:cs typeface="+mn-cs"/>
      </a:defRPr>
    </a:lvl3pPr>
    <a:lvl4pPr marL="1371600" algn="l" rtl="0" fontAlgn="base">
      <a:spcBef>
        <a:spcPct val="0"/>
      </a:spcBef>
      <a:spcAft>
        <a:spcPct val="0"/>
      </a:spcAft>
      <a:defRPr sz="3800" kern="1200">
        <a:solidFill>
          <a:schemeClr val="tx1"/>
        </a:solidFill>
        <a:latin typeface="Tahoma" panose="020B0604030504040204" pitchFamily="34" charset="0"/>
        <a:ea typeface="+mn-ea"/>
        <a:cs typeface="+mn-cs"/>
      </a:defRPr>
    </a:lvl4pPr>
    <a:lvl5pPr marL="1828800" algn="l" rtl="0" fontAlgn="base">
      <a:spcBef>
        <a:spcPct val="0"/>
      </a:spcBef>
      <a:spcAft>
        <a:spcPct val="0"/>
      </a:spcAft>
      <a:defRPr sz="3800" kern="1200">
        <a:solidFill>
          <a:schemeClr val="tx1"/>
        </a:solidFill>
        <a:latin typeface="Tahoma" panose="020B0604030504040204" pitchFamily="34" charset="0"/>
        <a:ea typeface="+mn-ea"/>
        <a:cs typeface="+mn-cs"/>
      </a:defRPr>
    </a:lvl5pPr>
    <a:lvl6pPr marL="2286000" algn="l" defTabSz="914400" rtl="0" eaLnBrk="1" latinLnBrk="0" hangingPunct="1">
      <a:defRPr sz="3800" kern="1200">
        <a:solidFill>
          <a:schemeClr val="tx1"/>
        </a:solidFill>
        <a:latin typeface="Tahoma" panose="020B0604030504040204" pitchFamily="34" charset="0"/>
        <a:ea typeface="+mn-ea"/>
        <a:cs typeface="+mn-cs"/>
      </a:defRPr>
    </a:lvl6pPr>
    <a:lvl7pPr marL="2743200" algn="l" defTabSz="914400" rtl="0" eaLnBrk="1" latinLnBrk="0" hangingPunct="1">
      <a:defRPr sz="3800" kern="1200">
        <a:solidFill>
          <a:schemeClr val="tx1"/>
        </a:solidFill>
        <a:latin typeface="Tahoma" panose="020B0604030504040204" pitchFamily="34" charset="0"/>
        <a:ea typeface="+mn-ea"/>
        <a:cs typeface="+mn-cs"/>
      </a:defRPr>
    </a:lvl7pPr>
    <a:lvl8pPr marL="3200400" algn="l" defTabSz="914400" rtl="0" eaLnBrk="1" latinLnBrk="0" hangingPunct="1">
      <a:defRPr sz="3800" kern="1200">
        <a:solidFill>
          <a:schemeClr val="tx1"/>
        </a:solidFill>
        <a:latin typeface="Tahoma" panose="020B0604030504040204" pitchFamily="34" charset="0"/>
        <a:ea typeface="+mn-ea"/>
        <a:cs typeface="+mn-cs"/>
      </a:defRPr>
    </a:lvl8pPr>
    <a:lvl9pPr marL="3657600" algn="l" defTabSz="914400" rtl="0" eaLnBrk="1" latinLnBrk="0" hangingPunct="1">
      <a:defRPr sz="3800" kern="1200">
        <a:solidFill>
          <a:schemeClr val="tx1"/>
        </a:solidFill>
        <a:latin typeface="Tahoma" panose="020B060403050404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89">
          <p15:clr>
            <a:srgbClr val="A4A3A4"/>
          </p15:clr>
        </p15:guide>
        <p15:guide id="2" pos="2433">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E7FAF1"/>
    <a:srgbClr val="E8D1FF"/>
    <a:srgbClr val="FFFFCD"/>
    <a:srgbClr val="FFFFB7"/>
    <a:srgbClr val="FF33CC"/>
    <a:srgbClr val="C0C0C0"/>
    <a:srgbClr val="00CC00"/>
    <a:srgbClr val="339933"/>
    <a:srgbClr val="CC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658" autoAdjust="0"/>
    <p:restoredTop sz="93519" autoAdjust="0"/>
  </p:normalViewPr>
  <p:slideViewPr>
    <p:cSldViewPr>
      <p:cViewPr varScale="1">
        <p:scale>
          <a:sx n="67" d="100"/>
          <a:sy n="67" d="100"/>
        </p:scale>
        <p:origin x="1548" y="66"/>
      </p:cViewPr>
      <p:guideLst>
        <p:guide orient="horz" pos="2160"/>
        <p:guide pos="2880"/>
      </p:guideLst>
    </p:cSldViewPr>
  </p:slideViewPr>
  <p:outlineViewPr>
    <p:cViewPr>
      <p:scale>
        <a:sx n="33" d="100"/>
        <a:sy n="33" d="100"/>
      </p:scale>
      <p:origin x="0" y="6284"/>
    </p:cViewPr>
  </p:outlineViewPr>
  <p:notesTextViewPr>
    <p:cViewPr>
      <p:scale>
        <a:sx n="100" d="100"/>
        <a:sy n="100" d="100"/>
      </p:scale>
      <p:origin x="0" y="0"/>
    </p:cViewPr>
  </p:notesTextViewPr>
  <p:sorterViewPr>
    <p:cViewPr>
      <p:scale>
        <a:sx n="66" d="100"/>
        <a:sy n="66" d="100"/>
      </p:scale>
      <p:origin x="0" y="234"/>
    </p:cViewPr>
  </p:sorterViewPr>
  <p:notesViewPr>
    <p:cSldViewPr>
      <p:cViewPr varScale="1">
        <p:scale>
          <a:sx n="44" d="100"/>
          <a:sy n="44" d="100"/>
        </p:scale>
        <p:origin x="-1552" y="-92"/>
      </p:cViewPr>
      <p:guideLst>
        <p:guide orient="horz" pos="3189"/>
        <p:guide pos="2433"/>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8002" name="Rectangle 2"/>
          <p:cNvSpPr>
            <a:spLocks noGrp="1" noChangeArrowheads="1"/>
          </p:cNvSpPr>
          <p:nvPr>
            <p:ph type="hdr" sz="quarter"/>
          </p:nvPr>
        </p:nvSpPr>
        <p:spPr bwMode="auto">
          <a:xfrm>
            <a:off x="0" y="0"/>
            <a:ext cx="3346450" cy="508000"/>
          </a:xfrm>
          <a:prstGeom prst="rect">
            <a:avLst/>
          </a:prstGeom>
          <a:noFill/>
          <a:ln w="9525">
            <a:noFill/>
            <a:miter lim="800000"/>
            <a:headEnd/>
            <a:tailEnd/>
          </a:ln>
          <a:effectLst/>
        </p:spPr>
        <p:txBody>
          <a:bodyPr vert="horz" wrap="square" lIns="101974" tIns="50986" rIns="101974" bIns="50986" numCol="1" anchor="t" anchorCtr="0" compatLnSpc="1">
            <a:prstTxWarp prst="textNoShape">
              <a:avLst/>
            </a:prstTxWarp>
          </a:bodyPr>
          <a:lstStyle>
            <a:lvl1pPr defTabSz="1019052">
              <a:defRPr sz="1400"/>
            </a:lvl1pPr>
          </a:lstStyle>
          <a:p>
            <a:pPr>
              <a:defRPr/>
            </a:pPr>
            <a:endParaRPr lang="en-US"/>
          </a:p>
        </p:txBody>
      </p:sp>
      <p:sp>
        <p:nvSpPr>
          <p:cNvPr id="128003" name="Rectangle 3"/>
          <p:cNvSpPr>
            <a:spLocks noGrp="1" noChangeArrowheads="1"/>
          </p:cNvSpPr>
          <p:nvPr>
            <p:ph type="dt" sz="quarter" idx="1"/>
          </p:nvPr>
        </p:nvSpPr>
        <p:spPr bwMode="auto">
          <a:xfrm>
            <a:off x="4378325" y="0"/>
            <a:ext cx="3346450" cy="508000"/>
          </a:xfrm>
          <a:prstGeom prst="rect">
            <a:avLst/>
          </a:prstGeom>
          <a:noFill/>
          <a:ln w="9525">
            <a:noFill/>
            <a:miter lim="800000"/>
            <a:headEnd/>
            <a:tailEnd/>
          </a:ln>
          <a:effectLst/>
        </p:spPr>
        <p:txBody>
          <a:bodyPr vert="horz" wrap="square" lIns="101974" tIns="50986" rIns="101974" bIns="50986" numCol="1" anchor="t" anchorCtr="0" compatLnSpc="1">
            <a:prstTxWarp prst="textNoShape">
              <a:avLst/>
            </a:prstTxWarp>
          </a:bodyPr>
          <a:lstStyle>
            <a:lvl1pPr algn="r" defTabSz="1019052">
              <a:defRPr sz="1400"/>
            </a:lvl1pPr>
          </a:lstStyle>
          <a:p>
            <a:pPr>
              <a:defRPr/>
            </a:pPr>
            <a:endParaRPr lang="en-US"/>
          </a:p>
        </p:txBody>
      </p:sp>
      <p:sp>
        <p:nvSpPr>
          <p:cNvPr id="128004" name="Rectangle 4"/>
          <p:cNvSpPr>
            <a:spLocks noGrp="1" noChangeArrowheads="1"/>
          </p:cNvSpPr>
          <p:nvPr>
            <p:ph type="ftr" sz="quarter" idx="2"/>
          </p:nvPr>
        </p:nvSpPr>
        <p:spPr bwMode="auto">
          <a:xfrm>
            <a:off x="0" y="9621838"/>
            <a:ext cx="3346450" cy="508000"/>
          </a:xfrm>
          <a:prstGeom prst="rect">
            <a:avLst/>
          </a:prstGeom>
          <a:noFill/>
          <a:ln w="9525">
            <a:noFill/>
            <a:miter lim="800000"/>
            <a:headEnd/>
            <a:tailEnd/>
          </a:ln>
          <a:effectLst/>
        </p:spPr>
        <p:txBody>
          <a:bodyPr vert="horz" wrap="square" lIns="101974" tIns="50986" rIns="101974" bIns="50986" numCol="1" anchor="b" anchorCtr="0" compatLnSpc="1">
            <a:prstTxWarp prst="textNoShape">
              <a:avLst/>
            </a:prstTxWarp>
          </a:bodyPr>
          <a:lstStyle>
            <a:lvl1pPr defTabSz="1019052">
              <a:defRPr sz="1400"/>
            </a:lvl1pPr>
          </a:lstStyle>
          <a:p>
            <a:pPr>
              <a:defRPr/>
            </a:pPr>
            <a:endParaRPr lang="en-US"/>
          </a:p>
        </p:txBody>
      </p:sp>
      <p:sp>
        <p:nvSpPr>
          <p:cNvPr id="128005" name="Rectangle 5"/>
          <p:cNvSpPr>
            <a:spLocks noGrp="1" noChangeArrowheads="1"/>
          </p:cNvSpPr>
          <p:nvPr>
            <p:ph type="sldNum" sz="quarter" idx="3"/>
          </p:nvPr>
        </p:nvSpPr>
        <p:spPr bwMode="auto">
          <a:xfrm>
            <a:off x="4378325" y="9621838"/>
            <a:ext cx="3346450" cy="508000"/>
          </a:xfrm>
          <a:prstGeom prst="rect">
            <a:avLst/>
          </a:prstGeom>
          <a:noFill/>
          <a:ln w="9525">
            <a:noFill/>
            <a:miter lim="800000"/>
            <a:headEnd/>
            <a:tailEnd/>
          </a:ln>
          <a:effectLst/>
        </p:spPr>
        <p:txBody>
          <a:bodyPr vert="horz" wrap="square" lIns="101974" tIns="50986" rIns="101974" bIns="50986" numCol="1" anchor="b" anchorCtr="0" compatLnSpc="1">
            <a:prstTxWarp prst="textNoShape">
              <a:avLst/>
            </a:prstTxWarp>
          </a:bodyPr>
          <a:lstStyle>
            <a:lvl1pPr algn="r" defTabSz="1017588">
              <a:defRPr sz="1400"/>
            </a:lvl1pPr>
          </a:lstStyle>
          <a:p>
            <a:fld id="{55D8473B-C842-4F7D-BFBB-D418B742CA2C}" type="slidenum">
              <a:rPr lang="en-US"/>
              <a:pPr/>
              <a:t>‹#›</a:t>
            </a:fld>
            <a:endParaRPr lang="en-US"/>
          </a:p>
        </p:txBody>
      </p:sp>
    </p:spTree>
    <p:extLst>
      <p:ext uri="{BB962C8B-B14F-4D97-AF65-F5344CB8AC3E}">
        <p14:creationId xmlns:p14="http://schemas.microsoft.com/office/powerpoint/2010/main" val="151397281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42" name="Rectangle 2"/>
          <p:cNvSpPr>
            <a:spLocks noGrp="1" noChangeArrowheads="1"/>
          </p:cNvSpPr>
          <p:nvPr>
            <p:ph type="hdr" sz="quarter"/>
          </p:nvPr>
        </p:nvSpPr>
        <p:spPr bwMode="auto">
          <a:xfrm>
            <a:off x="0" y="0"/>
            <a:ext cx="3346450" cy="508000"/>
          </a:xfrm>
          <a:prstGeom prst="rect">
            <a:avLst/>
          </a:prstGeom>
          <a:noFill/>
          <a:ln w="9525">
            <a:noFill/>
            <a:miter lim="800000"/>
            <a:headEnd/>
            <a:tailEnd/>
          </a:ln>
          <a:effectLst/>
        </p:spPr>
        <p:txBody>
          <a:bodyPr vert="horz" wrap="square" lIns="101974" tIns="50986" rIns="101974" bIns="50986" numCol="1" anchor="t" anchorCtr="0" compatLnSpc="1">
            <a:prstTxWarp prst="textNoShape">
              <a:avLst/>
            </a:prstTxWarp>
          </a:bodyPr>
          <a:lstStyle>
            <a:lvl1pPr defTabSz="1019052">
              <a:defRPr sz="1400"/>
            </a:lvl1pPr>
          </a:lstStyle>
          <a:p>
            <a:pPr>
              <a:defRPr/>
            </a:pPr>
            <a:endParaRPr lang="en-US"/>
          </a:p>
        </p:txBody>
      </p:sp>
      <p:sp>
        <p:nvSpPr>
          <p:cNvPr id="112643" name="Rectangle 3"/>
          <p:cNvSpPr>
            <a:spLocks noGrp="1" noChangeArrowheads="1"/>
          </p:cNvSpPr>
          <p:nvPr>
            <p:ph type="dt" idx="1"/>
          </p:nvPr>
        </p:nvSpPr>
        <p:spPr bwMode="auto">
          <a:xfrm>
            <a:off x="4378325" y="0"/>
            <a:ext cx="3346450" cy="508000"/>
          </a:xfrm>
          <a:prstGeom prst="rect">
            <a:avLst/>
          </a:prstGeom>
          <a:noFill/>
          <a:ln w="9525">
            <a:noFill/>
            <a:miter lim="800000"/>
            <a:headEnd/>
            <a:tailEnd/>
          </a:ln>
          <a:effectLst/>
        </p:spPr>
        <p:txBody>
          <a:bodyPr vert="horz" wrap="square" lIns="101974" tIns="50986" rIns="101974" bIns="50986" numCol="1" anchor="t" anchorCtr="0" compatLnSpc="1">
            <a:prstTxWarp prst="textNoShape">
              <a:avLst/>
            </a:prstTxWarp>
          </a:bodyPr>
          <a:lstStyle>
            <a:lvl1pPr algn="r" defTabSz="1019052">
              <a:defRPr sz="1400"/>
            </a:lvl1pPr>
          </a:lstStyle>
          <a:p>
            <a:pPr>
              <a:defRPr/>
            </a:pPr>
            <a:endParaRPr lang="en-US"/>
          </a:p>
        </p:txBody>
      </p:sp>
      <p:sp>
        <p:nvSpPr>
          <p:cNvPr id="5124" name="Rectangle 4"/>
          <p:cNvSpPr>
            <a:spLocks noGrp="1" noRot="1" noChangeAspect="1" noChangeArrowheads="1" noTextEdit="1"/>
          </p:cNvSpPr>
          <p:nvPr>
            <p:ph type="sldImg" idx="2"/>
          </p:nvPr>
        </p:nvSpPr>
        <p:spPr bwMode="auto">
          <a:xfrm>
            <a:off x="1331913" y="758825"/>
            <a:ext cx="5067300" cy="38004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45" name="Rectangle 5"/>
          <p:cNvSpPr>
            <a:spLocks noGrp="1" noChangeArrowheads="1"/>
          </p:cNvSpPr>
          <p:nvPr>
            <p:ph type="body" sz="quarter" idx="3"/>
          </p:nvPr>
        </p:nvSpPr>
        <p:spPr bwMode="auto">
          <a:xfrm>
            <a:off x="1027113" y="4813300"/>
            <a:ext cx="5670550" cy="4557713"/>
          </a:xfrm>
          <a:prstGeom prst="rect">
            <a:avLst/>
          </a:prstGeom>
          <a:noFill/>
          <a:ln w="9525">
            <a:noFill/>
            <a:miter lim="800000"/>
            <a:headEnd/>
            <a:tailEnd/>
          </a:ln>
          <a:effectLst/>
        </p:spPr>
        <p:txBody>
          <a:bodyPr vert="horz" wrap="square" lIns="101974" tIns="50986" rIns="101974" bIns="50986"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12646" name="Rectangle 6"/>
          <p:cNvSpPr>
            <a:spLocks noGrp="1" noChangeArrowheads="1"/>
          </p:cNvSpPr>
          <p:nvPr>
            <p:ph type="ftr" sz="quarter" idx="4"/>
          </p:nvPr>
        </p:nvSpPr>
        <p:spPr bwMode="auto">
          <a:xfrm>
            <a:off x="0" y="9621838"/>
            <a:ext cx="3346450" cy="508000"/>
          </a:xfrm>
          <a:prstGeom prst="rect">
            <a:avLst/>
          </a:prstGeom>
          <a:noFill/>
          <a:ln w="9525">
            <a:noFill/>
            <a:miter lim="800000"/>
            <a:headEnd/>
            <a:tailEnd/>
          </a:ln>
          <a:effectLst/>
        </p:spPr>
        <p:txBody>
          <a:bodyPr vert="horz" wrap="square" lIns="101974" tIns="50986" rIns="101974" bIns="50986" numCol="1" anchor="b" anchorCtr="0" compatLnSpc="1">
            <a:prstTxWarp prst="textNoShape">
              <a:avLst/>
            </a:prstTxWarp>
          </a:bodyPr>
          <a:lstStyle>
            <a:lvl1pPr defTabSz="1019052">
              <a:defRPr sz="1400"/>
            </a:lvl1pPr>
          </a:lstStyle>
          <a:p>
            <a:pPr>
              <a:defRPr/>
            </a:pPr>
            <a:endParaRPr lang="en-US"/>
          </a:p>
        </p:txBody>
      </p:sp>
      <p:sp>
        <p:nvSpPr>
          <p:cNvPr id="112647" name="Rectangle 7"/>
          <p:cNvSpPr>
            <a:spLocks noGrp="1" noChangeArrowheads="1"/>
          </p:cNvSpPr>
          <p:nvPr>
            <p:ph type="sldNum" sz="quarter" idx="5"/>
          </p:nvPr>
        </p:nvSpPr>
        <p:spPr bwMode="auto">
          <a:xfrm>
            <a:off x="4378325" y="9621838"/>
            <a:ext cx="3346450" cy="508000"/>
          </a:xfrm>
          <a:prstGeom prst="rect">
            <a:avLst/>
          </a:prstGeom>
          <a:noFill/>
          <a:ln w="9525">
            <a:noFill/>
            <a:miter lim="800000"/>
            <a:headEnd/>
            <a:tailEnd/>
          </a:ln>
          <a:effectLst/>
        </p:spPr>
        <p:txBody>
          <a:bodyPr vert="horz" wrap="square" lIns="101974" tIns="50986" rIns="101974" bIns="50986" numCol="1" anchor="b" anchorCtr="0" compatLnSpc="1">
            <a:prstTxWarp prst="textNoShape">
              <a:avLst/>
            </a:prstTxWarp>
          </a:bodyPr>
          <a:lstStyle>
            <a:lvl1pPr algn="r" defTabSz="1017588">
              <a:defRPr sz="1400"/>
            </a:lvl1pPr>
          </a:lstStyle>
          <a:p>
            <a:fld id="{A1E068A0-FBDE-4D20-BE5C-08ACB27D9B41}" type="slidenum">
              <a:rPr lang="en-US"/>
              <a:pPr/>
              <a:t>‹#›</a:t>
            </a:fld>
            <a:endParaRPr lang="en-US"/>
          </a:p>
        </p:txBody>
      </p:sp>
    </p:spTree>
    <p:extLst>
      <p:ext uri="{BB962C8B-B14F-4D97-AF65-F5344CB8AC3E}">
        <p14:creationId xmlns:p14="http://schemas.microsoft.com/office/powerpoint/2010/main" val="376938382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mn-ea"/>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mn-ea"/>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17" descr="Taibah_Small_logo.JPG"/>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06375" y="2286000"/>
            <a:ext cx="555625"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 name="Group 2"/>
          <p:cNvGrpSpPr>
            <a:grpSpLocks/>
          </p:cNvGrpSpPr>
          <p:nvPr/>
        </p:nvGrpSpPr>
        <p:grpSpPr bwMode="auto">
          <a:xfrm>
            <a:off x="0" y="2438400"/>
            <a:ext cx="9009063" cy="1052513"/>
            <a:chOff x="0" y="1536"/>
            <a:chExt cx="5675" cy="663"/>
          </a:xfrm>
        </p:grpSpPr>
        <p:sp>
          <p:nvSpPr>
            <p:cNvPr id="6" name="Rectangle 5"/>
            <p:cNvSpPr>
              <a:spLocks noChangeArrowheads="1"/>
            </p:cNvSpPr>
            <p:nvPr/>
          </p:nvSpPr>
          <p:spPr bwMode="auto">
            <a:xfrm>
              <a:off x="427" y="1604"/>
              <a:ext cx="207" cy="299"/>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defRPr/>
              </a:pPr>
              <a:endParaRPr lang="en-US"/>
            </a:p>
          </p:txBody>
        </p:sp>
        <p:grpSp>
          <p:nvGrpSpPr>
            <p:cNvPr id="7" name="Group 6"/>
            <p:cNvGrpSpPr>
              <a:grpSpLocks/>
            </p:cNvGrpSpPr>
            <p:nvPr/>
          </p:nvGrpSpPr>
          <p:grpSpPr bwMode="auto">
            <a:xfrm>
              <a:off x="263" y="1870"/>
              <a:ext cx="466" cy="299"/>
              <a:chOff x="912" y="2640"/>
              <a:chExt cx="672" cy="432"/>
            </a:xfrm>
          </p:grpSpPr>
          <p:sp>
            <p:nvSpPr>
              <p:cNvPr id="11" name="Rectangle 7"/>
              <p:cNvSpPr>
                <a:spLocks noChangeArrowheads="1"/>
              </p:cNvSpPr>
              <p:nvPr/>
            </p:nvSpPr>
            <p:spPr bwMode="auto">
              <a:xfrm>
                <a:off x="912" y="2640"/>
                <a:ext cx="384" cy="432"/>
              </a:xfrm>
              <a:prstGeom prst="rect">
                <a:avLst/>
              </a:prstGeom>
              <a:solidFill>
                <a:schemeClr val="accent2"/>
              </a:solidFill>
              <a:ln w="9525">
                <a:noFill/>
                <a:miter lim="800000"/>
                <a:headEnd/>
                <a:tailEnd/>
              </a:ln>
              <a:effectLst/>
            </p:spPr>
            <p:txBody>
              <a:bodyPr wrap="none" anchor="ctr"/>
              <a:lstStyle/>
              <a:p>
                <a:pPr>
                  <a:defRPr/>
                </a:pPr>
                <a:endParaRPr lang="en-US"/>
              </a:p>
            </p:txBody>
          </p:sp>
          <p:sp>
            <p:nvSpPr>
              <p:cNvPr id="12" name="Rectangle 8"/>
              <p:cNvSpPr>
                <a:spLocks noChangeArrowheads="1"/>
              </p:cNvSpPr>
              <p:nvPr/>
            </p:nvSpPr>
            <p:spPr bwMode="auto">
              <a:xfrm>
                <a:off x="1248" y="2640"/>
                <a:ext cx="336" cy="432"/>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defRPr/>
                </a:pPr>
                <a:endParaRPr lang="en-US"/>
              </a:p>
            </p:txBody>
          </p:sp>
        </p:grpSp>
        <p:sp>
          <p:nvSpPr>
            <p:cNvPr id="8"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defRPr/>
              </a:pPr>
              <a:endParaRPr lang="en-US"/>
            </a:p>
          </p:txBody>
        </p:sp>
        <p:sp>
          <p:nvSpPr>
            <p:cNvPr id="9" name="Rectangle 10"/>
            <p:cNvSpPr>
              <a:spLocks noChangeArrowheads="1"/>
            </p:cNvSpPr>
            <p:nvPr/>
          </p:nvSpPr>
          <p:spPr bwMode="auto">
            <a:xfrm>
              <a:off x="400" y="1536"/>
              <a:ext cx="20" cy="663"/>
            </a:xfrm>
            <a:prstGeom prst="rect">
              <a:avLst/>
            </a:prstGeom>
            <a:solidFill>
              <a:schemeClr val="bg2"/>
            </a:solidFill>
            <a:ln w="9525">
              <a:noFill/>
              <a:miter lim="800000"/>
              <a:headEnd/>
              <a:tailEnd/>
            </a:ln>
            <a:effectLst/>
          </p:spPr>
          <p:txBody>
            <a:bodyPr wrap="none" anchor="ctr"/>
            <a:lstStyle/>
            <a:p>
              <a:pPr>
                <a:defRPr/>
              </a:pPr>
              <a:endParaRPr lang="en-US"/>
            </a:p>
          </p:txBody>
        </p:sp>
        <p:sp>
          <p:nvSpPr>
            <p:cNvPr id="10"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defRPr/>
              </a:pPr>
              <a:endParaRPr lang="en-US"/>
            </a:p>
          </p:txBody>
        </p:sp>
      </p:grpSp>
      <p:sp>
        <p:nvSpPr>
          <p:cNvPr id="65548" name="Rectangle 12"/>
          <p:cNvSpPr>
            <a:spLocks noGrp="1" noChangeArrowheads="1"/>
          </p:cNvSpPr>
          <p:nvPr>
            <p:ph type="ctrTitle"/>
          </p:nvPr>
        </p:nvSpPr>
        <p:spPr>
          <a:xfrm>
            <a:off x="990600" y="1828800"/>
            <a:ext cx="7772400" cy="1143000"/>
          </a:xfrm>
        </p:spPr>
        <p:txBody>
          <a:bodyPr/>
          <a:lstStyle>
            <a:lvl1pPr>
              <a:defRPr/>
            </a:lvl1pPr>
          </a:lstStyle>
          <a:p>
            <a:r>
              <a:rPr lang="en-US"/>
              <a:t>Click to edit Master title style</a:t>
            </a:r>
          </a:p>
        </p:txBody>
      </p:sp>
      <p:sp>
        <p:nvSpPr>
          <p:cNvPr id="65549"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sz="3200"/>
            </a:lvl1pPr>
          </a:lstStyle>
          <a:p>
            <a:r>
              <a:rPr lang="en-US"/>
              <a:t>Click to edit Master subtitle style</a:t>
            </a:r>
          </a:p>
        </p:txBody>
      </p:sp>
    </p:spTree>
    <p:extLst>
      <p:ext uri="{BB962C8B-B14F-4D97-AF65-F5344CB8AC3E}">
        <p14:creationId xmlns:p14="http://schemas.microsoft.com/office/powerpoint/2010/main" val="1788124830"/>
      </p:ext>
    </p:extLst>
  </p:cSld>
  <p:clrMapOvr>
    <a:masterClrMapping/>
  </p:clrMapOvr>
  <p:transition spd="slow">
    <p:random/>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fld id="{29E78633-7A1E-4042-9519-9BBBFD05E22A}" type="datetime1">
              <a:rPr lang="en-US"/>
              <a:pPr>
                <a:defRPr/>
              </a:pPr>
              <a:t>9/1/2020</a:t>
            </a:fld>
            <a:endParaRPr lang="en-US"/>
          </a:p>
        </p:txBody>
      </p:sp>
      <p:sp>
        <p:nvSpPr>
          <p:cNvPr id="5" name="Rectangle 12"/>
          <p:cNvSpPr>
            <a:spLocks noGrp="1" noChangeArrowheads="1"/>
          </p:cNvSpPr>
          <p:nvPr>
            <p:ph type="ftr" sz="quarter" idx="11"/>
          </p:nvPr>
        </p:nvSpPr>
        <p:spPr>
          <a:ln/>
        </p:spPr>
        <p:txBody>
          <a:bodyPr/>
          <a:lstStyle>
            <a:lvl1pPr>
              <a:defRPr/>
            </a:lvl1pPr>
          </a:lstStyle>
          <a:p>
            <a:pPr>
              <a:defRPr/>
            </a:pPr>
            <a:r>
              <a:rPr lang="en-US"/>
              <a:t>CE221 - Dr. Emad Aboelela</a:t>
            </a:r>
          </a:p>
        </p:txBody>
      </p:sp>
      <p:sp>
        <p:nvSpPr>
          <p:cNvPr id="6" name="Rectangle 13"/>
          <p:cNvSpPr>
            <a:spLocks noGrp="1" noChangeArrowheads="1"/>
          </p:cNvSpPr>
          <p:nvPr>
            <p:ph type="sldNum" sz="quarter" idx="12"/>
          </p:nvPr>
        </p:nvSpPr>
        <p:spPr>
          <a:ln/>
        </p:spPr>
        <p:txBody>
          <a:bodyPr/>
          <a:lstStyle>
            <a:lvl1pPr>
              <a:defRPr/>
            </a:lvl1pPr>
          </a:lstStyle>
          <a:p>
            <a:fld id="{A24C267E-971F-4B3D-A605-46B495B8850B}" type="slidenum">
              <a:rPr lang="en-US"/>
              <a:pPr/>
              <a:t>‹#›</a:t>
            </a:fld>
            <a:endParaRPr lang="en-US"/>
          </a:p>
        </p:txBody>
      </p:sp>
    </p:spTree>
    <p:extLst>
      <p:ext uri="{BB962C8B-B14F-4D97-AF65-F5344CB8AC3E}">
        <p14:creationId xmlns:p14="http://schemas.microsoft.com/office/powerpoint/2010/main" val="1655145452"/>
      </p:ext>
    </p:extLst>
  </p:cSld>
  <p:clrMapOvr>
    <a:masterClrMapping/>
  </p:clrMapOvr>
  <p:transition spd="slow">
    <p:random/>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99275" y="76200"/>
            <a:ext cx="2044700" cy="60960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762000" y="76200"/>
            <a:ext cx="5984875" cy="6096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fld id="{ACC467D4-5388-4AE7-8CCC-54F2484ECFC1}" type="datetime1">
              <a:rPr lang="en-US"/>
              <a:pPr>
                <a:defRPr/>
              </a:pPr>
              <a:t>9/1/2020</a:t>
            </a:fld>
            <a:endParaRPr lang="en-US"/>
          </a:p>
        </p:txBody>
      </p:sp>
      <p:sp>
        <p:nvSpPr>
          <p:cNvPr id="5" name="Rectangle 12"/>
          <p:cNvSpPr>
            <a:spLocks noGrp="1" noChangeArrowheads="1"/>
          </p:cNvSpPr>
          <p:nvPr>
            <p:ph type="ftr" sz="quarter" idx="11"/>
          </p:nvPr>
        </p:nvSpPr>
        <p:spPr>
          <a:ln/>
        </p:spPr>
        <p:txBody>
          <a:bodyPr/>
          <a:lstStyle>
            <a:lvl1pPr>
              <a:defRPr/>
            </a:lvl1pPr>
          </a:lstStyle>
          <a:p>
            <a:pPr>
              <a:defRPr/>
            </a:pPr>
            <a:r>
              <a:rPr lang="en-US"/>
              <a:t>CE221 - Dr. Emad Aboelela</a:t>
            </a:r>
          </a:p>
        </p:txBody>
      </p:sp>
      <p:sp>
        <p:nvSpPr>
          <p:cNvPr id="6" name="Rectangle 13"/>
          <p:cNvSpPr>
            <a:spLocks noGrp="1" noChangeArrowheads="1"/>
          </p:cNvSpPr>
          <p:nvPr>
            <p:ph type="sldNum" sz="quarter" idx="12"/>
          </p:nvPr>
        </p:nvSpPr>
        <p:spPr>
          <a:ln/>
        </p:spPr>
        <p:txBody>
          <a:bodyPr/>
          <a:lstStyle>
            <a:lvl1pPr>
              <a:defRPr/>
            </a:lvl1pPr>
          </a:lstStyle>
          <a:p>
            <a:fld id="{8DBB22FE-427C-4816-A9B1-DBA83BE0B566}" type="slidenum">
              <a:rPr lang="en-US"/>
              <a:pPr/>
              <a:t>‹#›</a:t>
            </a:fld>
            <a:endParaRPr lang="en-US"/>
          </a:p>
        </p:txBody>
      </p:sp>
    </p:spTree>
    <p:extLst>
      <p:ext uri="{BB962C8B-B14F-4D97-AF65-F5344CB8AC3E}">
        <p14:creationId xmlns:p14="http://schemas.microsoft.com/office/powerpoint/2010/main" val="4150785491"/>
      </p:ext>
    </p:extLst>
  </p:cSld>
  <p:clrMapOvr>
    <a:masterClrMapping/>
  </p:clrMapOvr>
  <p:transition spd="slow">
    <p:rand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fld id="{26C47621-688B-4928-98F7-750F8A5B3B57}" type="datetime1">
              <a:rPr lang="en-US"/>
              <a:pPr>
                <a:defRPr/>
              </a:pPr>
              <a:t>9/1/2020</a:t>
            </a:fld>
            <a:endParaRPr lang="en-US"/>
          </a:p>
        </p:txBody>
      </p:sp>
      <p:sp>
        <p:nvSpPr>
          <p:cNvPr id="5" name="Rectangle 12"/>
          <p:cNvSpPr>
            <a:spLocks noGrp="1" noChangeArrowheads="1"/>
          </p:cNvSpPr>
          <p:nvPr>
            <p:ph type="ftr" sz="quarter" idx="11"/>
          </p:nvPr>
        </p:nvSpPr>
        <p:spPr>
          <a:ln/>
        </p:spPr>
        <p:txBody>
          <a:bodyPr/>
          <a:lstStyle>
            <a:lvl1pPr>
              <a:defRPr/>
            </a:lvl1pPr>
          </a:lstStyle>
          <a:p>
            <a:pPr>
              <a:defRPr/>
            </a:pPr>
            <a:r>
              <a:rPr lang="en-US" dirty="0"/>
              <a:t>COE211: Digital Logic Design</a:t>
            </a:r>
          </a:p>
        </p:txBody>
      </p:sp>
      <p:sp>
        <p:nvSpPr>
          <p:cNvPr id="6" name="Rectangle 13"/>
          <p:cNvSpPr>
            <a:spLocks noGrp="1" noChangeArrowheads="1"/>
          </p:cNvSpPr>
          <p:nvPr>
            <p:ph type="sldNum" sz="quarter" idx="12"/>
          </p:nvPr>
        </p:nvSpPr>
        <p:spPr>
          <a:ln/>
        </p:spPr>
        <p:txBody>
          <a:bodyPr/>
          <a:lstStyle>
            <a:lvl1pPr>
              <a:defRPr/>
            </a:lvl1pPr>
          </a:lstStyle>
          <a:p>
            <a:fld id="{CF6537CB-08D3-448B-A7C3-F53F8250312E}" type="slidenum">
              <a:rPr lang="en-US"/>
              <a:pPr/>
              <a:t>‹#›</a:t>
            </a:fld>
            <a:endParaRPr lang="en-US"/>
          </a:p>
        </p:txBody>
      </p:sp>
    </p:spTree>
    <p:extLst>
      <p:ext uri="{BB962C8B-B14F-4D97-AF65-F5344CB8AC3E}">
        <p14:creationId xmlns:p14="http://schemas.microsoft.com/office/powerpoint/2010/main" val="2801692819"/>
      </p:ext>
    </p:extLst>
  </p:cSld>
  <p:clrMapOvr>
    <a:masterClrMapping/>
  </p:clrMapOvr>
  <p:transition spd="slow">
    <p:rand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1"/>
          <p:cNvSpPr>
            <a:spLocks noGrp="1" noChangeArrowheads="1"/>
          </p:cNvSpPr>
          <p:nvPr>
            <p:ph type="dt" sz="half" idx="10"/>
          </p:nvPr>
        </p:nvSpPr>
        <p:spPr>
          <a:ln/>
        </p:spPr>
        <p:txBody>
          <a:bodyPr/>
          <a:lstStyle>
            <a:lvl1pPr>
              <a:defRPr/>
            </a:lvl1pPr>
          </a:lstStyle>
          <a:p>
            <a:pPr>
              <a:defRPr/>
            </a:pPr>
            <a:fld id="{7E2D1FFC-CDD7-4A08-B25D-E6E9642CE3BF}" type="datetime1">
              <a:rPr lang="en-US"/>
              <a:pPr>
                <a:defRPr/>
              </a:pPr>
              <a:t>9/1/2020</a:t>
            </a:fld>
            <a:endParaRPr lang="en-US"/>
          </a:p>
        </p:txBody>
      </p:sp>
      <p:sp>
        <p:nvSpPr>
          <p:cNvPr id="5" name="Rectangle 12"/>
          <p:cNvSpPr>
            <a:spLocks noGrp="1" noChangeArrowheads="1"/>
          </p:cNvSpPr>
          <p:nvPr>
            <p:ph type="ftr" sz="quarter" idx="11"/>
          </p:nvPr>
        </p:nvSpPr>
        <p:spPr>
          <a:ln/>
        </p:spPr>
        <p:txBody>
          <a:bodyPr/>
          <a:lstStyle>
            <a:lvl1pPr>
              <a:defRPr/>
            </a:lvl1pPr>
          </a:lstStyle>
          <a:p>
            <a:pPr>
              <a:defRPr/>
            </a:pPr>
            <a:r>
              <a:rPr lang="en-US"/>
              <a:t>CE221 - Dr. Emad Aboelela</a:t>
            </a:r>
          </a:p>
        </p:txBody>
      </p:sp>
      <p:sp>
        <p:nvSpPr>
          <p:cNvPr id="6" name="Rectangle 13"/>
          <p:cNvSpPr>
            <a:spLocks noGrp="1" noChangeArrowheads="1"/>
          </p:cNvSpPr>
          <p:nvPr>
            <p:ph type="sldNum" sz="quarter" idx="12"/>
          </p:nvPr>
        </p:nvSpPr>
        <p:spPr>
          <a:ln/>
        </p:spPr>
        <p:txBody>
          <a:bodyPr/>
          <a:lstStyle>
            <a:lvl1pPr>
              <a:defRPr/>
            </a:lvl1pPr>
          </a:lstStyle>
          <a:p>
            <a:fld id="{7E424BE5-A0C2-4DD4-8F89-9C1D21DA819D}" type="slidenum">
              <a:rPr lang="en-US"/>
              <a:pPr/>
              <a:t>‹#›</a:t>
            </a:fld>
            <a:endParaRPr lang="en-US"/>
          </a:p>
        </p:txBody>
      </p:sp>
    </p:spTree>
    <p:extLst>
      <p:ext uri="{BB962C8B-B14F-4D97-AF65-F5344CB8AC3E}">
        <p14:creationId xmlns:p14="http://schemas.microsoft.com/office/powerpoint/2010/main" val="1640951375"/>
      </p:ext>
    </p:extLst>
  </p:cSld>
  <p:clrMapOvr>
    <a:masterClrMapping/>
  </p:clrMapOvr>
  <p:transition spd="slow">
    <p:random/>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762000" y="1219200"/>
            <a:ext cx="4000500" cy="4953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914900" y="1219200"/>
            <a:ext cx="4000500" cy="4953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1"/>
          <p:cNvSpPr>
            <a:spLocks noGrp="1" noChangeArrowheads="1"/>
          </p:cNvSpPr>
          <p:nvPr>
            <p:ph type="dt" sz="half" idx="10"/>
          </p:nvPr>
        </p:nvSpPr>
        <p:spPr>
          <a:ln/>
        </p:spPr>
        <p:txBody>
          <a:bodyPr/>
          <a:lstStyle>
            <a:lvl1pPr>
              <a:defRPr/>
            </a:lvl1pPr>
          </a:lstStyle>
          <a:p>
            <a:pPr>
              <a:defRPr/>
            </a:pPr>
            <a:fld id="{7956394A-1576-4EE1-BFE4-91A958E93AD1}" type="datetime1">
              <a:rPr lang="en-US"/>
              <a:pPr>
                <a:defRPr/>
              </a:pPr>
              <a:t>9/1/2020</a:t>
            </a:fld>
            <a:endParaRPr lang="en-US"/>
          </a:p>
        </p:txBody>
      </p:sp>
      <p:sp>
        <p:nvSpPr>
          <p:cNvPr id="6" name="Rectangle 12"/>
          <p:cNvSpPr>
            <a:spLocks noGrp="1" noChangeArrowheads="1"/>
          </p:cNvSpPr>
          <p:nvPr>
            <p:ph type="ftr" sz="quarter" idx="11"/>
          </p:nvPr>
        </p:nvSpPr>
        <p:spPr>
          <a:ln/>
        </p:spPr>
        <p:txBody>
          <a:bodyPr/>
          <a:lstStyle>
            <a:lvl1pPr>
              <a:defRPr/>
            </a:lvl1pPr>
          </a:lstStyle>
          <a:p>
            <a:pPr>
              <a:defRPr/>
            </a:pPr>
            <a:r>
              <a:rPr lang="en-US"/>
              <a:t>CE221 - Dr. Emad Aboelela</a:t>
            </a:r>
          </a:p>
        </p:txBody>
      </p:sp>
      <p:sp>
        <p:nvSpPr>
          <p:cNvPr id="7" name="Rectangle 13"/>
          <p:cNvSpPr>
            <a:spLocks noGrp="1" noChangeArrowheads="1"/>
          </p:cNvSpPr>
          <p:nvPr>
            <p:ph type="sldNum" sz="quarter" idx="12"/>
          </p:nvPr>
        </p:nvSpPr>
        <p:spPr>
          <a:ln/>
        </p:spPr>
        <p:txBody>
          <a:bodyPr/>
          <a:lstStyle>
            <a:lvl1pPr>
              <a:defRPr/>
            </a:lvl1pPr>
          </a:lstStyle>
          <a:p>
            <a:fld id="{B5AABD96-3487-446E-B1AB-22D7481B23D5}" type="slidenum">
              <a:rPr lang="en-US"/>
              <a:pPr/>
              <a:t>‹#›</a:t>
            </a:fld>
            <a:endParaRPr lang="en-US"/>
          </a:p>
        </p:txBody>
      </p:sp>
    </p:spTree>
    <p:extLst>
      <p:ext uri="{BB962C8B-B14F-4D97-AF65-F5344CB8AC3E}">
        <p14:creationId xmlns:p14="http://schemas.microsoft.com/office/powerpoint/2010/main" val="1935745554"/>
      </p:ext>
    </p:extLst>
  </p:cSld>
  <p:clrMapOvr>
    <a:masterClrMapping/>
  </p:clrMapOvr>
  <p:transition spd="slow">
    <p:random/>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1"/>
          <p:cNvSpPr>
            <a:spLocks noGrp="1" noChangeArrowheads="1"/>
          </p:cNvSpPr>
          <p:nvPr>
            <p:ph type="dt" sz="half" idx="10"/>
          </p:nvPr>
        </p:nvSpPr>
        <p:spPr>
          <a:ln/>
        </p:spPr>
        <p:txBody>
          <a:bodyPr/>
          <a:lstStyle>
            <a:lvl1pPr>
              <a:defRPr/>
            </a:lvl1pPr>
          </a:lstStyle>
          <a:p>
            <a:pPr>
              <a:defRPr/>
            </a:pPr>
            <a:fld id="{6EE124CF-5E67-4510-AA55-EB3FCF72CC4B}" type="datetime1">
              <a:rPr lang="en-US"/>
              <a:pPr>
                <a:defRPr/>
              </a:pPr>
              <a:t>9/1/2020</a:t>
            </a:fld>
            <a:endParaRPr lang="en-US"/>
          </a:p>
        </p:txBody>
      </p:sp>
      <p:sp>
        <p:nvSpPr>
          <p:cNvPr id="8" name="Rectangle 12"/>
          <p:cNvSpPr>
            <a:spLocks noGrp="1" noChangeArrowheads="1"/>
          </p:cNvSpPr>
          <p:nvPr>
            <p:ph type="ftr" sz="quarter" idx="11"/>
          </p:nvPr>
        </p:nvSpPr>
        <p:spPr>
          <a:ln/>
        </p:spPr>
        <p:txBody>
          <a:bodyPr/>
          <a:lstStyle>
            <a:lvl1pPr>
              <a:defRPr/>
            </a:lvl1pPr>
          </a:lstStyle>
          <a:p>
            <a:pPr>
              <a:defRPr/>
            </a:pPr>
            <a:r>
              <a:rPr lang="en-US"/>
              <a:t>CE221 - Dr. Emad Aboelela</a:t>
            </a:r>
          </a:p>
        </p:txBody>
      </p:sp>
      <p:sp>
        <p:nvSpPr>
          <p:cNvPr id="9" name="Rectangle 13"/>
          <p:cNvSpPr>
            <a:spLocks noGrp="1" noChangeArrowheads="1"/>
          </p:cNvSpPr>
          <p:nvPr>
            <p:ph type="sldNum" sz="quarter" idx="12"/>
          </p:nvPr>
        </p:nvSpPr>
        <p:spPr>
          <a:ln/>
        </p:spPr>
        <p:txBody>
          <a:bodyPr/>
          <a:lstStyle>
            <a:lvl1pPr>
              <a:defRPr/>
            </a:lvl1pPr>
          </a:lstStyle>
          <a:p>
            <a:fld id="{0DE7F776-732A-4049-9B0D-F486E81EA05B}" type="slidenum">
              <a:rPr lang="en-US"/>
              <a:pPr/>
              <a:t>‹#›</a:t>
            </a:fld>
            <a:endParaRPr lang="en-US"/>
          </a:p>
        </p:txBody>
      </p:sp>
    </p:spTree>
    <p:extLst>
      <p:ext uri="{BB962C8B-B14F-4D97-AF65-F5344CB8AC3E}">
        <p14:creationId xmlns:p14="http://schemas.microsoft.com/office/powerpoint/2010/main" val="4243105026"/>
      </p:ext>
    </p:extLst>
  </p:cSld>
  <p:clrMapOvr>
    <a:masterClrMapping/>
  </p:clrMapOvr>
  <p:transition spd="slow">
    <p:rand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1"/>
          <p:cNvSpPr>
            <a:spLocks noGrp="1" noChangeArrowheads="1"/>
          </p:cNvSpPr>
          <p:nvPr>
            <p:ph type="dt" sz="half" idx="10"/>
          </p:nvPr>
        </p:nvSpPr>
        <p:spPr>
          <a:ln/>
        </p:spPr>
        <p:txBody>
          <a:bodyPr/>
          <a:lstStyle>
            <a:lvl1pPr>
              <a:defRPr/>
            </a:lvl1pPr>
          </a:lstStyle>
          <a:p>
            <a:pPr>
              <a:defRPr/>
            </a:pPr>
            <a:fld id="{40118FE6-9A67-41D5-B9FB-EAC26A9506A0}" type="datetime1">
              <a:rPr lang="en-US"/>
              <a:pPr>
                <a:defRPr/>
              </a:pPr>
              <a:t>9/1/2020</a:t>
            </a:fld>
            <a:endParaRPr lang="en-US"/>
          </a:p>
        </p:txBody>
      </p:sp>
      <p:sp>
        <p:nvSpPr>
          <p:cNvPr id="4" name="Rectangle 12"/>
          <p:cNvSpPr>
            <a:spLocks noGrp="1" noChangeArrowheads="1"/>
          </p:cNvSpPr>
          <p:nvPr>
            <p:ph type="ftr" sz="quarter" idx="11"/>
          </p:nvPr>
        </p:nvSpPr>
        <p:spPr>
          <a:ln/>
        </p:spPr>
        <p:txBody>
          <a:bodyPr/>
          <a:lstStyle>
            <a:lvl1pPr>
              <a:defRPr/>
            </a:lvl1pPr>
          </a:lstStyle>
          <a:p>
            <a:pPr>
              <a:defRPr/>
            </a:pPr>
            <a:r>
              <a:rPr lang="en-US"/>
              <a:t>CE221 - Dr. Emad Aboelela</a:t>
            </a:r>
          </a:p>
        </p:txBody>
      </p:sp>
      <p:sp>
        <p:nvSpPr>
          <p:cNvPr id="5" name="Rectangle 13"/>
          <p:cNvSpPr>
            <a:spLocks noGrp="1" noChangeArrowheads="1"/>
          </p:cNvSpPr>
          <p:nvPr>
            <p:ph type="sldNum" sz="quarter" idx="12"/>
          </p:nvPr>
        </p:nvSpPr>
        <p:spPr>
          <a:ln/>
        </p:spPr>
        <p:txBody>
          <a:bodyPr/>
          <a:lstStyle>
            <a:lvl1pPr>
              <a:defRPr/>
            </a:lvl1pPr>
          </a:lstStyle>
          <a:p>
            <a:fld id="{0053D61B-953E-4B67-8DDF-9EF74BC53DC9}" type="slidenum">
              <a:rPr lang="en-US"/>
              <a:pPr/>
              <a:t>‹#›</a:t>
            </a:fld>
            <a:endParaRPr lang="en-US"/>
          </a:p>
        </p:txBody>
      </p:sp>
    </p:spTree>
    <p:extLst>
      <p:ext uri="{BB962C8B-B14F-4D97-AF65-F5344CB8AC3E}">
        <p14:creationId xmlns:p14="http://schemas.microsoft.com/office/powerpoint/2010/main" val="2182456166"/>
      </p:ext>
    </p:extLst>
  </p:cSld>
  <p:clrMapOvr>
    <a:masterClrMapping/>
  </p:clrMapOvr>
  <p:transition spd="slow">
    <p:random/>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fld id="{523081BB-DBAD-4568-9D3A-D71BA34431C8}" type="datetime1">
              <a:rPr lang="en-US"/>
              <a:pPr>
                <a:defRPr/>
              </a:pPr>
              <a:t>9/1/2020</a:t>
            </a:fld>
            <a:endParaRPr lang="en-US"/>
          </a:p>
        </p:txBody>
      </p:sp>
      <p:sp>
        <p:nvSpPr>
          <p:cNvPr id="3" name="Rectangle 12"/>
          <p:cNvSpPr>
            <a:spLocks noGrp="1" noChangeArrowheads="1"/>
          </p:cNvSpPr>
          <p:nvPr>
            <p:ph type="ftr" sz="quarter" idx="11"/>
          </p:nvPr>
        </p:nvSpPr>
        <p:spPr>
          <a:ln/>
        </p:spPr>
        <p:txBody>
          <a:bodyPr/>
          <a:lstStyle>
            <a:lvl1pPr>
              <a:defRPr/>
            </a:lvl1pPr>
          </a:lstStyle>
          <a:p>
            <a:pPr>
              <a:defRPr/>
            </a:pPr>
            <a:r>
              <a:rPr lang="en-US"/>
              <a:t>CE221 - Dr. Emad Aboelela</a:t>
            </a:r>
          </a:p>
        </p:txBody>
      </p:sp>
      <p:sp>
        <p:nvSpPr>
          <p:cNvPr id="4" name="Rectangle 13"/>
          <p:cNvSpPr>
            <a:spLocks noGrp="1" noChangeArrowheads="1"/>
          </p:cNvSpPr>
          <p:nvPr>
            <p:ph type="sldNum" sz="quarter" idx="12"/>
          </p:nvPr>
        </p:nvSpPr>
        <p:spPr>
          <a:ln/>
        </p:spPr>
        <p:txBody>
          <a:bodyPr/>
          <a:lstStyle>
            <a:lvl1pPr>
              <a:defRPr/>
            </a:lvl1pPr>
          </a:lstStyle>
          <a:p>
            <a:fld id="{81F25A6E-2005-4F82-A344-FC234B5DE0F5}" type="slidenum">
              <a:rPr lang="en-US"/>
              <a:pPr/>
              <a:t>‹#›</a:t>
            </a:fld>
            <a:endParaRPr lang="en-US"/>
          </a:p>
        </p:txBody>
      </p:sp>
    </p:spTree>
    <p:extLst>
      <p:ext uri="{BB962C8B-B14F-4D97-AF65-F5344CB8AC3E}">
        <p14:creationId xmlns:p14="http://schemas.microsoft.com/office/powerpoint/2010/main" val="287993311"/>
      </p:ext>
    </p:extLst>
  </p:cSld>
  <p:clrMapOvr>
    <a:masterClrMapping/>
  </p:clrMapOvr>
  <p:transition spd="slow">
    <p:random/>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fld id="{825E1090-2FD7-49C6-A7DE-849050B10854}" type="datetime1">
              <a:rPr lang="en-US"/>
              <a:pPr>
                <a:defRPr/>
              </a:pPr>
              <a:t>9/1/2020</a:t>
            </a:fld>
            <a:endParaRPr lang="en-US"/>
          </a:p>
        </p:txBody>
      </p:sp>
      <p:sp>
        <p:nvSpPr>
          <p:cNvPr id="6" name="Rectangle 12"/>
          <p:cNvSpPr>
            <a:spLocks noGrp="1" noChangeArrowheads="1"/>
          </p:cNvSpPr>
          <p:nvPr>
            <p:ph type="ftr" sz="quarter" idx="11"/>
          </p:nvPr>
        </p:nvSpPr>
        <p:spPr>
          <a:ln/>
        </p:spPr>
        <p:txBody>
          <a:bodyPr/>
          <a:lstStyle>
            <a:lvl1pPr>
              <a:defRPr/>
            </a:lvl1pPr>
          </a:lstStyle>
          <a:p>
            <a:pPr>
              <a:defRPr/>
            </a:pPr>
            <a:r>
              <a:rPr lang="en-US"/>
              <a:t>CE221 - Dr. Emad Aboelela</a:t>
            </a:r>
          </a:p>
        </p:txBody>
      </p:sp>
      <p:sp>
        <p:nvSpPr>
          <p:cNvPr id="7" name="Rectangle 13"/>
          <p:cNvSpPr>
            <a:spLocks noGrp="1" noChangeArrowheads="1"/>
          </p:cNvSpPr>
          <p:nvPr>
            <p:ph type="sldNum" sz="quarter" idx="12"/>
          </p:nvPr>
        </p:nvSpPr>
        <p:spPr>
          <a:ln/>
        </p:spPr>
        <p:txBody>
          <a:bodyPr/>
          <a:lstStyle>
            <a:lvl1pPr>
              <a:defRPr/>
            </a:lvl1pPr>
          </a:lstStyle>
          <a:p>
            <a:fld id="{5443E5BE-1DD0-45AE-885A-7256D35B99AB}" type="slidenum">
              <a:rPr lang="en-US"/>
              <a:pPr/>
              <a:t>‹#›</a:t>
            </a:fld>
            <a:endParaRPr lang="en-US"/>
          </a:p>
        </p:txBody>
      </p:sp>
    </p:spTree>
    <p:extLst>
      <p:ext uri="{BB962C8B-B14F-4D97-AF65-F5344CB8AC3E}">
        <p14:creationId xmlns:p14="http://schemas.microsoft.com/office/powerpoint/2010/main" val="2314930396"/>
      </p:ext>
    </p:extLst>
  </p:cSld>
  <p:clrMapOvr>
    <a:masterClrMapping/>
  </p:clrMapOvr>
  <p:transition spd="slow">
    <p:random/>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fld id="{1D8472FE-7532-4EEC-A8FC-A2C8DF07B6FE}" type="datetime1">
              <a:rPr lang="en-US"/>
              <a:pPr>
                <a:defRPr/>
              </a:pPr>
              <a:t>9/1/2020</a:t>
            </a:fld>
            <a:endParaRPr lang="en-US"/>
          </a:p>
        </p:txBody>
      </p:sp>
      <p:sp>
        <p:nvSpPr>
          <p:cNvPr id="6" name="Rectangle 12"/>
          <p:cNvSpPr>
            <a:spLocks noGrp="1" noChangeArrowheads="1"/>
          </p:cNvSpPr>
          <p:nvPr>
            <p:ph type="ftr" sz="quarter" idx="11"/>
          </p:nvPr>
        </p:nvSpPr>
        <p:spPr>
          <a:ln/>
        </p:spPr>
        <p:txBody>
          <a:bodyPr/>
          <a:lstStyle>
            <a:lvl1pPr>
              <a:defRPr/>
            </a:lvl1pPr>
          </a:lstStyle>
          <a:p>
            <a:pPr>
              <a:defRPr/>
            </a:pPr>
            <a:r>
              <a:rPr lang="en-US"/>
              <a:t>CE221 - Dr. Emad Aboelela</a:t>
            </a:r>
          </a:p>
        </p:txBody>
      </p:sp>
      <p:sp>
        <p:nvSpPr>
          <p:cNvPr id="7" name="Rectangle 13"/>
          <p:cNvSpPr>
            <a:spLocks noGrp="1" noChangeArrowheads="1"/>
          </p:cNvSpPr>
          <p:nvPr>
            <p:ph type="sldNum" sz="quarter" idx="12"/>
          </p:nvPr>
        </p:nvSpPr>
        <p:spPr>
          <a:ln/>
        </p:spPr>
        <p:txBody>
          <a:bodyPr/>
          <a:lstStyle>
            <a:lvl1pPr>
              <a:defRPr/>
            </a:lvl1pPr>
          </a:lstStyle>
          <a:p>
            <a:fld id="{DCF851E4-6E53-419A-8760-47E19EA548C4}" type="slidenum">
              <a:rPr lang="en-US"/>
              <a:pPr/>
              <a:t>‹#›</a:t>
            </a:fld>
            <a:endParaRPr lang="en-US"/>
          </a:p>
        </p:txBody>
      </p:sp>
    </p:spTree>
    <p:extLst>
      <p:ext uri="{BB962C8B-B14F-4D97-AF65-F5344CB8AC3E}">
        <p14:creationId xmlns:p14="http://schemas.microsoft.com/office/powerpoint/2010/main" val="374655084"/>
      </p:ext>
    </p:extLst>
  </p:cSld>
  <p:clrMapOvr>
    <a:masterClrMapping/>
  </p:clrMapOvr>
  <p:transition spd="slow">
    <p:random/>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2" descr="Taibah_Small_logo.JPG"/>
          <p:cNvPicPr>
            <a:picLocks noChangeAspect="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282575" y="125413"/>
            <a:ext cx="555625"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4520" name="Rectangle 8"/>
          <p:cNvSpPr>
            <a:spLocks noChangeArrowheads="1"/>
          </p:cNvSpPr>
          <p:nvPr/>
        </p:nvSpPr>
        <p:spPr bwMode="gray">
          <a:xfrm>
            <a:off x="442913" y="957263"/>
            <a:ext cx="8226425" cy="31750"/>
          </a:xfrm>
          <a:prstGeom prst="rect">
            <a:avLst/>
          </a:prstGeom>
          <a:gradFill rotWithShape="0">
            <a:gsLst>
              <a:gs pos="0">
                <a:schemeClr val="bg2"/>
              </a:gs>
              <a:gs pos="100000">
                <a:schemeClr val="bg1"/>
              </a:gs>
            </a:gsLst>
            <a:lin ang="0" scaled="1"/>
          </a:gradFill>
          <a:ln w="9525">
            <a:noFill/>
            <a:miter lim="800000"/>
            <a:headEnd/>
            <a:tailEnd/>
          </a:ln>
          <a:effectLst/>
        </p:spPr>
        <p:txBody>
          <a:bodyPr wrap="none" lIns="91429" tIns="45714" rIns="91429" bIns="45714" anchor="ctr"/>
          <a:lstStyle/>
          <a:p>
            <a:pPr algn="ctr">
              <a:defRPr/>
            </a:pPr>
            <a:endParaRPr kumimoji="1" lang="en-US" sz="2400"/>
          </a:p>
        </p:txBody>
      </p:sp>
      <p:sp>
        <p:nvSpPr>
          <p:cNvPr id="1028" name="Rectangle 9"/>
          <p:cNvSpPr>
            <a:spLocks noGrp="1" noChangeArrowheads="1"/>
          </p:cNvSpPr>
          <p:nvPr>
            <p:ph type="title"/>
          </p:nvPr>
        </p:nvSpPr>
        <p:spPr bwMode="auto">
          <a:xfrm>
            <a:off x="1150938" y="76200"/>
            <a:ext cx="7793037" cy="860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9" tIns="45714" rIns="91429" bIns="45714" numCol="1" anchor="b" anchorCtr="0" compatLnSpc="1">
            <a:prstTxWarp prst="textNoShape">
              <a:avLst/>
            </a:prstTxWarp>
          </a:bodyPr>
          <a:lstStyle/>
          <a:p>
            <a:pPr lvl="0"/>
            <a:r>
              <a:rPr lang="en-US"/>
              <a:t>Click to edit Master title style</a:t>
            </a:r>
          </a:p>
        </p:txBody>
      </p:sp>
      <p:sp>
        <p:nvSpPr>
          <p:cNvPr id="1029" name="Rectangle 10"/>
          <p:cNvSpPr>
            <a:spLocks noGrp="1" noChangeArrowheads="1"/>
          </p:cNvSpPr>
          <p:nvPr>
            <p:ph type="body" idx="1"/>
          </p:nvPr>
        </p:nvSpPr>
        <p:spPr bwMode="auto">
          <a:xfrm>
            <a:off x="762000" y="1219200"/>
            <a:ext cx="8153400" cy="495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9" tIns="45714" rIns="91429" bIns="45714"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4523" name="Rectangle 11"/>
          <p:cNvSpPr>
            <a:spLocks noGrp="1" noChangeArrowheads="1"/>
          </p:cNvSpPr>
          <p:nvPr>
            <p:ph type="dt" sz="half" idx="2"/>
          </p:nvPr>
        </p:nvSpPr>
        <p:spPr bwMode="auto">
          <a:xfrm>
            <a:off x="914400" y="6324600"/>
            <a:ext cx="1905000" cy="457200"/>
          </a:xfrm>
          <a:prstGeom prst="rect">
            <a:avLst/>
          </a:prstGeom>
          <a:noFill/>
          <a:ln w="9525">
            <a:noFill/>
            <a:miter lim="800000"/>
            <a:headEnd/>
            <a:tailEnd/>
          </a:ln>
          <a:effectLst/>
        </p:spPr>
        <p:txBody>
          <a:bodyPr vert="horz" wrap="square" lIns="91429" tIns="45714" rIns="91429" bIns="45714" numCol="1" anchor="b" anchorCtr="0" compatLnSpc="1">
            <a:prstTxWarp prst="textNoShape">
              <a:avLst/>
            </a:prstTxWarp>
          </a:bodyPr>
          <a:lstStyle>
            <a:lvl1pPr>
              <a:defRPr sz="1200"/>
            </a:lvl1pPr>
          </a:lstStyle>
          <a:p>
            <a:pPr>
              <a:defRPr/>
            </a:pPr>
            <a:fld id="{F40EB9C1-9736-4098-A0AE-0F2F51CB2C58}" type="datetime1">
              <a:rPr lang="en-US"/>
              <a:pPr>
                <a:defRPr/>
              </a:pPr>
              <a:t>9/1/2020</a:t>
            </a:fld>
            <a:endParaRPr lang="en-US"/>
          </a:p>
        </p:txBody>
      </p:sp>
      <p:sp>
        <p:nvSpPr>
          <p:cNvPr id="64524" name="Rectangle 12"/>
          <p:cNvSpPr>
            <a:spLocks noGrp="1" noChangeArrowheads="1"/>
          </p:cNvSpPr>
          <p:nvPr>
            <p:ph type="ftr" sz="quarter" idx="3"/>
          </p:nvPr>
        </p:nvSpPr>
        <p:spPr bwMode="auto">
          <a:xfrm>
            <a:off x="3352800" y="6324600"/>
            <a:ext cx="2895600" cy="457200"/>
          </a:xfrm>
          <a:prstGeom prst="rect">
            <a:avLst/>
          </a:prstGeom>
          <a:noFill/>
          <a:ln w="9525">
            <a:noFill/>
            <a:miter lim="800000"/>
            <a:headEnd/>
            <a:tailEnd/>
          </a:ln>
          <a:effectLst/>
        </p:spPr>
        <p:txBody>
          <a:bodyPr vert="horz" wrap="square" lIns="91429" tIns="45714" rIns="91429" bIns="45714" numCol="1" anchor="b" anchorCtr="0" compatLnSpc="1">
            <a:prstTxWarp prst="textNoShape">
              <a:avLst/>
            </a:prstTxWarp>
          </a:bodyPr>
          <a:lstStyle>
            <a:lvl1pPr algn="ctr">
              <a:defRPr sz="1200"/>
            </a:lvl1pPr>
          </a:lstStyle>
          <a:p>
            <a:pPr>
              <a:defRPr/>
            </a:pPr>
            <a:r>
              <a:rPr lang="en-US" dirty="0"/>
              <a:t>COE211: Digital Logic Design</a:t>
            </a:r>
          </a:p>
        </p:txBody>
      </p:sp>
      <p:sp>
        <p:nvSpPr>
          <p:cNvPr id="64525" name="Rectangle 13"/>
          <p:cNvSpPr>
            <a:spLocks noGrp="1" noChangeArrowheads="1"/>
          </p:cNvSpPr>
          <p:nvPr>
            <p:ph type="sldNum" sz="quarter" idx="4"/>
          </p:nvPr>
        </p:nvSpPr>
        <p:spPr bwMode="auto">
          <a:xfrm>
            <a:off x="6781800" y="6324600"/>
            <a:ext cx="1905000" cy="457200"/>
          </a:xfrm>
          <a:prstGeom prst="rect">
            <a:avLst/>
          </a:prstGeom>
          <a:noFill/>
          <a:ln w="9525">
            <a:noFill/>
            <a:miter lim="800000"/>
            <a:headEnd/>
            <a:tailEnd/>
          </a:ln>
          <a:effectLst/>
        </p:spPr>
        <p:txBody>
          <a:bodyPr vert="horz" wrap="square" lIns="91429" tIns="45714" rIns="91429" bIns="45714" numCol="1" anchor="b" anchorCtr="0" compatLnSpc="1">
            <a:prstTxWarp prst="textNoShape">
              <a:avLst/>
            </a:prstTxWarp>
          </a:bodyPr>
          <a:lstStyle>
            <a:lvl1pPr algn="r">
              <a:defRPr sz="1200"/>
            </a:lvl1pPr>
          </a:lstStyle>
          <a:p>
            <a:fld id="{B5AA67E2-B2C0-44D1-8FA3-5AA51A45340F}" type="slidenum">
              <a:rPr lang="en-US"/>
              <a:pPr/>
              <a:t>‹#›</a:t>
            </a:fld>
            <a:endParaRPr lang="en-US"/>
          </a:p>
        </p:txBody>
      </p:sp>
      <p:sp>
        <p:nvSpPr>
          <p:cNvPr id="14" name="Rectangle 5"/>
          <p:cNvSpPr>
            <a:spLocks noChangeArrowheads="1"/>
          </p:cNvSpPr>
          <p:nvPr userDrawn="1"/>
        </p:nvSpPr>
        <p:spPr bwMode="auto">
          <a:xfrm>
            <a:off x="754063" y="381000"/>
            <a:ext cx="328612" cy="474663"/>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defRPr/>
            </a:pPr>
            <a:endParaRPr lang="en-US"/>
          </a:p>
        </p:txBody>
      </p:sp>
      <p:sp>
        <p:nvSpPr>
          <p:cNvPr id="15" name="Rectangle 7"/>
          <p:cNvSpPr>
            <a:spLocks noChangeArrowheads="1"/>
          </p:cNvSpPr>
          <p:nvPr userDrawn="1"/>
        </p:nvSpPr>
        <p:spPr bwMode="auto">
          <a:xfrm>
            <a:off x="493713" y="803275"/>
            <a:ext cx="422275" cy="474663"/>
          </a:xfrm>
          <a:prstGeom prst="rect">
            <a:avLst/>
          </a:prstGeom>
          <a:solidFill>
            <a:schemeClr val="accent2"/>
          </a:solidFill>
          <a:ln w="9525">
            <a:noFill/>
            <a:miter lim="800000"/>
            <a:headEnd/>
            <a:tailEnd/>
          </a:ln>
          <a:effectLst/>
        </p:spPr>
        <p:txBody>
          <a:bodyPr wrap="none" anchor="ctr"/>
          <a:lstStyle/>
          <a:p>
            <a:pPr>
              <a:defRPr/>
            </a:pPr>
            <a:endParaRPr lang="en-US"/>
          </a:p>
        </p:txBody>
      </p:sp>
      <p:sp>
        <p:nvSpPr>
          <p:cNvPr id="16" name="Rectangle 8"/>
          <p:cNvSpPr>
            <a:spLocks noChangeArrowheads="1"/>
          </p:cNvSpPr>
          <p:nvPr userDrawn="1"/>
        </p:nvSpPr>
        <p:spPr bwMode="auto">
          <a:xfrm>
            <a:off x="863600" y="803275"/>
            <a:ext cx="369888" cy="474663"/>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defRPr/>
            </a:pPr>
            <a:endParaRPr lang="en-US"/>
          </a:p>
        </p:txBody>
      </p:sp>
      <p:sp>
        <p:nvSpPr>
          <p:cNvPr id="17" name="Rectangle 9"/>
          <p:cNvSpPr>
            <a:spLocks noChangeArrowheads="1"/>
          </p:cNvSpPr>
          <p:nvPr userDrawn="1"/>
        </p:nvSpPr>
        <p:spPr bwMode="auto">
          <a:xfrm>
            <a:off x="76200" y="730250"/>
            <a:ext cx="560388" cy="422275"/>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defRPr/>
            </a:pPr>
            <a:endParaRPr lang="en-US"/>
          </a:p>
        </p:txBody>
      </p:sp>
    </p:spTree>
  </p:cSld>
  <p:clrMap bg1="lt1" tx1="dk1" bg2="lt2" tx2="dk2" accent1="accent1" accent2="accent2" accent3="accent3" accent4="accent4" accent5="accent5" accent6="accent6" hlink="hlink" folHlink="folHlink"/>
  <p:sldLayoutIdLst>
    <p:sldLayoutId id="2147484039" r:id="rId1"/>
    <p:sldLayoutId id="2147484029" r:id="rId2"/>
    <p:sldLayoutId id="2147484030" r:id="rId3"/>
    <p:sldLayoutId id="2147484031" r:id="rId4"/>
    <p:sldLayoutId id="2147484032" r:id="rId5"/>
    <p:sldLayoutId id="2147484033" r:id="rId6"/>
    <p:sldLayoutId id="2147484034" r:id="rId7"/>
    <p:sldLayoutId id="2147484035" r:id="rId8"/>
    <p:sldLayoutId id="2147484036" r:id="rId9"/>
    <p:sldLayoutId id="2147484037" r:id="rId10"/>
    <p:sldLayoutId id="2147484038" r:id="rId11"/>
  </p:sldLayoutIdLst>
  <p:transition spd="slow">
    <p:random/>
  </p:transition>
  <p:hf hdr="0"/>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pitchFamily="34" charset="0"/>
        </a:defRPr>
      </a:lvl2pPr>
      <a:lvl3pPr algn="l" rtl="0" eaLnBrk="0" fontAlgn="base" hangingPunct="0">
        <a:spcBef>
          <a:spcPct val="0"/>
        </a:spcBef>
        <a:spcAft>
          <a:spcPct val="0"/>
        </a:spcAft>
        <a:defRPr sz="4400">
          <a:solidFill>
            <a:schemeClr val="tx2"/>
          </a:solidFill>
          <a:latin typeface="Tahoma" pitchFamily="34" charset="0"/>
        </a:defRPr>
      </a:lvl3pPr>
      <a:lvl4pPr algn="l" rtl="0" eaLnBrk="0" fontAlgn="base" hangingPunct="0">
        <a:spcBef>
          <a:spcPct val="0"/>
        </a:spcBef>
        <a:spcAft>
          <a:spcPct val="0"/>
        </a:spcAft>
        <a:defRPr sz="4400">
          <a:solidFill>
            <a:schemeClr val="tx2"/>
          </a:solidFill>
          <a:latin typeface="Tahoma" pitchFamily="34" charset="0"/>
        </a:defRPr>
      </a:lvl4pPr>
      <a:lvl5pPr algn="l" rtl="0" eaLnBrk="0" fontAlgn="base" hangingPunct="0">
        <a:spcBef>
          <a:spcPct val="0"/>
        </a:spcBef>
        <a:spcAft>
          <a:spcPct val="0"/>
        </a:spcAft>
        <a:defRPr sz="4400">
          <a:solidFill>
            <a:schemeClr val="tx2"/>
          </a:solidFill>
          <a:latin typeface="Tahoma" pitchFamily="34"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p:titleStyle>
    <p:body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24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mn-lt"/>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1600">
          <a:solidFill>
            <a:schemeClr val="tx1"/>
          </a:solidFill>
          <a:latin typeface="+mn-lt"/>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14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14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14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14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1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990600" y="1828800"/>
            <a:ext cx="7924800" cy="1143000"/>
          </a:xfrm>
        </p:spPr>
        <p:txBody>
          <a:bodyPr/>
          <a:lstStyle/>
          <a:p>
            <a:pPr eaLnBrk="1" hangingPunct="1"/>
            <a:r>
              <a:rPr lang="en-US" dirty="0"/>
              <a:t>COE211: Digital Logic Design</a:t>
            </a:r>
            <a:endParaRPr lang="en-US" dirty="0">
              <a:cs typeface="Times New Roman" panose="02020603050405020304" pitchFamily="18" charset="0"/>
            </a:endParaRPr>
          </a:p>
        </p:txBody>
      </p:sp>
      <p:sp>
        <p:nvSpPr>
          <p:cNvPr id="3075" name="Rectangle 3"/>
          <p:cNvSpPr>
            <a:spLocks noGrp="1" noChangeArrowheads="1"/>
          </p:cNvSpPr>
          <p:nvPr>
            <p:ph type="subTitle" idx="1"/>
          </p:nvPr>
        </p:nvSpPr>
        <p:spPr/>
        <p:txBody>
          <a:bodyPr/>
          <a:lstStyle/>
          <a:p>
            <a:r>
              <a:rPr lang="en-US" dirty="0"/>
              <a:t>Course Overview</a:t>
            </a:r>
          </a:p>
        </p:txBody>
      </p:sp>
    </p:spTree>
  </p:cSld>
  <p:clrMapOvr>
    <a:masterClrMapping/>
  </p:clrMapOvr>
  <p:transition spd="slow">
    <p:random/>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Final Note:</a:t>
            </a:r>
          </a:p>
        </p:txBody>
      </p:sp>
      <p:sp>
        <p:nvSpPr>
          <p:cNvPr id="3" name="Content Placeholder 2"/>
          <p:cNvSpPr>
            <a:spLocks noGrp="1"/>
          </p:cNvSpPr>
          <p:nvPr>
            <p:ph idx="1"/>
          </p:nvPr>
        </p:nvSpPr>
        <p:spPr>
          <a:xfrm>
            <a:off x="533400" y="1600200"/>
            <a:ext cx="8153400" cy="3124200"/>
          </a:xfrm>
        </p:spPr>
        <p:txBody>
          <a:bodyPr/>
          <a:lstStyle/>
          <a:p>
            <a:pPr marL="0" indent="0" algn="ctr">
              <a:buNone/>
            </a:pPr>
            <a:r>
              <a:rPr lang="en-US" sz="3200" b="1" i="1" dirty="0">
                <a:solidFill>
                  <a:srgbClr val="00B050"/>
                </a:solidFill>
                <a:latin typeface="Arial Rounded MT Bold" panose="020F0704030504030204" pitchFamily="34" charset="0"/>
              </a:rPr>
              <a:t>If you have particular needs in order to complete this course, such as special seating, note taking, or examination conditions, please let me know as soon as possible so that appropriate accommodations can be made.</a:t>
            </a:r>
          </a:p>
        </p:txBody>
      </p:sp>
      <p:sp>
        <p:nvSpPr>
          <p:cNvPr id="4" name="Date Placeholder 3"/>
          <p:cNvSpPr>
            <a:spLocks noGrp="1"/>
          </p:cNvSpPr>
          <p:nvPr>
            <p:ph type="dt" sz="half" idx="10"/>
          </p:nvPr>
        </p:nvSpPr>
        <p:spPr/>
        <p:txBody>
          <a:bodyPr/>
          <a:lstStyle/>
          <a:p>
            <a:pPr>
              <a:defRPr/>
            </a:pPr>
            <a:fld id="{26C47621-688B-4928-98F7-750F8A5B3B57}" type="datetime1">
              <a:rPr lang="en-US" smtClean="0"/>
              <a:pPr>
                <a:defRPr/>
              </a:pPr>
              <a:t>9/1/2020</a:t>
            </a:fld>
            <a:endParaRPr lang="en-US"/>
          </a:p>
        </p:txBody>
      </p:sp>
      <p:sp>
        <p:nvSpPr>
          <p:cNvPr id="6" name="Slide Number Placeholder 5"/>
          <p:cNvSpPr>
            <a:spLocks noGrp="1"/>
          </p:cNvSpPr>
          <p:nvPr>
            <p:ph type="sldNum" sz="quarter" idx="12"/>
          </p:nvPr>
        </p:nvSpPr>
        <p:spPr/>
        <p:txBody>
          <a:bodyPr/>
          <a:lstStyle/>
          <a:p>
            <a:fld id="{CF6537CB-08D3-448B-A7C3-F53F8250312E}" type="slidenum">
              <a:rPr lang="en-US" smtClean="0"/>
              <a:pPr/>
              <a:t>10</a:t>
            </a:fld>
            <a:endParaRPr lang="en-US"/>
          </a:p>
        </p:txBody>
      </p:sp>
      <p:sp>
        <p:nvSpPr>
          <p:cNvPr id="7" name="Footer Placeholder 4"/>
          <p:cNvSpPr>
            <a:spLocks noGrp="1"/>
          </p:cNvSpPr>
          <p:nvPr>
            <p:ph type="ftr" sz="quarter" idx="11"/>
          </p:nvPr>
        </p:nvSpPr>
        <p:spPr>
          <a:xfrm>
            <a:off x="3352800" y="6324600"/>
            <a:ext cx="2895600" cy="457200"/>
          </a:xfrm>
        </p:spPr>
        <p:txBody>
          <a:bodyPr/>
          <a:lstStyle/>
          <a:p>
            <a:pPr>
              <a:defRPr/>
            </a:pPr>
            <a:r>
              <a:rPr lang="en-US" dirty="0"/>
              <a:t>COE211: Digital Logic Design</a:t>
            </a:r>
          </a:p>
        </p:txBody>
      </p:sp>
    </p:spTree>
    <p:extLst>
      <p:ext uri="{BB962C8B-B14F-4D97-AF65-F5344CB8AC3E}">
        <p14:creationId xmlns:p14="http://schemas.microsoft.com/office/powerpoint/2010/main" val="823724459"/>
      </p:ext>
    </p:extLst>
  </p:cSld>
  <p:clrMapOvr>
    <a:masterClrMapping/>
  </p:clrMapOvr>
  <p:transition spd="slow">
    <p:random/>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Course	 Pre-requisite</a:t>
            </a:r>
          </a:p>
        </p:txBody>
      </p:sp>
      <p:sp>
        <p:nvSpPr>
          <p:cNvPr id="3" name="Content Placeholder 2"/>
          <p:cNvSpPr>
            <a:spLocks noGrp="1"/>
          </p:cNvSpPr>
          <p:nvPr>
            <p:ph idx="1"/>
          </p:nvPr>
        </p:nvSpPr>
        <p:spPr>
          <a:xfrm>
            <a:off x="533400" y="2487612"/>
            <a:ext cx="8153400" cy="1779588"/>
          </a:xfrm>
        </p:spPr>
        <p:style>
          <a:lnRef idx="2">
            <a:schemeClr val="accent4"/>
          </a:lnRef>
          <a:fillRef idx="1">
            <a:schemeClr val="lt1"/>
          </a:fillRef>
          <a:effectRef idx="0">
            <a:schemeClr val="accent4"/>
          </a:effectRef>
          <a:fontRef idx="minor">
            <a:schemeClr val="dk1"/>
          </a:fontRef>
        </p:style>
        <p:txBody>
          <a:bodyPr/>
          <a:lstStyle/>
          <a:p>
            <a:pPr marL="0" indent="0" algn="ctr">
              <a:buNone/>
            </a:pPr>
            <a:endParaRPr lang="en-US" sz="3200" dirty="0">
              <a:ln w="0"/>
              <a:effectLst>
                <a:outerShdw blurRad="38100" dist="19050" dir="2700000" algn="tl" rotWithShape="0">
                  <a:schemeClr val="dk1">
                    <a:alpha val="40000"/>
                  </a:schemeClr>
                </a:outerShdw>
              </a:effectLst>
            </a:endParaRPr>
          </a:p>
          <a:p>
            <a:pPr marL="0" indent="0" algn="ctr">
              <a:buNone/>
            </a:pPr>
            <a:r>
              <a:rPr lang="en-US" sz="3200" dirty="0">
                <a:ln w="0"/>
                <a:effectLst>
                  <a:outerShdw blurRad="38100" dist="19050" dir="2700000" algn="tl" rotWithShape="0">
                    <a:schemeClr val="dk1">
                      <a:alpha val="40000"/>
                    </a:schemeClr>
                  </a:outerShdw>
                </a:effectLst>
              </a:rPr>
              <a:t>CS103 – Discrete Structures</a:t>
            </a:r>
          </a:p>
          <a:p>
            <a:pPr marL="0" indent="0" algn="ctr">
              <a:buNone/>
            </a:pPr>
            <a:endParaRPr lang="en-US" sz="3200" dirty="0">
              <a:ln w="0"/>
              <a:effectLst>
                <a:outerShdw blurRad="38100" dist="19050" dir="2700000" algn="tl" rotWithShape="0">
                  <a:schemeClr val="dk1">
                    <a:alpha val="40000"/>
                  </a:schemeClr>
                </a:outerShdw>
              </a:effectLst>
            </a:endParaRPr>
          </a:p>
        </p:txBody>
      </p:sp>
      <p:sp>
        <p:nvSpPr>
          <p:cNvPr id="4" name="Date Placeholder 3"/>
          <p:cNvSpPr>
            <a:spLocks noGrp="1"/>
          </p:cNvSpPr>
          <p:nvPr>
            <p:ph type="dt" sz="half" idx="10"/>
          </p:nvPr>
        </p:nvSpPr>
        <p:spPr/>
        <p:txBody>
          <a:bodyPr/>
          <a:lstStyle/>
          <a:p>
            <a:pPr>
              <a:defRPr/>
            </a:pPr>
            <a:fld id="{26C47621-688B-4928-98F7-750F8A5B3B57}" type="datetime1">
              <a:rPr lang="en-US" smtClean="0"/>
              <a:pPr>
                <a:defRPr/>
              </a:pPr>
              <a:t>9/1/2020</a:t>
            </a:fld>
            <a:endParaRPr lang="en-US" dirty="0"/>
          </a:p>
        </p:txBody>
      </p:sp>
      <p:sp>
        <p:nvSpPr>
          <p:cNvPr id="6" name="Slide Number Placeholder 5"/>
          <p:cNvSpPr>
            <a:spLocks noGrp="1"/>
          </p:cNvSpPr>
          <p:nvPr>
            <p:ph type="sldNum" sz="quarter" idx="12"/>
          </p:nvPr>
        </p:nvSpPr>
        <p:spPr/>
        <p:txBody>
          <a:bodyPr/>
          <a:lstStyle/>
          <a:p>
            <a:fld id="{CF6537CB-08D3-448B-A7C3-F53F8250312E}" type="slidenum">
              <a:rPr lang="en-US" smtClean="0"/>
              <a:pPr/>
              <a:t>2</a:t>
            </a:fld>
            <a:endParaRPr lang="en-US" dirty="0"/>
          </a:p>
        </p:txBody>
      </p:sp>
      <p:sp>
        <p:nvSpPr>
          <p:cNvPr id="8" name="Footer Placeholder 4"/>
          <p:cNvSpPr>
            <a:spLocks noGrp="1"/>
          </p:cNvSpPr>
          <p:nvPr>
            <p:ph type="ftr" sz="quarter" idx="11"/>
          </p:nvPr>
        </p:nvSpPr>
        <p:spPr>
          <a:xfrm>
            <a:off x="3352800" y="6324600"/>
            <a:ext cx="2895600" cy="457200"/>
          </a:xfrm>
        </p:spPr>
        <p:txBody>
          <a:bodyPr/>
          <a:lstStyle/>
          <a:p>
            <a:pPr>
              <a:defRPr/>
            </a:pPr>
            <a:r>
              <a:rPr lang="en-US" dirty="0"/>
              <a:t>COE211: Digital Logic Design</a:t>
            </a:r>
          </a:p>
        </p:txBody>
      </p:sp>
    </p:spTree>
    <p:extLst>
      <p:ext uri="{BB962C8B-B14F-4D97-AF65-F5344CB8AC3E}">
        <p14:creationId xmlns:p14="http://schemas.microsoft.com/office/powerpoint/2010/main" val="244316850"/>
      </p:ext>
    </p:extLst>
  </p:cSld>
  <p:clrMapOvr>
    <a:masterClrMapping/>
  </p:clrMapOvr>
  <p:transition spd="slow">
    <p:random/>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Course Evaluation</a:t>
            </a:r>
          </a:p>
        </p:txBody>
      </p:sp>
      <p:sp>
        <p:nvSpPr>
          <p:cNvPr id="4" name="Date Placeholder 3"/>
          <p:cNvSpPr>
            <a:spLocks noGrp="1"/>
          </p:cNvSpPr>
          <p:nvPr>
            <p:ph type="dt" sz="half" idx="10"/>
          </p:nvPr>
        </p:nvSpPr>
        <p:spPr/>
        <p:txBody>
          <a:bodyPr/>
          <a:lstStyle/>
          <a:p>
            <a:pPr>
              <a:defRPr/>
            </a:pPr>
            <a:fld id="{26C47621-688B-4928-98F7-750F8A5B3B57}" type="datetime1">
              <a:rPr lang="en-US" smtClean="0"/>
              <a:pPr>
                <a:defRPr/>
              </a:pPr>
              <a:t>9/1/2020</a:t>
            </a:fld>
            <a:endParaRPr lang="en-US" dirty="0"/>
          </a:p>
        </p:txBody>
      </p:sp>
      <p:sp>
        <p:nvSpPr>
          <p:cNvPr id="6" name="Slide Number Placeholder 5"/>
          <p:cNvSpPr>
            <a:spLocks noGrp="1"/>
          </p:cNvSpPr>
          <p:nvPr>
            <p:ph type="sldNum" sz="quarter" idx="12"/>
          </p:nvPr>
        </p:nvSpPr>
        <p:spPr/>
        <p:txBody>
          <a:bodyPr/>
          <a:lstStyle/>
          <a:p>
            <a:fld id="{CF6537CB-08D3-448B-A7C3-F53F8250312E}" type="slidenum">
              <a:rPr lang="en-US" smtClean="0"/>
              <a:pPr/>
              <a:t>3</a:t>
            </a:fld>
            <a:endParaRPr lang="en-US" dirty="0"/>
          </a:p>
        </p:txBody>
      </p:sp>
      <p:graphicFrame>
        <p:nvGraphicFramePr>
          <p:cNvPr id="8" name="Table 7"/>
          <p:cNvGraphicFramePr>
            <a:graphicFrameLocks noGrp="1"/>
          </p:cNvGraphicFramePr>
          <p:nvPr>
            <p:extLst>
              <p:ext uri="{D42A27DB-BD31-4B8C-83A1-F6EECF244321}">
                <p14:modId xmlns:p14="http://schemas.microsoft.com/office/powerpoint/2010/main" val="1922055758"/>
              </p:ext>
            </p:extLst>
          </p:nvPr>
        </p:nvGraphicFramePr>
        <p:xfrm>
          <a:off x="931460" y="1524000"/>
          <a:ext cx="6735127" cy="4429760"/>
        </p:xfrm>
        <a:graphic>
          <a:graphicData uri="http://schemas.openxmlformats.org/drawingml/2006/table">
            <a:tbl>
              <a:tblPr firstRow="1" firstCol="1" lastRow="1" lastCol="1" bandRow="1" bandCol="1"/>
              <a:tblGrid>
                <a:gridCol w="4716462">
                  <a:extLst>
                    <a:ext uri="{9D8B030D-6E8A-4147-A177-3AD203B41FA5}">
                      <a16:colId xmlns:a16="http://schemas.microsoft.com/office/drawing/2014/main" val="20000"/>
                    </a:ext>
                  </a:extLst>
                </a:gridCol>
                <a:gridCol w="2018665">
                  <a:extLst>
                    <a:ext uri="{9D8B030D-6E8A-4147-A177-3AD203B41FA5}">
                      <a16:colId xmlns:a16="http://schemas.microsoft.com/office/drawing/2014/main" val="20001"/>
                    </a:ext>
                  </a:extLst>
                </a:gridCol>
              </a:tblGrid>
              <a:tr h="0">
                <a:tc>
                  <a:txBody>
                    <a:bodyPr/>
                    <a:lstStyle/>
                    <a:p>
                      <a:pPr marL="0" marR="0">
                        <a:spcBef>
                          <a:spcPts val="200"/>
                        </a:spcBef>
                        <a:spcAft>
                          <a:spcPts val="200"/>
                        </a:spcAft>
                      </a:pPr>
                      <a:endParaRPr lang="en-US" sz="2200" dirty="0">
                        <a:effectLst/>
                        <a:latin typeface="Arial" panose="020B0604020202020204" pitchFamily="34" charset="0"/>
                        <a:ea typeface="Times New Roman" panose="02020603050405020304" pitchFamily="18" charset="0"/>
                        <a:cs typeface="Times New Roman" panose="02020603050405020304" pitchFamily="18" charset="0"/>
                      </a:endParaRPr>
                    </a:p>
                    <a:p>
                      <a:pPr marL="0" marR="0">
                        <a:spcBef>
                          <a:spcPts val="200"/>
                        </a:spcBef>
                        <a:spcAft>
                          <a:spcPts val="200"/>
                        </a:spcAft>
                      </a:pPr>
                      <a:r>
                        <a:rPr lang="en-US" sz="2200" dirty="0">
                          <a:effectLst/>
                          <a:latin typeface="Arial" panose="020B0604020202020204" pitchFamily="34" charset="0"/>
                          <a:ea typeface="Times New Roman" panose="02020603050405020304" pitchFamily="18" charset="0"/>
                          <a:cs typeface="Times New Roman" panose="02020603050405020304" pitchFamily="18" charset="0"/>
                        </a:rPr>
                        <a:t>Homework Assignments and quizzes</a:t>
                      </a:r>
                    </a:p>
                    <a:p>
                      <a:pPr marL="0" marR="0">
                        <a:spcBef>
                          <a:spcPts val="200"/>
                        </a:spcBef>
                        <a:spcAft>
                          <a:spcPts val="200"/>
                        </a:spcAft>
                      </a:pPr>
                      <a:endParaRPr lang="en-US" sz="2200" dirty="0">
                        <a:effectLst/>
                        <a:latin typeface="Times"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200"/>
                        </a:spcBef>
                        <a:spcAft>
                          <a:spcPts val="200"/>
                        </a:spcAft>
                      </a:pPr>
                      <a:endParaRPr lang="en-US" sz="2200" dirty="0">
                        <a:effectLst/>
                        <a:latin typeface="Arial" panose="020B0604020202020204" pitchFamily="34" charset="0"/>
                        <a:ea typeface="Times New Roman" panose="02020603050405020304" pitchFamily="18" charset="0"/>
                        <a:cs typeface="Times New Roman" panose="02020603050405020304" pitchFamily="18" charset="0"/>
                      </a:endParaRPr>
                    </a:p>
                    <a:p>
                      <a:pPr marL="0" marR="0" algn="ctr">
                        <a:spcBef>
                          <a:spcPts val="200"/>
                        </a:spcBef>
                        <a:spcAft>
                          <a:spcPts val="200"/>
                        </a:spcAft>
                      </a:pPr>
                      <a:r>
                        <a:rPr lang="ar-EG" sz="2200" kern="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1</a:t>
                      </a:r>
                      <a:r>
                        <a:rPr lang="en-US" sz="2200" kern="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0">
                <a:tc>
                  <a:txBody>
                    <a:bodyPr/>
                    <a:lstStyle/>
                    <a:p>
                      <a:pPr marL="0" marR="0">
                        <a:spcBef>
                          <a:spcPts val="200"/>
                        </a:spcBef>
                        <a:spcAft>
                          <a:spcPts val="200"/>
                        </a:spcAft>
                      </a:pPr>
                      <a:endParaRPr lang="en-US" sz="2200" dirty="0">
                        <a:effectLst/>
                        <a:latin typeface="Arial" panose="020B0604020202020204" pitchFamily="34" charset="0"/>
                        <a:ea typeface="Times New Roman" panose="02020603050405020304" pitchFamily="18" charset="0"/>
                        <a:cs typeface="Times New Roman" panose="02020603050405020304" pitchFamily="18" charset="0"/>
                      </a:endParaRPr>
                    </a:p>
                    <a:p>
                      <a:pPr marL="0" marR="0">
                        <a:spcBef>
                          <a:spcPts val="200"/>
                        </a:spcBef>
                        <a:spcAft>
                          <a:spcPts val="200"/>
                        </a:spcAft>
                      </a:pPr>
                      <a:r>
                        <a:rPr lang="en-US" sz="2200" dirty="0">
                          <a:effectLst/>
                          <a:latin typeface="Arial" panose="020B0604020202020204" pitchFamily="34" charset="0"/>
                          <a:ea typeface="Times New Roman" panose="02020603050405020304" pitchFamily="18" charset="0"/>
                          <a:cs typeface="Times New Roman" panose="02020603050405020304" pitchFamily="18" charset="0"/>
                        </a:rPr>
                        <a:t>Two midterm exams</a:t>
                      </a:r>
                    </a:p>
                    <a:p>
                      <a:pPr marL="0" marR="0">
                        <a:spcBef>
                          <a:spcPts val="200"/>
                        </a:spcBef>
                        <a:spcAft>
                          <a:spcPts val="200"/>
                        </a:spcAft>
                      </a:pPr>
                      <a:endParaRPr lang="en-US" sz="2200" dirty="0">
                        <a:effectLst/>
                        <a:latin typeface="Times"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200"/>
                        </a:spcBef>
                        <a:spcAft>
                          <a:spcPts val="200"/>
                        </a:spcAft>
                      </a:pPr>
                      <a:endParaRPr lang="en-US" sz="2200" dirty="0">
                        <a:effectLst/>
                        <a:latin typeface="Arial" panose="020B0604020202020204" pitchFamily="34" charset="0"/>
                        <a:ea typeface="Times New Roman" panose="02020603050405020304" pitchFamily="18" charset="0"/>
                        <a:cs typeface="Times New Roman" panose="02020603050405020304" pitchFamily="18" charset="0"/>
                      </a:endParaRPr>
                    </a:p>
                    <a:p>
                      <a:pPr marL="0" marR="0" algn="ctr">
                        <a:spcBef>
                          <a:spcPts val="200"/>
                        </a:spcBef>
                        <a:spcAft>
                          <a:spcPts val="200"/>
                        </a:spcAft>
                      </a:pPr>
                      <a:r>
                        <a:rPr lang="en-US" sz="2200" dirty="0">
                          <a:effectLst/>
                          <a:latin typeface="Arial" panose="020B0604020202020204" pitchFamily="34" charset="0"/>
                          <a:ea typeface="Times New Roman" panose="02020603050405020304" pitchFamily="18" charset="0"/>
                          <a:cs typeface="Times New Roman" panose="02020603050405020304" pitchFamily="18" charset="0"/>
                        </a:rPr>
                        <a:t>3</a:t>
                      </a:r>
                      <a:r>
                        <a:rPr lang="en-US" sz="2200" kern="12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0</a:t>
                      </a:r>
                      <a:r>
                        <a:rPr lang="en-US" sz="2200" dirty="0">
                          <a:effectLst/>
                          <a:latin typeface="Arial" panose="020B0604020202020204" pitchFamily="34" charset="0"/>
                          <a:ea typeface="Times New Roman" panose="02020603050405020304" pitchFamily="18" charset="0"/>
                          <a:cs typeface="Times New Roman" panose="02020603050405020304" pitchFamily="18" charset="0"/>
                        </a:rPr>
                        <a:t>% </a:t>
                      </a:r>
                      <a:endParaRPr lang="en-US" sz="2200" dirty="0">
                        <a:effectLst/>
                        <a:latin typeface="Times"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0">
                <a:tc>
                  <a:txBody>
                    <a:bodyPr/>
                    <a:lstStyle/>
                    <a:p>
                      <a:pPr marL="0" marR="0">
                        <a:spcBef>
                          <a:spcPts val="200"/>
                        </a:spcBef>
                        <a:spcAft>
                          <a:spcPts val="200"/>
                        </a:spcAft>
                      </a:pPr>
                      <a:endParaRPr lang="en-US" sz="2200" kern="12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marL="0" marR="0">
                        <a:spcBef>
                          <a:spcPts val="200"/>
                        </a:spcBef>
                        <a:spcAft>
                          <a:spcPts val="200"/>
                        </a:spcAft>
                      </a:pPr>
                      <a:r>
                        <a:rPr lang="en-US" sz="2200" kern="12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Labs (Lab exam 5%)</a:t>
                      </a:r>
                    </a:p>
                    <a:p>
                      <a:pPr marL="0" marR="0">
                        <a:spcBef>
                          <a:spcPts val="200"/>
                        </a:spcBef>
                        <a:spcAft>
                          <a:spcPts val="200"/>
                        </a:spcAft>
                      </a:pPr>
                      <a:endParaRPr lang="en-US" sz="2200" kern="12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200"/>
                        </a:spcBef>
                        <a:spcAft>
                          <a:spcPts val="200"/>
                        </a:spcAft>
                      </a:pPr>
                      <a:endParaRPr lang="en-US" sz="2200" kern="12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marL="0" marR="0" algn="ctr">
                        <a:spcBef>
                          <a:spcPts val="200"/>
                        </a:spcBef>
                        <a:spcAft>
                          <a:spcPts val="200"/>
                        </a:spcAft>
                      </a:pPr>
                      <a:r>
                        <a:rPr lang="en-US" sz="2200" kern="12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20%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0">
                <a:tc>
                  <a:txBody>
                    <a:bodyPr/>
                    <a:lstStyle/>
                    <a:p>
                      <a:pPr marL="0" marR="0">
                        <a:spcBef>
                          <a:spcPts val="200"/>
                        </a:spcBef>
                        <a:spcAft>
                          <a:spcPts val="200"/>
                        </a:spcAft>
                      </a:pPr>
                      <a:endParaRPr lang="en-US" sz="2200" dirty="0">
                        <a:effectLst/>
                        <a:latin typeface="Arial" panose="020B0604020202020204" pitchFamily="34" charset="0"/>
                        <a:ea typeface="Times New Roman" panose="02020603050405020304" pitchFamily="18" charset="0"/>
                        <a:cs typeface="Times New Roman" panose="02020603050405020304" pitchFamily="18" charset="0"/>
                      </a:endParaRPr>
                    </a:p>
                    <a:p>
                      <a:pPr marL="0" marR="0">
                        <a:spcBef>
                          <a:spcPts val="200"/>
                        </a:spcBef>
                        <a:spcAft>
                          <a:spcPts val="200"/>
                        </a:spcAft>
                      </a:pPr>
                      <a:r>
                        <a:rPr lang="en-US" sz="2200" dirty="0">
                          <a:effectLst/>
                          <a:latin typeface="Arial" panose="020B0604020202020204" pitchFamily="34" charset="0"/>
                          <a:ea typeface="Times New Roman" panose="02020603050405020304" pitchFamily="18" charset="0"/>
                          <a:cs typeface="Times New Roman" panose="02020603050405020304" pitchFamily="18" charset="0"/>
                        </a:rPr>
                        <a:t>Final Examination</a:t>
                      </a:r>
                    </a:p>
                    <a:p>
                      <a:pPr marL="0" marR="0">
                        <a:spcBef>
                          <a:spcPts val="200"/>
                        </a:spcBef>
                        <a:spcAft>
                          <a:spcPts val="200"/>
                        </a:spcAft>
                      </a:pPr>
                      <a:endParaRPr lang="en-US" sz="2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200"/>
                        </a:spcBef>
                        <a:spcAft>
                          <a:spcPts val="200"/>
                        </a:spcAft>
                      </a:pPr>
                      <a:endParaRPr lang="en-US" sz="2200" dirty="0">
                        <a:effectLst/>
                        <a:latin typeface="Arial" panose="020B0604020202020204" pitchFamily="34" charset="0"/>
                        <a:ea typeface="Times New Roman" panose="02020603050405020304" pitchFamily="18" charset="0"/>
                        <a:cs typeface="Times New Roman" panose="02020603050405020304" pitchFamily="18" charset="0"/>
                      </a:endParaRPr>
                    </a:p>
                    <a:p>
                      <a:pPr marL="0" marR="0" algn="ctr">
                        <a:spcBef>
                          <a:spcPts val="200"/>
                        </a:spcBef>
                        <a:spcAft>
                          <a:spcPts val="200"/>
                        </a:spcAft>
                      </a:pPr>
                      <a:r>
                        <a:rPr lang="en-US" sz="2200" dirty="0">
                          <a:effectLst/>
                          <a:latin typeface="Arial" panose="020B0604020202020204" pitchFamily="34" charset="0"/>
                          <a:ea typeface="Times New Roman" panose="02020603050405020304" pitchFamily="18" charset="0"/>
                          <a:cs typeface="Times New Roman" panose="02020603050405020304" pitchFamily="18" charset="0"/>
                        </a:rPr>
                        <a:t>40%</a:t>
                      </a:r>
                      <a:endParaRPr lang="en-US" sz="2200" dirty="0">
                        <a:effectLst/>
                        <a:latin typeface="Times"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
        <p:nvSpPr>
          <p:cNvPr id="9" name="Footer Placeholder 4"/>
          <p:cNvSpPr>
            <a:spLocks noGrp="1"/>
          </p:cNvSpPr>
          <p:nvPr>
            <p:ph type="ftr" sz="quarter" idx="11"/>
          </p:nvPr>
        </p:nvSpPr>
        <p:spPr>
          <a:xfrm>
            <a:off x="3352800" y="6324600"/>
            <a:ext cx="2895600" cy="457200"/>
          </a:xfrm>
        </p:spPr>
        <p:txBody>
          <a:bodyPr/>
          <a:lstStyle/>
          <a:p>
            <a:pPr>
              <a:defRPr/>
            </a:pPr>
            <a:r>
              <a:rPr lang="en-US" dirty="0"/>
              <a:t>COE211: Digital Logic Design</a:t>
            </a:r>
          </a:p>
        </p:txBody>
      </p:sp>
    </p:spTree>
    <p:extLst>
      <p:ext uri="{BB962C8B-B14F-4D97-AF65-F5344CB8AC3E}">
        <p14:creationId xmlns:p14="http://schemas.microsoft.com/office/powerpoint/2010/main" val="1539069741"/>
      </p:ext>
    </p:extLst>
  </p:cSld>
  <p:clrMapOvr>
    <a:masterClrMapping/>
  </p:clrMapOvr>
  <p:transition spd="slow">
    <p:random/>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Course Description</a:t>
            </a:r>
          </a:p>
        </p:txBody>
      </p:sp>
      <p:sp>
        <p:nvSpPr>
          <p:cNvPr id="3" name="Content Placeholder 2"/>
          <p:cNvSpPr>
            <a:spLocks noGrp="1"/>
          </p:cNvSpPr>
          <p:nvPr>
            <p:ph idx="1"/>
          </p:nvPr>
        </p:nvSpPr>
        <p:spPr>
          <a:xfrm>
            <a:off x="762000" y="1219200"/>
            <a:ext cx="8153400" cy="3962400"/>
          </a:xfrm>
        </p:spPr>
        <p:txBody>
          <a:bodyPr/>
          <a:lstStyle/>
          <a:p>
            <a:r>
              <a:rPr lang="en-US" sz="2800" dirty="0"/>
              <a:t>Introduction to number systems</a:t>
            </a:r>
          </a:p>
          <a:p>
            <a:r>
              <a:rPr lang="en-US" sz="2800" dirty="0"/>
              <a:t>Boolean algebra</a:t>
            </a:r>
          </a:p>
          <a:p>
            <a:r>
              <a:rPr lang="en-US" sz="2800" dirty="0"/>
              <a:t>Logic gates, Boolean expressions, and Boolean functions minimization techniques.</a:t>
            </a:r>
          </a:p>
          <a:p>
            <a:r>
              <a:rPr lang="en-US" sz="2800" dirty="0"/>
              <a:t>Combinational circuits: analyze and design.</a:t>
            </a:r>
          </a:p>
          <a:p>
            <a:r>
              <a:rPr lang="en-US" sz="2800" dirty="0"/>
              <a:t>Synchronous and Asynchronous Sequential Circuits: Analysis and Design. </a:t>
            </a:r>
          </a:p>
          <a:p>
            <a:r>
              <a:rPr lang="en-US" sz="2800" dirty="0"/>
              <a:t>Counters, registers, and memory devices.</a:t>
            </a:r>
          </a:p>
        </p:txBody>
      </p:sp>
      <p:sp>
        <p:nvSpPr>
          <p:cNvPr id="4" name="Date Placeholder 3"/>
          <p:cNvSpPr>
            <a:spLocks noGrp="1"/>
          </p:cNvSpPr>
          <p:nvPr>
            <p:ph type="dt" sz="half" idx="10"/>
          </p:nvPr>
        </p:nvSpPr>
        <p:spPr/>
        <p:txBody>
          <a:bodyPr/>
          <a:lstStyle/>
          <a:p>
            <a:pPr>
              <a:defRPr/>
            </a:pPr>
            <a:fld id="{26C47621-688B-4928-98F7-750F8A5B3B57}" type="datetime1">
              <a:rPr lang="en-US" smtClean="0"/>
              <a:pPr>
                <a:defRPr/>
              </a:pPr>
              <a:t>9/1/2020</a:t>
            </a:fld>
            <a:endParaRPr lang="en-US" dirty="0"/>
          </a:p>
        </p:txBody>
      </p:sp>
      <p:sp>
        <p:nvSpPr>
          <p:cNvPr id="6" name="Slide Number Placeholder 5"/>
          <p:cNvSpPr>
            <a:spLocks noGrp="1"/>
          </p:cNvSpPr>
          <p:nvPr>
            <p:ph type="sldNum" sz="quarter" idx="12"/>
          </p:nvPr>
        </p:nvSpPr>
        <p:spPr/>
        <p:txBody>
          <a:bodyPr/>
          <a:lstStyle/>
          <a:p>
            <a:fld id="{CF6537CB-08D3-448B-A7C3-F53F8250312E}" type="slidenum">
              <a:rPr lang="en-US" smtClean="0"/>
              <a:pPr/>
              <a:t>4</a:t>
            </a:fld>
            <a:endParaRPr lang="en-US" dirty="0"/>
          </a:p>
        </p:txBody>
      </p:sp>
      <p:sp>
        <p:nvSpPr>
          <p:cNvPr id="7" name="Footer Placeholder 4"/>
          <p:cNvSpPr>
            <a:spLocks noGrp="1"/>
          </p:cNvSpPr>
          <p:nvPr>
            <p:ph type="ftr" sz="quarter" idx="11"/>
          </p:nvPr>
        </p:nvSpPr>
        <p:spPr>
          <a:xfrm>
            <a:off x="3352800" y="6324600"/>
            <a:ext cx="2895600" cy="457200"/>
          </a:xfrm>
        </p:spPr>
        <p:txBody>
          <a:bodyPr/>
          <a:lstStyle/>
          <a:p>
            <a:pPr>
              <a:defRPr/>
            </a:pPr>
            <a:r>
              <a:rPr lang="en-US" dirty="0"/>
              <a:t>COE211: Digital Logic Design</a:t>
            </a:r>
          </a:p>
        </p:txBody>
      </p:sp>
    </p:spTree>
    <p:extLst>
      <p:ext uri="{BB962C8B-B14F-4D97-AF65-F5344CB8AC3E}">
        <p14:creationId xmlns:p14="http://schemas.microsoft.com/office/powerpoint/2010/main" val="1589072081"/>
      </p:ext>
    </p:extLst>
  </p:cSld>
  <p:clrMapOvr>
    <a:masterClrMapping/>
  </p:clrMapOvr>
  <p:transition spd="slow">
    <p:random/>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Course Objectives</a:t>
            </a:r>
          </a:p>
        </p:txBody>
      </p:sp>
      <p:sp>
        <p:nvSpPr>
          <p:cNvPr id="3" name="Content Placeholder 2"/>
          <p:cNvSpPr>
            <a:spLocks noGrp="1"/>
          </p:cNvSpPr>
          <p:nvPr>
            <p:ph idx="1"/>
          </p:nvPr>
        </p:nvSpPr>
        <p:spPr>
          <a:xfrm>
            <a:off x="381000" y="1219200"/>
            <a:ext cx="8686800" cy="4953000"/>
          </a:xfrm>
        </p:spPr>
        <p:txBody>
          <a:bodyPr/>
          <a:lstStyle/>
          <a:p>
            <a:r>
              <a:rPr lang="en-US" sz="2800" dirty="0"/>
              <a:t>Having successfully completed this course, the student will be able to:</a:t>
            </a:r>
          </a:p>
          <a:p>
            <a:pPr lvl="1">
              <a:buFont typeface="Wingdings" panose="05000000000000000000" pitchFamily="2" charset="2"/>
              <a:buChar char="Ø"/>
            </a:pPr>
            <a:r>
              <a:rPr lang="en-US" sz="2400" dirty="0"/>
              <a:t>Express the operation of logic gates with the aid of Boolean algebra</a:t>
            </a:r>
          </a:p>
          <a:p>
            <a:pPr lvl="1">
              <a:buFont typeface="Wingdings" panose="05000000000000000000" pitchFamily="2" charset="2"/>
              <a:buChar char="Ø"/>
            </a:pPr>
            <a:r>
              <a:rPr lang="en-US" sz="2400" dirty="0"/>
              <a:t>Minimize Boolean expression using laws and rules of Boolean algebra and the </a:t>
            </a:r>
            <a:r>
              <a:rPr lang="en-US" sz="2400" dirty="0" err="1"/>
              <a:t>Karnaugh</a:t>
            </a:r>
            <a:r>
              <a:rPr lang="en-US" sz="2400" dirty="0"/>
              <a:t> map</a:t>
            </a:r>
          </a:p>
          <a:p>
            <a:pPr lvl="1">
              <a:buFont typeface="Wingdings" panose="05000000000000000000" pitchFamily="2" charset="2"/>
              <a:buChar char="Ø"/>
            </a:pPr>
            <a:r>
              <a:rPr lang="en-US" sz="2400" dirty="0"/>
              <a:t>Analyze and design combinational  and sequential logic circuits </a:t>
            </a:r>
          </a:p>
          <a:p>
            <a:pPr lvl="1">
              <a:buFont typeface="Wingdings" panose="05000000000000000000" pitchFamily="2" charset="2"/>
              <a:buChar char="Ø"/>
            </a:pPr>
            <a:r>
              <a:rPr lang="en-US" sz="2400" dirty="0"/>
              <a:t>Discuss the design concepts of basic memory elements and explain the operation of various memory types.</a:t>
            </a:r>
          </a:p>
        </p:txBody>
      </p:sp>
      <p:sp>
        <p:nvSpPr>
          <p:cNvPr id="4" name="Date Placeholder 3"/>
          <p:cNvSpPr>
            <a:spLocks noGrp="1"/>
          </p:cNvSpPr>
          <p:nvPr>
            <p:ph type="dt" sz="half" idx="10"/>
          </p:nvPr>
        </p:nvSpPr>
        <p:spPr/>
        <p:txBody>
          <a:bodyPr/>
          <a:lstStyle/>
          <a:p>
            <a:pPr>
              <a:defRPr/>
            </a:pPr>
            <a:fld id="{26C47621-688B-4928-98F7-750F8A5B3B57}" type="datetime1">
              <a:rPr lang="en-US" smtClean="0"/>
              <a:pPr>
                <a:defRPr/>
              </a:pPr>
              <a:t>9/1/2020</a:t>
            </a:fld>
            <a:endParaRPr lang="en-US"/>
          </a:p>
        </p:txBody>
      </p:sp>
      <p:sp>
        <p:nvSpPr>
          <p:cNvPr id="6" name="Slide Number Placeholder 5"/>
          <p:cNvSpPr>
            <a:spLocks noGrp="1"/>
          </p:cNvSpPr>
          <p:nvPr>
            <p:ph type="sldNum" sz="quarter" idx="12"/>
          </p:nvPr>
        </p:nvSpPr>
        <p:spPr/>
        <p:txBody>
          <a:bodyPr/>
          <a:lstStyle/>
          <a:p>
            <a:fld id="{CF6537CB-08D3-448B-A7C3-F53F8250312E}" type="slidenum">
              <a:rPr lang="en-US" smtClean="0"/>
              <a:pPr/>
              <a:t>5</a:t>
            </a:fld>
            <a:endParaRPr lang="en-US"/>
          </a:p>
        </p:txBody>
      </p:sp>
      <p:sp>
        <p:nvSpPr>
          <p:cNvPr id="7" name="Footer Placeholder 4"/>
          <p:cNvSpPr>
            <a:spLocks noGrp="1"/>
          </p:cNvSpPr>
          <p:nvPr>
            <p:ph type="ftr" sz="quarter" idx="11"/>
          </p:nvPr>
        </p:nvSpPr>
        <p:spPr>
          <a:xfrm>
            <a:off x="3352800" y="6324600"/>
            <a:ext cx="2895600" cy="457200"/>
          </a:xfrm>
        </p:spPr>
        <p:txBody>
          <a:bodyPr/>
          <a:lstStyle/>
          <a:p>
            <a:pPr>
              <a:defRPr/>
            </a:pPr>
            <a:r>
              <a:rPr lang="en-US" dirty="0"/>
              <a:t>COE211: Digital Logic Design</a:t>
            </a:r>
          </a:p>
        </p:txBody>
      </p:sp>
    </p:spTree>
    <p:extLst>
      <p:ext uri="{BB962C8B-B14F-4D97-AF65-F5344CB8AC3E}">
        <p14:creationId xmlns:p14="http://schemas.microsoft.com/office/powerpoint/2010/main" val="2263005221"/>
      </p:ext>
    </p:extLst>
  </p:cSld>
  <p:clrMapOvr>
    <a:masterClrMapping/>
  </p:clrMapOvr>
  <p:transition spd="slow">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Textbooks </a:t>
            </a:r>
          </a:p>
        </p:txBody>
      </p:sp>
      <p:sp>
        <p:nvSpPr>
          <p:cNvPr id="3" name="Content Placeholder 2"/>
          <p:cNvSpPr>
            <a:spLocks noGrp="1"/>
          </p:cNvSpPr>
          <p:nvPr>
            <p:ph idx="1"/>
          </p:nvPr>
        </p:nvSpPr>
        <p:spPr/>
        <p:txBody>
          <a:bodyPr/>
          <a:lstStyle/>
          <a:p>
            <a:r>
              <a:rPr lang="en-US" sz="2800" dirty="0"/>
              <a:t>Main Textbook:</a:t>
            </a:r>
          </a:p>
          <a:p>
            <a:pPr lvl="1"/>
            <a:r>
              <a:rPr lang="en-US" sz="2400" dirty="0"/>
              <a:t>Morris Mano and Michael </a:t>
            </a:r>
            <a:r>
              <a:rPr lang="en-US" sz="2400" dirty="0" err="1"/>
              <a:t>Ciletti</a:t>
            </a:r>
            <a:r>
              <a:rPr lang="en-US" sz="2400" dirty="0"/>
              <a:t>, "Digital Design", Prentice Hall, 5</a:t>
            </a:r>
            <a:r>
              <a:rPr lang="en-US" sz="2400" baseline="30000" dirty="0"/>
              <a:t>th</a:t>
            </a:r>
            <a:r>
              <a:rPr lang="en-US" sz="2400" dirty="0"/>
              <a:t> Edition, 2013.</a:t>
            </a:r>
          </a:p>
          <a:p>
            <a:pPr lvl="1"/>
            <a:endParaRPr lang="en-US" sz="2400" dirty="0"/>
          </a:p>
          <a:p>
            <a:r>
              <a:rPr lang="en-US" sz="2800" dirty="0"/>
              <a:t>Additional References:</a:t>
            </a:r>
          </a:p>
          <a:p>
            <a:pPr lvl="1"/>
            <a:r>
              <a:rPr lang="en-US" sz="2400" dirty="0"/>
              <a:t>Thomas Floyd, "Digital Fundamentals", Prentice Hall, 10</a:t>
            </a:r>
            <a:r>
              <a:rPr lang="en-US" sz="2400" baseline="30000" dirty="0"/>
              <a:t>th</a:t>
            </a:r>
            <a:r>
              <a:rPr lang="en-US" sz="2400" dirty="0"/>
              <a:t> Edition, 2008.</a:t>
            </a:r>
          </a:p>
          <a:p>
            <a:pPr lvl="1"/>
            <a:r>
              <a:rPr lang="en-US" sz="2400" dirty="0"/>
              <a:t>Ronald J. </a:t>
            </a:r>
            <a:r>
              <a:rPr lang="en-US" sz="2400" dirty="0" err="1"/>
              <a:t>Tocci</a:t>
            </a:r>
            <a:r>
              <a:rPr lang="en-US" sz="2400" dirty="0"/>
              <a:t>, “Digital Systems: Principles and Applications”, Prentice Hall, 11</a:t>
            </a:r>
            <a:r>
              <a:rPr lang="en-US" sz="2400" baseline="30000" dirty="0"/>
              <a:t>th</a:t>
            </a:r>
            <a:r>
              <a:rPr lang="en-US" sz="2400" dirty="0"/>
              <a:t> Edition, 2010.</a:t>
            </a:r>
          </a:p>
        </p:txBody>
      </p:sp>
      <p:sp>
        <p:nvSpPr>
          <p:cNvPr id="4" name="Date Placeholder 3"/>
          <p:cNvSpPr>
            <a:spLocks noGrp="1"/>
          </p:cNvSpPr>
          <p:nvPr>
            <p:ph type="dt" sz="half" idx="10"/>
          </p:nvPr>
        </p:nvSpPr>
        <p:spPr/>
        <p:txBody>
          <a:bodyPr/>
          <a:lstStyle/>
          <a:p>
            <a:pPr>
              <a:defRPr/>
            </a:pPr>
            <a:fld id="{26C47621-688B-4928-98F7-750F8A5B3B57}" type="datetime1">
              <a:rPr lang="en-US" smtClean="0"/>
              <a:pPr>
                <a:defRPr/>
              </a:pPr>
              <a:t>9/1/2020</a:t>
            </a:fld>
            <a:endParaRPr lang="en-US"/>
          </a:p>
        </p:txBody>
      </p:sp>
      <p:sp>
        <p:nvSpPr>
          <p:cNvPr id="6" name="Slide Number Placeholder 5"/>
          <p:cNvSpPr>
            <a:spLocks noGrp="1"/>
          </p:cNvSpPr>
          <p:nvPr>
            <p:ph type="sldNum" sz="quarter" idx="12"/>
          </p:nvPr>
        </p:nvSpPr>
        <p:spPr/>
        <p:txBody>
          <a:bodyPr/>
          <a:lstStyle/>
          <a:p>
            <a:fld id="{CF6537CB-08D3-448B-A7C3-F53F8250312E}" type="slidenum">
              <a:rPr lang="en-US" smtClean="0"/>
              <a:pPr/>
              <a:t>6</a:t>
            </a:fld>
            <a:endParaRPr lang="en-US"/>
          </a:p>
        </p:txBody>
      </p:sp>
      <p:sp>
        <p:nvSpPr>
          <p:cNvPr id="7" name="Footer Placeholder 4"/>
          <p:cNvSpPr>
            <a:spLocks noGrp="1"/>
          </p:cNvSpPr>
          <p:nvPr>
            <p:ph type="ftr" sz="quarter" idx="11"/>
          </p:nvPr>
        </p:nvSpPr>
        <p:spPr>
          <a:xfrm>
            <a:off x="3352800" y="6324600"/>
            <a:ext cx="2895600" cy="457200"/>
          </a:xfrm>
        </p:spPr>
        <p:txBody>
          <a:bodyPr/>
          <a:lstStyle/>
          <a:p>
            <a:pPr>
              <a:defRPr/>
            </a:pPr>
            <a:r>
              <a:rPr lang="en-US" dirty="0"/>
              <a:t>COE211: Digital Logic Design</a:t>
            </a:r>
          </a:p>
        </p:txBody>
      </p:sp>
    </p:spTree>
    <p:extLst>
      <p:ext uri="{BB962C8B-B14F-4D97-AF65-F5344CB8AC3E}">
        <p14:creationId xmlns:p14="http://schemas.microsoft.com/office/powerpoint/2010/main" val="3626345872"/>
      </p:ext>
    </p:extLst>
  </p:cSld>
  <p:clrMapOvr>
    <a:masterClrMapping/>
  </p:clrMapOvr>
  <p:transition spd="slow">
    <p:random/>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Tentative Course Outline</a:t>
            </a:r>
          </a:p>
        </p:txBody>
      </p:sp>
      <p:sp>
        <p:nvSpPr>
          <p:cNvPr id="3" name="Date Placeholder 2"/>
          <p:cNvSpPr>
            <a:spLocks noGrp="1"/>
          </p:cNvSpPr>
          <p:nvPr>
            <p:ph type="dt" sz="half" idx="10"/>
          </p:nvPr>
        </p:nvSpPr>
        <p:spPr/>
        <p:txBody>
          <a:bodyPr/>
          <a:lstStyle/>
          <a:p>
            <a:pPr>
              <a:defRPr/>
            </a:pPr>
            <a:fld id="{40118FE6-9A67-41D5-B9FB-EAC26A9506A0}" type="datetime1">
              <a:rPr lang="en-US" smtClean="0"/>
              <a:pPr>
                <a:defRPr/>
              </a:pPr>
              <a:t>9/1/2020</a:t>
            </a:fld>
            <a:endParaRPr lang="en-US" dirty="0"/>
          </a:p>
        </p:txBody>
      </p:sp>
      <p:sp>
        <p:nvSpPr>
          <p:cNvPr id="5" name="Slide Number Placeholder 4"/>
          <p:cNvSpPr>
            <a:spLocks noGrp="1"/>
          </p:cNvSpPr>
          <p:nvPr>
            <p:ph type="sldNum" sz="quarter" idx="12"/>
          </p:nvPr>
        </p:nvSpPr>
        <p:spPr/>
        <p:txBody>
          <a:bodyPr/>
          <a:lstStyle/>
          <a:p>
            <a:fld id="{0053D61B-953E-4B67-8DDF-9EF74BC53DC9}" type="slidenum">
              <a:rPr lang="en-US" smtClean="0"/>
              <a:pPr/>
              <a:t>7</a:t>
            </a:fld>
            <a:endParaRPr lang="en-US"/>
          </a:p>
        </p:txBody>
      </p:sp>
      <p:sp>
        <p:nvSpPr>
          <p:cNvPr id="7" name="Footer Placeholder 4"/>
          <p:cNvSpPr>
            <a:spLocks noGrp="1"/>
          </p:cNvSpPr>
          <p:nvPr>
            <p:ph type="ftr" sz="quarter" idx="11"/>
          </p:nvPr>
        </p:nvSpPr>
        <p:spPr>
          <a:xfrm>
            <a:off x="3352800" y="6324600"/>
            <a:ext cx="2895600" cy="457200"/>
          </a:xfrm>
        </p:spPr>
        <p:txBody>
          <a:bodyPr/>
          <a:lstStyle/>
          <a:p>
            <a:pPr>
              <a:defRPr/>
            </a:pPr>
            <a:r>
              <a:rPr lang="en-US" dirty="0"/>
              <a:t>COE211: Digital Logic Design</a:t>
            </a:r>
          </a:p>
        </p:txBody>
      </p:sp>
      <p:graphicFrame>
        <p:nvGraphicFramePr>
          <p:cNvPr id="6" name="Table 5"/>
          <p:cNvGraphicFramePr>
            <a:graphicFrameLocks noGrp="1"/>
          </p:cNvGraphicFramePr>
          <p:nvPr>
            <p:extLst>
              <p:ext uri="{D42A27DB-BD31-4B8C-83A1-F6EECF244321}">
                <p14:modId xmlns:p14="http://schemas.microsoft.com/office/powerpoint/2010/main" val="2709865101"/>
              </p:ext>
            </p:extLst>
          </p:nvPr>
        </p:nvGraphicFramePr>
        <p:xfrm>
          <a:off x="457200" y="990600"/>
          <a:ext cx="8534400" cy="5512230"/>
        </p:xfrm>
        <a:graphic>
          <a:graphicData uri="http://schemas.openxmlformats.org/drawingml/2006/table">
            <a:tbl>
              <a:tblPr firstRow="1" firstCol="1" lastRow="1" lastCol="1" bandRow="1" bandCol="1">
                <a:tableStyleId>{5A111915-BE36-4E01-A7E5-04B1672EAD32}</a:tableStyleId>
              </a:tblPr>
              <a:tblGrid>
                <a:gridCol w="609599">
                  <a:extLst>
                    <a:ext uri="{9D8B030D-6E8A-4147-A177-3AD203B41FA5}">
                      <a16:colId xmlns:a16="http://schemas.microsoft.com/office/drawing/2014/main" val="20000"/>
                    </a:ext>
                  </a:extLst>
                </a:gridCol>
                <a:gridCol w="3404127">
                  <a:extLst>
                    <a:ext uri="{9D8B030D-6E8A-4147-A177-3AD203B41FA5}">
                      <a16:colId xmlns:a16="http://schemas.microsoft.com/office/drawing/2014/main" val="20001"/>
                    </a:ext>
                  </a:extLst>
                </a:gridCol>
                <a:gridCol w="634473">
                  <a:extLst>
                    <a:ext uri="{9D8B030D-6E8A-4147-A177-3AD203B41FA5}">
                      <a16:colId xmlns:a16="http://schemas.microsoft.com/office/drawing/2014/main" val="20002"/>
                    </a:ext>
                  </a:extLst>
                </a:gridCol>
                <a:gridCol w="3886201">
                  <a:extLst>
                    <a:ext uri="{9D8B030D-6E8A-4147-A177-3AD203B41FA5}">
                      <a16:colId xmlns:a16="http://schemas.microsoft.com/office/drawing/2014/main" val="20003"/>
                    </a:ext>
                  </a:extLst>
                </a:gridCol>
              </a:tblGrid>
              <a:tr h="307086">
                <a:tc>
                  <a:txBody>
                    <a:bodyPr/>
                    <a:lstStyle/>
                    <a:p>
                      <a:pPr marL="0" marR="0" algn="ctr">
                        <a:spcBef>
                          <a:spcPts val="0"/>
                        </a:spcBef>
                        <a:spcAft>
                          <a:spcPts val="0"/>
                        </a:spcAft>
                      </a:pPr>
                      <a:r>
                        <a:rPr lang="en-US" sz="1400" b="0" dirty="0">
                          <a:solidFill>
                            <a:schemeClr val="tx1"/>
                          </a:solidFill>
                          <a:effectLst/>
                        </a:rPr>
                        <a:t>Week</a:t>
                      </a:r>
                      <a:endParaRPr lang="en-US" sz="1400" b="0" dirty="0">
                        <a:solidFill>
                          <a:schemeClr val="tx1"/>
                        </a:solidFill>
                        <a:effectLst/>
                        <a:latin typeface="Times" panose="02020603050405020304" pitchFamily="18" charset="0"/>
                        <a:ea typeface="Times New Roman" panose="02020603050405020304" pitchFamily="18" charset="0"/>
                        <a:cs typeface="Times New Roman" panose="02020603050405020304" pitchFamily="18" charset="0"/>
                      </a:endParaRPr>
                    </a:p>
                  </a:txBody>
                  <a:tcPr marL="68580" marR="68580" marT="53975" marB="53975" anchor="ctr">
                    <a:solidFill>
                      <a:schemeClr val="tx2">
                        <a:lumMod val="40000"/>
                        <a:lumOff val="60000"/>
                      </a:schemeClr>
                    </a:solidFill>
                  </a:tcPr>
                </a:tc>
                <a:tc>
                  <a:txBody>
                    <a:bodyPr/>
                    <a:lstStyle/>
                    <a:p>
                      <a:pPr marL="0" marR="0" algn="ctr">
                        <a:spcBef>
                          <a:spcPts val="0"/>
                        </a:spcBef>
                        <a:spcAft>
                          <a:spcPts val="0"/>
                        </a:spcAft>
                      </a:pPr>
                      <a:r>
                        <a:rPr lang="en-US" sz="1400" b="0" dirty="0">
                          <a:solidFill>
                            <a:schemeClr val="tx1"/>
                          </a:solidFill>
                          <a:effectLst/>
                        </a:rPr>
                        <a:t>Topic</a:t>
                      </a:r>
                      <a:endParaRPr lang="en-US" sz="1400" b="0" dirty="0">
                        <a:solidFill>
                          <a:schemeClr val="tx1"/>
                        </a:solidFill>
                        <a:effectLst/>
                        <a:latin typeface="Times" panose="02020603050405020304" pitchFamily="18" charset="0"/>
                        <a:ea typeface="Times New Roman" panose="02020603050405020304" pitchFamily="18" charset="0"/>
                        <a:cs typeface="Times New Roman" panose="02020603050405020304" pitchFamily="18" charset="0"/>
                      </a:endParaRPr>
                    </a:p>
                  </a:txBody>
                  <a:tcPr marL="68580" marR="68580" marT="53975" marB="53975" anchor="ctr">
                    <a:solidFill>
                      <a:schemeClr val="tx2">
                        <a:lumMod val="40000"/>
                        <a:lumOff val="60000"/>
                      </a:schemeClr>
                    </a:solidFill>
                  </a:tcPr>
                </a:tc>
                <a:tc>
                  <a:txBody>
                    <a:bodyPr/>
                    <a:lstStyle/>
                    <a:p>
                      <a:pPr marL="0" marR="0" algn="ctr">
                        <a:spcBef>
                          <a:spcPts val="0"/>
                        </a:spcBef>
                        <a:spcAft>
                          <a:spcPts val="0"/>
                        </a:spcAft>
                      </a:pPr>
                      <a:r>
                        <a:rPr lang="en-US" sz="1400" b="0" dirty="0">
                          <a:solidFill>
                            <a:schemeClr val="tx1"/>
                          </a:solidFill>
                          <a:effectLst/>
                        </a:rPr>
                        <a:t>Week</a:t>
                      </a:r>
                      <a:endParaRPr lang="en-US" sz="1400" b="0" dirty="0">
                        <a:solidFill>
                          <a:schemeClr val="tx1"/>
                        </a:solidFill>
                        <a:effectLst/>
                        <a:latin typeface="Times" panose="02020603050405020304" pitchFamily="18" charset="0"/>
                        <a:ea typeface="Times New Roman" panose="02020603050405020304" pitchFamily="18" charset="0"/>
                        <a:cs typeface="Times New Roman" panose="02020603050405020304" pitchFamily="18" charset="0"/>
                      </a:endParaRPr>
                    </a:p>
                  </a:txBody>
                  <a:tcPr marL="68580" marR="68580" marT="53975" marB="53975" anchor="ctr">
                    <a:solidFill>
                      <a:schemeClr val="tx2">
                        <a:lumMod val="40000"/>
                        <a:lumOff val="60000"/>
                      </a:schemeClr>
                    </a:solidFill>
                  </a:tcPr>
                </a:tc>
                <a:tc>
                  <a:txBody>
                    <a:bodyPr/>
                    <a:lstStyle/>
                    <a:p>
                      <a:pPr marL="0" marR="0" algn="ctr">
                        <a:spcBef>
                          <a:spcPts val="0"/>
                        </a:spcBef>
                        <a:spcAft>
                          <a:spcPts val="0"/>
                        </a:spcAft>
                      </a:pPr>
                      <a:r>
                        <a:rPr lang="en-US" sz="1400" b="0" dirty="0">
                          <a:solidFill>
                            <a:schemeClr val="tx1"/>
                          </a:solidFill>
                          <a:effectLst/>
                        </a:rPr>
                        <a:t>Topic</a:t>
                      </a:r>
                      <a:endParaRPr lang="en-US" sz="1400" b="0" dirty="0">
                        <a:solidFill>
                          <a:schemeClr val="tx1"/>
                        </a:solidFill>
                        <a:effectLst/>
                        <a:latin typeface="Times" panose="02020603050405020304" pitchFamily="18" charset="0"/>
                        <a:ea typeface="Times New Roman" panose="02020603050405020304" pitchFamily="18" charset="0"/>
                        <a:cs typeface="Times New Roman" panose="02020603050405020304" pitchFamily="18" charset="0"/>
                      </a:endParaRPr>
                    </a:p>
                  </a:txBody>
                  <a:tcPr marL="68580" marR="68580" marT="53975" marB="53975" anchor="ctr">
                    <a:solidFill>
                      <a:schemeClr val="tx2">
                        <a:lumMod val="40000"/>
                        <a:lumOff val="60000"/>
                      </a:schemeClr>
                    </a:solidFill>
                  </a:tcPr>
                </a:tc>
                <a:extLst>
                  <a:ext uri="{0D108BD9-81ED-4DB2-BD59-A6C34878D82A}">
                    <a16:rowId xmlns:a16="http://schemas.microsoft.com/office/drawing/2014/main" val="10000"/>
                  </a:ext>
                </a:extLst>
              </a:tr>
              <a:tr h="714915">
                <a:tc>
                  <a:txBody>
                    <a:bodyPr/>
                    <a:lstStyle/>
                    <a:p>
                      <a:pPr marL="0" marR="0" algn="ctr">
                        <a:spcBef>
                          <a:spcPts val="0"/>
                        </a:spcBef>
                        <a:spcAft>
                          <a:spcPts val="0"/>
                        </a:spcAft>
                      </a:pPr>
                      <a:r>
                        <a:rPr lang="en-US" sz="1400" b="0" dirty="0">
                          <a:effectLst/>
                        </a:rPr>
                        <a:t>1</a:t>
                      </a:r>
                      <a:endParaRPr lang="en-US" sz="2000" b="0" dirty="0">
                        <a:effectLst/>
                        <a:latin typeface="Times" panose="02020603050405020304" pitchFamily="18" charset="0"/>
                        <a:ea typeface="Times New Roman" panose="02020603050405020304" pitchFamily="18" charset="0"/>
                        <a:cs typeface="Times New Roman" panose="02020603050405020304" pitchFamily="18" charset="0"/>
                      </a:endParaRPr>
                    </a:p>
                  </a:txBody>
                  <a:tcPr marL="68580" marR="68580" marT="53975" marB="53975" anchor="ctr"/>
                </a:tc>
                <a:tc>
                  <a:txBody>
                    <a:bodyPr/>
                    <a:lstStyle/>
                    <a:p>
                      <a:pPr marL="342900" marR="19050" lvl="0" indent="-342900" rtl="0">
                        <a:spcBef>
                          <a:spcPts val="0"/>
                        </a:spcBef>
                        <a:spcAft>
                          <a:spcPts val="0"/>
                        </a:spcAft>
                        <a:buFont typeface="Symbol" panose="05050102010706020507" pitchFamily="18" charset="2"/>
                        <a:buChar char=""/>
                      </a:pPr>
                      <a:r>
                        <a:rPr lang="en-US" sz="1400" b="0" dirty="0">
                          <a:effectLst/>
                        </a:rPr>
                        <a:t>Course Overview</a:t>
                      </a:r>
                    </a:p>
                    <a:p>
                      <a:pPr marL="342900" marR="19050" lvl="0" indent="-342900" algn="l" defTabSz="914400" rtl="0" eaLnBrk="1" fontAlgn="auto" latinLnBrk="0" hangingPunct="1">
                        <a:lnSpc>
                          <a:spcPct val="100000"/>
                        </a:lnSpc>
                        <a:spcBef>
                          <a:spcPts val="0"/>
                        </a:spcBef>
                        <a:spcAft>
                          <a:spcPts val="0"/>
                        </a:spcAft>
                        <a:buClrTx/>
                        <a:buSzTx/>
                        <a:buFont typeface="Symbol" panose="05050102010706020507" pitchFamily="18" charset="2"/>
                        <a:buChar char=""/>
                        <a:tabLst/>
                        <a:defRPr/>
                      </a:pPr>
                      <a:r>
                        <a:rPr lang="en-US" sz="1400" b="0" dirty="0">
                          <a:effectLst/>
                        </a:rPr>
                        <a:t>Introduction </a:t>
                      </a:r>
                      <a:endParaRPr lang="en-US" sz="1600" b="0" dirty="0">
                        <a:effectLst/>
                        <a:latin typeface="Times" panose="02020603050405020304" pitchFamily="18" charset="0"/>
                        <a:ea typeface="Times New Roman" panose="02020603050405020304" pitchFamily="18" charset="0"/>
                        <a:cs typeface="Times New Roman" panose="02020603050405020304" pitchFamily="18" charset="0"/>
                      </a:endParaRPr>
                    </a:p>
                  </a:txBody>
                  <a:tcPr marL="68580" marR="68580" marT="53975" marB="53975" anchor="ctr"/>
                </a:tc>
                <a:tc>
                  <a:txBody>
                    <a:bodyPr/>
                    <a:lstStyle/>
                    <a:p>
                      <a:pPr marL="0" marR="0" algn="ctr">
                        <a:spcBef>
                          <a:spcPts val="0"/>
                        </a:spcBef>
                        <a:spcAft>
                          <a:spcPts val="0"/>
                        </a:spcAft>
                      </a:pPr>
                      <a:r>
                        <a:rPr lang="en-US" sz="1400" b="0" dirty="0">
                          <a:effectLst/>
                        </a:rPr>
                        <a:t>9</a:t>
                      </a:r>
                      <a:endParaRPr lang="en-US" sz="2000" b="0" dirty="0">
                        <a:effectLst/>
                        <a:latin typeface="Times" panose="02020603050405020304" pitchFamily="18" charset="0"/>
                        <a:ea typeface="Times New Roman" panose="02020603050405020304" pitchFamily="18" charset="0"/>
                        <a:cs typeface="Times New Roman" panose="02020603050405020304" pitchFamily="18" charset="0"/>
                      </a:endParaRPr>
                    </a:p>
                  </a:txBody>
                  <a:tcPr marL="68580" marR="68580" marT="53975" marB="53975" anchor="ctr"/>
                </a:tc>
                <a:tc>
                  <a:txBody>
                    <a:bodyPr/>
                    <a:lstStyle/>
                    <a:p>
                      <a:pPr marL="342900" marR="19050" lvl="0" indent="-342900" algn="l" defTabSz="914400" rtl="0" eaLnBrk="1" fontAlgn="auto" latinLnBrk="0" hangingPunct="1">
                        <a:lnSpc>
                          <a:spcPct val="100000"/>
                        </a:lnSpc>
                        <a:spcBef>
                          <a:spcPts val="0"/>
                        </a:spcBef>
                        <a:spcAft>
                          <a:spcPts val="0"/>
                        </a:spcAft>
                        <a:buClrTx/>
                        <a:buSzTx/>
                        <a:buFont typeface="Symbol" panose="05050102010706020507" pitchFamily="18" charset="2"/>
                        <a:buChar char=""/>
                        <a:tabLst/>
                        <a:defRPr/>
                      </a:pPr>
                      <a:r>
                        <a:rPr lang="en-US" sz="1400" b="0" kern="1200" dirty="0">
                          <a:solidFill>
                            <a:schemeClr val="tx1"/>
                          </a:solidFill>
                          <a:effectLst/>
                          <a:latin typeface="+mn-lt"/>
                          <a:ea typeface="+mn-ea"/>
                          <a:cs typeface="+mn-cs"/>
                        </a:rPr>
                        <a:t>Synchronous and Asynchronous Sequential Circuits: Analysis and Design (Cont’d)</a:t>
                      </a:r>
                    </a:p>
                  </a:txBody>
                  <a:tcPr marL="68580" marR="68580" marT="53975" marB="53975" anchor="ctr"/>
                </a:tc>
                <a:extLst>
                  <a:ext uri="{0D108BD9-81ED-4DB2-BD59-A6C34878D82A}">
                    <a16:rowId xmlns:a16="http://schemas.microsoft.com/office/drawing/2014/main" val="10001"/>
                  </a:ext>
                </a:extLst>
              </a:tr>
              <a:tr h="714915">
                <a:tc>
                  <a:txBody>
                    <a:bodyPr/>
                    <a:lstStyle/>
                    <a:p>
                      <a:pPr marL="0" marR="0" algn="ctr">
                        <a:spcBef>
                          <a:spcPts val="0"/>
                        </a:spcBef>
                        <a:spcAft>
                          <a:spcPts val="0"/>
                        </a:spcAft>
                      </a:pPr>
                      <a:r>
                        <a:rPr lang="en-US" sz="1400" b="0" dirty="0">
                          <a:effectLst/>
                        </a:rPr>
                        <a:t>2</a:t>
                      </a:r>
                      <a:endParaRPr lang="en-US" sz="2000" b="0" dirty="0">
                        <a:effectLst/>
                        <a:latin typeface="Times" panose="02020603050405020304" pitchFamily="18" charset="0"/>
                        <a:ea typeface="Times New Roman" panose="02020603050405020304" pitchFamily="18" charset="0"/>
                        <a:cs typeface="Times New Roman" panose="02020603050405020304" pitchFamily="18" charset="0"/>
                      </a:endParaRPr>
                    </a:p>
                  </a:txBody>
                  <a:tcPr marL="68580" marR="68580" marT="53975" marB="53975" anchor="ctr"/>
                </a:tc>
                <a:tc>
                  <a:txBody>
                    <a:bodyPr/>
                    <a:lstStyle/>
                    <a:p>
                      <a:pPr marL="342900" marR="19050" lvl="0" indent="-342900" rtl="0">
                        <a:spcBef>
                          <a:spcPts val="0"/>
                        </a:spcBef>
                        <a:spcAft>
                          <a:spcPts val="0"/>
                        </a:spcAft>
                        <a:buFont typeface="Symbol" panose="05050102010706020507" pitchFamily="18" charset="2"/>
                        <a:buChar char=""/>
                      </a:pPr>
                      <a:r>
                        <a:rPr lang="en-US" sz="1400" b="0" dirty="0">
                          <a:effectLst/>
                        </a:rPr>
                        <a:t>Introduction (Cont’d)</a:t>
                      </a:r>
                      <a:endParaRPr lang="en-US" sz="1600" b="0" dirty="0">
                        <a:effectLst/>
                      </a:endParaRPr>
                    </a:p>
                    <a:p>
                      <a:pPr marL="342900" marR="19050" lvl="0" indent="-342900">
                        <a:spcBef>
                          <a:spcPts val="0"/>
                        </a:spcBef>
                        <a:spcAft>
                          <a:spcPts val="0"/>
                        </a:spcAft>
                        <a:buFont typeface="Symbol" panose="05050102010706020507" pitchFamily="18" charset="2"/>
                        <a:buChar char=""/>
                      </a:pPr>
                      <a:r>
                        <a:rPr lang="en-US" sz="1400" b="0" dirty="0">
                          <a:effectLst/>
                        </a:rPr>
                        <a:t>Boolean algebra and logic gates</a:t>
                      </a:r>
                      <a:endParaRPr lang="en-US" sz="1600" b="0" dirty="0">
                        <a:effectLst/>
                        <a:latin typeface="Times" panose="02020603050405020304" pitchFamily="18" charset="0"/>
                        <a:ea typeface="Times New Roman" panose="02020603050405020304" pitchFamily="18" charset="0"/>
                        <a:cs typeface="Times New Roman" panose="02020603050405020304" pitchFamily="18" charset="0"/>
                      </a:endParaRPr>
                    </a:p>
                  </a:txBody>
                  <a:tcPr marL="68580" marR="68580" marT="53975" marB="53975" anchor="ctr"/>
                </a:tc>
                <a:tc>
                  <a:txBody>
                    <a:bodyPr/>
                    <a:lstStyle/>
                    <a:p>
                      <a:pPr marL="0" marR="0" algn="ctr">
                        <a:spcBef>
                          <a:spcPts val="0"/>
                        </a:spcBef>
                        <a:spcAft>
                          <a:spcPts val="0"/>
                        </a:spcAft>
                      </a:pPr>
                      <a:r>
                        <a:rPr lang="en-US" sz="1400" b="0" dirty="0">
                          <a:effectLst/>
                        </a:rPr>
                        <a:t>10</a:t>
                      </a:r>
                      <a:endParaRPr lang="en-US" sz="2000" b="0" dirty="0">
                        <a:effectLst/>
                        <a:latin typeface="Times" panose="02020603050405020304" pitchFamily="18" charset="0"/>
                        <a:ea typeface="Times New Roman" panose="02020603050405020304" pitchFamily="18" charset="0"/>
                        <a:cs typeface="Times New Roman" panose="02020603050405020304" pitchFamily="18" charset="0"/>
                      </a:endParaRPr>
                    </a:p>
                  </a:txBody>
                  <a:tcPr marL="68580" marR="68580" marT="53975" marB="53975" anchor="ctr"/>
                </a:tc>
                <a:tc>
                  <a:txBody>
                    <a:bodyPr/>
                    <a:lstStyle/>
                    <a:p>
                      <a:pPr marL="342900" marR="19050" lvl="0" indent="-342900" algn="l" defTabSz="914400" rtl="0" eaLnBrk="1" fontAlgn="auto" latinLnBrk="0" hangingPunct="1">
                        <a:lnSpc>
                          <a:spcPct val="100000"/>
                        </a:lnSpc>
                        <a:spcBef>
                          <a:spcPts val="0"/>
                        </a:spcBef>
                        <a:spcAft>
                          <a:spcPts val="0"/>
                        </a:spcAft>
                        <a:buClrTx/>
                        <a:buSzTx/>
                        <a:buFont typeface="Symbol" panose="05050102010706020507" pitchFamily="18" charset="2"/>
                        <a:buChar char=""/>
                        <a:tabLst/>
                        <a:defRPr/>
                      </a:pPr>
                      <a:r>
                        <a:rPr lang="en-US" sz="1600" b="0" dirty="0">
                          <a:effectLst/>
                        </a:rPr>
                        <a:t>Registers and Counters</a:t>
                      </a:r>
                      <a:endParaRPr lang="en-US" sz="1800" b="0" dirty="0">
                        <a:effectLst/>
                        <a:latin typeface="Times" panose="02020603050405020304" pitchFamily="18" charset="0"/>
                        <a:ea typeface="Times New Roman" panose="02020603050405020304" pitchFamily="18" charset="0"/>
                        <a:cs typeface="Times New Roman" panose="02020603050405020304" pitchFamily="18" charset="0"/>
                      </a:endParaRPr>
                    </a:p>
                    <a:p>
                      <a:pPr marL="0" marR="19050" lvl="0" indent="0" rtl="0">
                        <a:spcBef>
                          <a:spcPts val="0"/>
                        </a:spcBef>
                        <a:spcAft>
                          <a:spcPts val="0"/>
                        </a:spcAft>
                        <a:buFont typeface="Symbol" panose="05050102010706020507" pitchFamily="18" charset="2"/>
                        <a:buNone/>
                      </a:pPr>
                      <a:endParaRPr lang="en-US" sz="1600" b="0" dirty="0">
                        <a:effectLst/>
                        <a:latin typeface="Times" panose="02020603050405020304" pitchFamily="18" charset="0"/>
                        <a:ea typeface="Times New Roman" panose="02020603050405020304" pitchFamily="18" charset="0"/>
                        <a:cs typeface="Times New Roman" panose="02020603050405020304" pitchFamily="18" charset="0"/>
                      </a:endParaRPr>
                    </a:p>
                  </a:txBody>
                  <a:tcPr marL="68580" marR="68580" marT="53975" marB="53975" anchor="ctr"/>
                </a:tc>
                <a:extLst>
                  <a:ext uri="{0D108BD9-81ED-4DB2-BD59-A6C34878D82A}">
                    <a16:rowId xmlns:a16="http://schemas.microsoft.com/office/drawing/2014/main" val="10002"/>
                  </a:ext>
                </a:extLst>
              </a:tr>
              <a:tr h="918830">
                <a:tc>
                  <a:txBody>
                    <a:bodyPr/>
                    <a:lstStyle/>
                    <a:p>
                      <a:pPr marL="0" marR="0" algn="ctr">
                        <a:spcBef>
                          <a:spcPts val="0"/>
                        </a:spcBef>
                        <a:spcAft>
                          <a:spcPts val="0"/>
                        </a:spcAft>
                      </a:pPr>
                      <a:r>
                        <a:rPr lang="en-US" sz="1400" b="0" dirty="0">
                          <a:effectLst/>
                        </a:rPr>
                        <a:t>3</a:t>
                      </a:r>
                      <a:endParaRPr lang="en-US" sz="2000" b="0" dirty="0">
                        <a:effectLst/>
                        <a:latin typeface="Times" panose="02020603050405020304" pitchFamily="18" charset="0"/>
                        <a:ea typeface="Times New Roman" panose="02020603050405020304" pitchFamily="18" charset="0"/>
                        <a:cs typeface="Times New Roman" panose="02020603050405020304" pitchFamily="18" charset="0"/>
                      </a:endParaRPr>
                    </a:p>
                  </a:txBody>
                  <a:tcPr marL="68580" marR="68580" marT="53975" marB="53975" anchor="ctr"/>
                </a:tc>
                <a:tc>
                  <a:txBody>
                    <a:bodyPr/>
                    <a:lstStyle/>
                    <a:p>
                      <a:pPr marL="342900" marR="19050" lvl="0" indent="-342900" rtl="0">
                        <a:spcBef>
                          <a:spcPts val="0"/>
                        </a:spcBef>
                        <a:spcAft>
                          <a:spcPts val="0"/>
                        </a:spcAft>
                        <a:buFont typeface="Symbol" panose="05050102010706020507" pitchFamily="18" charset="2"/>
                        <a:buChar char=""/>
                      </a:pPr>
                      <a:r>
                        <a:rPr lang="en-US" sz="1400" b="0" dirty="0">
                          <a:effectLst/>
                        </a:rPr>
                        <a:t>Boolean algebra and logic gates (Cont’d)</a:t>
                      </a:r>
                      <a:endParaRPr lang="en-US" sz="1600" b="0" dirty="0">
                        <a:effectLst/>
                      </a:endParaRPr>
                    </a:p>
                    <a:p>
                      <a:pPr marL="342900" marR="19050" lvl="0" indent="-342900">
                        <a:spcBef>
                          <a:spcPts val="0"/>
                        </a:spcBef>
                        <a:spcAft>
                          <a:spcPts val="0"/>
                        </a:spcAft>
                        <a:buFont typeface="Symbol" panose="05050102010706020507" pitchFamily="18" charset="2"/>
                        <a:buChar char=""/>
                      </a:pPr>
                      <a:r>
                        <a:rPr lang="en-US" sz="1400" b="0" dirty="0">
                          <a:effectLst/>
                        </a:rPr>
                        <a:t>Simplification of Boolean functions</a:t>
                      </a:r>
                      <a:endParaRPr lang="en-US" sz="1600" b="0" dirty="0">
                        <a:effectLst/>
                        <a:latin typeface="Times" panose="02020603050405020304" pitchFamily="18" charset="0"/>
                        <a:ea typeface="Times New Roman" panose="02020603050405020304" pitchFamily="18" charset="0"/>
                        <a:cs typeface="Times New Roman" panose="02020603050405020304" pitchFamily="18" charset="0"/>
                      </a:endParaRPr>
                    </a:p>
                  </a:txBody>
                  <a:tcPr marL="68580" marR="68580" marT="53975" marB="53975" anchor="ctr"/>
                </a:tc>
                <a:tc>
                  <a:txBody>
                    <a:bodyPr/>
                    <a:lstStyle/>
                    <a:p>
                      <a:pPr marL="0" marR="0" algn="ctr">
                        <a:spcBef>
                          <a:spcPts val="0"/>
                        </a:spcBef>
                        <a:spcAft>
                          <a:spcPts val="0"/>
                        </a:spcAft>
                      </a:pPr>
                      <a:r>
                        <a:rPr lang="en-US" sz="1400" b="0" dirty="0">
                          <a:effectLst/>
                        </a:rPr>
                        <a:t>11</a:t>
                      </a:r>
                      <a:endParaRPr lang="en-US" sz="2000" b="0" dirty="0">
                        <a:effectLst/>
                        <a:latin typeface="Times" panose="02020603050405020304" pitchFamily="18" charset="0"/>
                        <a:ea typeface="Times New Roman" panose="02020603050405020304" pitchFamily="18" charset="0"/>
                        <a:cs typeface="Times New Roman" panose="02020603050405020304" pitchFamily="18" charset="0"/>
                      </a:endParaRPr>
                    </a:p>
                  </a:txBody>
                  <a:tcPr marL="68580" marR="68580" marT="53975" marB="53975" anchor="ctr"/>
                </a:tc>
                <a:tc>
                  <a:txBody>
                    <a:bodyPr/>
                    <a:lstStyle/>
                    <a:p>
                      <a:pPr marL="342900" marR="19050" lvl="0" indent="-342900" algn="l" defTabSz="914400" rtl="0" eaLnBrk="1" fontAlgn="auto" latinLnBrk="0" hangingPunct="1">
                        <a:lnSpc>
                          <a:spcPct val="100000"/>
                        </a:lnSpc>
                        <a:spcBef>
                          <a:spcPts val="0"/>
                        </a:spcBef>
                        <a:spcAft>
                          <a:spcPts val="0"/>
                        </a:spcAft>
                        <a:buClrTx/>
                        <a:buSzTx/>
                        <a:buFont typeface="Symbol" panose="05050102010706020507" pitchFamily="18" charset="2"/>
                        <a:buChar char=""/>
                        <a:tabLst/>
                        <a:defRPr/>
                      </a:pPr>
                      <a:r>
                        <a:rPr lang="en-US" sz="1600" b="0" dirty="0">
                          <a:effectLst/>
                        </a:rPr>
                        <a:t>Registers and Counters (cont’d)</a:t>
                      </a:r>
                      <a:endParaRPr lang="en-US" sz="1800" b="0" dirty="0">
                        <a:effectLst/>
                        <a:latin typeface="Times" panose="02020603050405020304" pitchFamily="18" charset="0"/>
                        <a:ea typeface="Times New Roman" panose="02020603050405020304" pitchFamily="18" charset="0"/>
                        <a:cs typeface="Times New Roman" panose="02020603050405020304" pitchFamily="18" charset="0"/>
                      </a:endParaRPr>
                    </a:p>
                    <a:p>
                      <a:pPr marL="0" marR="19050" lvl="0" indent="0" rtl="0">
                        <a:spcBef>
                          <a:spcPts val="0"/>
                        </a:spcBef>
                        <a:spcAft>
                          <a:spcPts val="0"/>
                        </a:spcAft>
                        <a:buFont typeface="Symbol" panose="05050102010706020507" pitchFamily="18" charset="2"/>
                        <a:buNone/>
                      </a:pPr>
                      <a:endParaRPr lang="en-US" sz="1600" b="0" dirty="0">
                        <a:effectLst/>
                        <a:latin typeface="Times" panose="02020603050405020304" pitchFamily="18" charset="0"/>
                        <a:ea typeface="Times New Roman" panose="02020603050405020304" pitchFamily="18" charset="0"/>
                        <a:cs typeface="Times New Roman" panose="02020603050405020304" pitchFamily="18" charset="0"/>
                      </a:endParaRPr>
                    </a:p>
                  </a:txBody>
                  <a:tcPr marL="68580" marR="68580" marT="53975" marB="53975" anchor="ctr"/>
                </a:tc>
                <a:extLst>
                  <a:ext uri="{0D108BD9-81ED-4DB2-BD59-A6C34878D82A}">
                    <a16:rowId xmlns:a16="http://schemas.microsoft.com/office/drawing/2014/main" val="10003"/>
                  </a:ext>
                </a:extLst>
              </a:tr>
              <a:tr h="511000">
                <a:tc>
                  <a:txBody>
                    <a:bodyPr/>
                    <a:lstStyle/>
                    <a:p>
                      <a:pPr marL="0" marR="0" algn="ctr">
                        <a:spcBef>
                          <a:spcPts val="0"/>
                        </a:spcBef>
                        <a:spcAft>
                          <a:spcPts val="0"/>
                        </a:spcAft>
                      </a:pPr>
                      <a:r>
                        <a:rPr lang="en-US" sz="1400" b="0" dirty="0">
                          <a:effectLst/>
                        </a:rPr>
                        <a:t>4</a:t>
                      </a:r>
                      <a:endParaRPr lang="en-US" sz="2000" b="0" dirty="0">
                        <a:effectLst/>
                        <a:latin typeface="Times" panose="02020603050405020304" pitchFamily="18" charset="0"/>
                        <a:ea typeface="Times New Roman" panose="02020603050405020304" pitchFamily="18" charset="0"/>
                        <a:cs typeface="Times New Roman" panose="02020603050405020304" pitchFamily="18" charset="0"/>
                      </a:endParaRPr>
                    </a:p>
                  </a:txBody>
                  <a:tcPr marL="68580" marR="68580" marT="53975" marB="53975" anchor="ctr"/>
                </a:tc>
                <a:tc>
                  <a:txBody>
                    <a:bodyPr/>
                    <a:lstStyle/>
                    <a:p>
                      <a:pPr marL="342900" marR="19050" lvl="0" indent="-342900" rtl="0">
                        <a:spcBef>
                          <a:spcPts val="0"/>
                        </a:spcBef>
                        <a:spcAft>
                          <a:spcPts val="0"/>
                        </a:spcAft>
                        <a:buFont typeface="Symbol" panose="05050102010706020507" pitchFamily="18" charset="2"/>
                        <a:buChar char=""/>
                      </a:pPr>
                      <a:r>
                        <a:rPr lang="en-US" sz="1400" b="0" dirty="0">
                          <a:effectLst/>
                        </a:rPr>
                        <a:t>Simplification of Boolean functions (Cont’d)</a:t>
                      </a:r>
                      <a:endParaRPr lang="en-US" sz="1600" b="0" dirty="0">
                        <a:effectLst/>
                        <a:latin typeface="Times" panose="02020603050405020304" pitchFamily="18" charset="0"/>
                        <a:ea typeface="Times New Roman" panose="02020603050405020304" pitchFamily="18" charset="0"/>
                        <a:cs typeface="Times New Roman" panose="02020603050405020304" pitchFamily="18" charset="0"/>
                      </a:endParaRPr>
                    </a:p>
                  </a:txBody>
                  <a:tcPr marL="68580" marR="68580" marT="53975" marB="53975" anchor="ctr"/>
                </a:tc>
                <a:tc>
                  <a:txBody>
                    <a:bodyPr/>
                    <a:lstStyle/>
                    <a:p>
                      <a:pPr marL="0" marR="0" algn="ctr">
                        <a:spcBef>
                          <a:spcPts val="0"/>
                        </a:spcBef>
                        <a:spcAft>
                          <a:spcPts val="0"/>
                        </a:spcAft>
                      </a:pPr>
                      <a:r>
                        <a:rPr lang="en-US" sz="1400" b="0" dirty="0">
                          <a:effectLst/>
                        </a:rPr>
                        <a:t>12</a:t>
                      </a:r>
                      <a:endParaRPr lang="en-US" sz="2000" b="0" dirty="0">
                        <a:effectLst/>
                        <a:latin typeface="Times" panose="02020603050405020304" pitchFamily="18" charset="0"/>
                        <a:ea typeface="Times New Roman" panose="02020603050405020304" pitchFamily="18" charset="0"/>
                        <a:cs typeface="Times New Roman" panose="02020603050405020304" pitchFamily="18" charset="0"/>
                      </a:endParaRPr>
                    </a:p>
                  </a:txBody>
                  <a:tcPr marL="68580" marR="68580" marT="53975" marB="53975" anchor="ctr"/>
                </a:tc>
                <a:tc>
                  <a:txBody>
                    <a:bodyPr/>
                    <a:lstStyle/>
                    <a:p>
                      <a:pPr marL="342900" marR="19050" lvl="0" indent="-342900" algn="l" defTabSz="914400" rtl="0" eaLnBrk="1" fontAlgn="auto" latinLnBrk="0" hangingPunct="1">
                        <a:lnSpc>
                          <a:spcPct val="100000"/>
                        </a:lnSpc>
                        <a:spcBef>
                          <a:spcPts val="0"/>
                        </a:spcBef>
                        <a:spcAft>
                          <a:spcPts val="0"/>
                        </a:spcAft>
                        <a:buClrTx/>
                        <a:buSzTx/>
                        <a:buFont typeface="Symbol" panose="05050102010706020507" pitchFamily="18" charset="2"/>
                        <a:buChar char=""/>
                        <a:tabLst/>
                        <a:defRPr/>
                      </a:pPr>
                      <a:r>
                        <a:rPr lang="en-US" sz="1600" b="0" dirty="0">
                          <a:solidFill>
                            <a:srgbClr val="FF0000"/>
                          </a:solidFill>
                          <a:effectLst/>
                        </a:rPr>
                        <a:t>Midterm Exam II</a:t>
                      </a:r>
                      <a:endParaRPr lang="en-US" sz="1800" b="0" dirty="0">
                        <a:solidFill>
                          <a:srgbClr val="FF0000"/>
                        </a:solidFill>
                        <a:effectLst/>
                        <a:latin typeface="Times" panose="02020603050405020304" pitchFamily="18" charset="0"/>
                        <a:ea typeface="Times New Roman" panose="02020603050405020304" pitchFamily="18" charset="0"/>
                        <a:cs typeface="Times New Roman" panose="02020603050405020304" pitchFamily="18" charset="0"/>
                      </a:endParaRPr>
                    </a:p>
                    <a:p>
                      <a:pPr marL="0" marR="19050" lvl="0" indent="0" rtl="0">
                        <a:spcBef>
                          <a:spcPts val="0"/>
                        </a:spcBef>
                        <a:spcAft>
                          <a:spcPts val="0"/>
                        </a:spcAft>
                        <a:buFont typeface="Symbol" panose="05050102010706020507" pitchFamily="18" charset="2"/>
                        <a:buNone/>
                      </a:pPr>
                      <a:endParaRPr lang="en-US" sz="1600" b="0" dirty="0">
                        <a:effectLst/>
                        <a:latin typeface="Times" panose="02020603050405020304" pitchFamily="18" charset="0"/>
                        <a:ea typeface="Times New Roman" panose="02020603050405020304" pitchFamily="18" charset="0"/>
                        <a:cs typeface="Times New Roman" panose="02020603050405020304" pitchFamily="18" charset="0"/>
                      </a:endParaRPr>
                    </a:p>
                  </a:txBody>
                  <a:tcPr marL="68580" marR="68580" marT="53975" marB="53975" anchor="ctr"/>
                </a:tc>
                <a:extLst>
                  <a:ext uri="{0D108BD9-81ED-4DB2-BD59-A6C34878D82A}">
                    <a16:rowId xmlns:a16="http://schemas.microsoft.com/office/drawing/2014/main" val="10004"/>
                  </a:ext>
                </a:extLst>
              </a:tr>
              <a:tr h="307086">
                <a:tc>
                  <a:txBody>
                    <a:bodyPr/>
                    <a:lstStyle/>
                    <a:p>
                      <a:pPr marL="0" marR="0" algn="ctr">
                        <a:spcBef>
                          <a:spcPts val="0"/>
                        </a:spcBef>
                        <a:spcAft>
                          <a:spcPts val="0"/>
                        </a:spcAft>
                      </a:pPr>
                      <a:r>
                        <a:rPr lang="en-US" sz="1400" b="0" dirty="0">
                          <a:effectLst/>
                        </a:rPr>
                        <a:t>5</a:t>
                      </a:r>
                      <a:endParaRPr lang="en-US" sz="2000" b="0" dirty="0">
                        <a:effectLst/>
                        <a:latin typeface="Times" panose="02020603050405020304" pitchFamily="18" charset="0"/>
                        <a:ea typeface="Times New Roman" panose="02020603050405020304" pitchFamily="18" charset="0"/>
                        <a:cs typeface="Times New Roman" panose="02020603050405020304" pitchFamily="18" charset="0"/>
                      </a:endParaRPr>
                    </a:p>
                  </a:txBody>
                  <a:tcPr marL="68580" marR="68580" marT="53975" marB="53975" anchor="ctr"/>
                </a:tc>
                <a:tc>
                  <a:txBody>
                    <a:bodyPr/>
                    <a:lstStyle/>
                    <a:p>
                      <a:pPr marL="342900" marR="19050" lvl="0" indent="-342900" rtl="0">
                        <a:spcBef>
                          <a:spcPts val="0"/>
                        </a:spcBef>
                        <a:spcAft>
                          <a:spcPts val="0"/>
                        </a:spcAft>
                        <a:buFont typeface="Symbol" panose="05050102010706020507" pitchFamily="18" charset="2"/>
                        <a:buChar char=""/>
                      </a:pPr>
                      <a:r>
                        <a:rPr lang="en-US" sz="1400" b="0" dirty="0">
                          <a:effectLst/>
                        </a:rPr>
                        <a:t>Combinational logic circuits</a:t>
                      </a:r>
                      <a:endParaRPr lang="en-US" sz="1600" b="0" dirty="0">
                        <a:effectLst/>
                        <a:latin typeface="Times" panose="02020603050405020304" pitchFamily="18" charset="0"/>
                        <a:ea typeface="Times New Roman" panose="02020603050405020304" pitchFamily="18" charset="0"/>
                        <a:cs typeface="Times New Roman" panose="02020603050405020304" pitchFamily="18" charset="0"/>
                      </a:endParaRPr>
                    </a:p>
                  </a:txBody>
                  <a:tcPr marL="68580" marR="68580" marT="53975" marB="53975" anchor="ctr"/>
                </a:tc>
                <a:tc>
                  <a:txBody>
                    <a:bodyPr/>
                    <a:lstStyle/>
                    <a:p>
                      <a:pPr marL="0" marR="0" algn="ctr">
                        <a:spcBef>
                          <a:spcPts val="0"/>
                        </a:spcBef>
                        <a:spcAft>
                          <a:spcPts val="0"/>
                        </a:spcAft>
                      </a:pPr>
                      <a:r>
                        <a:rPr lang="en-US" sz="1400" b="0" dirty="0">
                          <a:effectLst/>
                        </a:rPr>
                        <a:t>13</a:t>
                      </a:r>
                      <a:endParaRPr lang="en-US" sz="2000" b="0" dirty="0">
                        <a:effectLst/>
                        <a:latin typeface="Times" panose="02020603050405020304" pitchFamily="18" charset="0"/>
                        <a:ea typeface="Times New Roman" panose="02020603050405020304" pitchFamily="18" charset="0"/>
                        <a:cs typeface="Times New Roman" panose="02020603050405020304" pitchFamily="18" charset="0"/>
                      </a:endParaRPr>
                    </a:p>
                  </a:txBody>
                  <a:tcPr marL="68580" marR="68580" marT="53975" marB="53975" anchor="ctr"/>
                </a:tc>
                <a:tc>
                  <a:txBody>
                    <a:bodyPr/>
                    <a:lstStyle/>
                    <a:p>
                      <a:pPr marL="342900" marR="19050" lvl="0" indent="-342900" algn="l" defTabSz="914400" rtl="0" eaLnBrk="1" fontAlgn="auto" latinLnBrk="0" hangingPunct="1">
                        <a:lnSpc>
                          <a:spcPct val="100000"/>
                        </a:lnSpc>
                        <a:spcBef>
                          <a:spcPts val="0"/>
                        </a:spcBef>
                        <a:spcAft>
                          <a:spcPts val="0"/>
                        </a:spcAft>
                        <a:buClrTx/>
                        <a:buSzTx/>
                        <a:buFont typeface="Symbol" panose="05050102010706020507" pitchFamily="18" charset="2"/>
                        <a:buChar char=""/>
                        <a:tabLst/>
                        <a:defRPr/>
                      </a:pPr>
                      <a:r>
                        <a:rPr lang="en-US" sz="1600" b="0" dirty="0">
                          <a:effectLst/>
                        </a:rPr>
                        <a:t>Memory devices</a:t>
                      </a:r>
                      <a:endParaRPr lang="en-US" sz="1800" b="0" dirty="0">
                        <a:effectLst/>
                        <a:latin typeface="Times" panose="02020603050405020304" pitchFamily="18" charset="0"/>
                        <a:ea typeface="Times New Roman" panose="02020603050405020304" pitchFamily="18" charset="0"/>
                        <a:cs typeface="Times New Roman" panose="02020603050405020304" pitchFamily="18" charset="0"/>
                      </a:endParaRPr>
                    </a:p>
                  </a:txBody>
                  <a:tcPr marL="68580" marR="68580" marT="53975" marB="53975" anchor="ctr"/>
                </a:tc>
                <a:extLst>
                  <a:ext uri="{0D108BD9-81ED-4DB2-BD59-A6C34878D82A}">
                    <a16:rowId xmlns:a16="http://schemas.microsoft.com/office/drawing/2014/main" val="10005"/>
                  </a:ext>
                </a:extLst>
              </a:tr>
              <a:tr h="307086">
                <a:tc>
                  <a:txBody>
                    <a:bodyPr/>
                    <a:lstStyle/>
                    <a:p>
                      <a:pPr marL="0" marR="0" algn="ctr">
                        <a:spcBef>
                          <a:spcPts val="0"/>
                        </a:spcBef>
                        <a:spcAft>
                          <a:spcPts val="0"/>
                        </a:spcAft>
                      </a:pPr>
                      <a:r>
                        <a:rPr lang="en-US" sz="1400" b="0" dirty="0">
                          <a:effectLst/>
                        </a:rPr>
                        <a:t>6</a:t>
                      </a:r>
                      <a:endParaRPr lang="en-US" sz="2000" b="0" dirty="0">
                        <a:effectLst/>
                        <a:latin typeface="Times" panose="02020603050405020304" pitchFamily="18" charset="0"/>
                        <a:ea typeface="Times New Roman" panose="02020603050405020304" pitchFamily="18" charset="0"/>
                        <a:cs typeface="Times New Roman" panose="02020603050405020304" pitchFamily="18" charset="0"/>
                      </a:endParaRPr>
                    </a:p>
                  </a:txBody>
                  <a:tcPr marL="68580" marR="68580" marT="53975" marB="53975" anchor="ctr"/>
                </a:tc>
                <a:tc>
                  <a:txBody>
                    <a:bodyPr/>
                    <a:lstStyle/>
                    <a:p>
                      <a:pPr marL="342900" marR="19050" lvl="0" indent="-342900" rtl="0">
                        <a:spcBef>
                          <a:spcPts val="0"/>
                        </a:spcBef>
                        <a:spcAft>
                          <a:spcPts val="0"/>
                        </a:spcAft>
                        <a:buFont typeface="Symbol" panose="05050102010706020507" pitchFamily="18" charset="2"/>
                        <a:buChar char=""/>
                      </a:pPr>
                      <a:r>
                        <a:rPr lang="en-US" sz="1400" b="0" dirty="0">
                          <a:effectLst/>
                        </a:rPr>
                        <a:t>Combinational logic circuits (Cont’d)</a:t>
                      </a:r>
                      <a:endParaRPr lang="en-US" sz="1600" b="0" dirty="0">
                        <a:effectLst/>
                        <a:latin typeface="Times" panose="02020603050405020304" pitchFamily="18" charset="0"/>
                        <a:ea typeface="Times New Roman" panose="02020603050405020304" pitchFamily="18" charset="0"/>
                        <a:cs typeface="Times New Roman" panose="02020603050405020304" pitchFamily="18" charset="0"/>
                      </a:endParaRPr>
                    </a:p>
                  </a:txBody>
                  <a:tcPr marL="68580" marR="68580" marT="53975" marB="53975" anchor="ctr"/>
                </a:tc>
                <a:tc>
                  <a:txBody>
                    <a:bodyPr/>
                    <a:lstStyle/>
                    <a:p>
                      <a:pPr marL="0" marR="0" algn="ctr">
                        <a:spcBef>
                          <a:spcPts val="0"/>
                        </a:spcBef>
                        <a:spcAft>
                          <a:spcPts val="0"/>
                        </a:spcAft>
                      </a:pPr>
                      <a:r>
                        <a:rPr lang="en-US" sz="1400" b="0" dirty="0">
                          <a:effectLst/>
                        </a:rPr>
                        <a:t>14</a:t>
                      </a:r>
                      <a:endParaRPr lang="en-US" sz="2000" b="0" dirty="0">
                        <a:effectLst/>
                        <a:latin typeface="Times" panose="02020603050405020304" pitchFamily="18" charset="0"/>
                        <a:ea typeface="Times New Roman" panose="02020603050405020304" pitchFamily="18" charset="0"/>
                        <a:cs typeface="Times New Roman" panose="02020603050405020304" pitchFamily="18" charset="0"/>
                      </a:endParaRPr>
                    </a:p>
                  </a:txBody>
                  <a:tcPr marL="68580" marR="68580" marT="53975" marB="53975" anchor="ctr"/>
                </a:tc>
                <a:tc>
                  <a:txBody>
                    <a:bodyPr/>
                    <a:lstStyle/>
                    <a:p>
                      <a:pPr marL="342900" marR="19050" lvl="0" indent="-342900" algn="l" defTabSz="914400" rtl="0" eaLnBrk="1" fontAlgn="auto" latinLnBrk="0" hangingPunct="1">
                        <a:lnSpc>
                          <a:spcPct val="100000"/>
                        </a:lnSpc>
                        <a:spcBef>
                          <a:spcPts val="0"/>
                        </a:spcBef>
                        <a:spcAft>
                          <a:spcPts val="0"/>
                        </a:spcAft>
                        <a:buClrTx/>
                        <a:buSzTx/>
                        <a:buFont typeface="Symbol" panose="05050102010706020507" pitchFamily="18" charset="2"/>
                        <a:buChar char=""/>
                        <a:tabLst/>
                        <a:defRPr/>
                      </a:pPr>
                      <a:r>
                        <a:rPr lang="en-US" sz="1600" b="0" dirty="0">
                          <a:effectLst/>
                        </a:rPr>
                        <a:t>Programmable Logic Device</a:t>
                      </a:r>
                      <a:endParaRPr lang="en-US" sz="1800" b="0" dirty="0">
                        <a:effectLst/>
                        <a:latin typeface="Times" panose="02020603050405020304" pitchFamily="18" charset="0"/>
                        <a:ea typeface="Times New Roman" panose="02020603050405020304" pitchFamily="18" charset="0"/>
                        <a:cs typeface="Times New Roman" panose="02020603050405020304" pitchFamily="18" charset="0"/>
                      </a:endParaRPr>
                    </a:p>
                  </a:txBody>
                  <a:tcPr marL="68580" marR="68580" marT="53975" marB="53975" anchor="ctr"/>
                </a:tc>
                <a:extLst>
                  <a:ext uri="{0D108BD9-81ED-4DB2-BD59-A6C34878D82A}">
                    <a16:rowId xmlns:a16="http://schemas.microsoft.com/office/drawing/2014/main" val="10006"/>
                  </a:ext>
                </a:extLst>
              </a:tr>
              <a:tr h="223980">
                <a:tc>
                  <a:txBody>
                    <a:bodyPr/>
                    <a:lstStyle/>
                    <a:p>
                      <a:pPr marL="0" marR="0" algn="ctr">
                        <a:spcBef>
                          <a:spcPts val="0"/>
                        </a:spcBef>
                        <a:spcAft>
                          <a:spcPts val="0"/>
                        </a:spcAft>
                      </a:pPr>
                      <a:r>
                        <a:rPr lang="en-US" sz="1400" b="0" dirty="0">
                          <a:effectLst/>
                        </a:rPr>
                        <a:t>7</a:t>
                      </a:r>
                      <a:endParaRPr lang="en-US" sz="2000" b="0" dirty="0">
                        <a:effectLst/>
                        <a:latin typeface="Times" panose="02020603050405020304" pitchFamily="18" charset="0"/>
                        <a:ea typeface="Times New Roman" panose="02020603050405020304" pitchFamily="18" charset="0"/>
                        <a:cs typeface="Times New Roman" panose="02020603050405020304" pitchFamily="18" charset="0"/>
                      </a:endParaRPr>
                    </a:p>
                  </a:txBody>
                  <a:tcPr marL="68580" marR="68580" marT="53975" marB="53975" anchor="ct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b="0" kern="1200" dirty="0">
                          <a:solidFill>
                            <a:srgbClr val="FF0000"/>
                          </a:solidFill>
                          <a:effectLst/>
                          <a:latin typeface="+mn-lt"/>
                          <a:ea typeface="+mn-ea"/>
                          <a:cs typeface="+mn-cs"/>
                        </a:rPr>
                        <a:t>Midterm Exam I</a:t>
                      </a:r>
                    </a:p>
                    <a:p>
                      <a:endParaRPr lang="en-US" dirty="0"/>
                    </a:p>
                  </a:txBody>
                  <a:tcPr marL="68580" marR="68580" marT="53975" marB="53975" anchor="ctr"/>
                </a:tc>
                <a:tc>
                  <a:txBody>
                    <a:bodyPr/>
                    <a:lstStyle/>
                    <a:p>
                      <a:pPr marL="0" marR="0" algn="ctr">
                        <a:spcBef>
                          <a:spcPts val="0"/>
                        </a:spcBef>
                        <a:spcAft>
                          <a:spcPts val="0"/>
                        </a:spcAft>
                      </a:pPr>
                      <a:r>
                        <a:rPr lang="en-US" sz="1400" b="0" dirty="0">
                          <a:effectLst/>
                        </a:rPr>
                        <a:t>15</a:t>
                      </a:r>
                      <a:endParaRPr lang="en-US" sz="2000" b="0" dirty="0">
                        <a:effectLst/>
                        <a:latin typeface="Times" panose="02020603050405020304" pitchFamily="18" charset="0"/>
                        <a:ea typeface="Times New Roman" panose="02020603050405020304" pitchFamily="18" charset="0"/>
                        <a:cs typeface="Times New Roman" panose="02020603050405020304" pitchFamily="18" charset="0"/>
                      </a:endParaRPr>
                    </a:p>
                  </a:txBody>
                  <a:tcPr marL="68580" marR="68580" marT="53975" marB="53975" anchor="ctr"/>
                </a:tc>
                <a:tc>
                  <a:txBody>
                    <a:bodyPr/>
                    <a:lstStyle/>
                    <a:p>
                      <a:pPr marL="342900" marR="19050" lvl="0" indent="-342900" rtl="0">
                        <a:spcBef>
                          <a:spcPts val="0"/>
                        </a:spcBef>
                        <a:spcAft>
                          <a:spcPts val="0"/>
                        </a:spcAft>
                        <a:buFont typeface="Symbol" panose="05050102010706020507" pitchFamily="18" charset="2"/>
                        <a:buChar char=""/>
                      </a:pPr>
                      <a:r>
                        <a:rPr lang="en-US" sz="1600" b="0" dirty="0">
                          <a:effectLst/>
                        </a:rPr>
                        <a:t>Review</a:t>
                      </a:r>
                      <a:endParaRPr lang="en-US" sz="1600" b="0" dirty="0">
                        <a:effectLst/>
                        <a:latin typeface="Times" panose="02020603050405020304" pitchFamily="18" charset="0"/>
                        <a:ea typeface="Times New Roman" panose="02020603050405020304" pitchFamily="18" charset="0"/>
                        <a:cs typeface="Times New Roman" panose="02020603050405020304" pitchFamily="18" charset="0"/>
                      </a:endParaRPr>
                    </a:p>
                  </a:txBody>
                  <a:tcPr marL="68580" marR="68580" marT="53975" marB="53975" anchor="ctr"/>
                </a:tc>
                <a:extLst>
                  <a:ext uri="{0D108BD9-81ED-4DB2-BD59-A6C34878D82A}">
                    <a16:rowId xmlns:a16="http://schemas.microsoft.com/office/drawing/2014/main" val="10007"/>
                  </a:ext>
                </a:extLst>
              </a:tr>
              <a:tr h="307086">
                <a:tc>
                  <a:txBody>
                    <a:bodyPr/>
                    <a:lstStyle/>
                    <a:p>
                      <a:pPr marL="0" marR="0" algn="ctr">
                        <a:spcBef>
                          <a:spcPts val="0"/>
                        </a:spcBef>
                        <a:spcAft>
                          <a:spcPts val="0"/>
                        </a:spcAft>
                      </a:pPr>
                      <a:r>
                        <a:rPr lang="en-US" sz="1400" b="0" dirty="0">
                          <a:effectLst/>
                        </a:rPr>
                        <a:t>8</a:t>
                      </a:r>
                      <a:endParaRPr lang="en-US" sz="2000" b="0" dirty="0">
                        <a:effectLst/>
                        <a:latin typeface="Times" panose="02020603050405020304" pitchFamily="18" charset="0"/>
                        <a:ea typeface="Times New Roman" panose="02020603050405020304" pitchFamily="18" charset="0"/>
                        <a:cs typeface="Times New Roman" panose="02020603050405020304" pitchFamily="18" charset="0"/>
                      </a:endParaRPr>
                    </a:p>
                  </a:txBody>
                  <a:tcPr marL="68580" marR="68580" marT="53975" marB="53975" anchor="ctr"/>
                </a:tc>
                <a:tc>
                  <a:txBody>
                    <a:bodyPr/>
                    <a:lstStyle/>
                    <a:p>
                      <a:pPr marL="285750" marR="1905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b="0" kern="1200" dirty="0">
                          <a:solidFill>
                            <a:schemeClr val="tx1"/>
                          </a:solidFill>
                          <a:effectLst/>
                          <a:latin typeface="+mn-lt"/>
                          <a:ea typeface="+mn-ea"/>
                          <a:cs typeface="+mn-cs"/>
                        </a:rPr>
                        <a:t>Synchronous and Asynchronous Sequential Circuits: Analysis and Design</a:t>
                      </a:r>
                      <a:endParaRPr lang="en-US" sz="1600" b="0" dirty="0">
                        <a:solidFill>
                          <a:srgbClr val="FF0000"/>
                        </a:solidFill>
                        <a:effectLst/>
                        <a:latin typeface="Times" panose="02020603050405020304" pitchFamily="18" charset="0"/>
                        <a:ea typeface="Times New Roman" panose="02020603050405020304" pitchFamily="18" charset="0"/>
                        <a:cs typeface="Times New Roman" panose="02020603050405020304" pitchFamily="18" charset="0"/>
                      </a:endParaRPr>
                    </a:p>
                  </a:txBody>
                  <a:tcPr marL="68580" marR="68580" marT="53975" marB="53975" anchor="ctr"/>
                </a:tc>
                <a:tc>
                  <a:txBody>
                    <a:bodyPr/>
                    <a:lstStyle/>
                    <a:p>
                      <a:pPr marL="0" marR="0" algn="ctr">
                        <a:spcBef>
                          <a:spcPts val="0"/>
                        </a:spcBef>
                        <a:spcAft>
                          <a:spcPts val="0"/>
                        </a:spcAft>
                      </a:pPr>
                      <a:r>
                        <a:rPr lang="en-US" sz="1400" b="0" dirty="0">
                          <a:effectLst/>
                        </a:rPr>
                        <a:t>16</a:t>
                      </a:r>
                      <a:endParaRPr lang="en-US" sz="2000" b="0" dirty="0">
                        <a:effectLst/>
                        <a:latin typeface="Times" panose="02020603050405020304" pitchFamily="18" charset="0"/>
                        <a:ea typeface="Times New Roman" panose="02020603050405020304" pitchFamily="18" charset="0"/>
                        <a:cs typeface="Times New Roman" panose="02020603050405020304" pitchFamily="18" charset="0"/>
                      </a:endParaRPr>
                    </a:p>
                  </a:txBody>
                  <a:tcPr marL="68580" marR="68580" marT="53975" marB="53975" anchor="ctr"/>
                </a:tc>
                <a:tc>
                  <a:txBody>
                    <a:bodyPr/>
                    <a:lstStyle/>
                    <a:p>
                      <a:pPr marL="342900" marR="19050" lvl="0" indent="-342900" rtl="0">
                        <a:spcBef>
                          <a:spcPts val="0"/>
                        </a:spcBef>
                        <a:spcAft>
                          <a:spcPts val="0"/>
                        </a:spcAft>
                        <a:buFont typeface="Symbol" panose="05050102010706020507" pitchFamily="18" charset="2"/>
                        <a:buChar char=""/>
                      </a:pPr>
                      <a:r>
                        <a:rPr lang="en-US" sz="1400" b="0" dirty="0">
                          <a:effectLst/>
                        </a:rPr>
                        <a:t>Lab Exam</a:t>
                      </a:r>
                      <a:endParaRPr lang="en-US" sz="1600" b="0" dirty="0">
                        <a:effectLst/>
                        <a:latin typeface="Times" panose="02020603050405020304" pitchFamily="18" charset="0"/>
                        <a:ea typeface="Times New Roman" panose="02020603050405020304" pitchFamily="18" charset="0"/>
                        <a:cs typeface="Times New Roman" panose="02020603050405020304" pitchFamily="18" charset="0"/>
                      </a:endParaRPr>
                    </a:p>
                  </a:txBody>
                  <a:tcPr marL="68580" marR="68580" marT="53975" marB="53975" anchor="ctr"/>
                </a:tc>
                <a:extLst>
                  <a:ext uri="{0D108BD9-81ED-4DB2-BD59-A6C34878D82A}">
                    <a16:rowId xmlns:a16="http://schemas.microsoft.com/office/drawing/2014/main" val="10008"/>
                  </a:ext>
                </a:extLst>
              </a:tr>
              <a:tr h="0">
                <a:tc>
                  <a:txBody>
                    <a:bodyPr/>
                    <a:lstStyle/>
                    <a:p>
                      <a:pPr marL="0" marR="0">
                        <a:spcBef>
                          <a:spcPts val="0"/>
                        </a:spcBef>
                        <a:spcAft>
                          <a:spcPts val="0"/>
                        </a:spcAft>
                      </a:pPr>
                      <a:endParaRPr lang="en-US" sz="600" b="0" dirty="0">
                        <a:effectLst/>
                        <a:latin typeface="Times" panose="02020603050405020304" pitchFamily="18" charset="0"/>
                        <a:ea typeface="Times New Roman" panose="02020603050405020304" pitchFamily="18" charset="0"/>
                        <a:cs typeface="Times New Roman" panose="02020603050405020304" pitchFamily="18" charset="0"/>
                      </a:endParaRPr>
                    </a:p>
                  </a:txBody>
                  <a:tcPr marL="68580" marR="68580" marT="53975" marB="53975" anchor="ctr">
                    <a:solidFill>
                      <a:schemeClr val="tx2">
                        <a:lumMod val="40000"/>
                        <a:lumOff val="60000"/>
                      </a:schemeClr>
                    </a:solidFill>
                  </a:tcPr>
                </a:tc>
                <a:tc>
                  <a:txBody>
                    <a:bodyPr/>
                    <a:lstStyle/>
                    <a:p>
                      <a:pPr marL="0" marR="19050" lvl="0" indent="0" rtl="0">
                        <a:spcBef>
                          <a:spcPts val="0"/>
                        </a:spcBef>
                        <a:spcAft>
                          <a:spcPts val="0"/>
                        </a:spcAft>
                        <a:buFont typeface="Symbol" panose="05050102010706020507" pitchFamily="18" charset="2"/>
                        <a:buNone/>
                      </a:pPr>
                      <a:endParaRPr lang="en-US" sz="600" b="0" dirty="0">
                        <a:effectLst/>
                        <a:latin typeface="Times" panose="02020603050405020304" pitchFamily="18" charset="0"/>
                        <a:ea typeface="Times New Roman" panose="02020603050405020304" pitchFamily="18" charset="0"/>
                        <a:cs typeface="Times New Roman" panose="02020603050405020304" pitchFamily="18" charset="0"/>
                      </a:endParaRPr>
                    </a:p>
                  </a:txBody>
                  <a:tcPr marL="68580" marR="68580" marT="53975" marB="53975" anchor="ctr">
                    <a:solidFill>
                      <a:schemeClr val="tx2">
                        <a:lumMod val="40000"/>
                        <a:lumOff val="60000"/>
                      </a:schemeClr>
                    </a:solidFill>
                  </a:tcPr>
                </a:tc>
                <a:tc>
                  <a:txBody>
                    <a:bodyPr/>
                    <a:lstStyle/>
                    <a:p>
                      <a:pPr marL="0" marR="0">
                        <a:spcBef>
                          <a:spcPts val="0"/>
                        </a:spcBef>
                        <a:spcAft>
                          <a:spcPts val="0"/>
                        </a:spcAft>
                      </a:pPr>
                      <a:endParaRPr lang="en-US" sz="600" b="0" dirty="0">
                        <a:effectLst/>
                        <a:latin typeface="Times" panose="02020603050405020304" pitchFamily="18" charset="0"/>
                        <a:ea typeface="Times New Roman" panose="02020603050405020304" pitchFamily="18" charset="0"/>
                        <a:cs typeface="Times New Roman" panose="02020603050405020304" pitchFamily="18" charset="0"/>
                      </a:endParaRPr>
                    </a:p>
                  </a:txBody>
                  <a:tcPr marL="68580" marR="68580" marT="53975" marB="53975" anchor="ctr">
                    <a:solidFill>
                      <a:schemeClr val="tx2">
                        <a:lumMod val="40000"/>
                        <a:lumOff val="60000"/>
                      </a:schemeClr>
                    </a:solidFill>
                  </a:tcPr>
                </a:tc>
                <a:tc>
                  <a:txBody>
                    <a:bodyPr/>
                    <a:lstStyle/>
                    <a:p>
                      <a:pPr marL="342900" marR="19050" lvl="0" indent="-342900" rtl="0">
                        <a:spcBef>
                          <a:spcPts val="0"/>
                        </a:spcBef>
                        <a:spcAft>
                          <a:spcPts val="0"/>
                        </a:spcAft>
                        <a:buFont typeface="Symbol" panose="05050102010706020507" pitchFamily="18" charset="2"/>
                        <a:buChar char=""/>
                      </a:pPr>
                      <a:endParaRPr lang="en-US" sz="600" b="0" dirty="0">
                        <a:effectLst/>
                        <a:latin typeface="Times" panose="02020603050405020304" pitchFamily="18" charset="0"/>
                        <a:ea typeface="Times New Roman" panose="02020603050405020304" pitchFamily="18" charset="0"/>
                        <a:cs typeface="Times New Roman" panose="02020603050405020304" pitchFamily="18" charset="0"/>
                      </a:endParaRPr>
                    </a:p>
                  </a:txBody>
                  <a:tcPr marL="68580" marR="68580" marT="53975" marB="53975" anchor="ctr">
                    <a:solidFill>
                      <a:schemeClr val="tx2">
                        <a:lumMod val="40000"/>
                        <a:lumOff val="60000"/>
                      </a:schemeClr>
                    </a:solidFill>
                  </a:tcPr>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2904704248"/>
      </p:ext>
    </p:extLst>
  </p:cSld>
  <p:clrMapOvr>
    <a:masterClrMapping/>
  </p:clrMapOvr>
  <p:transition spd="slow">
    <p:random/>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Course Policy</a:t>
            </a:r>
          </a:p>
        </p:txBody>
      </p:sp>
      <p:sp>
        <p:nvSpPr>
          <p:cNvPr id="3" name="Content Placeholder 2"/>
          <p:cNvSpPr>
            <a:spLocks noGrp="1"/>
          </p:cNvSpPr>
          <p:nvPr>
            <p:ph idx="1"/>
          </p:nvPr>
        </p:nvSpPr>
        <p:spPr>
          <a:xfrm>
            <a:off x="762000" y="1371600"/>
            <a:ext cx="8153400" cy="4953000"/>
          </a:xfrm>
        </p:spPr>
        <p:txBody>
          <a:bodyPr/>
          <a:lstStyle/>
          <a:p>
            <a:pPr lvl="0" algn="just">
              <a:spcBef>
                <a:spcPts val="600"/>
              </a:spcBef>
              <a:spcAft>
                <a:spcPts val="600"/>
              </a:spcAft>
              <a:buSzPct val="99000"/>
              <a:buFont typeface="+mj-lt"/>
              <a:buAutoNum type="arabicPeriod"/>
            </a:pPr>
            <a:r>
              <a:rPr lang="en-US" sz="1600" dirty="0">
                <a:latin typeface="Arial" panose="020B0604020202020204" pitchFamily="34" charset="0"/>
                <a:ea typeface="Times New Roman" panose="02020603050405020304" pitchFamily="18" charset="0"/>
                <a:cs typeface="Times New Roman" panose="02020603050405020304" pitchFamily="18" charset="0"/>
              </a:rPr>
              <a:t>It is the student’s responsibility to make sure s/he</a:t>
            </a:r>
            <a:r>
              <a:rPr lang="en-US" sz="1600" b="1" dirty="0">
                <a:latin typeface="Arial" panose="020B0604020202020204" pitchFamily="34" charset="0"/>
                <a:ea typeface="Times New Roman" panose="02020603050405020304" pitchFamily="18" charset="0"/>
                <a:cs typeface="Times New Roman" panose="02020603050405020304" pitchFamily="18" charset="0"/>
              </a:rPr>
              <a:t> completed the pre-requisite </a:t>
            </a:r>
            <a:r>
              <a:rPr lang="en-US" sz="1600" dirty="0">
                <a:latin typeface="Arial" panose="020B0604020202020204" pitchFamily="34" charset="0"/>
                <a:ea typeface="Times New Roman" panose="02020603050405020304" pitchFamily="18" charset="0"/>
                <a:cs typeface="Times New Roman" panose="02020603050405020304" pitchFamily="18" charset="0"/>
              </a:rPr>
              <a:t>for the course.</a:t>
            </a:r>
            <a:r>
              <a:rPr lang="en-US" sz="1600" b="1" dirty="0">
                <a:latin typeface="Arial" panose="020B0604020202020204" pitchFamily="34" charset="0"/>
                <a:ea typeface="Times New Roman" panose="02020603050405020304" pitchFamily="18" charset="0"/>
                <a:cs typeface="Times New Roman" panose="02020603050405020304" pitchFamily="18" charset="0"/>
              </a:rPr>
              <a:t>  </a:t>
            </a:r>
            <a:r>
              <a:rPr lang="en-US" sz="1600" dirty="0">
                <a:latin typeface="Arial" panose="020B0604020202020204" pitchFamily="34" charset="0"/>
                <a:ea typeface="Times New Roman" panose="02020603050405020304" pitchFamily="18" charset="0"/>
                <a:cs typeface="Times New Roman" panose="02020603050405020304" pitchFamily="18" charset="0"/>
              </a:rPr>
              <a:t>Any student who fails the pre-requisite will not be allowed to continue this course.</a:t>
            </a:r>
            <a:endParaRPr lang="en-US" sz="1600" dirty="0">
              <a:latin typeface="Times" panose="02020603050405020304" pitchFamily="18" charset="0"/>
              <a:ea typeface="Times New Roman" panose="02020603050405020304" pitchFamily="18" charset="0"/>
              <a:cs typeface="Times New Roman" panose="02020603050405020304" pitchFamily="18" charset="0"/>
            </a:endParaRPr>
          </a:p>
          <a:p>
            <a:pPr lvl="0" algn="just">
              <a:spcBef>
                <a:spcPts val="600"/>
              </a:spcBef>
              <a:spcAft>
                <a:spcPts val="600"/>
              </a:spcAft>
              <a:buSzPct val="99000"/>
              <a:buFont typeface="+mj-lt"/>
              <a:buAutoNum type="arabicPeriod"/>
            </a:pPr>
            <a:r>
              <a:rPr lang="en-US" sz="1600" dirty="0">
                <a:latin typeface="Arial" panose="020B0604020202020204" pitchFamily="34" charset="0"/>
                <a:ea typeface="Times New Roman" panose="02020603050405020304" pitchFamily="18" charset="0"/>
                <a:cs typeface="Times New Roman" panose="02020603050405020304" pitchFamily="18" charset="0"/>
              </a:rPr>
              <a:t>It is the student’s responsibility to make sure s/he is</a:t>
            </a:r>
            <a:r>
              <a:rPr lang="en-US" sz="1600" b="1" dirty="0">
                <a:latin typeface="Arial" panose="020B0604020202020204" pitchFamily="34" charset="0"/>
                <a:ea typeface="Times New Roman" panose="02020603050405020304" pitchFamily="18" charset="0"/>
                <a:cs typeface="Times New Roman" panose="02020603050405020304" pitchFamily="18" charset="0"/>
              </a:rPr>
              <a:t> officially registered </a:t>
            </a:r>
            <a:r>
              <a:rPr lang="en-US" sz="1600" dirty="0">
                <a:latin typeface="Arial" panose="020B0604020202020204" pitchFamily="34" charset="0"/>
                <a:ea typeface="Times New Roman" panose="02020603050405020304" pitchFamily="18" charset="0"/>
                <a:cs typeface="Times New Roman" panose="02020603050405020304" pitchFamily="18" charset="0"/>
              </a:rPr>
              <a:t>in the course, the course instructor will only post marks for students who are registered regardless if the student attended the exam or not.</a:t>
            </a:r>
            <a:endParaRPr lang="en-US" sz="1600" dirty="0">
              <a:latin typeface="Times" panose="02020603050405020304" pitchFamily="18" charset="0"/>
              <a:ea typeface="Times New Roman" panose="02020603050405020304" pitchFamily="18" charset="0"/>
              <a:cs typeface="Times New Roman" panose="02020603050405020304" pitchFamily="18" charset="0"/>
            </a:endParaRPr>
          </a:p>
          <a:p>
            <a:pPr lvl="0" algn="just">
              <a:spcBef>
                <a:spcPts val="600"/>
              </a:spcBef>
              <a:spcAft>
                <a:spcPts val="600"/>
              </a:spcAft>
              <a:buSzPct val="99000"/>
              <a:buFont typeface="+mj-lt"/>
              <a:buAutoNum type="arabicPeriod"/>
            </a:pPr>
            <a:r>
              <a:rPr lang="en-US" sz="1600" dirty="0">
                <a:latin typeface="Arial" panose="020B0604020202020204" pitchFamily="34" charset="0"/>
                <a:ea typeface="Times New Roman" panose="02020603050405020304" pitchFamily="18" charset="0"/>
                <a:cs typeface="Times New Roman" panose="02020603050405020304" pitchFamily="18" charset="0"/>
              </a:rPr>
              <a:t>Exams </a:t>
            </a:r>
            <a:r>
              <a:rPr lang="en-US" sz="1600" b="1" dirty="0">
                <a:latin typeface="Arial" panose="020B0604020202020204" pitchFamily="34" charset="0"/>
                <a:ea typeface="Times New Roman" panose="02020603050405020304" pitchFamily="18" charset="0"/>
                <a:cs typeface="Times New Roman" panose="02020603050405020304" pitchFamily="18" charset="0"/>
              </a:rPr>
              <a:t>MUST</a:t>
            </a:r>
            <a:r>
              <a:rPr lang="en-US" sz="1600" dirty="0">
                <a:latin typeface="Arial" panose="020B0604020202020204" pitchFamily="34" charset="0"/>
                <a:ea typeface="Times New Roman" panose="02020603050405020304" pitchFamily="18" charset="0"/>
                <a:cs typeface="Times New Roman" panose="02020603050405020304" pitchFamily="18" charset="0"/>
              </a:rPr>
              <a:t> be taken on the date and time that it is given. </a:t>
            </a:r>
            <a:r>
              <a:rPr lang="en-US" sz="1600" b="1" dirty="0">
                <a:latin typeface="Arial" panose="020B0604020202020204" pitchFamily="34" charset="0"/>
                <a:ea typeface="Times New Roman" panose="02020603050405020304" pitchFamily="18" charset="0"/>
                <a:cs typeface="Times New Roman" panose="02020603050405020304" pitchFamily="18" charset="0"/>
              </a:rPr>
              <a:t>NO</a:t>
            </a:r>
            <a:r>
              <a:rPr lang="en-US" sz="1600" dirty="0">
                <a:latin typeface="Arial" panose="020B0604020202020204" pitchFamily="34" charset="0"/>
                <a:ea typeface="Times New Roman" panose="02020603050405020304" pitchFamily="18" charset="0"/>
                <a:cs typeface="Times New Roman" panose="02020603050405020304" pitchFamily="18" charset="0"/>
              </a:rPr>
              <a:t> makeup exams or quizzes would be given except for cases of serious illness. You must provide an official written excuse from a medical doctor and approved by the </a:t>
            </a:r>
            <a:r>
              <a:rPr lang="en-US" sz="1600" b="1" dirty="0">
                <a:latin typeface="Arial" panose="020B0604020202020204" pitchFamily="34" charset="0"/>
                <a:ea typeface="Times New Roman" panose="02020603050405020304" pitchFamily="18" charset="0"/>
                <a:cs typeface="Times New Roman" panose="02020603050405020304" pitchFamily="18" charset="0"/>
              </a:rPr>
              <a:t>dean/vice-dean of the college</a:t>
            </a:r>
            <a:r>
              <a:rPr lang="en-US" sz="1600" dirty="0">
                <a:latin typeface="Arial" panose="020B0604020202020204" pitchFamily="34" charset="0"/>
                <a:ea typeface="Times New Roman" panose="02020603050405020304" pitchFamily="18" charset="0"/>
                <a:cs typeface="Times New Roman" panose="02020603050405020304" pitchFamily="18" charset="0"/>
              </a:rPr>
              <a:t> </a:t>
            </a:r>
            <a:r>
              <a:rPr lang="en-US" sz="1600" b="1" dirty="0">
                <a:latin typeface="Arial" panose="020B0604020202020204" pitchFamily="34" charset="0"/>
                <a:ea typeface="Times New Roman" panose="02020603050405020304" pitchFamily="18" charset="0"/>
                <a:cs typeface="Times New Roman" panose="02020603050405020304" pitchFamily="18" charset="0"/>
              </a:rPr>
              <a:t>within a maximum of 48 hours </a:t>
            </a:r>
            <a:r>
              <a:rPr lang="en-US" sz="1600" dirty="0">
                <a:latin typeface="Arial" panose="020B0604020202020204" pitchFamily="34" charset="0"/>
                <a:ea typeface="Times New Roman" panose="02020603050405020304" pitchFamily="18" charset="0"/>
                <a:cs typeface="Times New Roman" panose="02020603050405020304" pitchFamily="18" charset="0"/>
              </a:rPr>
              <a:t>from the date of the exam. If approved by the instructor, the makeup exams will be conducted on the </a:t>
            </a:r>
            <a:r>
              <a:rPr lang="en-US" sz="1600" b="1" dirty="0">
                <a:latin typeface="Arial" panose="020B0604020202020204" pitchFamily="34" charset="0"/>
                <a:ea typeface="Times New Roman" panose="02020603050405020304" pitchFamily="18" charset="0"/>
                <a:cs typeface="Times New Roman" panose="02020603050405020304" pitchFamily="18" charset="0"/>
              </a:rPr>
              <a:t>last week of classes</a:t>
            </a:r>
            <a:r>
              <a:rPr lang="en-US" sz="1600" dirty="0">
                <a:latin typeface="Arial" panose="020B0604020202020204" pitchFamily="34" charset="0"/>
                <a:ea typeface="Times New Roman" panose="02020603050405020304" pitchFamily="18" charset="0"/>
                <a:cs typeface="Times New Roman" panose="02020603050405020304" pitchFamily="18" charset="0"/>
              </a:rPr>
              <a:t>.  </a:t>
            </a:r>
            <a:endParaRPr lang="en-US" sz="1600" dirty="0">
              <a:latin typeface="Times" panose="02020603050405020304" pitchFamily="18" charset="0"/>
              <a:ea typeface="Times New Roman" panose="02020603050405020304" pitchFamily="18" charset="0"/>
              <a:cs typeface="Times New Roman" panose="02020603050405020304" pitchFamily="18" charset="0"/>
            </a:endParaRPr>
          </a:p>
          <a:p>
            <a:pPr lvl="0" algn="just">
              <a:spcBef>
                <a:spcPts val="600"/>
              </a:spcBef>
              <a:spcAft>
                <a:spcPts val="600"/>
              </a:spcAft>
              <a:buSzPct val="99000"/>
              <a:buFont typeface="+mj-lt"/>
              <a:buAutoNum type="arabicPeriod"/>
            </a:pPr>
            <a:r>
              <a:rPr lang="en-US" sz="1600" dirty="0">
                <a:latin typeface="Arial" panose="020B0604020202020204" pitchFamily="34" charset="0"/>
                <a:ea typeface="Times New Roman" panose="02020603050405020304" pitchFamily="18" charset="0"/>
                <a:cs typeface="Times New Roman" panose="02020603050405020304" pitchFamily="18" charset="0"/>
              </a:rPr>
              <a:t>Attendance and active participation in classes are essential part of the professional education process, because adults learn by sharing experience with classmates and instructors. Attendance will be taken during the first </a:t>
            </a:r>
            <a:r>
              <a:rPr lang="en-US" sz="1600" b="1" dirty="0">
                <a:latin typeface="Arial" panose="020B0604020202020204" pitchFamily="34" charset="0"/>
                <a:ea typeface="Times New Roman" panose="02020603050405020304" pitchFamily="18" charset="0"/>
                <a:cs typeface="Times New Roman" panose="02020603050405020304" pitchFamily="18" charset="0"/>
              </a:rPr>
              <a:t>10 minutes</a:t>
            </a:r>
            <a:r>
              <a:rPr lang="en-US" sz="1600" dirty="0">
                <a:latin typeface="Arial" panose="020B0604020202020204" pitchFamily="34" charset="0"/>
                <a:ea typeface="Times New Roman" panose="02020603050405020304" pitchFamily="18" charset="0"/>
                <a:cs typeface="Times New Roman" panose="02020603050405020304" pitchFamily="18" charset="0"/>
              </a:rPr>
              <a:t> of the lecture. According to the Taibah University rules, attendance is mandatory.  If the number of days </a:t>
            </a:r>
            <a:r>
              <a:rPr lang="en-US" sz="1600" b="1" dirty="0">
                <a:latin typeface="Arial" panose="020B0604020202020204" pitchFamily="34" charset="0"/>
                <a:ea typeface="Times New Roman" panose="02020603050405020304" pitchFamily="18" charset="0"/>
                <a:cs typeface="Times New Roman" panose="02020603050405020304" pitchFamily="18" charset="0"/>
              </a:rPr>
              <a:t>absent exceeds the 25%</a:t>
            </a:r>
            <a:r>
              <a:rPr lang="en-US" sz="1600" dirty="0">
                <a:latin typeface="Arial" panose="020B0604020202020204" pitchFamily="34" charset="0"/>
                <a:ea typeface="Times New Roman" panose="02020603050405020304" pitchFamily="18" charset="0"/>
                <a:cs typeface="Times New Roman" panose="02020603050405020304" pitchFamily="18" charset="0"/>
              </a:rPr>
              <a:t> allowed by the university, the student will </a:t>
            </a:r>
            <a:r>
              <a:rPr lang="en-US" sz="1600" b="1" dirty="0">
                <a:latin typeface="Arial" panose="020B0604020202020204" pitchFamily="34" charset="0"/>
                <a:ea typeface="Times New Roman" panose="02020603050405020304" pitchFamily="18" charset="0"/>
                <a:cs typeface="Times New Roman" panose="02020603050405020304" pitchFamily="18" charset="0"/>
              </a:rPr>
              <a:t>NOT</a:t>
            </a:r>
            <a:r>
              <a:rPr lang="en-US" sz="1600" dirty="0">
                <a:latin typeface="Arial" panose="020B0604020202020204" pitchFamily="34" charset="0"/>
                <a:ea typeface="Times New Roman" panose="02020603050405020304" pitchFamily="18" charset="0"/>
                <a:cs typeface="Times New Roman" panose="02020603050405020304" pitchFamily="18" charset="0"/>
              </a:rPr>
              <a:t> </a:t>
            </a:r>
            <a:r>
              <a:rPr lang="en-US" sz="1600" b="1" dirty="0">
                <a:latin typeface="Arial" panose="020B0604020202020204" pitchFamily="34" charset="0"/>
                <a:ea typeface="Times New Roman" panose="02020603050405020304" pitchFamily="18" charset="0"/>
                <a:cs typeface="Times New Roman" panose="02020603050405020304" pitchFamily="18" charset="0"/>
              </a:rPr>
              <a:t>be allowed </a:t>
            </a:r>
            <a:r>
              <a:rPr lang="en-US" sz="1600" dirty="0">
                <a:latin typeface="Arial" panose="020B0604020202020204" pitchFamily="34" charset="0"/>
                <a:ea typeface="Times New Roman" panose="02020603050405020304" pitchFamily="18" charset="0"/>
                <a:cs typeface="Times New Roman" panose="02020603050405020304" pitchFamily="18" charset="0"/>
              </a:rPr>
              <a:t>to attend the </a:t>
            </a:r>
            <a:r>
              <a:rPr lang="en-US" sz="1600" b="1" dirty="0">
                <a:latin typeface="Arial" panose="020B0604020202020204" pitchFamily="34" charset="0"/>
                <a:ea typeface="Times New Roman" panose="02020603050405020304" pitchFamily="18" charset="0"/>
                <a:cs typeface="Times New Roman" panose="02020603050405020304" pitchFamily="18" charset="0"/>
              </a:rPr>
              <a:t>final exam</a:t>
            </a:r>
            <a:r>
              <a:rPr lang="en-US" sz="1600" dirty="0">
                <a:latin typeface="Arial" panose="020B0604020202020204" pitchFamily="34" charset="0"/>
                <a:ea typeface="Times New Roman" panose="02020603050405020304" pitchFamily="18" charset="0"/>
                <a:cs typeface="Times New Roman" panose="02020603050405020304" pitchFamily="18" charset="0"/>
              </a:rPr>
              <a:t> and a grade of DN will be given.  No exceptions to this rule will be made.</a:t>
            </a:r>
            <a:endParaRPr lang="en-US" sz="1600" dirty="0"/>
          </a:p>
        </p:txBody>
      </p:sp>
      <p:sp>
        <p:nvSpPr>
          <p:cNvPr id="4" name="Date Placeholder 3"/>
          <p:cNvSpPr>
            <a:spLocks noGrp="1"/>
          </p:cNvSpPr>
          <p:nvPr>
            <p:ph type="dt" sz="half" idx="10"/>
          </p:nvPr>
        </p:nvSpPr>
        <p:spPr/>
        <p:txBody>
          <a:bodyPr/>
          <a:lstStyle/>
          <a:p>
            <a:pPr>
              <a:defRPr/>
            </a:pPr>
            <a:fld id="{26C47621-688B-4928-98F7-750F8A5B3B57}" type="datetime1">
              <a:rPr lang="en-US" smtClean="0"/>
              <a:pPr>
                <a:defRPr/>
              </a:pPr>
              <a:t>9/1/2020</a:t>
            </a:fld>
            <a:endParaRPr lang="en-US"/>
          </a:p>
        </p:txBody>
      </p:sp>
      <p:sp>
        <p:nvSpPr>
          <p:cNvPr id="6" name="Slide Number Placeholder 5"/>
          <p:cNvSpPr>
            <a:spLocks noGrp="1"/>
          </p:cNvSpPr>
          <p:nvPr>
            <p:ph type="sldNum" sz="quarter" idx="12"/>
          </p:nvPr>
        </p:nvSpPr>
        <p:spPr/>
        <p:txBody>
          <a:bodyPr/>
          <a:lstStyle/>
          <a:p>
            <a:fld id="{CF6537CB-08D3-448B-A7C3-F53F8250312E}" type="slidenum">
              <a:rPr lang="en-US" smtClean="0"/>
              <a:pPr/>
              <a:t>8</a:t>
            </a:fld>
            <a:endParaRPr lang="en-US"/>
          </a:p>
        </p:txBody>
      </p:sp>
      <p:sp>
        <p:nvSpPr>
          <p:cNvPr id="7" name="Footer Placeholder 4"/>
          <p:cNvSpPr>
            <a:spLocks noGrp="1"/>
          </p:cNvSpPr>
          <p:nvPr>
            <p:ph type="ftr" sz="quarter" idx="11"/>
          </p:nvPr>
        </p:nvSpPr>
        <p:spPr>
          <a:xfrm>
            <a:off x="3352800" y="6324600"/>
            <a:ext cx="2895600" cy="457200"/>
          </a:xfrm>
        </p:spPr>
        <p:txBody>
          <a:bodyPr/>
          <a:lstStyle/>
          <a:p>
            <a:pPr>
              <a:defRPr/>
            </a:pPr>
            <a:r>
              <a:rPr lang="en-US" dirty="0"/>
              <a:t>COE211: Digital Logic Design</a:t>
            </a:r>
          </a:p>
        </p:txBody>
      </p:sp>
    </p:spTree>
    <p:extLst>
      <p:ext uri="{BB962C8B-B14F-4D97-AF65-F5344CB8AC3E}">
        <p14:creationId xmlns:p14="http://schemas.microsoft.com/office/powerpoint/2010/main" val="2524536695"/>
      </p:ext>
    </p:extLst>
  </p:cSld>
  <p:clrMapOvr>
    <a:masterClrMapping/>
  </p:clrMapOvr>
  <p:transition spd="slow">
    <p:random/>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Course Policy (Cont’d)</a:t>
            </a:r>
          </a:p>
        </p:txBody>
      </p:sp>
      <p:sp>
        <p:nvSpPr>
          <p:cNvPr id="3" name="Content Placeholder 2"/>
          <p:cNvSpPr>
            <a:spLocks noGrp="1"/>
          </p:cNvSpPr>
          <p:nvPr>
            <p:ph idx="1"/>
          </p:nvPr>
        </p:nvSpPr>
        <p:spPr>
          <a:xfrm>
            <a:off x="762000" y="1371600"/>
            <a:ext cx="8153400" cy="4953000"/>
          </a:xfrm>
        </p:spPr>
        <p:txBody>
          <a:bodyPr/>
          <a:lstStyle/>
          <a:p>
            <a:pPr lvl="0" algn="just">
              <a:spcBef>
                <a:spcPts val="600"/>
              </a:spcBef>
              <a:spcAft>
                <a:spcPts val="600"/>
              </a:spcAft>
              <a:buSzPct val="99000"/>
              <a:buFont typeface="+mj-lt"/>
              <a:buAutoNum type="arabicPeriod" startAt="5"/>
            </a:pPr>
            <a:r>
              <a:rPr lang="en-US" sz="1800" dirty="0">
                <a:latin typeface="Arial" panose="020B0604020202020204" pitchFamily="34" charset="0"/>
                <a:ea typeface="Times New Roman" panose="02020603050405020304" pitchFamily="18" charset="0"/>
                <a:cs typeface="Times New Roman" panose="02020603050405020304" pitchFamily="18" charset="0"/>
              </a:rPr>
              <a:t>All assignments </a:t>
            </a:r>
            <a:r>
              <a:rPr lang="en-US" sz="1800" b="1" dirty="0">
                <a:latin typeface="Arial" panose="020B0604020202020204" pitchFamily="34" charset="0"/>
                <a:ea typeface="Times New Roman" panose="02020603050405020304" pitchFamily="18" charset="0"/>
                <a:cs typeface="Times New Roman" panose="02020603050405020304" pitchFamily="18" charset="0"/>
              </a:rPr>
              <a:t>MUST</a:t>
            </a:r>
            <a:r>
              <a:rPr lang="en-US" sz="1800" dirty="0">
                <a:latin typeface="Arial" panose="020B0604020202020204" pitchFamily="34" charset="0"/>
                <a:ea typeface="Times New Roman" panose="02020603050405020304" pitchFamily="18" charset="0"/>
                <a:cs typeface="Times New Roman" panose="02020603050405020304" pitchFamily="18" charset="0"/>
              </a:rPr>
              <a:t> be submitted before/on the deadline. Late submission without prior permission from the lecturer instructor will not be accepted. Late submissions that are allowed would be penalized 10% of the grade points for each day past the deadline.</a:t>
            </a:r>
            <a:endParaRPr lang="en-US" sz="1800" b="1" dirty="0">
              <a:latin typeface="Times" panose="02020603050405020304" pitchFamily="18" charset="0"/>
              <a:ea typeface="Times New Roman" panose="02020603050405020304" pitchFamily="18" charset="0"/>
              <a:cs typeface="Times New Roman" panose="02020603050405020304" pitchFamily="18" charset="0"/>
            </a:endParaRPr>
          </a:p>
          <a:p>
            <a:pPr lvl="0" algn="just">
              <a:spcBef>
                <a:spcPts val="600"/>
              </a:spcBef>
              <a:spcAft>
                <a:spcPts val="600"/>
              </a:spcAft>
              <a:buSzPct val="99000"/>
              <a:buFont typeface="+mj-lt"/>
              <a:buAutoNum type="arabicPeriod" startAt="5"/>
            </a:pPr>
            <a:r>
              <a:rPr lang="en-US" sz="1800" dirty="0">
                <a:latin typeface="Arial" panose="020B0604020202020204" pitchFamily="34" charset="0"/>
                <a:ea typeface="Times New Roman" panose="02020603050405020304" pitchFamily="18" charset="0"/>
                <a:cs typeface="Times New Roman" panose="02020603050405020304" pitchFamily="18" charset="0"/>
              </a:rPr>
              <a:t> </a:t>
            </a:r>
            <a:r>
              <a:rPr lang="en-US" sz="1800" b="1" dirty="0">
                <a:latin typeface="Arial" panose="020B0604020202020204" pitchFamily="34" charset="0"/>
                <a:ea typeface="Times New Roman" panose="02020603050405020304" pitchFamily="18" charset="0"/>
                <a:cs typeface="Times New Roman" panose="02020603050405020304" pitchFamily="18" charset="0"/>
              </a:rPr>
              <a:t>Plagiarism</a:t>
            </a:r>
            <a:r>
              <a:rPr lang="en-US" sz="1800" dirty="0">
                <a:latin typeface="Arial" panose="020B0604020202020204" pitchFamily="34" charset="0"/>
                <a:ea typeface="Times New Roman" panose="02020603050405020304" pitchFamily="18" charset="0"/>
                <a:cs typeface="Times New Roman" panose="02020603050405020304" pitchFamily="18" charset="0"/>
              </a:rPr>
              <a:t> and copying is a serious academic offence. Offenders would be awarded grade F for either the assignment/report concerned or the entire coursework and may be barred from sitting for the final examination.</a:t>
            </a:r>
            <a:endParaRPr lang="en-US" sz="1800" dirty="0">
              <a:latin typeface="Times" panose="02020603050405020304" pitchFamily="18" charset="0"/>
              <a:ea typeface="Times New Roman" panose="02020603050405020304" pitchFamily="18" charset="0"/>
              <a:cs typeface="Times New Roman" panose="02020603050405020304" pitchFamily="18" charset="0"/>
            </a:endParaRPr>
          </a:p>
          <a:p>
            <a:pPr lvl="0">
              <a:spcBef>
                <a:spcPts val="600"/>
              </a:spcBef>
              <a:spcAft>
                <a:spcPts val="600"/>
              </a:spcAft>
              <a:buSzPct val="99000"/>
              <a:buFont typeface="+mj-lt"/>
              <a:buAutoNum type="arabicPeriod" startAt="5"/>
            </a:pPr>
            <a:r>
              <a:rPr lang="en-US" sz="1800" dirty="0">
                <a:latin typeface="Arial" panose="020B0604020202020204" pitchFamily="34" charset="0"/>
                <a:ea typeface="Times New Roman" panose="02020603050405020304" pitchFamily="18" charset="0"/>
                <a:cs typeface="Times New Roman" panose="02020603050405020304" pitchFamily="18" charset="0"/>
              </a:rPr>
              <a:t>Please ensure your </a:t>
            </a:r>
            <a:r>
              <a:rPr lang="en-US" sz="1800" b="1" dirty="0">
                <a:latin typeface="Arial" panose="020B0604020202020204" pitchFamily="34" charset="0"/>
                <a:ea typeface="Times New Roman" panose="02020603050405020304" pitchFamily="18" charset="0"/>
                <a:cs typeface="Times New Roman" panose="02020603050405020304" pitchFamily="18" charset="0"/>
              </a:rPr>
              <a:t>mobile phones are silenced or switched off</a:t>
            </a:r>
            <a:r>
              <a:rPr lang="en-US" sz="1800" dirty="0">
                <a:latin typeface="Arial" panose="020B0604020202020204" pitchFamily="34" charset="0"/>
                <a:ea typeface="Times New Roman" panose="02020603050405020304" pitchFamily="18" charset="0"/>
                <a:cs typeface="Times New Roman" panose="02020603050405020304" pitchFamily="18" charset="0"/>
              </a:rPr>
              <a:t> during lectures and exams.</a:t>
            </a:r>
            <a:endParaRPr lang="en-US" sz="1800" dirty="0">
              <a:latin typeface="Times" panose="02020603050405020304" pitchFamily="18" charset="0"/>
              <a:ea typeface="Times New Roman" panose="02020603050405020304" pitchFamily="18" charset="0"/>
              <a:cs typeface="Times New Roman" panose="02020603050405020304" pitchFamily="18" charset="0"/>
            </a:endParaRPr>
          </a:p>
          <a:p>
            <a:pPr lvl="0" algn="just">
              <a:spcBef>
                <a:spcPts val="600"/>
              </a:spcBef>
              <a:spcAft>
                <a:spcPts val="600"/>
              </a:spcAft>
              <a:buSzPct val="99000"/>
              <a:buFont typeface="+mj-lt"/>
              <a:buAutoNum type="arabicPeriod" startAt="5"/>
            </a:pPr>
            <a:r>
              <a:rPr lang="en-US" sz="1800" dirty="0">
                <a:latin typeface="Arial" panose="020B0604020202020204" pitchFamily="34" charset="0"/>
                <a:ea typeface="Times New Roman" panose="02020603050405020304" pitchFamily="18" charset="0"/>
                <a:cs typeface="Times New Roman" panose="02020603050405020304" pitchFamily="18" charset="0"/>
              </a:rPr>
              <a:t>Instructor will be available during the posted office hours for any help you may require –Help can be asked through emails or phone calls (</a:t>
            </a:r>
            <a:r>
              <a:rPr lang="en-US" sz="1800" b="1" dirty="0">
                <a:latin typeface="Arial" panose="020B0604020202020204" pitchFamily="34" charset="0"/>
                <a:ea typeface="Times New Roman" panose="02020603050405020304" pitchFamily="18" charset="0"/>
                <a:cs typeface="Times New Roman" panose="02020603050405020304" pitchFamily="18" charset="0"/>
              </a:rPr>
              <a:t>only</a:t>
            </a:r>
            <a:r>
              <a:rPr lang="en-US" sz="1800" dirty="0">
                <a:latin typeface="Arial" panose="020B0604020202020204" pitchFamily="34" charset="0"/>
                <a:ea typeface="Times New Roman" panose="02020603050405020304" pitchFamily="18" charset="0"/>
                <a:cs typeface="Times New Roman" panose="02020603050405020304" pitchFamily="18" charset="0"/>
              </a:rPr>
              <a:t> phone calls to the instructor’s office extension are allowed). </a:t>
            </a:r>
            <a:endParaRPr lang="en-US" sz="1800" dirty="0">
              <a:latin typeface="Times" panose="02020603050405020304" pitchFamily="18" charset="0"/>
              <a:ea typeface="Times New Roman" panose="02020603050405020304" pitchFamily="18" charset="0"/>
              <a:cs typeface="Times New Roman" panose="02020603050405020304" pitchFamily="18" charset="0"/>
            </a:endParaRPr>
          </a:p>
          <a:p>
            <a:pPr lvl="0" algn="just">
              <a:spcBef>
                <a:spcPts val="600"/>
              </a:spcBef>
              <a:spcAft>
                <a:spcPts val="600"/>
              </a:spcAft>
              <a:buSzPct val="99000"/>
              <a:buFont typeface="+mj-lt"/>
              <a:buAutoNum type="arabicPeriod" startAt="5"/>
            </a:pPr>
            <a:r>
              <a:rPr lang="en-US" sz="1800" dirty="0">
                <a:latin typeface="Arial" panose="020B0604020202020204" pitchFamily="34" charset="0"/>
                <a:ea typeface="Times New Roman" panose="02020603050405020304" pitchFamily="18" charset="0"/>
                <a:cs typeface="Times New Roman" panose="02020603050405020304" pitchFamily="18" charset="0"/>
              </a:rPr>
              <a:t>When sending an email,</a:t>
            </a:r>
            <a:r>
              <a:rPr lang="en-US" sz="1800" b="1" dirty="0">
                <a:latin typeface="Arial" panose="020B0604020202020204" pitchFamily="34" charset="0"/>
                <a:ea typeface="Times New Roman" panose="02020603050405020304" pitchFamily="18" charset="0"/>
                <a:cs typeface="Times New Roman" panose="02020603050405020304" pitchFamily="18" charset="0"/>
              </a:rPr>
              <a:t> please include your ID number, section number and course name </a:t>
            </a:r>
            <a:r>
              <a:rPr lang="en-US" sz="1800" dirty="0">
                <a:latin typeface="Arial" panose="020B0604020202020204" pitchFamily="34" charset="0"/>
                <a:ea typeface="Times New Roman" panose="02020603050405020304" pitchFamily="18" charset="0"/>
                <a:cs typeface="Times New Roman" panose="02020603050405020304" pitchFamily="18" charset="0"/>
              </a:rPr>
              <a:t>in the email.  N</a:t>
            </a:r>
            <a:r>
              <a:rPr lang="en-US" sz="1800" b="1" dirty="0">
                <a:latin typeface="Arial" panose="020B0604020202020204" pitchFamily="34" charset="0"/>
                <a:ea typeface="Times New Roman" panose="02020603050405020304" pitchFamily="18" charset="0"/>
                <a:cs typeface="Times New Roman" panose="02020603050405020304" pitchFamily="18" charset="0"/>
              </a:rPr>
              <a:t>o emails will be replied</a:t>
            </a:r>
            <a:r>
              <a:rPr lang="en-US" sz="1800" dirty="0">
                <a:latin typeface="Arial" panose="020B0604020202020204" pitchFamily="34" charset="0"/>
                <a:ea typeface="Times New Roman" panose="02020603050405020304" pitchFamily="18" charset="0"/>
                <a:cs typeface="Times New Roman" panose="02020603050405020304" pitchFamily="18" charset="0"/>
              </a:rPr>
              <a:t> to anonymous senders.</a:t>
            </a:r>
            <a:endParaRPr lang="en-US" sz="1800" dirty="0">
              <a:latin typeface="Times" panose="02020603050405020304" pitchFamily="18" charset="0"/>
              <a:ea typeface="Times New Roman" panose="02020603050405020304" pitchFamily="18" charset="0"/>
              <a:cs typeface="Times New Roman" panose="02020603050405020304" pitchFamily="18" charset="0"/>
            </a:endParaRPr>
          </a:p>
        </p:txBody>
      </p:sp>
      <p:sp>
        <p:nvSpPr>
          <p:cNvPr id="4" name="Date Placeholder 3"/>
          <p:cNvSpPr>
            <a:spLocks noGrp="1"/>
          </p:cNvSpPr>
          <p:nvPr>
            <p:ph type="dt" sz="half" idx="10"/>
          </p:nvPr>
        </p:nvSpPr>
        <p:spPr/>
        <p:txBody>
          <a:bodyPr/>
          <a:lstStyle/>
          <a:p>
            <a:pPr>
              <a:defRPr/>
            </a:pPr>
            <a:fld id="{26C47621-688B-4928-98F7-750F8A5B3B57}" type="datetime1">
              <a:rPr lang="en-US" smtClean="0"/>
              <a:pPr>
                <a:defRPr/>
              </a:pPr>
              <a:t>9/1/2020</a:t>
            </a:fld>
            <a:endParaRPr lang="en-US"/>
          </a:p>
        </p:txBody>
      </p:sp>
      <p:sp>
        <p:nvSpPr>
          <p:cNvPr id="6" name="Slide Number Placeholder 5"/>
          <p:cNvSpPr>
            <a:spLocks noGrp="1"/>
          </p:cNvSpPr>
          <p:nvPr>
            <p:ph type="sldNum" sz="quarter" idx="12"/>
          </p:nvPr>
        </p:nvSpPr>
        <p:spPr/>
        <p:txBody>
          <a:bodyPr/>
          <a:lstStyle/>
          <a:p>
            <a:fld id="{CF6537CB-08D3-448B-A7C3-F53F8250312E}" type="slidenum">
              <a:rPr lang="en-US" smtClean="0"/>
              <a:pPr/>
              <a:t>9</a:t>
            </a:fld>
            <a:endParaRPr lang="en-US"/>
          </a:p>
        </p:txBody>
      </p:sp>
      <p:sp>
        <p:nvSpPr>
          <p:cNvPr id="7" name="Footer Placeholder 4"/>
          <p:cNvSpPr>
            <a:spLocks noGrp="1"/>
          </p:cNvSpPr>
          <p:nvPr>
            <p:ph type="ftr" sz="quarter" idx="11"/>
          </p:nvPr>
        </p:nvSpPr>
        <p:spPr>
          <a:xfrm>
            <a:off x="3352800" y="6324600"/>
            <a:ext cx="2895600" cy="457200"/>
          </a:xfrm>
        </p:spPr>
        <p:txBody>
          <a:bodyPr/>
          <a:lstStyle/>
          <a:p>
            <a:pPr>
              <a:defRPr/>
            </a:pPr>
            <a:r>
              <a:rPr lang="en-US" dirty="0"/>
              <a:t>COE211: Digital Logic Design</a:t>
            </a:r>
          </a:p>
        </p:txBody>
      </p:sp>
    </p:spTree>
    <p:extLst>
      <p:ext uri="{BB962C8B-B14F-4D97-AF65-F5344CB8AC3E}">
        <p14:creationId xmlns:p14="http://schemas.microsoft.com/office/powerpoint/2010/main" val="2648170552"/>
      </p:ext>
    </p:extLst>
  </p:cSld>
  <p:clrMapOvr>
    <a:masterClrMapping/>
  </p:clrMapOvr>
  <p:transition spd="slow">
    <p:random/>
  </p:transition>
</p:sld>
</file>

<file path=ppt/theme/theme1.xml><?xml version="1.0" encoding="utf-8"?>
<a:theme xmlns:a="http://schemas.openxmlformats.org/drawingml/2006/main" name="Blends">
  <a:themeElements>
    <a:clrScheme name="Blends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38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38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3">
        <a:dk1>
          <a:srgbClr val="000000"/>
        </a:dk1>
        <a:lt1>
          <a:srgbClr val="FFFFFF"/>
        </a:lt1>
        <a:dk2>
          <a:srgbClr val="000000"/>
        </a:dk2>
        <a:lt2>
          <a:srgbClr val="5F5F5F"/>
        </a:lt2>
        <a:accent1>
          <a:srgbClr val="EAEAEA"/>
        </a:accent1>
        <a:accent2>
          <a:srgbClr val="808080"/>
        </a:accent2>
        <a:accent3>
          <a:srgbClr val="FFFFFF"/>
        </a:accent3>
        <a:accent4>
          <a:srgbClr val="000000"/>
        </a:accent4>
        <a:accent5>
          <a:srgbClr val="F3F3F3"/>
        </a:accent5>
        <a:accent6>
          <a:srgbClr val="737373"/>
        </a:accent6>
        <a:hlink>
          <a:srgbClr val="4D4D4D"/>
        </a:hlink>
        <a:folHlink>
          <a:srgbClr val="C0C0C0"/>
        </a:folHlink>
      </a:clrScheme>
      <a:clrMap bg1="lt1" tx1="dk1" bg2="lt2" tx2="dk2" accent1="accent1" accent2="accent2" accent3="accent3" accent4="accent4" accent5="accent5" accent6="accent6" hlink="hlink" folHlink="folHlink"/>
    </a:extraClrScheme>
    <a:extraClrScheme>
      <a:clrScheme name="Blends 4">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
      <a:clrScheme name="Blends 7">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Designs\Blends.pot</Template>
  <TotalTime>11038</TotalTime>
  <Words>844</Words>
  <Application>Microsoft Office PowerPoint</Application>
  <PresentationFormat>On-screen Show (4:3)</PresentationFormat>
  <Paragraphs>122</Paragraphs>
  <Slides>10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Arial</vt:lpstr>
      <vt:lpstr>Arial Rounded MT Bold</vt:lpstr>
      <vt:lpstr>Symbol</vt:lpstr>
      <vt:lpstr>Tahoma</vt:lpstr>
      <vt:lpstr>Times</vt:lpstr>
      <vt:lpstr>Wingdings</vt:lpstr>
      <vt:lpstr>Blends</vt:lpstr>
      <vt:lpstr>COE211: Digital Logic Design</vt:lpstr>
      <vt:lpstr>Course  Pre-requisite</vt:lpstr>
      <vt:lpstr>Course Evaluation</vt:lpstr>
      <vt:lpstr>Course Description</vt:lpstr>
      <vt:lpstr>Course Objectives</vt:lpstr>
      <vt:lpstr>Textbooks </vt:lpstr>
      <vt:lpstr>Tentative Course Outline</vt:lpstr>
      <vt:lpstr>Course Policy</vt:lpstr>
      <vt:lpstr>Course Policy (Cont’d)</vt:lpstr>
      <vt:lpstr>Final Note:</vt:lpstr>
    </vt:vector>
  </TitlesOfParts>
  <Company>University of Miamib</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CS103 - Digital Design</dc:title>
  <dc:creator>Emad Aboelela</dc:creator>
  <cp:lastModifiedBy>Salah Abdel-Mageid</cp:lastModifiedBy>
  <cp:revision>1031</cp:revision>
  <cp:lastPrinted>1601-01-01T00:00:00Z</cp:lastPrinted>
  <dcterms:created xsi:type="dcterms:W3CDTF">2000-09-06T02:50:02Z</dcterms:created>
  <dcterms:modified xsi:type="dcterms:W3CDTF">2020-08-31T23:03:01Z</dcterms:modified>
</cp:coreProperties>
</file>