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5"/>
  </p:notesMasterIdLst>
  <p:handoutMasterIdLst>
    <p:handoutMasterId r:id="rId66"/>
  </p:handoutMasterIdLst>
  <p:sldIdLst>
    <p:sldId id="25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57" r:id="rId14"/>
    <p:sldId id="292" r:id="rId15"/>
    <p:sldId id="258" r:id="rId16"/>
    <p:sldId id="293" r:id="rId17"/>
    <p:sldId id="260" r:id="rId18"/>
    <p:sldId id="295" r:id="rId19"/>
    <p:sldId id="259" r:id="rId20"/>
    <p:sldId id="265" r:id="rId21"/>
    <p:sldId id="261" r:id="rId22"/>
    <p:sldId id="262" r:id="rId23"/>
    <p:sldId id="296" r:id="rId24"/>
    <p:sldId id="263" r:id="rId25"/>
    <p:sldId id="297" r:id="rId26"/>
    <p:sldId id="294" r:id="rId27"/>
    <p:sldId id="267" r:id="rId28"/>
    <p:sldId id="298" r:id="rId29"/>
    <p:sldId id="264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281" r:id="rId38"/>
    <p:sldId id="266" r:id="rId39"/>
    <p:sldId id="306" r:id="rId40"/>
    <p:sldId id="307" r:id="rId41"/>
    <p:sldId id="308" r:id="rId42"/>
    <p:sldId id="309" r:id="rId43"/>
    <p:sldId id="310" r:id="rId44"/>
    <p:sldId id="311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80" r:id="rId53"/>
    <p:sldId id="275" r:id="rId54"/>
    <p:sldId id="276" r:id="rId55"/>
    <p:sldId id="277" r:id="rId56"/>
    <p:sldId id="278" r:id="rId57"/>
    <p:sldId id="279" r:id="rId58"/>
    <p:sldId id="312" r:id="rId59"/>
    <p:sldId id="313" r:id="rId60"/>
    <p:sldId id="314" r:id="rId61"/>
    <p:sldId id="315" r:id="rId62"/>
    <p:sldId id="282" r:id="rId63"/>
    <p:sldId id="283" r:id="rId64"/>
  </p:sldIdLst>
  <p:sldSz cx="9144000" cy="6858000" type="screen4x3"/>
  <p:notesSz cx="7724775" cy="10129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9">
          <p15:clr>
            <a:srgbClr val="A4A3A4"/>
          </p15:clr>
        </p15:guide>
        <p15:guide id="2" pos="24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7"/>
    <a:srgbClr val="E7FAF1"/>
    <a:srgbClr val="E8D1FF"/>
    <a:srgbClr val="FFFFCD"/>
    <a:srgbClr val="FF33CC"/>
    <a:srgbClr val="C0C0C0"/>
    <a:srgbClr val="00CC00"/>
    <a:srgbClr val="33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3519" autoAdjust="0"/>
  </p:normalViewPr>
  <p:slideViewPr>
    <p:cSldViewPr>
      <p:cViewPr varScale="1">
        <p:scale>
          <a:sx n="67" d="100"/>
          <a:sy n="67" d="100"/>
        </p:scale>
        <p:origin x="16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notesViewPr>
    <p:cSldViewPr>
      <p:cViewPr varScale="1">
        <p:scale>
          <a:sx n="44" d="100"/>
          <a:sy n="44" d="100"/>
        </p:scale>
        <p:origin x="-1552" y="-92"/>
      </p:cViewPr>
      <p:guideLst>
        <p:guide orient="horz" pos="3189"/>
        <p:guide pos="24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>
            <a:lvl1pPr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78325" y="0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>
            <a:lvl1pPr algn="r"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21838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b" anchorCtr="0" compatLnSpc="1">
            <a:prstTxWarp prst="textNoShape">
              <a:avLst/>
            </a:prstTxWarp>
          </a:bodyPr>
          <a:lstStyle>
            <a:lvl1pPr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378325" y="9621838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b" anchorCtr="0" compatLnSpc="1">
            <a:prstTxWarp prst="textNoShape">
              <a:avLst/>
            </a:prstTxWarp>
          </a:bodyPr>
          <a:lstStyle>
            <a:lvl1pPr algn="r" defTabSz="1017588">
              <a:defRPr sz="1400"/>
            </a:lvl1pPr>
          </a:lstStyle>
          <a:p>
            <a:fld id="{55D8473B-C842-4F7D-BFBB-D418B742C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>
            <a:lvl1pPr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378325" y="0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>
            <a:lvl1pPr algn="r"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1913" y="758825"/>
            <a:ext cx="5067300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7113" y="4813300"/>
            <a:ext cx="567055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21838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b" anchorCtr="0" compatLnSpc="1">
            <a:prstTxWarp prst="textNoShape">
              <a:avLst/>
            </a:prstTxWarp>
          </a:bodyPr>
          <a:lstStyle>
            <a:lvl1pPr defTabSz="1019052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78325" y="9621838"/>
            <a:ext cx="334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74" tIns="50986" rIns="101974" bIns="50986" numCol="1" anchor="b" anchorCtr="0" compatLnSpc="1">
            <a:prstTxWarp prst="textNoShape">
              <a:avLst/>
            </a:prstTxWarp>
          </a:bodyPr>
          <a:lstStyle>
            <a:lvl1pPr algn="r" defTabSz="1017588">
              <a:defRPr sz="1400"/>
            </a:lvl1pPr>
          </a:lstStyle>
          <a:p>
            <a:fld id="{A1E068A0-FBDE-4D20-BE5C-08ACB27D9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8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aibah_Small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86000"/>
            <a:ext cx="555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27" y="1604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12483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78633-7A1E-4042-9519-9BBBFD05E22A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C267E-971F-4B3D-A605-46B495B88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4545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447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984875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67D4-5388-4AE7-8CCC-54F2484ECFC1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B22FE-427C-4816-A9B1-DBA83BE0B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8549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7621-688B-4928-98F7-750F8A5B3B57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COE211: Digital Logic Design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37CB-08D3-448B-A7C3-F53F82503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9281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1FFC-CDD7-4A08-B25D-E6E9642CE3BF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24BE5-A0C2-4DD4-8F89-9C1D21DA8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5137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192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394A-1576-4EE1-BFE4-91A958E93AD1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BD96-3487-446E-B1AB-22D7481B2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4555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24CF-5E67-4510-AA55-EB3FCF72CC4B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7F776-732A-4049-9B0D-F486E81EA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502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8FE6-9A67-41D5-B9FB-EAC26A9506A0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3D61B-953E-4B67-8DDF-9EF74BC53D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616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81BB-DBAD-4568-9D3A-D71BA34431C8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25A6E-2005-4F82-A344-FC234B5DE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31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1090-2FD7-49C6-A7DE-849050B10854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3E5BE-1DD0-45AE-885A-7256D35B99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3039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72FE-7532-4EEC-A8FC-A2C8DF07B6FE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CE221 - Dr. Emad Aboelela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851E4-6E53-419A-8760-47E19EA54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08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Taibah_Small_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5413"/>
            <a:ext cx="555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95726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76200"/>
            <a:ext cx="77930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1920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40EB9C1-9736-4098-A0AE-0F2F51CB2C58}" type="datetime1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 dirty="0"/>
              <a:t>COE211: Digital Logic Design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AA67E2-B2C0-44D1-8FA3-5AA51A4534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754063" y="381000"/>
            <a:ext cx="328612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493713" y="803275"/>
            <a:ext cx="422275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863600" y="803275"/>
            <a:ext cx="369888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76200" y="73025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 spd="slow">
    <p:random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/>
              <a:t>COE211: Digital Logic Design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Digital 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153400" cy="5257800"/>
          </a:xfrm>
        </p:spPr>
        <p:txBody>
          <a:bodyPr/>
          <a:lstStyle/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Digital systems consider </a:t>
            </a:r>
            <a:r>
              <a:rPr lang="en-US" altLang="en-US" b="1" i="1" kern="1200" dirty="0">
                <a:solidFill>
                  <a:srgbClr val="CC3300"/>
                </a:solidFill>
                <a:latin typeface="Arial"/>
              </a:rPr>
              <a:t>discrete</a:t>
            </a:r>
            <a:r>
              <a:rPr lang="en-US" altLang="en-US" b="1" i="1" kern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amounts of data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    Examples</a:t>
            </a:r>
          </a:p>
          <a:p>
            <a:pPr marL="900113" lvl="1" indent="-363538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26 letters in the alphabet</a:t>
            </a:r>
          </a:p>
          <a:p>
            <a:pPr marL="900113" lvl="1" indent="-363538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 decimal digits 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Larger quantities can be built from discrete values:</a:t>
            </a:r>
          </a:p>
          <a:p>
            <a:pPr marL="900113" lvl="1" indent="-363538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Words made of letters</a:t>
            </a:r>
          </a:p>
          <a:p>
            <a:pPr marL="900113" lvl="1" indent="-363538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Numbers made of decimal digits (e.g. 239875.32)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Computers operate on binary values (0 and 1)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Easy to represent binary values electrically </a:t>
            </a:r>
          </a:p>
          <a:p>
            <a:pPr marL="900113" lvl="1" indent="-363538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Voltages and currents</a:t>
            </a:r>
          </a:p>
          <a:p>
            <a:pPr marL="900113" lvl="1" indent="-363538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Can be implemented using circuits</a:t>
            </a:r>
          </a:p>
          <a:p>
            <a:pPr marL="900113" lvl="1" indent="-363538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Create the building blocks of modern computers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369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F54F-37BC-46EA-BF2D-0580203C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D548-93F9-4256-8355-5EE75F85C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Decimal Numbers</a:t>
            </a:r>
          </a:p>
          <a:p>
            <a:r>
              <a:rPr lang="en-US" dirty="0"/>
              <a:t>Binary Numbers</a:t>
            </a:r>
          </a:p>
          <a:p>
            <a:r>
              <a:rPr lang="en-US" dirty="0"/>
              <a:t>Octal Numbers</a:t>
            </a:r>
          </a:p>
          <a:p>
            <a:r>
              <a:rPr lang="en-US" dirty="0"/>
              <a:t>Hexadecimal Numbers</a:t>
            </a:r>
          </a:p>
          <a:p>
            <a:r>
              <a:rPr lang="en-US" dirty="0"/>
              <a:t>Number System Conversion</a:t>
            </a:r>
          </a:p>
          <a:p>
            <a:r>
              <a:rPr lang="en-US" dirty="0"/>
              <a:t>Signed Number Representation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5D2D-E9E7-4830-B94E-A9916C84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4F0D-8A7A-4944-AADF-B41DE4E7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3DD0-D480-4548-BBAE-652447A5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9159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Decimal Numbers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Decimal numbers are made of decimal digits: (0,1,2,3,4,5,6,7,8,9) </a:t>
            </a:r>
            <a:r>
              <a:rPr lang="en-US" altLang="en-US" b="1" kern="12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</a:t>
            </a: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b="1" kern="1200" dirty="0">
                <a:solidFill>
                  <a:srgbClr val="063DE8"/>
                </a:solidFill>
                <a:latin typeface="Arial"/>
              </a:rPr>
              <a:t>Base</a:t>
            </a: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en-US" altLang="en-US" b="1" kern="1200" dirty="0">
                <a:solidFill>
                  <a:srgbClr val="063DE8"/>
                </a:solidFill>
                <a:latin typeface="Arial"/>
              </a:rPr>
              <a:t>10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But how many items does a decimal number represent?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8653     =  8 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3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 6 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 5 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 3 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0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Number = d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3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B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3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d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B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d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B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d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B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Value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What about fractions?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97654.35 = 9x10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4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+ 7x10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3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+ 6x10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+ 5x10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+ 4x10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+ 3x10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-1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+ 5x10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-2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formal notation 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rPr>
              <a:t>→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(97654.35)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8366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CC18-860B-42BC-BAC4-2097C9D2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Understanding Decimal Numbers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58995-88F0-4112-A2ED-326FE44F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70BBC-64A5-48E4-8B89-45B082F9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CD211-C037-4418-A935-237C7CF3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98ADEE-4132-4F85-8E80-474905BB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7898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85EA02A-2CAD-463B-9820-0F6D1141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181600"/>
            <a:ext cx="5121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78048D-CBF4-4607-A64A-4AB3B550A7E5}"/>
              </a:ext>
            </a:extLst>
          </p:cNvPr>
          <p:cNvSpPr txBox="1"/>
          <p:nvPr/>
        </p:nvSpPr>
        <p:spPr>
          <a:xfrm>
            <a:off x="1320832" y="936625"/>
            <a:ext cx="20024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59221725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Binary Numbers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Binary numbers are made of </a:t>
            </a:r>
            <a:r>
              <a:rPr lang="en-US" altLang="en-US" b="1" kern="1200" dirty="0">
                <a:solidFill>
                  <a:srgbClr val="FC0128"/>
                </a:solidFill>
                <a:latin typeface="Arial"/>
              </a:rPr>
              <a:t>b</a:t>
            </a: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inary dig</a:t>
            </a:r>
            <a:r>
              <a:rPr lang="en-US" altLang="en-US" b="1" kern="1200" dirty="0">
                <a:solidFill>
                  <a:srgbClr val="FC0128"/>
                </a:solidFill>
                <a:latin typeface="Arial"/>
              </a:rPr>
              <a:t>its</a:t>
            </a: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 (bits): 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0 and 1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How many items does a binary number represent?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                   8        4          2         1    =  Weights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(1011)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1x2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3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+ 0x2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+ 1x2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+ 1x2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(11)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What about fractions?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(110.10)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1x2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+ 1x2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+ 0x2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+ 1x2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-1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+ 0x2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-2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Groups of eight bits are called a byte 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(11001001)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2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Groups of four bits are called a nibble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(1101)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8418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7293-59FD-45F6-B483-9FBC8B39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Understanding Binary Numbers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70B47-0AE0-4EA2-A302-B1B5ED8F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DB98-0B76-448E-BA07-69894B7F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8C45-D45A-44FB-9957-514B9FD6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9BC25A3-BC91-4B35-91A7-2C038AD8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123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F7F46C-E277-4283-81B9-F81DACC629F8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2857500"/>
          <a:ext cx="8381999" cy="25504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3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8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1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01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274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56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92964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POSITIVE POWERS OF TWO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(WHOLE NUMBERS)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NEGATIVE POWERS OF TWO (FRACTIONAL NUMBER)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-1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-2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-3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-4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-5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-6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256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128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64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32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1/4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1/8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1/16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1/32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1/64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0.5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0.25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0.125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0.0625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0.03125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0.015625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190706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Octal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Octal numbers are made of octal digits: (0,1,2,3,4,5,6,7)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How many items does an octal number represent?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                512      64        8          1    =  Weights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(4536)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8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4x8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3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+ 5x8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+ 3x8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+ 6x8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(2398)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What about fractions?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(465.27)</a:t>
            </a:r>
            <a:r>
              <a:rPr lang="en-US" altLang="en-US" sz="1800" b="1" kern="1200" baseline="-25000" dirty="0">
                <a:solidFill>
                  <a:srgbClr val="063DE8"/>
                </a:solidFill>
                <a:latin typeface="Arial"/>
                <a:ea typeface="+mn-ea"/>
                <a:cs typeface="+mn-cs"/>
              </a:rPr>
              <a:t>8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4x8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+ 6x8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+ 5x8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+ 2x8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-1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+ 7x8</a:t>
            </a:r>
            <a:r>
              <a:rPr lang="en-US" altLang="en-US" sz="2400" b="1" kern="1200" baseline="30000" dirty="0">
                <a:solidFill>
                  <a:srgbClr val="FC0128"/>
                </a:solidFill>
                <a:latin typeface="Arial"/>
                <a:ea typeface="+mn-ea"/>
                <a:cs typeface="+mn-cs"/>
              </a:rPr>
              <a:t>-2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Octal numbers don’t use digits 8 or 9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68269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Hexadecimal Numbers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Hexadecimal numbers are made of 16 digits: 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(0,1,2,3,4,5,6,7,8,9,A, B, C, D, E, F)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How many items does a hex number represent?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                       </a:t>
            </a:r>
            <a:r>
              <a:rPr lang="en-US" altLang="en-US" sz="1800" b="1" kern="1200" dirty="0">
                <a:solidFill>
                  <a:srgbClr val="FC0128"/>
                </a:solidFill>
                <a:latin typeface="Arial"/>
              </a:rPr>
              <a:t>4096         256         16            1     = Weights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(3A9F)</a:t>
            </a:r>
            <a:r>
              <a:rPr lang="en-US" altLang="en-US" sz="1800" b="1" kern="1200" baseline="-25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16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3x16</a:t>
            </a:r>
            <a:r>
              <a:rPr lang="en-US" altLang="en-US" sz="1800" b="1" kern="1200" baseline="5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+ 10x16</a:t>
            </a:r>
            <a:r>
              <a:rPr lang="en-US" altLang="en-US" sz="1800" b="1" kern="1200" baseline="5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+ 9x16</a:t>
            </a:r>
            <a:r>
              <a:rPr lang="en-US" altLang="en-US" sz="1800" b="1" kern="1200" baseline="5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+ 15x16</a:t>
            </a:r>
            <a:r>
              <a:rPr lang="en-US" altLang="en-US" sz="1800" b="1" kern="1200" baseline="5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altLang="en-US" sz="18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= 15007</a:t>
            </a:r>
            <a:r>
              <a:rPr lang="en-US" altLang="en-US" sz="1800" b="1" kern="1200" baseline="-25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altLang="en-US" sz="18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endParaRPr lang="en-US" altLang="en-US" sz="18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What about fractions?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(2D3.5)</a:t>
            </a:r>
            <a:r>
              <a:rPr lang="en-US" altLang="en-US" sz="1800" b="1" kern="1200" baseline="-25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16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2x16</a:t>
            </a:r>
            <a:r>
              <a:rPr lang="en-US" altLang="en-US" sz="1800" b="1" kern="1200" baseline="5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+ 13x16</a:t>
            </a:r>
            <a:r>
              <a:rPr lang="en-US" altLang="en-US" sz="1800" b="1" kern="1200" baseline="5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+ 3x16</a:t>
            </a:r>
            <a:r>
              <a:rPr lang="en-US" altLang="en-US" sz="1800" b="1" kern="1200" baseline="5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0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+ 5x16</a:t>
            </a:r>
            <a:r>
              <a:rPr lang="en-US" altLang="en-US" sz="1800" b="1" kern="1200" baseline="5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-1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723.3125</a:t>
            </a:r>
            <a:r>
              <a:rPr lang="en-US" altLang="en-US" sz="1800" b="1" kern="1200" baseline="-25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</a:p>
          <a:p>
            <a:pPr marL="357188" lvl="0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00000"/>
                </a:solidFill>
                <a:latin typeface="Arial"/>
              </a:rPr>
              <a:t>Note that each hexadecimal digit can be represented with four bits</a:t>
            </a:r>
          </a:p>
          <a:p>
            <a:pPr marL="808038" lvl="1" indent="-271463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Tx/>
              <a:buFont typeface="Arial" panose="020B0604020202020204" pitchFamily="34" charset="0"/>
              <a:buChar char="●"/>
            </a:pP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(1110)</a:t>
            </a:r>
            <a:r>
              <a:rPr lang="en-US" altLang="en-US" sz="1800" b="1" kern="1200" baseline="-25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altLang="en-US" sz="18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(E)</a:t>
            </a:r>
            <a:r>
              <a:rPr lang="en-US" altLang="en-US" sz="1800" b="1" kern="1200" baseline="-25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1606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Why Use Binary Numbers?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4" name="Picture 3" descr="AACFLMK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96975"/>
            <a:ext cx="3175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39750" y="1390650"/>
            <a:ext cx="4897438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57188" indent="-3571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7075" indent="-1905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393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11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83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65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22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marR="0" lvl="0" indent="-357188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Easy to represent 0 and 1 using electrical values</a:t>
            </a:r>
          </a:p>
          <a:p>
            <a:pPr marL="357188" marR="0" lvl="0" indent="-357188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Possible to tolerate noise</a:t>
            </a:r>
          </a:p>
          <a:p>
            <a:pPr marL="357188" marR="0" lvl="0" indent="-357188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Easy to transmit data</a:t>
            </a:r>
          </a:p>
          <a:p>
            <a:pPr marL="357188" marR="0" lvl="0" indent="-357188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Easy to build binary circuits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84213" y="4076700"/>
            <a:ext cx="1341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 Gate</a:t>
            </a:r>
          </a:p>
        </p:txBody>
      </p: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2268538" y="3789363"/>
            <a:ext cx="2686050" cy="941387"/>
            <a:chOff x="3288" y="2341"/>
            <a:chExt cx="1692" cy="593"/>
          </a:xfrm>
        </p:grpSpPr>
        <p:grpSp>
          <p:nvGrpSpPr>
            <p:cNvPr id="38" name="Group 6"/>
            <p:cNvGrpSpPr>
              <a:grpSpLocks/>
            </p:cNvGrpSpPr>
            <p:nvPr/>
          </p:nvGrpSpPr>
          <p:grpSpPr bwMode="auto">
            <a:xfrm>
              <a:off x="3470" y="2341"/>
              <a:ext cx="1248" cy="593"/>
              <a:chOff x="3643" y="2628"/>
              <a:chExt cx="833" cy="305"/>
            </a:xfrm>
          </p:grpSpPr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3866" y="2628"/>
                <a:ext cx="167" cy="305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3643" y="2850"/>
                <a:ext cx="3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auto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>
                <a:off x="3643" y="2719"/>
                <a:ext cx="3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auto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3866" y="2628"/>
                <a:ext cx="331" cy="305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4176" y="2784"/>
                <a:ext cx="3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auto" latinLnBrk="0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 typeface="Arial" panose="020B0604020202020204" pitchFamily="34" charset="0"/>
                  <a:buChar char="●"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3288" y="2387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3288" y="2659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4740" y="2523"/>
              <a:ext cx="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1042988" y="4941888"/>
            <a:ext cx="3168650" cy="1439862"/>
            <a:chOff x="3424" y="3113"/>
            <a:chExt cx="1996" cy="907"/>
          </a:xfrm>
        </p:grpSpPr>
        <p:pic>
          <p:nvPicPr>
            <p:cNvPr id="49" name="Picture 18" descr="b3gzbczu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3385"/>
              <a:ext cx="281" cy="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V="1">
              <a:off x="3560" y="3204"/>
              <a:ext cx="0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 flipV="1">
              <a:off x="3560" y="3203"/>
              <a:ext cx="45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 flipV="1">
              <a:off x="3560" y="3839"/>
              <a:ext cx="0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3560" y="4020"/>
              <a:ext cx="14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tebulb"/>
            <p:cNvSpPr>
              <a:spLocks noChangeAspect="1" noEditPoints="1" noChangeArrowheads="1"/>
            </p:cNvSpPr>
            <p:nvPr/>
          </p:nvSpPr>
          <p:spPr bwMode="auto">
            <a:xfrm rot="5400000">
              <a:off x="5005" y="3346"/>
              <a:ext cx="332" cy="49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26"/>
            <p:cNvSpPr>
              <a:spLocks noChangeShapeType="1"/>
            </p:cNvSpPr>
            <p:nvPr/>
          </p:nvSpPr>
          <p:spPr bwMode="auto">
            <a:xfrm flipV="1">
              <a:off x="5012" y="3612"/>
              <a:ext cx="0" cy="4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27"/>
            <p:cNvSpPr>
              <a:spLocks noChangeShapeType="1"/>
            </p:cNvSpPr>
            <p:nvPr/>
          </p:nvSpPr>
          <p:spPr bwMode="auto">
            <a:xfrm flipV="1">
              <a:off x="4921" y="3203"/>
              <a:ext cx="0" cy="4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 flipV="1">
              <a:off x="4468" y="3203"/>
              <a:ext cx="45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 flipV="1">
              <a:off x="4014" y="3113"/>
              <a:ext cx="136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30"/>
            <p:cNvSpPr>
              <a:spLocks noChangeShapeType="1"/>
            </p:cNvSpPr>
            <p:nvPr/>
          </p:nvSpPr>
          <p:spPr bwMode="auto">
            <a:xfrm flipV="1">
              <a:off x="4332" y="3113"/>
              <a:ext cx="136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 flipV="1">
              <a:off x="4150" y="3203"/>
              <a:ext cx="18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9313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76200"/>
            <a:ext cx="7993062" cy="8604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Convert an Integer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Decimal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Another Base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1295400" y="1719262"/>
            <a:ext cx="7467600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0" fontAlgn="auto" latinLnBrk="0" hangingPunct="0">
              <a:lnSpc>
                <a:spcPct val="75000"/>
              </a:lnSpc>
              <a:spcBef>
                <a:spcPct val="65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Divide decimal number by the base (e.g. 2)</a:t>
            </a:r>
          </a:p>
          <a:p>
            <a:pPr marL="457200" marR="0" lvl="0" indent="-457200" defTabSz="914400" eaLnBrk="0" fontAlgn="auto" latinLnBrk="0" hangingPunct="0">
              <a:lnSpc>
                <a:spcPct val="75000"/>
              </a:lnSpc>
              <a:spcBef>
                <a:spcPct val="65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remainder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the lowest-order digit</a:t>
            </a:r>
          </a:p>
          <a:p>
            <a:pPr marL="457200" marR="0" lvl="0" indent="-457200" defTabSz="914400" eaLnBrk="0" fontAlgn="auto" latinLnBrk="0" hangingPunct="0">
              <a:lnSpc>
                <a:spcPct val="75000"/>
              </a:lnSpc>
              <a:spcBef>
                <a:spcPct val="65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Repeat first two steps until no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divisor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remains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127125" y="1073150"/>
            <a:ext cx="354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digit position: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219200" y="3319462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for (13)</a:t>
            </a:r>
            <a:r>
              <a:rPr lang="en-US" altLang="en-US" sz="24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3962400" y="3852862"/>
            <a:ext cx="102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Quotient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124200" y="4205287"/>
            <a:ext cx="407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13/2 =        6      ,      1                a</a:t>
            </a:r>
            <a:r>
              <a:rPr lang="en-US" altLang="en-US" sz="1800" b="1" baseline="-250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  <a:p>
            <a:pPr eaLnBrk="0" hangingPunct="0"/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6/2 =        3      ,      0                a</a:t>
            </a:r>
            <a:r>
              <a:rPr lang="en-US" altLang="en-US" sz="1800" b="1" baseline="-250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  <a:p>
            <a:pPr eaLnBrk="0" hangingPunct="0"/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3/2 =        1      ,      1                a</a:t>
            </a:r>
            <a:r>
              <a:rPr lang="en-US" altLang="en-US" sz="1800" b="1" baseline="-250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  <a:p>
            <a:pPr eaLnBrk="0" hangingPunct="0"/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1/2 =        0      ,      1                a</a:t>
            </a:r>
            <a:r>
              <a:rPr lang="en-US" altLang="en-US" sz="1800" b="1" baseline="-250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4953000" y="3852862"/>
            <a:ext cx="1233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Remainder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6248400" y="3852862"/>
            <a:ext cx="123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124200" y="5535612"/>
            <a:ext cx="449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(13)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(a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(1101)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 flipH="1" flipV="1">
            <a:off x="6121400" y="5932487"/>
            <a:ext cx="144463" cy="288925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 flipV="1">
            <a:off x="5113338" y="5932487"/>
            <a:ext cx="73025" cy="288925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4752975" y="6221412"/>
            <a:ext cx="1944688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MSB           LSB</a:t>
            </a:r>
          </a:p>
        </p:txBody>
      </p:sp>
    </p:spTree>
    <p:extLst>
      <p:ext uri="{BB962C8B-B14F-4D97-AF65-F5344CB8AC3E}">
        <p14:creationId xmlns:p14="http://schemas.microsoft.com/office/powerpoint/2010/main" val="24916612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  <p:bldP spid="58" grpId="0"/>
      <p:bldP spid="59" grpId="0" animBg="1"/>
      <p:bldP spid="60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2C3A443-96A2-4325-ADBF-BB5C996D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* Introduction to Digital Logic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2656C-AFBD-4B63-B74F-1A5D2B95FE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One of the characteristics </a:t>
            </a:r>
            <a:r>
              <a:rPr lang="en-US" dirty="0"/>
              <a:t>that separates an engineer or computer scientist from a layperson (not professional) is a </a:t>
            </a:r>
            <a:r>
              <a:rPr lang="en-US" b="1" dirty="0"/>
              <a:t>systematic approach to managing complexity</a:t>
            </a:r>
            <a:r>
              <a:rPr lang="en-US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/>
              <a:t>Modern digital systems</a:t>
            </a:r>
            <a:r>
              <a:rPr lang="en-US" dirty="0"/>
              <a:t> are built from millions or billions of transistors.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No human being could understand these systems by writing equations describing the movement of electrons in each transistor and solving all of the equations simultaneously.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You will need to learn to manage complexity to understand how to build a microprocessor by easily manner.</a:t>
            </a: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094-3322-404D-8DC1-2360E31C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Convert an Integer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Decimal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Binary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E053A-A39F-43B0-9298-B2874FAC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CC6D-60A3-4E81-80D1-BC48D51E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BE938-EAB5-4CCE-85F5-FD6537EE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ADE3F1B1-0543-418F-A3CC-3C6827B2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86000"/>
            <a:ext cx="628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MSB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41B5E942-778D-4A48-A000-BE2D1D2A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317750"/>
            <a:ext cx="628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LSB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2297B6F2-C5CF-4249-91C7-3E1EF4099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302000"/>
            <a:ext cx="628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dirty="0"/>
          </a:p>
          <a:p>
            <a:r>
              <a:rPr lang="en-US" altLang="en-US" sz="1600" dirty="0"/>
              <a:t>MSB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095AE47-F1AB-4FD7-B7B7-00CA29FF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828800"/>
            <a:ext cx="628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LSB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98862024-A5A8-4E24-9866-E285A4359CE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28800"/>
            <a:ext cx="1857375" cy="3322638"/>
            <a:chOff x="8474" y="3975"/>
            <a:chExt cx="1591" cy="3485"/>
          </a:xfrm>
        </p:grpSpPr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DF09D23A-B632-4873-83CA-9F9477C40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4" y="3975"/>
              <a:ext cx="691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95</a:t>
              </a:r>
            </a:p>
            <a:p>
              <a:pPr algn="ctr"/>
              <a:r>
                <a:rPr lang="en-US" altLang="en-US" sz="1800" dirty="0"/>
                <a:t>47</a:t>
              </a:r>
            </a:p>
            <a:p>
              <a:pPr algn="ctr"/>
              <a:r>
                <a:rPr lang="en-US" altLang="en-US" sz="1800" dirty="0"/>
                <a:t>23</a:t>
              </a:r>
            </a:p>
            <a:p>
              <a:pPr algn="ctr"/>
              <a:r>
                <a:rPr lang="en-US" altLang="en-US" sz="1800" dirty="0"/>
                <a:t>11</a:t>
              </a:r>
            </a:p>
            <a:p>
              <a:pPr algn="ctr"/>
              <a:r>
                <a:rPr lang="en-US" altLang="en-US" sz="1800" dirty="0"/>
                <a:t>5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pPr algn="ctr"/>
              <a:r>
                <a:rPr lang="en-US" altLang="en-US" sz="1800" dirty="0"/>
                <a:t>0</a:t>
              </a:r>
            </a:p>
            <a:p>
              <a:endParaRPr lang="en-US" altLang="en-US" dirty="0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23D8F7D7-DA2A-4496-90FD-7505413FD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4" y="3975"/>
              <a:ext cx="691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1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pPr algn="ctr"/>
              <a:r>
                <a:rPr lang="en-US" altLang="en-US" sz="1800" dirty="0"/>
                <a:t>0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endParaRPr lang="en-US" altLang="en-US" dirty="0"/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84139F9E-5CDC-4BF7-8C83-91BC33132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4" y="3975"/>
              <a:ext cx="691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endParaRPr lang="en-US" altLang="en-US" dirty="0"/>
            </a:p>
          </p:txBody>
        </p:sp>
        <p:cxnSp>
          <p:nvCxnSpPr>
            <p:cNvPr id="15" name="AutoShape 6">
              <a:extLst>
                <a:ext uri="{FF2B5EF4-FFF2-40B4-BE49-F238E27FC236}">
                  <a16:creationId xmlns:a16="http://schemas.microsoft.com/office/drawing/2014/main" id="{62036B5B-F6AA-40A3-974A-045D9B1103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015" y="4095"/>
              <a:ext cx="7" cy="24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5">
              <a:extLst>
                <a:ext uri="{FF2B5EF4-FFF2-40B4-BE49-F238E27FC236}">
                  <a16:creationId xmlns:a16="http://schemas.microsoft.com/office/drawing/2014/main" id="{4718324F-7A63-4C31-801A-A252E93112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495" y="4110"/>
              <a:ext cx="7" cy="24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0C6185E5-F748-43DB-B0B8-2DFFE8D59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90800"/>
            <a:ext cx="4988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=          1   0   1   1    1    1    1</a:t>
            </a:r>
            <a:endParaRPr lang="en-US" altLang="en-US" sz="1800" dirty="0"/>
          </a:p>
          <a:p>
            <a:endParaRPr lang="en-US" altLang="en-US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05F572FC-309A-4AAD-B632-C6FAB73F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47800"/>
            <a:ext cx="6286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altLang="en-US" sz="2600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7EDEAC7-CD16-41FB-83BB-CE0F2F1D7D53}"/>
              </a:ext>
            </a:extLst>
          </p:cNvPr>
          <p:cNvSpPr/>
          <p:nvPr/>
        </p:nvSpPr>
        <p:spPr bwMode="auto">
          <a:xfrm flipV="1">
            <a:off x="2765184" y="2133600"/>
            <a:ext cx="206616" cy="12912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B91DD3C-078D-4945-8A16-C42F377331F6}"/>
              </a:ext>
            </a:extLst>
          </p:cNvPr>
          <p:cNvSpPr/>
          <p:nvPr/>
        </p:nvSpPr>
        <p:spPr bwMode="auto">
          <a:xfrm>
            <a:off x="5922645" y="2968627"/>
            <a:ext cx="1981200" cy="2429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A6016D4E-9BEC-4001-B419-489D5E5BC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50642"/>
              </p:ext>
            </p:extLst>
          </p:nvPr>
        </p:nvGraphicFramePr>
        <p:xfrm>
          <a:off x="685800" y="5105400"/>
          <a:ext cx="6095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36859973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0683491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153654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8265262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22655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53369908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84104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7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0499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D345FA9A-2AA8-47DD-9294-124FE4E1FEF3}"/>
              </a:ext>
            </a:extLst>
          </p:cNvPr>
          <p:cNvSpPr/>
          <p:nvPr/>
        </p:nvSpPr>
        <p:spPr>
          <a:xfrm>
            <a:off x="417511" y="4419600"/>
            <a:ext cx="75493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Convert 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Binary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Decimal</a:t>
            </a:r>
            <a:endParaRPr lang="en-US" sz="2600" dirty="0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40477AB5-A0D9-41D4-A352-308445DE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31" y="4909909"/>
            <a:ext cx="62865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dirty="0"/>
          </a:p>
          <a:p>
            <a:r>
              <a:rPr lang="en-US" altLang="en-US" sz="3600" dirty="0">
                <a:sym typeface="Symbol" panose="05050102010706020507" pitchFamily="18" charset="2"/>
              </a:rPr>
              <a:t></a:t>
            </a:r>
            <a:endParaRPr lang="en-US" altLang="en-US" sz="3600" dirty="0"/>
          </a:p>
        </p:txBody>
      </p:sp>
      <p:sp>
        <p:nvSpPr>
          <p:cNvPr id="36" name="Text Box 1">
            <a:extLst>
              <a:ext uri="{FF2B5EF4-FFF2-40B4-BE49-F238E27FC236}">
                <a16:creationId xmlns:a16="http://schemas.microsoft.com/office/drawing/2014/main" id="{6518217F-785D-426F-BB19-06E3F6DA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195" y="5802330"/>
            <a:ext cx="11036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0000"/>
                </a:solidFill>
              </a:rPr>
              <a:t>=   95</a:t>
            </a:r>
          </a:p>
        </p:txBody>
      </p:sp>
    </p:spTree>
    <p:extLst>
      <p:ext uri="{BB962C8B-B14F-4D97-AF65-F5344CB8AC3E}">
        <p14:creationId xmlns:p14="http://schemas.microsoft.com/office/powerpoint/2010/main" val="1741527908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76200"/>
            <a:ext cx="7993062" cy="8604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Convert a Fraction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Decimal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Another Base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233487" y="1712912"/>
            <a:ext cx="8139113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0" fontAlgn="auto" latinLnBrk="0" hangingPunct="0">
              <a:lnSpc>
                <a:spcPct val="75000"/>
              </a:lnSpc>
              <a:spcBef>
                <a:spcPct val="65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Multiply decimal number by the base (e.g. 2)</a:t>
            </a:r>
          </a:p>
          <a:p>
            <a:pPr marL="457200" marR="0" lvl="0" indent="-457200" defTabSz="914400" eaLnBrk="0" fontAlgn="auto" latinLnBrk="0" hangingPunct="0">
              <a:lnSpc>
                <a:spcPct val="75000"/>
              </a:lnSpc>
              <a:spcBef>
                <a:spcPct val="65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the highest-order digit</a:t>
            </a:r>
          </a:p>
          <a:p>
            <a:pPr marL="457200" marR="0" lvl="0" indent="-457200" defTabSz="914400" eaLnBrk="0" fontAlgn="auto" latinLnBrk="0" hangingPunct="0">
              <a:lnSpc>
                <a:spcPct val="75000"/>
              </a:lnSpc>
              <a:spcBef>
                <a:spcPct val="65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Repeat first two steps until fraction becomes zero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65212" y="1066800"/>
            <a:ext cx="354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digit position: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57287" y="3313112"/>
            <a:ext cx="330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for (0.625)</a:t>
            </a:r>
            <a:r>
              <a:rPr lang="en-US" altLang="en-US" sz="24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475162" y="3876675"/>
            <a:ext cx="862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062287" y="4379912"/>
            <a:ext cx="46794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0.625 x 2 =        1      +      0.250         a</a:t>
            </a:r>
            <a:r>
              <a:rPr lang="en-US" altLang="en-US" sz="1800" b="1" baseline="-250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  <a:p>
            <a:pPr eaLnBrk="0" hangingPunct="0"/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0.250 x 2 =        0      +      0.500         a</a:t>
            </a:r>
            <a:r>
              <a:rPr lang="en-US" altLang="en-US" sz="1800" b="1" baseline="-250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  <a:p>
            <a:pPr eaLnBrk="0" hangingPunct="0"/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0.500 x 2 =        1      +      0                a</a:t>
            </a:r>
            <a:r>
              <a:rPr lang="en-US" altLang="en-US" sz="1800" b="1" baseline="-250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n-US" altLang="en-US" sz="18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483225" y="3876675"/>
            <a:ext cx="985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564312" y="3876675"/>
            <a:ext cx="123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963862" y="5461000"/>
            <a:ext cx="505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(0.625)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(0.a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0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(0.101)</a:t>
            </a:r>
            <a:r>
              <a:rPr lang="en-US" altLang="en-US" sz="2000" b="1" baseline="-2500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H="1" flipV="1">
            <a:off x="6492875" y="5891212"/>
            <a:ext cx="144462" cy="288925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5484812" y="5891212"/>
            <a:ext cx="73025" cy="288925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124450" y="6180137"/>
            <a:ext cx="194468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MSB           LSB</a:t>
            </a:r>
          </a:p>
        </p:txBody>
      </p:sp>
    </p:spTree>
    <p:extLst>
      <p:ext uri="{BB962C8B-B14F-4D97-AF65-F5344CB8AC3E}">
        <p14:creationId xmlns:p14="http://schemas.microsoft.com/office/powerpoint/2010/main" val="42753577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26" grpId="0" animBg="1"/>
      <p:bldP spid="2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6F1A-A1D1-4CF8-A668-DF3C4349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Convert an Integer </a:t>
            </a:r>
            <a:r>
              <a:rPr lang="en-US" altLang="en-US" sz="3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Decimal </a:t>
            </a:r>
            <a:r>
              <a:rPr lang="en-US" altLang="en-US" sz="3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Binary</a:t>
            </a:r>
            <a:endParaRPr lang="en-US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08FE4-8F94-4573-9E01-FF7A5C05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8D18-C3B7-48C8-87AF-F5F2E5D9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43917-C3EB-42DC-B95D-FF9A3A98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16024D0A-1EA2-45A7-AEDE-22506373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86000"/>
            <a:ext cx="628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MSB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1149745-BE2B-4DE8-B9FE-624936A8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2317750"/>
            <a:ext cx="628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LSB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558C43-4D94-4AFD-B656-8D1E54FC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947" y="1709024"/>
            <a:ext cx="628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dirty="0"/>
          </a:p>
          <a:p>
            <a:r>
              <a:rPr lang="en-US" altLang="en-US" sz="1600" dirty="0"/>
              <a:t>MSB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17CD0CE-9C94-4860-8C90-92996912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1" y="3842187"/>
            <a:ext cx="628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LSB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2D78BC6E-A23B-43B2-A2A5-9F94DE1D7B0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28797"/>
            <a:ext cx="2966430" cy="3353145"/>
            <a:chOff x="8474" y="3975"/>
            <a:chExt cx="2541" cy="3517"/>
          </a:xfrm>
        </p:grpSpPr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68221BAE-969F-4077-B4CD-30310699E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2" y="4007"/>
              <a:ext cx="1524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CA" altLang="en-US" sz="1800" dirty="0">
                  <a:solidFill>
                    <a:srgbClr val="000000"/>
                  </a:solidFill>
                </a:rPr>
                <a:t>0.33203125</a:t>
              </a:r>
              <a:r>
                <a:rPr lang="en-US" altLang="en-US" sz="1800" dirty="0"/>
                <a:t>.</a:t>
              </a:r>
            </a:p>
            <a:p>
              <a:pPr algn="ctr"/>
              <a:r>
                <a:rPr lang="en-US" altLang="en-US" sz="1800" dirty="0"/>
                <a:t>0.6640625</a:t>
              </a:r>
            </a:p>
            <a:p>
              <a:pPr algn="ctr"/>
              <a:r>
                <a:rPr lang="en-US" altLang="en-US" sz="1800" dirty="0"/>
                <a:t>0.328125</a:t>
              </a:r>
            </a:p>
            <a:p>
              <a:pPr algn="ctr"/>
              <a:r>
                <a:rPr lang="en-US" altLang="en-US" sz="1800" dirty="0"/>
                <a:t>0.65625</a:t>
              </a:r>
            </a:p>
            <a:p>
              <a:pPr algn="ctr"/>
              <a:r>
                <a:rPr lang="en-US" altLang="en-US" sz="1800" dirty="0"/>
                <a:t>0.3125</a:t>
              </a:r>
            </a:p>
            <a:p>
              <a:pPr algn="ctr"/>
              <a:r>
                <a:rPr lang="en-US" altLang="en-US" sz="1800" dirty="0"/>
                <a:t>0.625</a:t>
              </a:r>
            </a:p>
            <a:p>
              <a:pPr algn="ctr"/>
              <a:r>
                <a:rPr lang="en-US" altLang="en-US" sz="1800" dirty="0"/>
                <a:t>0.25</a:t>
              </a:r>
            </a:p>
            <a:p>
              <a:pPr algn="ctr"/>
              <a:r>
                <a:rPr lang="en-US" altLang="en-US" sz="1800" dirty="0"/>
                <a:t>0.5</a:t>
              </a:r>
            </a:p>
            <a:p>
              <a:pPr algn="ctr"/>
              <a:r>
                <a:rPr lang="en-US" altLang="en-US" sz="1800" dirty="0"/>
                <a:t>0</a:t>
              </a:r>
            </a:p>
            <a:p>
              <a:endParaRPr lang="en-US" altLang="en-US" dirty="0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EC6B35FB-0F4C-4C55-A79E-36F79B03E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4" y="4007"/>
              <a:ext cx="691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0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pPr algn="ctr"/>
              <a:r>
                <a:rPr lang="en-US" altLang="en-US" sz="1800" dirty="0"/>
                <a:t>0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pPr algn="ctr"/>
              <a:r>
                <a:rPr lang="en-US" altLang="en-US" sz="1800" dirty="0"/>
                <a:t>0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pPr algn="ctr"/>
              <a:r>
                <a:rPr lang="en-US" altLang="en-US" sz="1800" dirty="0"/>
                <a:t>0</a:t>
              </a:r>
            </a:p>
            <a:p>
              <a:pPr algn="ctr"/>
              <a:r>
                <a:rPr lang="en-US" altLang="en-US" sz="1800" dirty="0"/>
                <a:t>1</a:t>
              </a:r>
            </a:p>
            <a:p>
              <a:endParaRPr lang="en-US" altLang="en-US" dirty="0"/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3ABE9CFE-E7AE-4E6C-89E8-DBDAB26AE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4" y="3975"/>
              <a:ext cx="691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pPr algn="ctr"/>
              <a:r>
                <a:rPr lang="en-US" altLang="en-US" sz="1800" dirty="0"/>
                <a:t>2</a:t>
              </a:r>
            </a:p>
            <a:p>
              <a:endParaRPr lang="en-US" altLang="en-US" dirty="0"/>
            </a:p>
          </p:txBody>
        </p:sp>
        <p:cxnSp>
          <p:nvCxnSpPr>
            <p:cNvPr id="15" name="AutoShape 6">
              <a:extLst>
                <a:ext uri="{FF2B5EF4-FFF2-40B4-BE49-F238E27FC236}">
                  <a16:creationId xmlns:a16="http://schemas.microsoft.com/office/drawing/2014/main" id="{05648720-A026-40A2-9935-47A2BF050F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015" y="4095"/>
              <a:ext cx="13" cy="25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5">
              <a:extLst>
                <a:ext uri="{FF2B5EF4-FFF2-40B4-BE49-F238E27FC236}">
                  <a16:creationId xmlns:a16="http://schemas.microsoft.com/office/drawing/2014/main" id="{44882BBD-0C3D-4553-97F2-E2C5601774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26" y="4055"/>
              <a:ext cx="0" cy="2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22A5578F-BF37-4DBA-80A6-F8C1D7E79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166" y="2468156"/>
            <a:ext cx="468683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0.01010101</a:t>
            </a:r>
            <a:endParaRPr lang="en-US" altLang="en-US" sz="3600" dirty="0"/>
          </a:p>
          <a:p>
            <a:endParaRPr lang="en-US" altLang="en-US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60E1E720-BA28-4290-B376-2938770D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47800"/>
            <a:ext cx="6286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altLang="en-US" sz="2600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8E6052E-40A0-4FCA-8490-CED5826ECA26}"/>
              </a:ext>
            </a:extLst>
          </p:cNvPr>
          <p:cNvSpPr/>
          <p:nvPr/>
        </p:nvSpPr>
        <p:spPr bwMode="auto">
          <a:xfrm>
            <a:off x="4038600" y="2286000"/>
            <a:ext cx="213894" cy="153300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614A2E3-7D5E-4FBF-B926-6D793F39F8DC}"/>
              </a:ext>
            </a:extLst>
          </p:cNvPr>
          <p:cNvSpPr/>
          <p:nvPr/>
        </p:nvSpPr>
        <p:spPr bwMode="auto">
          <a:xfrm>
            <a:off x="5623560" y="3089339"/>
            <a:ext cx="2035422" cy="2553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26" name="Table 30">
            <a:extLst>
              <a:ext uri="{FF2B5EF4-FFF2-40B4-BE49-F238E27FC236}">
                <a16:creationId xmlns:a16="http://schemas.microsoft.com/office/drawing/2014/main" id="{D5BAFA83-09B0-40ED-9385-45EF50D00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71741"/>
              </p:ext>
            </p:extLst>
          </p:nvPr>
        </p:nvGraphicFramePr>
        <p:xfrm>
          <a:off x="351426" y="5059680"/>
          <a:ext cx="638147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867">
                  <a:extLst>
                    <a:ext uri="{9D8B030D-6E8A-4147-A177-3AD203B41FA5}">
                      <a16:colId xmlns:a16="http://schemas.microsoft.com/office/drawing/2014/main" val="3685997384"/>
                    </a:ext>
                  </a:extLst>
                </a:gridCol>
                <a:gridCol w="657221">
                  <a:extLst>
                    <a:ext uri="{9D8B030D-6E8A-4147-A177-3AD203B41FA5}">
                      <a16:colId xmlns:a16="http://schemas.microsoft.com/office/drawing/2014/main" val="2406834912"/>
                    </a:ext>
                  </a:extLst>
                </a:gridCol>
                <a:gridCol w="876294">
                  <a:extLst>
                    <a:ext uri="{9D8B030D-6E8A-4147-A177-3AD203B41FA5}">
                      <a16:colId xmlns:a16="http://schemas.microsoft.com/office/drawing/2014/main" val="31536540"/>
                    </a:ext>
                  </a:extLst>
                </a:gridCol>
                <a:gridCol w="803269">
                  <a:extLst>
                    <a:ext uri="{9D8B030D-6E8A-4147-A177-3AD203B41FA5}">
                      <a16:colId xmlns:a16="http://schemas.microsoft.com/office/drawing/2014/main" val="182652626"/>
                    </a:ext>
                  </a:extLst>
                </a:gridCol>
                <a:gridCol w="997925">
                  <a:extLst>
                    <a:ext uri="{9D8B030D-6E8A-4147-A177-3AD203B41FA5}">
                      <a16:colId xmlns:a16="http://schemas.microsoft.com/office/drawing/2014/main" val="10252265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533699089"/>
                    </a:ext>
                  </a:extLst>
                </a:gridCol>
                <a:gridCol w="1475097">
                  <a:extLst>
                    <a:ext uri="{9D8B030D-6E8A-4147-A177-3AD203B41FA5}">
                      <a16:colId xmlns:a16="http://schemas.microsoft.com/office/drawing/2014/main" val="2384104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0.03125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0.015625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0.0078125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7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0.0626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0.015625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0499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7AA7A9C8-48E4-48E0-A957-CEE94B65564C}"/>
              </a:ext>
            </a:extLst>
          </p:cNvPr>
          <p:cNvSpPr/>
          <p:nvPr/>
        </p:nvSpPr>
        <p:spPr>
          <a:xfrm>
            <a:off x="417511" y="4415487"/>
            <a:ext cx="75493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Convert 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Binary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Decimal</a:t>
            </a:r>
            <a:endParaRPr lang="en-US" sz="2600" dirty="0"/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3DC37B15-B219-4A5D-B9D4-98DD64DA7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856" y="4876800"/>
            <a:ext cx="62865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dirty="0"/>
          </a:p>
          <a:p>
            <a:r>
              <a:rPr lang="en-US" altLang="en-US" sz="3600" dirty="0">
                <a:sym typeface="Symbol" panose="05050102010706020507" pitchFamily="18" charset="2"/>
              </a:rPr>
              <a:t></a:t>
            </a:r>
            <a:endParaRPr lang="en-US" altLang="en-US" sz="3600" dirty="0"/>
          </a:p>
        </p:txBody>
      </p:sp>
      <p:sp>
        <p:nvSpPr>
          <p:cNvPr id="29" name="Text Box 1">
            <a:extLst>
              <a:ext uri="{FF2B5EF4-FFF2-40B4-BE49-F238E27FC236}">
                <a16:creationId xmlns:a16="http://schemas.microsoft.com/office/drawing/2014/main" id="{641374E4-97CD-454A-85B2-9D7EE3C47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742" y="6171543"/>
            <a:ext cx="30970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0000"/>
                </a:solidFill>
              </a:rPr>
              <a:t>=   0.3320303125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47D1C6D8-F90F-48F5-9B2C-E55DAB9E9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58114"/>
              </p:ext>
            </p:extLst>
          </p:nvPr>
        </p:nvGraphicFramePr>
        <p:xfrm>
          <a:off x="6732899" y="5060329"/>
          <a:ext cx="1496701" cy="1111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701">
                  <a:extLst>
                    <a:ext uri="{9D8B030D-6E8A-4147-A177-3AD203B41FA5}">
                      <a16:colId xmlns:a16="http://schemas.microsoft.com/office/drawing/2014/main" val="1072720475"/>
                    </a:ext>
                  </a:extLst>
                </a:gridCol>
              </a:tblGrid>
              <a:tr h="3459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0.00390625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05857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338071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0.00390625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671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808279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BBEB-A9FB-47E2-B435-1FF842B9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76200"/>
            <a:ext cx="7793037" cy="675647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Conversion Between Base 16 and Base 2</a:t>
            </a:r>
            <a:endParaRPr lang="en-US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E735F-C90A-4A20-82D8-1881023B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718-BD9D-4B26-8167-5C6831A3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BB9BB-D7A8-4FE7-B76B-C7F30444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CAF20C-2E4D-4379-98F7-910BDFE24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39982"/>
              </p:ext>
            </p:extLst>
          </p:nvPr>
        </p:nvGraphicFramePr>
        <p:xfrm>
          <a:off x="1933574" y="1076632"/>
          <a:ext cx="7010401" cy="570484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8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Decimal Number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Binary Number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0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2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0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3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4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0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5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6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7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8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9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10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0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12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13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0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14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0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15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1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0127C2-B3CD-40B7-A3F5-65CFB4877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5547"/>
              </p:ext>
            </p:extLst>
          </p:nvPr>
        </p:nvGraphicFramePr>
        <p:xfrm>
          <a:off x="201931" y="1076631"/>
          <a:ext cx="1703069" cy="571899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03069">
                  <a:extLst>
                    <a:ext uri="{9D8B030D-6E8A-4147-A177-3AD203B41FA5}">
                      <a16:colId xmlns:a16="http://schemas.microsoft.com/office/drawing/2014/main" val="3764604790"/>
                    </a:ext>
                  </a:extLst>
                </a:gridCol>
              </a:tblGrid>
              <a:tr h="6338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Hexadecimal Number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950632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0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0006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16794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2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390819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3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41988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4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41012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5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8003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6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60671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7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574384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8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11890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/>
                        <a:t>9</a:t>
                      </a:r>
                      <a:endParaRPr lang="en-US" sz="15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96199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A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928792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B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96456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C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02532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D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188603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E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59400"/>
                  </a:ext>
                </a:extLst>
              </a:tr>
              <a:tr h="31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/>
                        <a:t>F</a:t>
                      </a:r>
                      <a:endParaRPr lang="en-US" sz="15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81" marR="48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41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417837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Conversion Between Base 16 and Base 2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60387" y="1512888"/>
            <a:ext cx="8355013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7075" indent="-190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39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11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83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65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22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marR="0" lvl="0" indent="-357188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Conversion is easy!</a:t>
            </a:r>
          </a:p>
          <a:p>
            <a:pPr marL="727075" marR="0" lvl="1" indent="-1905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Determine the 4-bit value for each hex digit</a:t>
            </a:r>
          </a:p>
          <a:p>
            <a:pPr marL="357188" marR="0" lvl="0" indent="-357188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Note that there are 16 different values of four bits</a:t>
            </a:r>
          </a:p>
          <a:p>
            <a:pPr marL="357188" marR="0" lvl="0" indent="-357188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Easier to read and write in hexadecimal</a:t>
            </a:r>
          </a:p>
          <a:p>
            <a:pPr marL="357188" marR="0" lvl="0" indent="-357188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Representations are equivalent!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79613" y="4508500"/>
            <a:ext cx="492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3A9F</a:t>
            </a:r>
            <a:r>
              <a:rPr lang="en-US" altLang="en-US" sz="2400" b="1" baseline="-250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en-US" sz="2400" dirty="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0011  1010  1001  1111</a:t>
            </a:r>
            <a:r>
              <a:rPr lang="en-US" altLang="en-US" sz="2400" b="1" baseline="-250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503613" y="48895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4341813" y="48895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5180013" y="48895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018213" y="48895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656013" y="50419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494213" y="50419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332413" y="50419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170613" y="50419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481121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96C116D-BF3B-4965-BC0E-D621E710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Example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BD95553-BF5D-47EE-A788-3275DE5051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/>
              <a:t>Convert the following binary numbers to hexadecimal: </a:t>
            </a:r>
          </a:p>
          <a:p>
            <a:pPr eaLnBrk="1" hangingPunct="1"/>
            <a:r>
              <a:rPr lang="en-US" altLang="en-US" dirty="0"/>
              <a:t>(a) 1100101001010111 </a:t>
            </a:r>
          </a:p>
          <a:p>
            <a:pPr eaLnBrk="1" hangingPunct="1"/>
            <a:r>
              <a:rPr lang="en-US" altLang="en-US" dirty="0"/>
              <a:t>(b) 111111000101101001 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Solution.</a:t>
            </a:r>
            <a:endParaRPr lang="en-US" altLang="en-US"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    1100 _ 1010 _ 0101 _ 0111 =  CA57)</a:t>
            </a:r>
            <a:r>
              <a:rPr lang="en-US" altLang="en-US" baseline="-25000" dirty="0"/>
              <a:t>16</a:t>
            </a:r>
            <a:endParaRPr lang="en-US" altLang="en-US" dirty="0"/>
          </a:p>
          <a:p>
            <a:pPr eaLnBrk="1" hangingPunct="1"/>
            <a:r>
              <a:rPr lang="en-US" altLang="en-US" dirty="0"/>
              <a:t>     0011 _ 1111 _ 0001 _ 0110 _ 1001 = 3F169)</a:t>
            </a:r>
            <a:r>
              <a:rPr lang="en-US" altLang="en-US" baseline="-25000" dirty="0"/>
              <a:t>16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FA992-ABEE-4476-8D75-8BD8225F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518BAA-EA2D-4FCA-8CF4-AD529CAC57FB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25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Growth of Binary Numbers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772" y="1112068"/>
            <a:ext cx="6925656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3143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D5FD859-BD25-4A6F-9FAC-F6B48916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* Hexadecimal-to-Decimal Conversion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F6F5EBD-4A22-4191-8DDC-331EE03E62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/>
              <a:t>16</a:t>
            </a:r>
            <a:r>
              <a:rPr lang="en-US" altLang="en-US" baseline="30000" dirty="0"/>
              <a:t>3	</a:t>
            </a:r>
            <a:r>
              <a:rPr lang="en-US" altLang="en-US" dirty="0"/>
              <a:t>           16</a:t>
            </a:r>
            <a:r>
              <a:rPr lang="en-US" altLang="en-US" baseline="30000" dirty="0"/>
              <a:t>2	</a:t>
            </a:r>
            <a:r>
              <a:rPr lang="en-US" altLang="en-US" dirty="0"/>
              <a:t> 16</a:t>
            </a:r>
            <a:r>
              <a:rPr lang="en-US" altLang="en-US" baseline="30000" dirty="0"/>
              <a:t>1	</a:t>
            </a:r>
            <a:r>
              <a:rPr lang="en-US" altLang="en-US" dirty="0"/>
              <a:t> 16</a:t>
            </a:r>
            <a:r>
              <a:rPr lang="en-US" altLang="en-US" baseline="30000" dirty="0"/>
              <a:t>0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4096 	 256   	 16  	 1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Convert the following hexadecimal numbers to decimal: </a:t>
            </a:r>
          </a:p>
          <a:p>
            <a:pPr eaLnBrk="1" hangingPunct="1"/>
            <a:r>
              <a:rPr lang="en-US" altLang="en-US" dirty="0"/>
              <a:t>(a) E5)</a:t>
            </a:r>
            <a:r>
              <a:rPr lang="en-US" altLang="en-US" baseline="-25000" dirty="0"/>
              <a:t>16    </a:t>
            </a:r>
            <a:r>
              <a:rPr lang="en-US" altLang="en-US" dirty="0"/>
              <a:t>(b) B2F8)</a:t>
            </a:r>
            <a:r>
              <a:rPr lang="en-US" altLang="en-US" baseline="-25000" dirty="0"/>
              <a:t>16 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Solution.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(a) E5)</a:t>
            </a:r>
            <a:r>
              <a:rPr lang="en-US" altLang="en-US" baseline="-25000" dirty="0"/>
              <a:t>16</a:t>
            </a:r>
            <a:r>
              <a:rPr lang="en-US" altLang="en-US" dirty="0"/>
              <a:t> = (E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16) + (5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1) = (14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16) + (5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1) = 224 + 5           = 229)</a:t>
            </a:r>
            <a:r>
              <a:rPr lang="en-US" altLang="en-US" baseline="-25000" dirty="0"/>
              <a:t>10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(b) B2F8)</a:t>
            </a:r>
            <a:r>
              <a:rPr lang="en-US" altLang="en-US" baseline="-25000" dirty="0"/>
              <a:t>16</a:t>
            </a:r>
            <a:r>
              <a:rPr lang="en-US" altLang="en-US" dirty="0"/>
              <a:t> = (B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4096) + (2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256) + (F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16) + (8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1) = (11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4096) + (2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256) + (15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16) + (8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1) = 45,056 + 512 + 240 + 8 = 45,81610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DE65-57AA-4CBA-9424-7FB7045A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3A1131-AE1C-4686-A1D0-E3AC67AFF8C6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27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C0F810C-B4CC-47CD-83E6-B7966152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* Decimal-to-Hexadecimal Conversion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4FD96BA-484E-4E6E-9C15-28DBBD9111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/>
              <a:t>Convert the decimal number 650 to hexadecimal by repeated division by 16.</a:t>
            </a:r>
          </a:p>
          <a:p>
            <a:pPr eaLnBrk="1" hangingPunct="1"/>
            <a:r>
              <a:rPr lang="en-US" altLang="en-US" b="1"/>
              <a:t>Solution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1D7BA08C-DFB8-40D1-B093-4B963A27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105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CE28A-71ED-41A0-9EE8-CD78F7E8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C2D50-3AF0-4303-913C-2B90ED2FCEF9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28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2692257-74EB-47D2-BB37-C9805BA3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Octal Numbers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5120A4-5130-4609-8C9C-89F341BB4CC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76400"/>
          <a:ext cx="6337299" cy="3703635"/>
        </p:xfrm>
        <a:graphic>
          <a:graphicData uri="http://schemas.openxmlformats.org/drawingml/2006/table">
            <a:tbl>
              <a:tblPr/>
              <a:tblGrid>
                <a:gridCol w="1079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6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Decimal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Binary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Octal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03187-0E09-4A11-B2EE-BEC0B1CB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1F4791-037A-43C2-8164-55593617C7A1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29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A47A-11B4-43F3-AE90-58F8A0FF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6375"/>
            <a:ext cx="7793037" cy="8604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* Levels of abstraction</a:t>
            </a:r>
            <a:br>
              <a:rPr lang="en-US" sz="3600" dirty="0"/>
            </a:br>
            <a:r>
              <a:rPr lang="en-US" sz="3600" dirty="0"/>
              <a:t>for electronic computing system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5113A9F1-E4FF-423E-AE15-1FC430AB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352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9228200-43AF-4C29-93EB-49A52E0C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Octal-to-Decimal Conversion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7AC44BD-561D-4632-8B11-09E0AE913E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/>
              <a:t>Convert 2374)</a:t>
            </a:r>
            <a:r>
              <a:rPr lang="en-US" altLang="en-US" baseline="-25000" dirty="0"/>
              <a:t>8</a:t>
            </a:r>
            <a:r>
              <a:rPr lang="en-US" altLang="en-US" dirty="0"/>
              <a:t> to Decimal</a:t>
            </a:r>
          </a:p>
          <a:p>
            <a:pPr eaLnBrk="1" hangingPunct="1"/>
            <a:r>
              <a:rPr lang="en-US" altLang="en-US" dirty="0"/>
              <a:t> Weight: 		8</a:t>
            </a:r>
            <a:r>
              <a:rPr lang="en-US" altLang="en-US" baseline="30000" dirty="0"/>
              <a:t>3</a:t>
            </a:r>
            <a:r>
              <a:rPr lang="en-US" altLang="en-US" dirty="0"/>
              <a:t>	 8</a:t>
            </a:r>
            <a:r>
              <a:rPr lang="en-US" altLang="en-US" baseline="30000" dirty="0"/>
              <a:t>2</a:t>
            </a:r>
            <a:r>
              <a:rPr lang="en-US" altLang="en-US" dirty="0"/>
              <a:t>	 8</a:t>
            </a:r>
            <a:r>
              <a:rPr lang="en-US" altLang="en-US" baseline="30000" dirty="0"/>
              <a:t>1</a:t>
            </a:r>
            <a:r>
              <a:rPr lang="en-US" altLang="en-US" dirty="0"/>
              <a:t>	 8</a:t>
            </a:r>
            <a:r>
              <a:rPr lang="en-US" altLang="en-US" baseline="30000" dirty="0"/>
              <a:t>0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Octal number: 	2 	 3	 7 	4 </a:t>
            </a:r>
          </a:p>
          <a:p>
            <a:pPr eaLnBrk="1" hangingPunct="1"/>
            <a:r>
              <a:rPr lang="en-US" altLang="en-US" dirty="0"/>
              <a:t>2374)</a:t>
            </a:r>
            <a:r>
              <a:rPr lang="en-US" altLang="en-US" baseline="-25000" dirty="0"/>
              <a:t>8</a:t>
            </a:r>
            <a:r>
              <a:rPr lang="en-US" altLang="en-US" dirty="0"/>
              <a:t> = (2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8</a:t>
            </a:r>
            <a:r>
              <a:rPr lang="en-US" altLang="en-US" baseline="30000" dirty="0"/>
              <a:t>3</a:t>
            </a:r>
            <a:r>
              <a:rPr lang="en-US" altLang="en-US" dirty="0"/>
              <a:t>) + (3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8</a:t>
            </a:r>
            <a:r>
              <a:rPr lang="en-US" altLang="en-US" baseline="30000" dirty="0"/>
              <a:t>2</a:t>
            </a:r>
            <a:r>
              <a:rPr lang="en-US" altLang="en-US" dirty="0"/>
              <a:t> ) + (7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8</a:t>
            </a:r>
            <a:r>
              <a:rPr lang="en-US" altLang="en-US" baseline="30000" dirty="0"/>
              <a:t>1</a:t>
            </a:r>
            <a:r>
              <a:rPr lang="en-US" altLang="en-US" dirty="0"/>
              <a:t> ) + (4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8</a:t>
            </a:r>
            <a:r>
              <a:rPr lang="en-US" altLang="en-US" baseline="30000" dirty="0"/>
              <a:t>0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           = (2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512) + (3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64) + (7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8) + (4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1)</a:t>
            </a:r>
          </a:p>
          <a:p>
            <a:pPr eaLnBrk="1" hangingPunct="1"/>
            <a:r>
              <a:rPr lang="en-US" altLang="en-US" dirty="0"/>
              <a:t>           = 1024 + 192 + 56 + 4 =1276)</a:t>
            </a:r>
            <a:r>
              <a:rPr lang="en-US" altLang="en-US" baseline="-25000" dirty="0"/>
              <a:t>10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3B4D6-D4E3-4029-AC77-6F07EC33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415C2C-A061-4B5A-B562-E7A046AFD835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30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200FCB7-944C-4F6E-BF2A-04F46C2C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Decimal-to-Octal Conversion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2825674-CCEB-4463-8CF3-B402675AF1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/>
              <a:t>Convert 359)</a:t>
            </a:r>
            <a:r>
              <a:rPr lang="en-US" altLang="en-US" baseline="-25000" dirty="0"/>
              <a:t>10 </a:t>
            </a:r>
            <a:r>
              <a:rPr lang="en-US" altLang="en-US" dirty="0"/>
              <a:t> to Octal</a:t>
            </a:r>
            <a:endParaRPr lang="en-US" altLang="en-US" baseline="-25000" dirty="0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B5A56F25-7A30-4D9F-AE5D-AA7456B4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105025"/>
            <a:ext cx="4953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1C486-D496-47AF-835C-EDF70631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01D66E-5421-486E-B28D-3EAE02B9E6BA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31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38672C8-BA85-40BE-8A2A-DF624E25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Octal-to-Binary Conversion 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FABE39B-C86C-4111-BE3C-BFF9A91BA5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/>
              <a:t>Convert each of the following octal numbers to binary: (a) 13)</a:t>
            </a:r>
            <a:r>
              <a:rPr lang="en-US" altLang="en-US" baseline="-25000"/>
              <a:t>8</a:t>
            </a:r>
            <a:r>
              <a:rPr lang="en-US" altLang="en-US"/>
              <a:t>       (b) 25)</a:t>
            </a:r>
            <a:r>
              <a:rPr lang="en-US" altLang="en-US" baseline="-25000"/>
              <a:t>8</a:t>
            </a:r>
            <a:r>
              <a:rPr lang="en-US" altLang="en-US"/>
              <a:t>       (c) 140)</a:t>
            </a:r>
            <a:r>
              <a:rPr lang="en-US" altLang="en-US" baseline="-25000"/>
              <a:t>8</a:t>
            </a:r>
            <a:r>
              <a:rPr lang="en-US" altLang="en-US"/>
              <a:t>       (d) 7526)</a:t>
            </a:r>
            <a:r>
              <a:rPr lang="en-US" altLang="en-US" baseline="-25000"/>
              <a:t>8</a:t>
            </a:r>
            <a:endParaRPr lang="en-US" altLang="en-US"/>
          </a:p>
          <a:p>
            <a:pPr eaLnBrk="1" hangingPunct="1"/>
            <a:r>
              <a:rPr lang="en-US" altLang="en-US" b="1"/>
              <a:t>Solution.</a:t>
            </a:r>
            <a:endParaRPr lang="en-US" altLang="en-US"/>
          </a:p>
          <a:p>
            <a:pPr eaLnBrk="1" hangingPunct="1"/>
            <a:r>
              <a:rPr lang="en-US" altLang="en-US"/>
              <a:t>   13 = 001 _ 011             = 1011</a:t>
            </a:r>
          </a:p>
          <a:p>
            <a:pPr eaLnBrk="1" hangingPunct="1"/>
            <a:r>
              <a:rPr lang="en-US" altLang="en-US"/>
              <a:t>   25 = 010 _ 101             = 10101</a:t>
            </a:r>
          </a:p>
          <a:p>
            <a:pPr eaLnBrk="1" hangingPunct="1"/>
            <a:r>
              <a:rPr lang="en-US" altLang="en-US"/>
              <a:t>  140 = 001_100_000       = 1100000</a:t>
            </a:r>
          </a:p>
          <a:p>
            <a:pPr eaLnBrk="1" hangingPunct="1"/>
            <a:r>
              <a:rPr lang="en-US" altLang="en-US"/>
              <a:t>7526 =111_101_010_110 = 111101010110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E890E-8799-4C49-8804-5591778A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C27C0D-893C-47EE-B4E2-8E908B33FDDF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32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3AA8D27-1F3A-43E0-B06B-9EE923E0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* Hexadecimal-to-Octal Conversion 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03062B2-08F7-4F12-814E-73ABFAB6E5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/>
              <a:t>Convert each of the following numbers:</a:t>
            </a:r>
          </a:p>
          <a:p>
            <a:pPr eaLnBrk="1" hangingPunct="1"/>
            <a:r>
              <a:rPr lang="en-US" altLang="en-US"/>
              <a:t>(a) 7526)</a:t>
            </a:r>
            <a:r>
              <a:rPr lang="en-US" altLang="en-US" baseline="-25000"/>
              <a:t>8 </a:t>
            </a:r>
            <a:r>
              <a:rPr lang="en-US" altLang="en-US"/>
              <a:t>to Hexadecimal</a:t>
            </a:r>
            <a:r>
              <a:rPr lang="en-US" altLang="en-US" baseline="-25000"/>
              <a:t>               </a:t>
            </a:r>
            <a:r>
              <a:rPr lang="en-US" altLang="en-US"/>
              <a:t>(b) 5AC2)</a:t>
            </a:r>
            <a:r>
              <a:rPr lang="en-US" altLang="en-US" baseline="-25000"/>
              <a:t>16 </a:t>
            </a:r>
            <a:r>
              <a:rPr lang="en-US" altLang="en-US"/>
              <a:t>to Octal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Solution.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7526)</a:t>
            </a:r>
            <a:r>
              <a:rPr lang="en-US" altLang="en-US" baseline="-25000"/>
              <a:t>8</a:t>
            </a:r>
            <a:r>
              <a:rPr lang="en-US" altLang="en-US"/>
              <a:t> =111_101_010_110 = 111101010110</a:t>
            </a:r>
          </a:p>
          <a:p>
            <a:pPr eaLnBrk="1" hangingPunct="1"/>
            <a:r>
              <a:rPr lang="en-US" altLang="en-US"/>
              <a:t>1111_0101_0110 = F56)</a:t>
            </a:r>
            <a:r>
              <a:rPr lang="en-US" altLang="en-US" baseline="-25000"/>
              <a:t>16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5AC2)</a:t>
            </a:r>
            <a:r>
              <a:rPr lang="en-US" altLang="en-US" baseline="-25000"/>
              <a:t>16</a:t>
            </a:r>
            <a:r>
              <a:rPr lang="en-US" altLang="en-US"/>
              <a:t> =0101_1010_1100_0010 = 101101011000010</a:t>
            </a:r>
          </a:p>
          <a:p>
            <a:pPr eaLnBrk="1" hangingPunct="1"/>
            <a:r>
              <a:rPr lang="en-US" altLang="en-US"/>
              <a:t>101_101_011_000_010 = 55302)</a:t>
            </a:r>
            <a:r>
              <a:rPr lang="en-US" altLang="en-US" baseline="-25000"/>
              <a:t>8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DBBC3-A932-47FA-B454-6250FBD3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E50F18-B520-4E93-9A35-EAD1B2E389F8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33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</a:t>
            </a: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Binary Coded Decimal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8" name="Rectangle 3"/>
          <p:cNvSpPr txBox="1">
            <a:spLocks noChangeArrowheads="1"/>
          </p:cNvSpPr>
          <p:nvPr/>
        </p:nvSpPr>
        <p:spPr bwMode="auto">
          <a:xfrm>
            <a:off x="539750" y="1258888"/>
            <a:ext cx="7704138" cy="243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03200" indent="-203200" algn="l" rtl="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Char char="°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905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-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marR="0" lvl="0" indent="-357188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Binary Coded Decimal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(BCD) represents each decimal digit with four bits</a:t>
            </a:r>
          </a:p>
          <a:p>
            <a:pPr marL="993775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Ex.     0011 0010 1001</a:t>
            </a:r>
            <a:endParaRPr kumimoji="0" lang="en-US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93775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357188" indent="-357188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Font typeface="Arial" panose="020B0604020202020204" pitchFamily="34" charset="0"/>
              <a:buChar char="●"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This is NOT the same as 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001100101001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</a:t>
            </a:r>
            <a:r>
              <a:rPr lang="en-US" altLang="en-US" dirty="0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altLang="en-US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809</a:t>
            </a:r>
            <a:r>
              <a:rPr lang="en-US" altLang="en-US" baseline="-25000" dirty="0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9" name="Freeform 4"/>
          <p:cNvSpPr>
            <a:spLocks/>
          </p:cNvSpPr>
          <p:nvPr/>
        </p:nvSpPr>
        <p:spPr bwMode="auto">
          <a:xfrm>
            <a:off x="5699125" y="5562600"/>
            <a:ext cx="3175" cy="34925"/>
          </a:xfrm>
          <a:custGeom>
            <a:avLst/>
            <a:gdLst>
              <a:gd name="T0" fmla="*/ 0 w 6"/>
              <a:gd name="T1" fmla="*/ 0 h 87"/>
              <a:gd name="T2" fmla="*/ 4 w 6"/>
              <a:gd name="T3" fmla="*/ 0 h 87"/>
              <a:gd name="T4" fmla="*/ 6 w 6"/>
              <a:gd name="T5" fmla="*/ 87 h 87"/>
              <a:gd name="T6" fmla="*/ 6 w 6"/>
              <a:gd name="T7" fmla="*/ 87 h 87"/>
              <a:gd name="T8" fmla="*/ 2 w 6"/>
              <a:gd name="T9" fmla="*/ 87 h 87"/>
              <a:gd name="T10" fmla="*/ 0 w 6"/>
              <a:gd name="T1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87">
                <a:moveTo>
                  <a:pt x="0" y="0"/>
                </a:moveTo>
                <a:lnTo>
                  <a:pt x="4" y="0"/>
                </a:lnTo>
                <a:lnTo>
                  <a:pt x="6" y="87"/>
                </a:lnTo>
                <a:lnTo>
                  <a:pt x="6" y="87"/>
                </a:lnTo>
                <a:lnTo>
                  <a:pt x="2" y="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5"/>
          <p:cNvSpPr>
            <a:spLocks/>
          </p:cNvSpPr>
          <p:nvPr/>
        </p:nvSpPr>
        <p:spPr bwMode="auto">
          <a:xfrm>
            <a:off x="5700713" y="5597525"/>
            <a:ext cx="1587" cy="34925"/>
          </a:xfrm>
          <a:custGeom>
            <a:avLst/>
            <a:gdLst>
              <a:gd name="T0" fmla="*/ 0 w 5"/>
              <a:gd name="T1" fmla="*/ 0 h 88"/>
              <a:gd name="T2" fmla="*/ 4 w 5"/>
              <a:gd name="T3" fmla="*/ 0 h 88"/>
              <a:gd name="T4" fmla="*/ 5 w 5"/>
              <a:gd name="T5" fmla="*/ 88 h 88"/>
              <a:gd name="T6" fmla="*/ 5 w 5"/>
              <a:gd name="T7" fmla="*/ 88 h 88"/>
              <a:gd name="T8" fmla="*/ 1 w 5"/>
              <a:gd name="T9" fmla="*/ 88 h 88"/>
              <a:gd name="T10" fmla="*/ 0 w 5"/>
              <a:gd name="T11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8">
                <a:moveTo>
                  <a:pt x="0" y="0"/>
                </a:moveTo>
                <a:lnTo>
                  <a:pt x="4" y="0"/>
                </a:lnTo>
                <a:lnTo>
                  <a:pt x="5" y="88"/>
                </a:lnTo>
                <a:lnTo>
                  <a:pt x="5" y="88"/>
                </a:lnTo>
                <a:lnTo>
                  <a:pt x="1" y="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reeform 6"/>
          <p:cNvSpPr>
            <a:spLocks/>
          </p:cNvSpPr>
          <p:nvPr/>
        </p:nvSpPr>
        <p:spPr bwMode="auto">
          <a:xfrm>
            <a:off x="5700713" y="5632450"/>
            <a:ext cx="1587" cy="34925"/>
          </a:xfrm>
          <a:custGeom>
            <a:avLst/>
            <a:gdLst>
              <a:gd name="T0" fmla="*/ 1 w 5"/>
              <a:gd name="T1" fmla="*/ 0 h 86"/>
              <a:gd name="T2" fmla="*/ 5 w 5"/>
              <a:gd name="T3" fmla="*/ 0 h 86"/>
              <a:gd name="T4" fmla="*/ 4 w 5"/>
              <a:gd name="T5" fmla="*/ 86 h 86"/>
              <a:gd name="T6" fmla="*/ 4 w 5"/>
              <a:gd name="T7" fmla="*/ 86 h 86"/>
              <a:gd name="T8" fmla="*/ 0 w 5"/>
              <a:gd name="T9" fmla="*/ 86 h 86"/>
              <a:gd name="T10" fmla="*/ 1 w 5"/>
              <a:gd name="T11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6">
                <a:moveTo>
                  <a:pt x="1" y="0"/>
                </a:moveTo>
                <a:lnTo>
                  <a:pt x="5" y="0"/>
                </a:lnTo>
                <a:lnTo>
                  <a:pt x="4" y="86"/>
                </a:lnTo>
                <a:lnTo>
                  <a:pt x="4" y="86"/>
                </a:lnTo>
                <a:lnTo>
                  <a:pt x="0" y="86"/>
                </a:lnTo>
                <a:lnTo>
                  <a:pt x="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reeform 7"/>
          <p:cNvSpPr>
            <a:spLocks/>
          </p:cNvSpPr>
          <p:nvPr/>
        </p:nvSpPr>
        <p:spPr bwMode="auto">
          <a:xfrm>
            <a:off x="5699125" y="5667375"/>
            <a:ext cx="3175" cy="33338"/>
          </a:xfrm>
          <a:custGeom>
            <a:avLst/>
            <a:gdLst>
              <a:gd name="T0" fmla="*/ 3 w 7"/>
              <a:gd name="T1" fmla="*/ 0 h 85"/>
              <a:gd name="T2" fmla="*/ 7 w 7"/>
              <a:gd name="T3" fmla="*/ 0 h 85"/>
              <a:gd name="T4" fmla="*/ 4 w 7"/>
              <a:gd name="T5" fmla="*/ 84 h 85"/>
              <a:gd name="T6" fmla="*/ 4 w 7"/>
              <a:gd name="T7" fmla="*/ 85 h 85"/>
              <a:gd name="T8" fmla="*/ 0 w 7"/>
              <a:gd name="T9" fmla="*/ 84 h 85"/>
              <a:gd name="T10" fmla="*/ 3 w 7"/>
              <a:gd name="T11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85">
                <a:moveTo>
                  <a:pt x="3" y="0"/>
                </a:moveTo>
                <a:lnTo>
                  <a:pt x="7" y="0"/>
                </a:lnTo>
                <a:lnTo>
                  <a:pt x="4" y="84"/>
                </a:lnTo>
                <a:lnTo>
                  <a:pt x="4" y="85"/>
                </a:lnTo>
                <a:lnTo>
                  <a:pt x="0" y="84"/>
                </a:lnTo>
                <a:lnTo>
                  <a:pt x="3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reeform 8"/>
          <p:cNvSpPr>
            <a:spLocks/>
          </p:cNvSpPr>
          <p:nvPr/>
        </p:nvSpPr>
        <p:spPr bwMode="auto">
          <a:xfrm>
            <a:off x="5691188" y="5727700"/>
            <a:ext cx="1587" cy="34925"/>
          </a:xfrm>
          <a:custGeom>
            <a:avLst/>
            <a:gdLst>
              <a:gd name="T0" fmla="*/ 0 w 5"/>
              <a:gd name="T1" fmla="*/ 0 h 85"/>
              <a:gd name="T2" fmla="*/ 4 w 5"/>
              <a:gd name="T3" fmla="*/ 0 h 85"/>
              <a:gd name="T4" fmla="*/ 5 w 5"/>
              <a:gd name="T5" fmla="*/ 83 h 85"/>
              <a:gd name="T6" fmla="*/ 5 w 5"/>
              <a:gd name="T7" fmla="*/ 85 h 85"/>
              <a:gd name="T8" fmla="*/ 1 w 5"/>
              <a:gd name="T9" fmla="*/ 83 h 85"/>
              <a:gd name="T10" fmla="*/ 0 w 5"/>
              <a:gd name="T11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5">
                <a:moveTo>
                  <a:pt x="0" y="0"/>
                </a:moveTo>
                <a:lnTo>
                  <a:pt x="4" y="0"/>
                </a:lnTo>
                <a:lnTo>
                  <a:pt x="5" y="83"/>
                </a:lnTo>
                <a:lnTo>
                  <a:pt x="5" y="85"/>
                </a:lnTo>
                <a:lnTo>
                  <a:pt x="1" y="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reeform 9"/>
          <p:cNvSpPr>
            <a:spLocks/>
          </p:cNvSpPr>
          <p:nvPr/>
        </p:nvSpPr>
        <p:spPr bwMode="auto">
          <a:xfrm>
            <a:off x="5664200" y="5835650"/>
            <a:ext cx="1588" cy="3175"/>
          </a:xfrm>
          <a:custGeom>
            <a:avLst/>
            <a:gdLst>
              <a:gd name="T0" fmla="*/ 2 w 5"/>
              <a:gd name="T1" fmla="*/ 0 h 6"/>
              <a:gd name="T2" fmla="*/ 5 w 5"/>
              <a:gd name="T3" fmla="*/ 2 h 6"/>
              <a:gd name="T4" fmla="*/ 2 w 5"/>
              <a:gd name="T5" fmla="*/ 6 h 6"/>
              <a:gd name="T6" fmla="*/ 2 w 5"/>
              <a:gd name="T7" fmla="*/ 6 h 6"/>
              <a:gd name="T8" fmla="*/ 0 w 5"/>
              <a:gd name="T9" fmla="*/ 4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5" y="2"/>
                </a:lnTo>
                <a:lnTo>
                  <a:pt x="2" y="6"/>
                </a:lnTo>
                <a:lnTo>
                  <a:pt x="2" y="6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reeform 10"/>
          <p:cNvSpPr>
            <a:spLocks/>
          </p:cNvSpPr>
          <p:nvPr/>
        </p:nvSpPr>
        <p:spPr bwMode="auto">
          <a:xfrm>
            <a:off x="5634038" y="5868988"/>
            <a:ext cx="3175" cy="1587"/>
          </a:xfrm>
          <a:custGeom>
            <a:avLst/>
            <a:gdLst>
              <a:gd name="T0" fmla="*/ 4 w 6"/>
              <a:gd name="T1" fmla="*/ 0 h 5"/>
              <a:gd name="T2" fmla="*/ 6 w 6"/>
              <a:gd name="T3" fmla="*/ 4 h 5"/>
              <a:gd name="T4" fmla="*/ 2 w 6"/>
              <a:gd name="T5" fmla="*/ 5 h 5"/>
              <a:gd name="T6" fmla="*/ 0 w 6"/>
              <a:gd name="T7" fmla="*/ 2 h 5"/>
              <a:gd name="T8" fmla="*/ 0 w 6"/>
              <a:gd name="T9" fmla="*/ 2 h 5"/>
              <a:gd name="T10" fmla="*/ 4 w 6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5">
                <a:moveTo>
                  <a:pt x="4" y="0"/>
                </a:moveTo>
                <a:lnTo>
                  <a:pt x="6" y="4"/>
                </a:lnTo>
                <a:lnTo>
                  <a:pt x="2" y="5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reeform 11"/>
          <p:cNvSpPr>
            <a:spLocks/>
          </p:cNvSpPr>
          <p:nvPr/>
        </p:nvSpPr>
        <p:spPr bwMode="auto">
          <a:xfrm>
            <a:off x="5621338" y="5884863"/>
            <a:ext cx="6350" cy="3175"/>
          </a:xfrm>
          <a:custGeom>
            <a:avLst/>
            <a:gdLst>
              <a:gd name="T0" fmla="*/ 11 w 13"/>
              <a:gd name="T1" fmla="*/ 0 h 7"/>
              <a:gd name="T2" fmla="*/ 13 w 13"/>
              <a:gd name="T3" fmla="*/ 4 h 7"/>
              <a:gd name="T4" fmla="*/ 1 w 13"/>
              <a:gd name="T5" fmla="*/ 7 h 7"/>
              <a:gd name="T6" fmla="*/ 0 w 13"/>
              <a:gd name="T7" fmla="*/ 7 h 7"/>
              <a:gd name="T8" fmla="*/ 0 w 13"/>
              <a:gd name="T9" fmla="*/ 2 h 7"/>
              <a:gd name="T10" fmla="*/ 11 w 13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7">
                <a:moveTo>
                  <a:pt x="11" y="0"/>
                </a:moveTo>
                <a:lnTo>
                  <a:pt x="13" y="4"/>
                </a:lnTo>
                <a:lnTo>
                  <a:pt x="1" y="7"/>
                </a:lnTo>
                <a:lnTo>
                  <a:pt x="0" y="7"/>
                </a:lnTo>
                <a:lnTo>
                  <a:pt x="0" y="2"/>
                </a:lnTo>
                <a:lnTo>
                  <a:pt x="1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reeform 12"/>
          <p:cNvSpPr>
            <a:spLocks/>
          </p:cNvSpPr>
          <p:nvPr/>
        </p:nvSpPr>
        <p:spPr bwMode="auto">
          <a:xfrm>
            <a:off x="5602288" y="5884863"/>
            <a:ext cx="19050" cy="4762"/>
          </a:xfrm>
          <a:custGeom>
            <a:avLst/>
            <a:gdLst>
              <a:gd name="T0" fmla="*/ 34 w 34"/>
              <a:gd name="T1" fmla="*/ 0 h 11"/>
              <a:gd name="T2" fmla="*/ 34 w 34"/>
              <a:gd name="T3" fmla="*/ 5 h 11"/>
              <a:gd name="T4" fmla="*/ 1 w 34"/>
              <a:gd name="T5" fmla="*/ 11 h 11"/>
              <a:gd name="T6" fmla="*/ 0 w 34"/>
              <a:gd name="T7" fmla="*/ 11 h 11"/>
              <a:gd name="T8" fmla="*/ 2 w 34"/>
              <a:gd name="T9" fmla="*/ 5 h 11"/>
              <a:gd name="T10" fmla="*/ 34 w 34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11">
                <a:moveTo>
                  <a:pt x="34" y="0"/>
                </a:moveTo>
                <a:lnTo>
                  <a:pt x="34" y="5"/>
                </a:lnTo>
                <a:lnTo>
                  <a:pt x="1" y="11"/>
                </a:lnTo>
                <a:lnTo>
                  <a:pt x="0" y="11"/>
                </a:lnTo>
                <a:lnTo>
                  <a:pt x="2" y="5"/>
                </a:lnTo>
                <a:lnTo>
                  <a:pt x="34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reeform 13"/>
          <p:cNvSpPr>
            <a:spLocks/>
          </p:cNvSpPr>
          <p:nvPr/>
        </p:nvSpPr>
        <p:spPr bwMode="auto">
          <a:xfrm>
            <a:off x="5600700" y="5886450"/>
            <a:ext cx="3175" cy="3175"/>
          </a:xfrm>
          <a:custGeom>
            <a:avLst/>
            <a:gdLst>
              <a:gd name="T0" fmla="*/ 6 w 6"/>
              <a:gd name="T1" fmla="*/ 2 h 8"/>
              <a:gd name="T2" fmla="*/ 4 w 6"/>
              <a:gd name="T3" fmla="*/ 8 h 8"/>
              <a:gd name="T4" fmla="*/ 0 w 6"/>
              <a:gd name="T5" fmla="*/ 4 h 8"/>
              <a:gd name="T6" fmla="*/ 0 w 6"/>
              <a:gd name="T7" fmla="*/ 2 h 8"/>
              <a:gd name="T8" fmla="*/ 3 w 6"/>
              <a:gd name="T9" fmla="*/ 0 h 8"/>
              <a:gd name="T10" fmla="*/ 6 w 6"/>
              <a:gd name="T11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8">
                <a:moveTo>
                  <a:pt x="6" y="2"/>
                </a:moveTo>
                <a:lnTo>
                  <a:pt x="4" y="8"/>
                </a:lnTo>
                <a:lnTo>
                  <a:pt x="0" y="4"/>
                </a:lnTo>
                <a:lnTo>
                  <a:pt x="0" y="2"/>
                </a:lnTo>
                <a:lnTo>
                  <a:pt x="3" y="0"/>
                </a:lnTo>
                <a:lnTo>
                  <a:pt x="6" y="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reeform 14"/>
          <p:cNvSpPr>
            <a:spLocks/>
          </p:cNvSpPr>
          <p:nvPr/>
        </p:nvSpPr>
        <p:spPr bwMode="auto">
          <a:xfrm>
            <a:off x="5597525" y="5878513"/>
            <a:ext cx="4763" cy="9525"/>
          </a:xfrm>
          <a:custGeom>
            <a:avLst/>
            <a:gdLst>
              <a:gd name="T0" fmla="*/ 8 w 8"/>
              <a:gd name="T1" fmla="*/ 19 h 21"/>
              <a:gd name="T2" fmla="*/ 5 w 8"/>
              <a:gd name="T3" fmla="*/ 21 h 21"/>
              <a:gd name="T4" fmla="*/ 0 w 8"/>
              <a:gd name="T5" fmla="*/ 6 h 21"/>
              <a:gd name="T6" fmla="*/ 1 w 8"/>
              <a:gd name="T7" fmla="*/ 0 h 21"/>
              <a:gd name="T8" fmla="*/ 3 w 8"/>
              <a:gd name="T9" fmla="*/ 3 h 21"/>
              <a:gd name="T10" fmla="*/ 8 w 8"/>
              <a:gd name="T11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1">
                <a:moveTo>
                  <a:pt x="8" y="19"/>
                </a:moveTo>
                <a:lnTo>
                  <a:pt x="5" y="21"/>
                </a:lnTo>
                <a:lnTo>
                  <a:pt x="0" y="6"/>
                </a:lnTo>
                <a:lnTo>
                  <a:pt x="1" y="0"/>
                </a:lnTo>
                <a:lnTo>
                  <a:pt x="3" y="3"/>
                </a:lnTo>
                <a:lnTo>
                  <a:pt x="8" y="1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reeform 15"/>
          <p:cNvSpPr>
            <a:spLocks/>
          </p:cNvSpPr>
          <p:nvPr/>
        </p:nvSpPr>
        <p:spPr bwMode="auto">
          <a:xfrm>
            <a:off x="5595938" y="5878513"/>
            <a:ext cx="3175" cy="3175"/>
          </a:xfrm>
          <a:custGeom>
            <a:avLst/>
            <a:gdLst>
              <a:gd name="T0" fmla="*/ 6 w 6"/>
              <a:gd name="T1" fmla="*/ 1 h 7"/>
              <a:gd name="T2" fmla="*/ 5 w 6"/>
              <a:gd name="T3" fmla="*/ 7 h 7"/>
              <a:gd name="T4" fmla="*/ 0 w 6"/>
              <a:gd name="T5" fmla="*/ 5 h 7"/>
              <a:gd name="T6" fmla="*/ 0 w 6"/>
              <a:gd name="T7" fmla="*/ 0 h 7"/>
              <a:gd name="T8" fmla="*/ 0 w 6"/>
              <a:gd name="T9" fmla="*/ 0 h 7"/>
              <a:gd name="T10" fmla="*/ 6 w 6"/>
              <a:gd name="T1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7">
                <a:moveTo>
                  <a:pt x="6" y="1"/>
                </a:moveTo>
                <a:lnTo>
                  <a:pt x="5" y="7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6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reeform 16"/>
          <p:cNvSpPr>
            <a:spLocks/>
          </p:cNvSpPr>
          <p:nvPr/>
        </p:nvSpPr>
        <p:spPr bwMode="auto">
          <a:xfrm>
            <a:off x="5353050" y="5649913"/>
            <a:ext cx="7938" cy="4762"/>
          </a:xfrm>
          <a:custGeom>
            <a:avLst/>
            <a:gdLst>
              <a:gd name="T0" fmla="*/ 2 w 16"/>
              <a:gd name="T1" fmla="*/ 12 h 12"/>
              <a:gd name="T2" fmla="*/ 0 w 16"/>
              <a:gd name="T3" fmla="*/ 8 h 12"/>
              <a:gd name="T4" fmla="*/ 14 w 16"/>
              <a:gd name="T5" fmla="*/ 0 h 12"/>
              <a:gd name="T6" fmla="*/ 16 w 16"/>
              <a:gd name="T7" fmla="*/ 3 h 12"/>
              <a:gd name="T8" fmla="*/ 16 w 16"/>
              <a:gd name="T9" fmla="*/ 4 h 12"/>
              <a:gd name="T10" fmla="*/ 2 w 16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2">
                <a:moveTo>
                  <a:pt x="2" y="12"/>
                </a:moveTo>
                <a:lnTo>
                  <a:pt x="0" y="8"/>
                </a:lnTo>
                <a:lnTo>
                  <a:pt x="14" y="0"/>
                </a:lnTo>
                <a:lnTo>
                  <a:pt x="16" y="3"/>
                </a:lnTo>
                <a:lnTo>
                  <a:pt x="16" y="4"/>
                </a:lnTo>
                <a:lnTo>
                  <a:pt x="2" y="1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Freeform 17"/>
          <p:cNvSpPr>
            <a:spLocks/>
          </p:cNvSpPr>
          <p:nvPr/>
        </p:nvSpPr>
        <p:spPr bwMode="auto">
          <a:xfrm>
            <a:off x="5365750" y="5641975"/>
            <a:ext cx="3175" cy="1588"/>
          </a:xfrm>
          <a:custGeom>
            <a:avLst/>
            <a:gdLst>
              <a:gd name="T0" fmla="*/ 5 w 5"/>
              <a:gd name="T1" fmla="*/ 4 h 4"/>
              <a:gd name="T2" fmla="*/ 1 w 5"/>
              <a:gd name="T3" fmla="*/ 4 h 4"/>
              <a:gd name="T4" fmla="*/ 0 w 5"/>
              <a:gd name="T5" fmla="*/ 1 h 4"/>
              <a:gd name="T6" fmla="*/ 0 w 5"/>
              <a:gd name="T7" fmla="*/ 1 h 4"/>
              <a:gd name="T8" fmla="*/ 4 w 5"/>
              <a:gd name="T9" fmla="*/ 0 h 4"/>
              <a:gd name="T10" fmla="*/ 5 w 5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5" y="4"/>
                </a:moveTo>
                <a:lnTo>
                  <a:pt x="1" y="4"/>
                </a:lnTo>
                <a:lnTo>
                  <a:pt x="0" y="1"/>
                </a:lnTo>
                <a:lnTo>
                  <a:pt x="0" y="1"/>
                </a:lnTo>
                <a:lnTo>
                  <a:pt x="4" y="0"/>
                </a:lnTo>
                <a:lnTo>
                  <a:pt x="5" y="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reeform 18"/>
          <p:cNvSpPr>
            <a:spLocks/>
          </p:cNvSpPr>
          <p:nvPr/>
        </p:nvSpPr>
        <p:spPr bwMode="auto">
          <a:xfrm>
            <a:off x="5365750" y="5638800"/>
            <a:ext cx="1588" cy="3175"/>
          </a:xfrm>
          <a:custGeom>
            <a:avLst/>
            <a:gdLst>
              <a:gd name="T0" fmla="*/ 4 w 4"/>
              <a:gd name="T1" fmla="*/ 7 h 8"/>
              <a:gd name="T2" fmla="*/ 0 w 4"/>
              <a:gd name="T3" fmla="*/ 8 h 8"/>
              <a:gd name="T4" fmla="*/ 0 w 4"/>
              <a:gd name="T5" fmla="*/ 3 h 8"/>
              <a:gd name="T6" fmla="*/ 3 w 4"/>
              <a:gd name="T7" fmla="*/ 0 h 8"/>
              <a:gd name="T8" fmla="*/ 3 w 4"/>
              <a:gd name="T9" fmla="*/ 1 h 8"/>
              <a:gd name="T10" fmla="*/ 4 w 4"/>
              <a:gd name="T1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8">
                <a:moveTo>
                  <a:pt x="4" y="7"/>
                </a:moveTo>
                <a:lnTo>
                  <a:pt x="0" y="8"/>
                </a:lnTo>
                <a:lnTo>
                  <a:pt x="0" y="3"/>
                </a:lnTo>
                <a:lnTo>
                  <a:pt x="3" y="0"/>
                </a:lnTo>
                <a:lnTo>
                  <a:pt x="3" y="1"/>
                </a:lnTo>
                <a:lnTo>
                  <a:pt x="4" y="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reeform 19"/>
          <p:cNvSpPr>
            <a:spLocks/>
          </p:cNvSpPr>
          <p:nvPr/>
        </p:nvSpPr>
        <p:spPr bwMode="auto">
          <a:xfrm>
            <a:off x="5321300" y="5589588"/>
            <a:ext cx="3175" cy="1587"/>
          </a:xfrm>
          <a:custGeom>
            <a:avLst/>
            <a:gdLst>
              <a:gd name="T0" fmla="*/ 4 w 4"/>
              <a:gd name="T1" fmla="*/ 1 h 5"/>
              <a:gd name="T2" fmla="*/ 2 w 4"/>
              <a:gd name="T3" fmla="*/ 5 h 5"/>
              <a:gd name="T4" fmla="*/ 0 w 4"/>
              <a:gd name="T5" fmla="*/ 4 h 5"/>
              <a:gd name="T6" fmla="*/ 0 w 4"/>
              <a:gd name="T7" fmla="*/ 3 h 5"/>
              <a:gd name="T8" fmla="*/ 2 w 4"/>
              <a:gd name="T9" fmla="*/ 0 h 5"/>
              <a:gd name="T10" fmla="*/ 4 w 4"/>
              <a:gd name="T11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4" y="1"/>
                </a:moveTo>
                <a:lnTo>
                  <a:pt x="2" y="5"/>
                </a:lnTo>
                <a:lnTo>
                  <a:pt x="0" y="4"/>
                </a:lnTo>
                <a:lnTo>
                  <a:pt x="0" y="3"/>
                </a:lnTo>
                <a:lnTo>
                  <a:pt x="2" y="0"/>
                </a:lnTo>
                <a:lnTo>
                  <a:pt x="4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reeform 20"/>
          <p:cNvSpPr>
            <a:spLocks/>
          </p:cNvSpPr>
          <p:nvPr/>
        </p:nvSpPr>
        <p:spPr bwMode="auto">
          <a:xfrm>
            <a:off x="5321300" y="5588000"/>
            <a:ext cx="1588" cy="1588"/>
          </a:xfrm>
          <a:custGeom>
            <a:avLst/>
            <a:gdLst>
              <a:gd name="T0" fmla="*/ 4 w 4"/>
              <a:gd name="T1" fmla="*/ 4 h 7"/>
              <a:gd name="T2" fmla="*/ 2 w 4"/>
              <a:gd name="T3" fmla="*/ 7 h 7"/>
              <a:gd name="T4" fmla="*/ 0 w 4"/>
              <a:gd name="T5" fmla="*/ 3 h 7"/>
              <a:gd name="T6" fmla="*/ 3 w 4"/>
              <a:gd name="T7" fmla="*/ 0 h 7"/>
              <a:gd name="T8" fmla="*/ 3 w 4"/>
              <a:gd name="T9" fmla="*/ 0 h 7"/>
              <a:gd name="T10" fmla="*/ 4 w 4"/>
              <a:gd name="T11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4" y="4"/>
                </a:moveTo>
                <a:lnTo>
                  <a:pt x="2" y="7"/>
                </a:lnTo>
                <a:lnTo>
                  <a:pt x="0" y="3"/>
                </a:lnTo>
                <a:lnTo>
                  <a:pt x="3" y="0"/>
                </a:lnTo>
                <a:lnTo>
                  <a:pt x="3" y="0"/>
                </a:lnTo>
                <a:lnTo>
                  <a:pt x="4" y="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Freeform 21"/>
          <p:cNvSpPr>
            <a:spLocks/>
          </p:cNvSpPr>
          <p:nvPr/>
        </p:nvSpPr>
        <p:spPr bwMode="auto">
          <a:xfrm>
            <a:off x="5284788" y="5511800"/>
            <a:ext cx="6350" cy="11113"/>
          </a:xfrm>
          <a:custGeom>
            <a:avLst/>
            <a:gdLst>
              <a:gd name="T0" fmla="*/ 10 w 10"/>
              <a:gd name="T1" fmla="*/ 29 h 30"/>
              <a:gd name="T2" fmla="*/ 6 w 10"/>
              <a:gd name="T3" fmla="*/ 30 h 30"/>
              <a:gd name="T4" fmla="*/ 0 w 10"/>
              <a:gd name="T5" fmla="*/ 1 h 30"/>
              <a:gd name="T6" fmla="*/ 0 w 10"/>
              <a:gd name="T7" fmla="*/ 0 h 30"/>
              <a:gd name="T8" fmla="*/ 5 w 10"/>
              <a:gd name="T9" fmla="*/ 0 h 30"/>
              <a:gd name="T10" fmla="*/ 10 w 10"/>
              <a:gd name="T11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30">
                <a:moveTo>
                  <a:pt x="10" y="29"/>
                </a:moveTo>
                <a:lnTo>
                  <a:pt x="6" y="30"/>
                </a:lnTo>
                <a:lnTo>
                  <a:pt x="0" y="1"/>
                </a:lnTo>
                <a:lnTo>
                  <a:pt x="0" y="0"/>
                </a:lnTo>
                <a:lnTo>
                  <a:pt x="5" y="0"/>
                </a:lnTo>
                <a:lnTo>
                  <a:pt x="10" y="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Freeform 22"/>
          <p:cNvSpPr>
            <a:spLocks/>
          </p:cNvSpPr>
          <p:nvPr/>
        </p:nvSpPr>
        <p:spPr bwMode="auto">
          <a:xfrm>
            <a:off x="5280025" y="5487988"/>
            <a:ext cx="7938" cy="23812"/>
          </a:xfrm>
          <a:custGeom>
            <a:avLst/>
            <a:gdLst>
              <a:gd name="T0" fmla="*/ 14 w 14"/>
              <a:gd name="T1" fmla="*/ 60 h 60"/>
              <a:gd name="T2" fmla="*/ 9 w 14"/>
              <a:gd name="T3" fmla="*/ 60 h 60"/>
              <a:gd name="T4" fmla="*/ 0 w 14"/>
              <a:gd name="T5" fmla="*/ 0 h 60"/>
              <a:gd name="T6" fmla="*/ 0 w 14"/>
              <a:gd name="T7" fmla="*/ 0 h 60"/>
              <a:gd name="T8" fmla="*/ 4 w 14"/>
              <a:gd name="T9" fmla="*/ 0 h 60"/>
              <a:gd name="T10" fmla="*/ 14 w 14"/>
              <a:gd name="T1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60">
                <a:moveTo>
                  <a:pt x="14" y="60"/>
                </a:moveTo>
                <a:lnTo>
                  <a:pt x="9" y="6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4" y="6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Freeform 23"/>
          <p:cNvSpPr>
            <a:spLocks/>
          </p:cNvSpPr>
          <p:nvPr/>
        </p:nvSpPr>
        <p:spPr bwMode="auto">
          <a:xfrm>
            <a:off x="5276850" y="5464175"/>
            <a:ext cx="6350" cy="23813"/>
          </a:xfrm>
          <a:custGeom>
            <a:avLst/>
            <a:gdLst>
              <a:gd name="T0" fmla="*/ 11 w 11"/>
              <a:gd name="T1" fmla="*/ 60 h 60"/>
              <a:gd name="T2" fmla="*/ 7 w 11"/>
              <a:gd name="T3" fmla="*/ 60 h 60"/>
              <a:gd name="T4" fmla="*/ 0 w 11"/>
              <a:gd name="T5" fmla="*/ 0 h 60"/>
              <a:gd name="T6" fmla="*/ 0 w 11"/>
              <a:gd name="T7" fmla="*/ 0 h 60"/>
              <a:gd name="T8" fmla="*/ 4 w 11"/>
              <a:gd name="T9" fmla="*/ 0 h 60"/>
              <a:gd name="T10" fmla="*/ 11 w 11"/>
              <a:gd name="T1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60">
                <a:moveTo>
                  <a:pt x="11" y="60"/>
                </a:moveTo>
                <a:lnTo>
                  <a:pt x="7" y="6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6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Freeform 24"/>
          <p:cNvSpPr>
            <a:spLocks/>
          </p:cNvSpPr>
          <p:nvPr/>
        </p:nvSpPr>
        <p:spPr bwMode="auto">
          <a:xfrm>
            <a:off x="5272088" y="5430838"/>
            <a:ext cx="3175" cy="9525"/>
          </a:xfrm>
          <a:custGeom>
            <a:avLst/>
            <a:gdLst>
              <a:gd name="T0" fmla="*/ 7 w 7"/>
              <a:gd name="T1" fmla="*/ 27 h 27"/>
              <a:gd name="T2" fmla="*/ 3 w 7"/>
              <a:gd name="T3" fmla="*/ 27 h 27"/>
              <a:gd name="T4" fmla="*/ 0 w 7"/>
              <a:gd name="T5" fmla="*/ 0 h 27"/>
              <a:gd name="T6" fmla="*/ 4 w 7"/>
              <a:gd name="T7" fmla="*/ 0 h 27"/>
              <a:gd name="T8" fmla="*/ 4 w 7"/>
              <a:gd name="T9" fmla="*/ 0 h 27"/>
              <a:gd name="T10" fmla="*/ 7 w 7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27">
                <a:moveTo>
                  <a:pt x="7" y="27"/>
                </a:moveTo>
                <a:lnTo>
                  <a:pt x="3" y="27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7" y="2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Freeform 25"/>
          <p:cNvSpPr>
            <a:spLocks/>
          </p:cNvSpPr>
          <p:nvPr/>
        </p:nvSpPr>
        <p:spPr bwMode="auto">
          <a:xfrm>
            <a:off x="5270500" y="5419725"/>
            <a:ext cx="3175" cy="11113"/>
          </a:xfrm>
          <a:custGeom>
            <a:avLst/>
            <a:gdLst>
              <a:gd name="T0" fmla="*/ 8 w 8"/>
              <a:gd name="T1" fmla="*/ 27 h 27"/>
              <a:gd name="T2" fmla="*/ 4 w 8"/>
              <a:gd name="T3" fmla="*/ 27 h 27"/>
              <a:gd name="T4" fmla="*/ 0 w 8"/>
              <a:gd name="T5" fmla="*/ 0 h 27"/>
              <a:gd name="T6" fmla="*/ 0 w 8"/>
              <a:gd name="T7" fmla="*/ 0 h 27"/>
              <a:gd name="T8" fmla="*/ 4 w 8"/>
              <a:gd name="T9" fmla="*/ 0 h 27"/>
              <a:gd name="T10" fmla="*/ 8 w 8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7">
                <a:moveTo>
                  <a:pt x="8" y="27"/>
                </a:moveTo>
                <a:lnTo>
                  <a:pt x="4" y="27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8" y="2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reeform 26"/>
          <p:cNvSpPr>
            <a:spLocks/>
          </p:cNvSpPr>
          <p:nvPr/>
        </p:nvSpPr>
        <p:spPr bwMode="auto">
          <a:xfrm>
            <a:off x="5270500" y="5418138"/>
            <a:ext cx="1588" cy="1587"/>
          </a:xfrm>
          <a:custGeom>
            <a:avLst/>
            <a:gdLst>
              <a:gd name="T0" fmla="*/ 4 w 4"/>
              <a:gd name="T1" fmla="*/ 4 h 4"/>
              <a:gd name="T2" fmla="*/ 0 w 4"/>
              <a:gd name="T3" fmla="*/ 4 h 4"/>
              <a:gd name="T4" fmla="*/ 0 w 4"/>
              <a:gd name="T5" fmla="*/ 0 h 4"/>
              <a:gd name="T6" fmla="*/ 4 w 4"/>
              <a:gd name="T7" fmla="*/ 0 h 4"/>
              <a:gd name="T8" fmla="*/ 4 w 4"/>
              <a:gd name="T9" fmla="*/ 0 h 4"/>
              <a:gd name="T10" fmla="*/ 4 w 4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4"/>
                </a:move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reeform 27"/>
          <p:cNvSpPr>
            <a:spLocks/>
          </p:cNvSpPr>
          <p:nvPr/>
        </p:nvSpPr>
        <p:spPr bwMode="auto">
          <a:xfrm>
            <a:off x="5268913" y="5416550"/>
            <a:ext cx="3175" cy="1588"/>
          </a:xfrm>
          <a:custGeom>
            <a:avLst/>
            <a:gdLst>
              <a:gd name="T0" fmla="*/ 5 w 5"/>
              <a:gd name="T1" fmla="*/ 6 h 6"/>
              <a:gd name="T2" fmla="*/ 1 w 5"/>
              <a:gd name="T3" fmla="*/ 6 h 6"/>
              <a:gd name="T4" fmla="*/ 0 w 5"/>
              <a:gd name="T5" fmla="*/ 2 h 6"/>
              <a:gd name="T6" fmla="*/ 0 w 5"/>
              <a:gd name="T7" fmla="*/ 0 h 6"/>
              <a:gd name="T8" fmla="*/ 4 w 5"/>
              <a:gd name="T9" fmla="*/ 0 h 6"/>
              <a:gd name="T10" fmla="*/ 5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5" y="6"/>
                </a:moveTo>
                <a:lnTo>
                  <a:pt x="1" y="6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5" y="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Freeform 28"/>
          <p:cNvSpPr>
            <a:spLocks/>
          </p:cNvSpPr>
          <p:nvPr/>
        </p:nvSpPr>
        <p:spPr bwMode="auto">
          <a:xfrm>
            <a:off x="5267325" y="5410200"/>
            <a:ext cx="4763" cy="6350"/>
          </a:xfrm>
          <a:custGeom>
            <a:avLst/>
            <a:gdLst>
              <a:gd name="T0" fmla="*/ 7 w 7"/>
              <a:gd name="T1" fmla="*/ 14 h 14"/>
              <a:gd name="T2" fmla="*/ 3 w 7"/>
              <a:gd name="T3" fmla="*/ 14 h 14"/>
              <a:gd name="T4" fmla="*/ 0 w 7"/>
              <a:gd name="T5" fmla="*/ 0 h 14"/>
              <a:gd name="T6" fmla="*/ 5 w 7"/>
              <a:gd name="T7" fmla="*/ 0 h 14"/>
              <a:gd name="T8" fmla="*/ 5 w 7"/>
              <a:gd name="T9" fmla="*/ 0 h 14"/>
              <a:gd name="T10" fmla="*/ 7 w 7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4">
                <a:moveTo>
                  <a:pt x="7" y="14"/>
                </a:moveTo>
                <a:lnTo>
                  <a:pt x="3" y="14"/>
                </a:ln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7" y="1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reeform 29"/>
          <p:cNvSpPr>
            <a:spLocks/>
          </p:cNvSpPr>
          <p:nvPr/>
        </p:nvSpPr>
        <p:spPr bwMode="auto">
          <a:xfrm>
            <a:off x="5265738" y="5399088"/>
            <a:ext cx="4762" cy="11112"/>
          </a:xfrm>
          <a:custGeom>
            <a:avLst/>
            <a:gdLst>
              <a:gd name="T0" fmla="*/ 9 w 9"/>
              <a:gd name="T1" fmla="*/ 27 h 27"/>
              <a:gd name="T2" fmla="*/ 4 w 9"/>
              <a:gd name="T3" fmla="*/ 27 h 27"/>
              <a:gd name="T4" fmla="*/ 0 w 9"/>
              <a:gd name="T5" fmla="*/ 0 h 27"/>
              <a:gd name="T6" fmla="*/ 0 w 9"/>
              <a:gd name="T7" fmla="*/ 0 h 27"/>
              <a:gd name="T8" fmla="*/ 4 w 9"/>
              <a:gd name="T9" fmla="*/ 0 h 27"/>
              <a:gd name="T10" fmla="*/ 9 w 9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7">
                <a:moveTo>
                  <a:pt x="9" y="27"/>
                </a:moveTo>
                <a:lnTo>
                  <a:pt x="4" y="27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9" y="2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reeform 30"/>
          <p:cNvSpPr>
            <a:spLocks/>
          </p:cNvSpPr>
          <p:nvPr/>
        </p:nvSpPr>
        <p:spPr bwMode="auto">
          <a:xfrm>
            <a:off x="5264150" y="5391150"/>
            <a:ext cx="3175" cy="7938"/>
          </a:xfrm>
          <a:custGeom>
            <a:avLst/>
            <a:gdLst>
              <a:gd name="T0" fmla="*/ 7 w 7"/>
              <a:gd name="T1" fmla="*/ 20 h 20"/>
              <a:gd name="T2" fmla="*/ 3 w 7"/>
              <a:gd name="T3" fmla="*/ 20 h 20"/>
              <a:gd name="T4" fmla="*/ 0 w 7"/>
              <a:gd name="T5" fmla="*/ 0 h 20"/>
              <a:gd name="T6" fmla="*/ 0 w 7"/>
              <a:gd name="T7" fmla="*/ 0 h 20"/>
              <a:gd name="T8" fmla="*/ 4 w 7"/>
              <a:gd name="T9" fmla="*/ 0 h 20"/>
              <a:gd name="T10" fmla="*/ 7 w 7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20">
                <a:moveTo>
                  <a:pt x="7" y="20"/>
                </a:moveTo>
                <a:lnTo>
                  <a:pt x="3" y="20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7" y="2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reeform 31"/>
          <p:cNvSpPr>
            <a:spLocks/>
          </p:cNvSpPr>
          <p:nvPr/>
        </p:nvSpPr>
        <p:spPr bwMode="auto">
          <a:xfrm>
            <a:off x="5257800" y="5345113"/>
            <a:ext cx="3175" cy="9525"/>
          </a:xfrm>
          <a:custGeom>
            <a:avLst/>
            <a:gdLst>
              <a:gd name="T0" fmla="*/ 5 w 5"/>
              <a:gd name="T1" fmla="*/ 23 h 23"/>
              <a:gd name="T2" fmla="*/ 1 w 5"/>
              <a:gd name="T3" fmla="*/ 23 h 23"/>
              <a:gd name="T4" fmla="*/ 0 w 5"/>
              <a:gd name="T5" fmla="*/ 0 h 23"/>
              <a:gd name="T6" fmla="*/ 0 w 5"/>
              <a:gd name="T7" fmla="*/ 0 h 23"/>
              <a:gd name="T8" fmla="*/ 4 w 5"/>
              <a:gd name="T9" fmla="*/ 0 h 23"/>
              <a:gd name="T10" fmla="*/ 5 w 5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3">
                <a:moveTo>
                  <a:pt x="5" y="23"/>
                </a:moveTo>
                <a:lnTo>
                  <a:pt x="1" y="23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5" y="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reeform 32"/>
          <p:cNvSpPr>
            <a:spLocks/>
          </p:cNvSpPr>
          <p:nvPr/>
        </p:nvSpPr>
        <p:spPr bwMode="auto">
          <a:xfrm>
            <a:off x="5257800" y="5319713"/>
            <a:ext cx="4763" cy="25400"/>
          </a:xfrm>
          <a:custGeom>
            <a:avLst/>
            <a:gdLst>
              <a:gd name="T0" fmla="*/ 4 w 9"/>
              <a:gd name="T1" fmla="*/ 63 h 63"/>
              <a:gd name="T2" fmla="*/ 0 w 9"/>
              <a:gd name="T3" fmla="*/ 63 h 63"/>
              <a:gd name="T4" fmla="*/ 5 w 9"/>
              <a:gd name="T5" fmla="*/ 1 h 63"/>
              <a:gd name="T6" fmla="*/ 6 w 9"/>
              <a:gd name="T7" fmla="*/ 0 h 63"/>
              <a:gd name="T8" fmla="*/ 9 w 9"/>
              <a:gd name="T9" fmla="*/ 2 h 63"/>
              <a:gd name="T10" fmla="*/ 4 w 9"/>
              <a:gd name="T1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63">
                <a:moveTo>
                  <a:pt x="4" y="63"/>
                </a:moveTo>
                <a:lnTo>
                  <a:pt x="0" y="63"/>
                </a:lnTo>
                <a:lnTo>
                  <a:pt x="5" y="1"/>
                </a:lnTo>
                <a:lnTo>
                  <a:pt x="6" y="0"/>
                </a:lnTo>
                <a:lnTo>
                  <a:pt x="9" y="2"/>
                </a:lnTo>
                <a:lnTo>
                  <a:pt x="4" y="6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reeform 33"/>
          <p:cNvSpPr>
            <a:spLocks/>
          </p:cNvSpPr>
          <p:nvPr/>
        </p:nvSpPr>
        <p:spPr bwMode="auto">
          <a:xfrm>
            <a:off x="5265738" y="5313363"/>
            <a:ext cx="6350" cy="3175"/>
          </a:xfrm>
          <a:custGeom>
            <a:avLst/>
            <a:gdLst>
              <a:gd name="T0" fmla="*/ 1 w 11"/>
              <a:gd name="T1" fmla="*/ 6 h 6"/>
              <a:gd name="T2" fmla="*/ 0 w 11"/>
              <a:gd name="T3" fmla="*/ 1 h 6"/>
              <a:gd name="T4" fmla="*/ 8 w 11"/>
              <a:gd name="T5" fmla="*/ 0 h 6"/>
              <a:gd name="T6" fmla="*/ 11 w 11"/>
              <a:gd name="T7" fmla="*/ 2 h 6"/>
              <a:gd name="T8" fmla="*/ 10 w 11"/>
              <a:gd name="T9" fmla="*/ 4 h 6"/>
              <a:gd name="T10" fmla="*/ 1 w 11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6">
                <a:moveTo>
                  <a:pt x="1" y="6"/>
                </a:moveTo>
                <a:lnTo>
                  <a:pt x="0" y="1"/>
                </a:lnTo>
                <a:lnTo>
                  <a:pt x="8" y="0"/>
                </a:lnTo>
                <a:lnTo>
                  <a:pt x="11" y="2"/>
                </a:lnTo>
                <a:lnTo>
                  <a:pt x="10" y="4"/>
                </a:lnTo>
                <a:lnTo>
                  <a:pt x="1" y="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Freeform 34"/>
          <p:cNvSpPr>
            <a:spLocks/>
          </p:cNvSpPr>
          <p:nvPr/>
        </p:nvSpPr>
        <p:spPr bwMode="auto">
          <a:xfrm>
            <a:off x="5270500" y="5307013"/>
            <a:ext cx="4763" cy="7937"/>
          </a:xfrm>
          <a:custGeom>
            <a:avLst/>
            <a:gdLst>
              <a:gd name="T0" fmla="*/ 3 w 9"/>
              <a:gd name="T1" fmla="*/ 20 h 20"/>
              <a:gd name="T2" fmla="*/ 0 w 9"/>
              <a:gd name="T3" fmla="*/ 18 h 20"/>
              <a:gd name="T4" fmla="*/ 6 w 9"/>
              <a:gd name="T5" fmla="*/ 0 h 20"/>
              <a:gd name="T6" fmla="*/ 6 w 9"/>
              <a:gd name="T7" fmla="*/ 0 h 20"/>
              <a:gd name="T8" fmla="*/ 9 w 9"/>
              <a:gd name="T9" fmla="*/ 3 h 20"/>
              <a:gd name="T10" fmla="*/ 3 w 9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0">
                <a:moveTo>
                  <a:pt x="3" y="20"/>
                </a:moveTo>
                <a:lnTo>
                  <a:pt x="0" y="18"/>
                </a:lnTo>
                <a:lnTo>
                  <a:pt x="6" y="0"/>
                </a:lnTo>
                <a:lnTo>
                  <a:pt x="6" y="0"/>
                </a:lnTo>
                <a:lnTo>
                  <a:pt x="9" y="3"/>
                </a:lnTo>
                <a:lnTo>
                  <a:pt x="3" y="2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Freeform 35"/>
          <p:cNvSpPr>
            <a:spLocks/>
          </p:cNvSpPr>
          <p:nvPr/>
        </p:nvSpPr>
        <p:spPr bwMode="auto">
          <a:xfrm>
            <a:off x="5273675" y="5305425"/>
            <a:ext cx="1588" cy="3175"/>
          </a:xfrm>
          <a:custGeom>
            <a:avLst/>
            <a:gdLst>
              <a:gd name="T0" fmla="*/ 3 w 5"/>
              <a:gd name="T1" fmla="*/ 5 h 5"/>
              <a:gd name="T2" fmla="*/ 0 w 5"/>
              <a:gd name="T3" fmla="*/ 2 h 5"/>
              <a:gd name="T4" fmla="*/ 2 w 5"/>
              <a:gd name="T5" fmla="*/ 0 h 5"/>
              <a:gd name="T6" fmla="*/ 5 w 5"/>
              <a:gd name="T7" fmla="*/ 2 h 5"/>
              <a:gd name="T8" fmla="*/ 4 w 5"/>
              <a:gd name="T9" fmla="*/ 2 h 5"/>
              <a:gd name="T10" fmla="*/ 3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3" y="5"/>
                </a:moveTo>
                <a:lnTo>
                  <a:pt x="0" y="2"/>
                </a:lnTo>
                <a:lnTo>
                  <a:pt x="2" y="0"/>
                </a:lnTo>
                <a:lnTo>
                  <a:pt x="5" y="2"/>
                </a:lnTo>
                <a:lnTo>
                  <a:pt x="4" y="2"/>
                </a:lnTo>
                <a:lnTo>
                  <a:pt x="3" y="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Freeform 36"/>
          <p:cNvSpPr>
            <a:spLocks/>
          </p:cNvSpPr>
          <p:nvPr/>
        </p:nvSpPr>
        <p:spPr bwMode="auto">
          <a:xfrm>
            <a:off x="5278438" y="5280025"/>
            <a:ext cx="7937" cy="11113"/>
          </a:xfrm>
          <a:custGeom>
            <a:avLst/>
            <a:gdLst>
              <a:gd name="T0" fmla="*/ 3 w 13"/>
              <a:gd name="T1" fmla="*/ 25 h 25"/>
              <a:gd name="T2" fmla="*/ 0 w 13"/>
              <a:gd name="T3" fmla="*/ 23 h 25"/>
              <a:gd name="T4" fmla="*/ 11 w 13"/>
              <a:gd name="T5" fmla="*/ 1 h 25"/>
              <a:gd name="T6" fmla="*/ 12 w 13"/>
              <a:gd name="T7" fmla="*/ 0 h 25"/>
              <a:gd name="T8" fmla="*/ 13 w 13"/>
              <a:gd name="T9" fmla="*/ 5 h 25"/>
              <a:gd name="T10" fmla="*/ 3 w 13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5">
                <a:moveTo>
                  <a:pt x="3" y="25"/>
                </a:moveTo>
                <a:lnTo>
                  <a:pt x="0" y="23"/>
                </a:lnTo>
                <a:lnTo>
                  <a:pt x="11" y="1"/>
                </a:lnTo>
                <a:lnTo>
                  <a:pt x="12" y="0"/>
                </a:lnTo>
                <a:lnTo>
                  <a:pt x="13" y="5"/>
                </a:lnTo>
                <a:lnTo>
                  <a:pt x="3" y="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Freeform 37"/>
          <p:cNvSpPr>
            <a:spLocks/>
          </p:cNvSpPr>
          <p:nvPr/>
        </p:nvSpPr>
        <p:spPr bwMode="auto">
          <a:xfrm>
            <a:off x="5284788" y="5280025"/>
            <a:ext cx="3175" cy="3175"/>
          </a:xfrm>
          <a:custGeom>
            <a:avLst/>
            <a:gdLst>
              <a:gd name="T0" fmla="*/ 1 w 5"/>
              <a:gd name="T1" fmla="*/ 5 h 5"/>
              <a:gd name="T2" fmla="*/ 0 w 5"/>
              <a:gd name="T3" fmla="*/ 0 h 5"/>
              <a:gd name="T4" fmla="*/ 2 w 5"/>
              <a:gd name="T5" fmla="*/ 0 h 5"/>
              <a:gd name="T6" fmla="*/ 5 w 5"/>
              <a:gd name="T7" fmla="*/ 3 h 5"/>
              <a:gd name="T8" fmla="*/ 5 w 5"/>
              <a:gd name="T9" fmla="*/ 4 h 5"/>
              <a:gd name="T10" fmla="*/ 1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5"/>
                </a:moveTo>
                <a:lnTo>
                  <a:pt x="0" y="0"/>
                </a:lnTo>
                <a:lnTo>
                  <a:pt x="2" y="0"/>
                </a:lnTo>
                <a:lnTo>
                  <a:pt x="5" y="3"/>
                </a:lnTo>
                <a:lnTo>
                  <a:pt x="5" y="4"/>
                </a:lnTo>
                <a:lnTo>
                  <a:pt x="1" y="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Freeform 38"/>
          <p:cNvSpPr>
            <a:spLocks/>
          </p:cNvSpPr>
          <p:nvPr/>
        </p:nvSpPr>
        <p:spPr bwMode="auto">
          <a:xfrm>
            <a:off x="5286375" y="5275263"/>
            <a:ext cx="7938" cy="6350"/>
          </a:xfrm>
          <a:custGeom>
            <a:avLst/>
            <a:gdLst>
              <a:gd name="T0" fmla="*/ 3 w 14"/>
              <a:gd name="T1" fmla="*/ 16 h 16"/>
              <a:gd name="T2" fmla="*/ 0 w 14"/>
              <a:gd name="T3" fmla="*/ 13 h 16"/>
              <a:gd name="T4" fmla="*/ 12 w 14"/>
              <a:gd name="T5" fmla="*/ 0 h 16"/>
              <a:gd name="T6" fmla="*/ 14 w 14"/>
              <a:gd name="T7" fmla="*/ 2 h 16"/>
              <a:gd name="T8" fmla="*/ 14 w 14"/>
              <a:gd name="T9" fmla="*/ 2 h 16"/>
              <a:gd name="T10" fmla="*/ 3 w 14"/>
              <a:gd name="T11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6">
                <a:moveTo>
                  <a:pt x="3" y="16"/>
                </a:moveTo>
                <a:lnTo>
                  <a:pt x="0" y="13"/>
                </a:lnTo>
                <a:lnTo>
                  <a:pt x="12" y="0"/>
                </a:lnTo>
                <a:lnTo>
                  <a:pt x="14" y="2"/>
                </a:lnTo>
                <a:lnTo>
                  <a:pt x="14" y="2"/>
                </a:lnTo>
                <a:lnTo>
                  <a:pt x="3" y="1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Freeform 39"/>
          <p:cNvSpPr>
            <a:spLocks/>
          </p:cNvSpPr>
          <p:nvPr/>
        </p:nvSpPr>
        <p:spPr bwMode="auto">
          <a:xfrm>
            <a:off x="5292725" y="5268913"/>
            <a:ext cx="6350" cy="7937"/>
          </a:xfrm>
          <a:custGeom>
            <a:avLst/>
            <a:gdLst>
              <a:gd name="T0" fmla="*/ 2 w 13"/>
              <a:gd name="T1" fmla="*/ 17 h 17"/>
              <a:gd name="T2" fmla="*/ 0 w 13"/>
              <a:gd name="T3" fmla="*/ 15 h 17"/>
              <a:gd name="T4" fmla="*/ 9 w 13"/>
              <a:gd name="T5" fmla="*/ 0 h 17"/>
              <a:gd name="T6" fmla="*/ 13 w 13"/>
              <a:gd name="T7" fmla="*/ 1 h 17"/>
              <a:gd name="T8" fmla="*/ 12 w 13"/>
              <a:gd name="T9" fmla="*/ 3 h 17"/>
              <a:gd name="T10" fmla="*/ 2 w 13"/>
              <a:gd name="T1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7">
                <a:moveTo>
                  <a:pt x="2" y="17"/>
                </a:moveTo>
                <a:lnTo>
                  <a:pt x="0" y="15"/>
                </a:lnTo>
                <a:lnTo>
                  <a:pt x="9" y="0"/>
                </a:lnTo>
                <a:lnTo>
                  <a:pt x="13" y="1"/>
                </a:lnTo>
                <a:lnTo>
                  <a:pt x="12" y="3"/>
                </a:lnTo>
                <a:lnTo>
                  <a:pt x="2" y="1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Freeform 40"/>
          <p:cNvSpPr>
            <a:spLocks/>
          </p:cNvSpPr>
          <p:nvPr/>
        </p:nvSpPr>
        <p:spPr bwMode="auto">
          <a:xfrm>
            <a:off x="5297488" y="5264150"/>
            <a:ext cx="1587" cy="6350"/>
          </a:xfrm>
          <a:custGeom>
            <a:avLst/>
            <a:gdLst>
              <a:gd name="T0" fmla="*/ 4 w 4"/>
              <a:gd name="T1" fmla="*/ 14 h 14"/>
              <a:gd name="T2" fmla="*/ 0 w 4"/>
              <a:gd name="T3" fmla="*/ 13 h 14"/>
              <a:gd name="T4" fmla="*/ 0 w 4"/>
              <a:gd name="T5" fmla="*/ 1 h 14"/>
              <a:gd name="T6" fmla="*/ 1 w 4"/>
              <a:gd name="T7" fmla="*/ 0 h 14"/>
              <a:gd name="T8" fmla="*/ 4 w 4"/>
              <a:gd name="T9" fmla="*/ 3 h 14"/>
              <a:gd name="T10" fmla="*/ 4 w 4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4">
                <a:moveTo>
                  <a:pt x="4" y="14"/>
                </a:moveTo>
                <a:lnTo>
                  <a:pt x="0" y="13"/>
                </a:lnTo>
                <a:lnTo>
                  <a:pt x="0" y="1"/>
                </a:lnTo>
                <a:lnTo>
                  <a:pt x="1" y="0"/>
                </a:lnTo>
                <a:lnTo>
                  <a:pt x="4" y="3"/>
                </a:lnTo>
                <a:lnTo>
                  <a:pt x="4" y="1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reeform 41"/>
          <p:cNvSpPr>
            <a:spLocks/>
          </p:cNvSpPr>
          <p:nvPr/>
        </p:nvSpPr>
        <p:spPr bwMode="auto">
          <a:xfrm>
            <a:off x="5307013" y="5249863"/>
            <a:ext cx="3175" cy="3175"/>
          </a:xfrm>
          <a:custGeom>
            <a:avLst/>
            <a:gdLst>
              <a:gd name="T0" fmla="*/ 3 w 8"/>
              <a:gd name="T1" fmla="*/ 8 h 8"/>
              <a:gd name="T2" fmla="*/ 0 w 8"/>
              <a:gd name="T3" fmla="*/ 6 h 8"/>
              <a:gd name="T4" fmla="*/ 6 w 8"/>
              <a:gd name="T5" fmla="*/ 2 h 8"/>
              <a:gd name="T6" fmla="*/ 7 w 8"/>
              <a:gd name="T7" fmla="*/ 0 h 8"/>
              <a:gd name="T8" fmla="*/ 8 w 8"/>
              <a:gd name="T9" fmla="*/ 6 h 8"/>
              <a:gd name="T10" fmla="*/ 3 w 8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8">
                <a:moveTo>
                  <a:pt x="3" y="8"/>
                </a:moveTo>
                <a:lnTo>
                  <a:pt x="0" y="6"/>
                </a:lnTo>
                <a:lnTo>
                  <a:pt x="6" y="2"/>
                </a:lnTo>
                <a:lnTo>
                  <a:pt x="7" y="0"/>
                </a:lnTo>
                <a:lnTo>
                  <a:pt x="8" y="6"/>
                </a:lnTo>
                <a:lnTo>
                  <a:pt x="3" y="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Freeform 42"/>
          <p:cNvSpPr>
            <a:spLocks/>
          </p:cNvSpPr>
          <p:nvPr/>
        </p:nvSpPr>
        <p:spPr bwMode="auto">
          <a:xfrm>
            <a:off x="5310188" y="5249863"/>
            <a:ext cx="6350" cy="3175"/>
          </a:xfrm>
          <a:custGeom>
            <a:avLst/>
            <a:gdLst>
              <a:gd name="T0" fmla="*/ 1 w 12"/>
              <a:gd name="T1" fmla="*/ 6 h 6"/>
              <a:gd name="T2" fmla="*/ 0 w 12"/>
              <a:gd name="T3" fmla="*/ 0 h 6"/>
              <a:gd name="T4" fmla="*/ 11 w 12"/>
              <a:gd name="T5" fmla="*/ 0 h 6"/>
              <a:gd name="T6" fmla="*/ 12 w 12"/>
              <a:gd name="T7" fmla="*/ 2 h 6"/>
              <a:gd name="T8" fmla="*/ 11 w 12"/>
              <a:gd name="T9" fmla="*/ 6 h 6"/>
              <a:gd name="T10" fmla="*/ 1 w 12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6">
                <a:moveTo>
                  <a:pt x="1" y="6"/>
                </a:moveTo>
                <a:lnTo>
                  <a:pt x="0" y="0"/>
                </a:lnTo>
                <a:lnTo>
                  <a:pt x="11" y="0"/>
                </a:lnTo>
                <a:lnTo>
                  <a:pt x="12" y="2"/>
                </a:lnTo>
                <a:lnTo>
                  <a:pt x="11" y="6"/>
                </a:lnTo>
                <a:lnTo>
                  <a:pt x="1" y="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Freeform 43"/>
          <p:cNvSpPr>
            <a:spLocks/>
          </p:cNvSpPr>
          <p:nvPr/>
        </p:nvSpPr>
        <p:spPr bwMode="auto">
          <a:xfrm>
            <a:off x="5394325" y="5294313"/>
            <a:ext cx="3175" cy="7937"/>
          </a:xfrm>
          <a:custGeom>
            <a:avLst/>
            <a:gdLst>
              <a:gd name="T0" fmla="*/ 0 w 8"/>
              <a:gd name="T1" fmla="*/ 2 h 20"/>
              <a:gd name="T2" fmla="*/ 3 w 8"/>
              <a:gd name="T3" fmla="*/ 0 h 20"/>
              <a:gd name="T4" fmla="*/ 8 w 8"/>
              <a:gd name="T5" fmla="*/ 19 h 20"/>
              <a:gd name="T6" fmla="*/ 8 w 8"/>
              <a:gd name="T7" fmla="*/ 19 h 20"/>
              <a:gd name="T8" fmla="*/ 4 w 8"/>
              <a:gd name="T9" fmla="*/ 20 h 20"/>
              <a:gd name="T10" fmla="*/ 0 w 8"/>
              <a:gd name="T1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0">
                <a:moveTo>
                  <a:pt x="0" y="2"/>
                </a:moveTo>
                <a:lnTo>
                  <a:pt x="3" y="0"/>
                </a:lnTo>
                <a:lnTo>
                  <a:pt x="8" y="19"/>
                </a:lnTo>
                <a:lnTo>
                  <a:pt x="8" y="19"/>
                </a:lnTo>
                <a:lnTo>
                  <a:pt x="4" y="20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Freeform 44"/>
          <p:cNvSpPr>
            <a:spLocks/>
          </p:cNvSpPr>
          <p:nvPr/>
        </p:nvSpPr>
        <p:spPr bwMode="auto">
          <a:xfrm>
            <a:off x="5405438" y="5335588"/>
            <a:ext cx="3175" cy="15875"/>
          </a:xfrm>
          <a:custGeom>
            <a:avLst/>
            <a:gdLst>
              <a:gd name="T0" fmla="*/ 0 w 5"/>
              <a:gd name="T1" fmla="*/ 0 h 43"/>
              <a:gd name="T2" fmla="*/ 4 w 5"/>
              <a:gd name="T3" fmla="*/ 0 h 43"/>
              <a:gd name="T4" fmla="*/ 5 w 5"/>
              <a:gd name="T5" fmla="*/ 43 h 43"/>
              <a:gd name="T6" fmla="*/ 1 w 5"/>
              <a:gd name="T7" fmla="*/ 43 h 43"/>
              <a:gd name="T8" fmla="*/ 1 w 5"/>
              <a:gd name="T9" fmla="*/ 43 h 43"/>
              <a:gd name="T10" fmla="*/ 0 w 5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3">
                <a:moveTo>
                  <a:pt x="0" y="0"/>
                </a:moveTo>
                <a:lnTo>
                  <a:pt x="4" y="0"/>
                </a:lnTo>
                <a:lnTo>
                  <a:pt x="5" y="43"/>
                </a:lnTo>
                <a:lnTo>
                  <a:pt x="1" y="43"/>
                </a:lnTo>
                <a:lnTo>
                  <a:pt x="1" y="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Freeform 45"/>
          <p:cNvSpPr>
            <a:spLocks/>
          </p:cNvSpPr>
          <p:nvPr/>
        </p:nvSpPr>
        <p:spPr bwMode="auto">
          <a:xfrm>
            <a:off x="5432425" y="5503863"/>
            <a:ext cx="3175" cy="14287"/>
          </a:xfrm>
          <a:custGeom>
            <a:avLst/>
            <a:gdLst>
              <a:gd name="T0" fmla="*/ 0 w 8"/>
              <a:gd name="T1" fmla="*/ 0 h 34"/>
              <a:gd name="T2" fmla="*/ 4 w 8"/>
              <a:gd name="T3" fmla="*/ 0 h 34"/>
              <a:gd name="T4" fmla="*/ 8 w 8"/>
              <a:gd name="T5" fmla="*/ 34 h 34"/>
              <a:gd name="T6" fmla="*/ 8 w 8"/>
              <a:gd name="T7" fmla="*/ 34 h 34"/>
              <a:gd name="T8" fmla="*/ 4 w 8"/>
              <a:gd name="T9" fmla="*/ 34 h 34"/>
              <a:gd name="T10" fmla="*/ 0 w 8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34">
                <a:moveTo>
                  <a:pt x="0" y="0"/>
                </a:moveTo>
                <a:lnTo>
                  <a:pt x="4" y="0"/>
                </a:lnTo>
                <a:lnTo>
                  <a:pt x="8" y="34"/>
                </a:lnTo>
                <a:lnTo>
                  <a:pt x="8" y="34"/>
                </a:lnTo>
                <a:lnTo>
                  <a:pt x="4" y="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Freeform 46"/>
          <p:cNvSpPr>
            <a:spLocks/>
          </p:cNvSpPr>
          <p:nvPr/>
        </p:nvSpPr>
        <p:spPr bwMode="auto">
          <a:xfrm>
            <a:off x="5434013" y="5518150"/>
            <a:ext cx="4762" cy="14288"/>
          </a:xfrm>
          <a:custGeom>
            <a:avLst/>
            <a:gdLst>
              <a:gd name="T0" fmla="*/ 0 w 8"/>
              <a:gd name="T1" fmla="*/ 0 h 36"/>
              <a:gd name="T2" fmla="*/ 4 w 8"/>
              <a:gd name="T3" fmla="*/ 0 h 36"/>
              <a:gd name="T4" fmla="*/ 8 w 8"/>
              <a:gd name="T5" fmla="*/ 36 h 36"/>
              <a:gd name="T6" fmla="*/ 8 w 8"/>
              <a:gd name="T7" fmla="*/ 36 h 36"/>
              <a:gd name="T8" fmla="*/ 4 w 8"/>
              <a:gd name="T9" fmla="*/ 36 h 36"/>
              <a:gd name="T10" fmla="*/ 0 w 8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36">
                <a:moveTo>
                  <a:pt x="0" y="0"/>
                </a:moveTo>
                <a:lnTo>
                  <a:pt x="4" y="0"/>
                </a:lnTo>
                <a:lnTo>
                  <a:pt x="8" y="36"/>
                </a:lnTo>
                <a:lnTo>
                  <a:pt x="8" y="36"/>
                </a:lnTo>
                <a:lnTo>
                  <a:pt x="4" y="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Freeform 47"/>
          <p:cNvSpPr>
            <a:spLocks/>
          </p:cNvSpPr>
          <p:nvPr/>
        </p:nvSpPr>
        <p:spPr bwMode="auto">
          <a:xfrm>
            <a:off x="5435600" y="5532438"/>
            <a:ext cx="4763" cy="12700"/>
          </a:xfrm>
          <a:custGeom>
            <a:avLst/>
            <a:gdLst>
              <a:gd name="T0" fmla="*/ 0 w 7"/>
              <a:gd name="T1" fmla="*/ 0 h 35"/>
              <a:gd name="T2" fmla="*/ 4 w 7"/>
              <a:gd name="T3" fmla="*/ 0 h 35"/>
              <a:gd name="T4" fmla="*/ 7 w 7"/>
              <a:gd name="T5" fmla="*/ 35 h 35"/>
              <a:gd name="T6" fmla="*/ 7 w 7"/>
              <a:gd name="T7" fmla="*/ 35 h 35"/>
              <a:gd name="T8" fmla="*/ 3 w 7"/>
              <a:gd name="T9" fmla="*/ 35 h 35"/>
              <a:gd name="T10" fmla="*/ 0 w 7"/>
              <a:gd name="T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35">
                <a:moveTo>
                  <a:pt x="0" y="0"/>
                </a:moveTo>
                <a:lnTo>
                  <a:pt x="4" y="0"/>
                </a:lnTo>
                <a:lnTo>
                  <a:pt x="7" y="35"/>
                </a:lnTo>
                <a:lnTo>
                  <a:pt x="7" y="35"/>
                </a:lnTo>
                <a:lnTo>
                  <a:pt x="3" y="3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reeform 48"/>
          <p:cNvSpPr>
            <a:spLocks/>
          </p:cNvSpPr>
          <p:nvPr/>
        </p:nvSpPr>
        <p:spPr bwMode="auto">
          <a:xfrm>
            <a:off x="5430838" y="5572125"/>
            <a:ext cx="4762" cy="6350"/>
          </a:xfrm>
          <a:custGeom>
            <a:avLst/>
            <a:gdLst>
              <a:gd name="T0" fmla="*/ 6 w 9"/>
              <a:gd name="T1" fmla="*/ 0 h 14"/>
              <a:gd name="T2" fmla="*/ 9 w 9"/>
              <a:gd name="T3" fmla="*/ 3 h 14"/>
              <a:gd name="T4" fmla="*/ 3 w 9"/>
              <a:gd name="T5" fmla="*/ 13 h 14"/>
              <a:gd name="T6" fmla="*/ 1 w 9"/>
              <a:gd name="T7" fmla="*/ 14 h 14"/>
              <a:gd name="T8" fmla="*/ 0 w 9"/>
              <a:gd name="T9" fmla="*/ 9 h 14"/>
              <a:gd name="T10" fmla="*/ 6 w 9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3"/>
                </a:lnTo>
                <a:lnTo>
                  <a:pt x="3" y="13"/>
                </a:lnTo>
                <a:lnTo>
                  <a:pt x="1" y="14"/>
                </a:lnTo>
                <a:lnTo>
                  <a:pt x="0" y="9"/>
                </a:lnTo>
                <a:lnTo>
                  <a:pt x="6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Freeform 49"/>
          <p:cNvSpPr>
            <a:spLocks/>
          </p:cNvSpPr>
          <p:nvPr/>
        </p:nvSpPr>
        <p:spPr bwMode="auto">
          <a:xfrm>
            <a:off x="5429250" y="5576888"/>
            <a:ext cx="1588" cy="1587"/>
          </a:xfrm>
          <a:custGeom>
            <a:avLst/>
            <a:gdLst>
              <a:gd name="T0" fmla="*/ 2 w 3"/>
              <a:gd name="T1" fmla="*/ 0 h 5"/>
              <a:gd name="T2" fmla="*/ 3 w 3"/>
              <a:gd name="T3" fmla="*/ 5 h 5"/>
              <a:gd name="T4" fmla="*/ 1 w 3"/>
              <a:gd name="T5" fmla="*/ 5 h 5"/>
              <a:gd name="T6" fmla="*/ 1 w 3"/>
              <a:gd name="T7" fmla="*/ 3 h 5"/>
              <a:gd name="T8" fmla="*/ 0 w 3"/>
              <a:gd name="T9" fmla="*/ 1 h 5"/>
              <a:gd name="T10" fmla="*/ 1 w 3"/>
              <a:gd name="T11" fmla="*/ 0 h 5"/>
              <a:gd name="T12" fmla="*/ 2 w 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3" y="5"/>
                </a:lnTo>
                <a:lnTo>
                  <a:pt x="1" y="5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Freeform 50"/>
          <p:cNvSpPr>
            <a:spLocks/>
          </p:cNvSpPr>
          <p:nvPr/>
        </p:nvSpPr>
        <p:spPr bwMode="auto">
          <a:xfrm>
            <a:off x="5429250" y="5576888"/>
            <a:ext cx="1588" cy="1587"/>
          </a:xfrm>
          <a:custGeom>
            <a:avLst/>
            <a:gdLst>
              <a:gd name="T0" fmla="*/ 1 w 3"/>
              <a:gd name="T1" fmla="*/ 0 h 4"/>
              <a:gd name="T2" fmla="*/ 2 w 3"/>
              <a:gd name="T3" fmla="*/ 2 h 4"/>
              <a:gd name="T4" fmla="*/ 3 w 3"/>
              <a:gd name="T5" fmla="*/ 3 h 4"/>
              <a:gd name="T6" fmla="*/ 2 w 3"/>
              <a:gd name="T7" fmla="*/ 4 h 4"/>
              <a:gd name="T8" fmla="*/ 2 w 3"/>
              <a:gd name="T9" fmla="*/ 4 h 4"/>
              <a:gd name="T10" fmla="*/ 0 w 3"/>
              <a:gd name="T11" fmla="*/ 2 h 4"/>
              <a:gd name="T12" fmla="*/ 1 w 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4">
                <a:moveTo>
                  <a:pt x="1" y="0"/>
                </a:moveTo>
                <a:lnTo>
                  <a:pt x="2" y="2"/>
                </a:lnTo>
                <a:lnTo>
                  <a:pt x="3" y="3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Freeform 51"/>
          <p:cNvSpPr>
            <a:spLocks/>
          </p:cNvSpPr>
          <p:nvPr/>
        </p:nvSpPr>
        <p:spPr bwMode="auto">
          <a:xfrm>
            <a:off x="5427663" y="5576888"/>
            <a:ext cx="3175" cy="1587"/>
          </a:xfrm>
          <a:custGeom>
            <a:avLst/>
            <a:gdLst>
              <a:gd name="T0" fmla="*/ 2 w 4"/>
              <a:gd name="T1" fmla="*/ 0 h 4"/>
              <a:gd name="T2" fmla="*/ 4 w 4"/>
              <a:gd name="T3" fmla="*/ 2 h 4"/>
              <a:gd name="T4" fmla="*/ 3 w 4"/>
              <a:gd name="T5" fmla="*/ 4 h 4"/>
              <a:gd name="T6" fmla="*/ 2 w 4"/>
              <a:gd name="T7" fmla="*/ 2 h 4"/>
              <a:gd name="T8" fmla="*/ 0 w 4"/>
              <a:gd name="T9" fmla="*/ 2 h 4"/>
              <a:gd name="T10" fmla="*/ 1 w 4"/>
              <a:gd name="T11" fmla="*/ 1 h 4"/>
              <a:gd name="T12" fmla="*/ 2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2"/>
                </a:lnTo>
                <a:lnTo>
                  <a:pt x="3" y="4"/>
                </a:lnTo>
                <a:lnTo>
                  <a:pt x="2" y="2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Freeform 52"/>
          <p:cNvSpPr>
            <a:spLocks/>
          </p:cNvSpPr>
          <p:nvPr/>
        </p:nvSpPr>
        <p:spPr bwMode="auto">
          <a:xfrm>
            <a:off x="5427663" y="5578475"/>
            <a:ext cx="3175" cy="1588"/>
          </a:xfrm>
          <a:custGeom>
            <a:avLst/>
            <a:gdLst>
              <a:gd name="T0" fmla="*/ 0 w 4"/>
              <a:gd name="T1" fmla="*/ 0 h 4"/>
              <a:gd name="T2" fmla="*/ 2 w 4"/>
              <a:gd name="T3" fmla="*/ 0 h 4"/>
              <a:gd name="T4" fmla="*/ 4 w 4"/>
              <a:gd name="T5" fmla="*/ 0 h 4"/>
              <a:gd name="T6" fmla="*/ 4 w 4"/>
              <a:gd name="T7" fmla="*/ 3 h 4"/>
              <a:gd name="T8" fmla="*/ 3 w 4"/>
              <a:gd name="T9" fmla="*/ 4 h 4"/>
              <a:gd name="T10" fmla="*/ 0 w 4"/>
              <a:gd name="T11" fmla="*/ 2 h 4"/>
              <a:gd name="T12" fmla="*/ 0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4" y="3"/>
                </a:lnTo>
                <a:lnTo>
                  <a:pt x="3" y="4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reeform 53"/>
          <p:cNvSpPr>
            <a:spLocks/>
          </p:cNvSpPr>
          <p:nvPr/>
        </p:nvSpPr>
        <p:spPr bwMode="auto">
          <a:xfrm>
            <a:off x="5410200" y="5614988"/>
            <a:ext cx="1588" cy="9525"/>
          </a:xfrm>
          <a:custGeom>
            <a:avLst/>
            <a:gdLst>
              <a:gd name="T0" fmla="*/ 0 w 4"/>
              <a:gd name="T1" fmla="*/ 0 h 25"/>
              <a:gd name="T2" fmla="*/ 4 w 4"/>
              <a:gd name="T3" fmla="*/ 0 h 25"/>
              <a:gd name="T4" fmla="*/ 4 w 4"/>
              <a:gd name="T5" fmla="*/ 25 h 25"/>
              <a:gd name="T6" fmla="*/ 0 w 4"/>
              <a:gd name="T7" fmla="*/ 25 h 25"/>
              <a:gd name="T8" fmla="*/ 0 w 4"/>
              <a:gd name="T9" fmla="*/ 25 h 25"/>
              <a:gd name="T10" fmla="*/ 0 w 4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5">
                <a:moveTo>
                  <a:pt x="0" y="0"/>
                </a:moveTo>
                <a:lnTo>
                  <a:pt x="4" y="0"/>
                </a:lnTo>
                <a:lnTo>
                  <a:pt x="4" y="25"/>
                </a:lnTo>
                <a:lnTo>
                  <a:pt x="0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reeform 54"/>
          <p:cNvSpPr>
            <a:spLocks/>
          </p:cNvSpPr>
          <p:nvPr/>
        </p:nvSpPr>
        <p:spPr bwMode="auto">
          <a:xfrm>
            <a:off x="5410200" y="5624513"/>
            <a:ext cx="3175" cy="9525"/>
          </a:xfrm>
          <a:custGeom>
            <a:avLst/>
            <a:gdLst>
              <a:gd name="T0" fmla="*/ 0 w 5"/>
              <a:gd name="T1" fmla="*/ 0 h 25"/>
              <a:gd name="T2" fmla="*/ 4 w 5"/>
              <a:gd name="T3" fmla="*/ 0 h 25"/>
              <a:gd name="T4" fmla="*/ 5 w 5"/>
              <a:gd name="T5" fmla="*/ 24 h 25"/>
              <a:gd name="T6" fmla="*/ 1 w 5"/>
              <a:gd name="T7" fmla="*/ 25 h 25"/>
              <a:gd name="T8" fmla="*/ 1 w 5"/>
              <a:gd name="T9" fmla="*/ 24 h 25"/>
              <a:gd name="T10" fmla="*/ 0 w 5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5">
                <a:moveTo>
                  <a:pt x="0" y="0"/>
                </a:moveTo>
                <a:lnTo>
                  <a:pt x="4" y="0"/>
                </a:lnTo>
                <a:lnTo>
                  <a:pt x="5" y="24"/>
                </a:lnTo>
                <a:lnTo>
                  <a:pt x="1" y="25"/>
                </a:lnTo>
                <a:lnTo>
                  <a:pt x="1" y="2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Freeform 55"/>
          <p:cNvSpPr>
            <a:spLocks/>
          </p:cNvSpPr>
          <p:nvPr/>
        </p:nvSpPr>
        <p:spPr bwMode="auto">
          <a:xfrm>
            <a:off x="5422900" y="5678488"/>
            <a:ext cx="3175" cy="11112"/>
          </a:xfrm>
          <a:custGeom>
            <a:avLst/>
            <a:gdLst>
              <a:gd name="T0" fmla="*/ 0 w 5"/>
              <a:gd name="T1" fmla="*/ 0 h 32"/>
              <a:gd name="T2" fmla="*/ 4 w 5"/>
              <a:gd name="T3" fmla="*/ 0 h 32"/>
              <a:gd name="T4" fmla="*/ 5 w 5"/>
              <a:gd name="T5" fmla="*/ 32 h 32"/>
              <a:gd name="T6" fmla="*/ 5 w 5"/>
              <a:gd name="T7" fmla="*/ 32 h 32"/>
              <a:gd name="T8" fmla="*/ 1 w 5"/>
              <a:gd name="T9" fmla="*/ 32 h 32"/>
              <a:gd name="T10" fmla="*/ 0 w 5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2">
                <a:moveTo>
                  <a:pt x="0" y="0"/>
                </a:moveTo>
                <a:lnTo>
                  <a:pt x="4" y="0"/>
                </a:lnTo>
                <a:lnTo>
                  <a:pt x="5" y="32"/>
                </a:lnTo>
                <a:lnTo>
                  <a:pt x="5" y="32"/>
                </a:lnTo>
                <a:lnTo>
                  <a:pt x="1" y="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Freeform 56"/>
          <p:cNvSpPr>
            <a:spLocks/>
          </p:cNvSpPr>
          <p:nvPr/>
        </p:nvSpPr>
        <p:spPr bwMode="auto">
          <a:xfrm>
            <a:off x="5422900" y="5689600"/>
            <a:ext cx="3175" cy="26988"/>
          </a:xfrm>
          <a:custGeom>
            <a:avLst/>
            <a:gdLst>
              <a:gd name="T0" fmla="*/ 1 w 5"/>
              <a:gd name="T1" fmla="*/ 0 h 68"/>
              <a:gd name="T2" fmla="*/ 5 w 5"/>
              <a:gd name="T3" fmla="*/ 0 h 68"/>
              <a:gd name="T4" fmla="*/ 4 w 5"/>
              <a:gd name="T5" fmla="*/ 68 h 68"/>
              <a:gd name="T6" fmla="*/ 4 w 5"/>
              <a:gd name="T7" fmla="*/ 68 h 68"/>
              <a:gd name="T8" fmla="*/ 0 w 5"/>
              <a:gd name="T9" fmla="*/ 68 h 68"/>
              <a:gd name="T10" fmla="*/ 1 w 5"/>
              <a:gd name="T1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8">
                <a:moveTo>
                  <a:pt x="1" y="0"/>
                </a:moveTo>
                <a:lnTo>
                  <a:pt x="5" y="0"/>
                </a:lnTo>
                <a:lnTo>
                  <a:pt x="4" y="68"/>
                </a:lnTo>
                <a:lnTo>
                  <a:pt x="4" y="68"/>
                </a:lnTo>
                <a:lnTo>
                  <a:pt x="0" y="68"/>
                </a:lnTo>
                <a:lnTo>
                  <a:pt x="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reeform 57"/>
          <p:cNvSpPr>
            <a:spLocks/>
          </p:cNvSpPr>
          <p:nvPr/>
        </p:nvSpPr>
        <p:spPr bwMode="auto">
          <a:xfrm>
            <a:off x="5418138" y="5716588"/>
            <a:ext cx="6350" cy="47625"/>
          </a:xfrm>
          <a:custGeom>
            <a:avLst/>
            <a:gdLst>
              <a:gd name="T0" fmla="*/ 8 w 12"/>
              <a:gd name="T1" fmla="*/ 0 h 116"/>
              <a:gd name="T2" fmla="*/ 12 w 12"/>
              <a:gd name="T3" fmla="*/ 0 h 116"/>
              <a:gd name="T4" fmla="*/ 4 w 12"/>
              <a:gd name="T5" fmla="*/ 115 h 116"/>
              <a:gd name="T6" fmla="*/ 4 w 12"/>
              <a:gd name="T7" fmla="*/ 116 h 116"/>
              <a:gd name="T8" fmla="*/ 0 w 12"/>
              <a:gd name="T9" fmla="*/ 115 h 116"/>
              <a:gd name="T10" fmla="*/ 8 w 12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16">
                <a:moveTo>
                  <a:pt x="8" y="0"/>
                </a:moveTo>
                <a:lnTo>
                  <a:pt x="12" y="0"/>
                </a:lnTo>
                <a:lnTo>
                  <a:pt x="4" y="115"/>
                </a:lnTo>
                <a:lnTo>
                  <a:pt x="4" y="116"/>
                </a:lnTo>
                <a:lnTo>
                  <a:pt x="0" y="115"/>
                </a:lnTo>
                <a:lnTo>
                  <a:pt x="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Freeform 58"/>
          <p:cNvSpPr>
            <a:spLocks/>
          </p:cNvSpPr>
          <p:nvPr/>
        </p:nvSpPr>
        <p:spPr bwMode="auto">
          <a:xfrm>
            <a:off x="5410200" y="5791200"/>
            <a:ext cx="3175" cy="3175"/>
          </a:xfrm>
          <a:custGeom>
            <a:avLst/>
            <a:gdLst>
              <a:gd name="T0" fmla="*/ 0 w 4"/>
              <a:gd name="T1" fmla="*/ 0 h 6"/>
              <a:gd name="T2" fmla="*/ 4 w 4"/>
              <a:gd name="T3" fmla="*/ 0 h 6"/>
              <a:gd name="T4" fmla="*/ 4 w 4"/>
              <a:gd name="T5" fmla="*/ 5 h 6"/>
              <a:gd name="T6" fmla="*/ 4 w 4"/>
              <a:gd name="T7" fmla="*/ 6 h 6"/>
              <a:gd name="T8" fmla="*/ 0 w 4"/>
              <a:gd name="T9" fmla="*/ 5 h 6"/>
              <a:gd name="T10" fmla="*/ 0 w 4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0" y="0"/>
                </a:moveTo>
                <a:lnTo>
                  <a:pt x="4" y="0"/>
                </a:lnTo>
                <a:lnTo>
                  <a:pt x="4" y="5"/>
                </a:lnTo>
                <a:lnTo>
                  <a:pt x="4" y="6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reeform 59"/>
          <p:cNvSpPr>
            <a:spLocks/>
          </p:cNvSpPr>
          <p:nvPr/>
        </p:nvSpPr>
        <p:spPr bwMode="auto">
          <a:xfrm>
            <a:off x="5410200" y="5794375"/>
            <a:ext cx="3175" cy="1588"/>
          </a:xfrm>
          <a:custGeom>
            <a:avLst/>
            <a:gdLst>
              <a:gd name="T0" fmla="*/ 0 w 4"/>
              <a:gd name="T1" fmla="*/ 0 h 7"/>
              <a:gd name="T2" fmla="*/ 4 w 4"/>
              <a:gd name="T3" fmla="*/ 1 h 7"/>
              <a:gd name="T4" fmla="*/ 3 w 4"/>
              <a:gd name="T5" fmla="*/ 5 h 7"/>
              <a:gd name="T6" fmla="*/ 1 w 4"/>
              <a:gd name="T7" fmla="*/ 7 h 7"/>
              <a:gd name="T8" fmla="*/ 0 w 4"/>
              <a:gd name="T9" fmla="*/ 3 h 7"/>
              <a:gd name="T10" fmla="*/ 0 w 4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0" y="0"/>
                </a:moveTo>
                <a:lnTo>
                  <a:pt x="4" y="1"/>
                </a:lnTo>
                <a:lnTo>
                  <a:pt x="3" y="5"/>
                </a:lnTo>
                <a:lnTo>
                  <a:pt x="1" y="7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reeform 60"/>
          <p:cNvSpPr>
            <a:spLocks/>
          </p:cNvSpPr>
          <p:nvPr/>
        </p:nvSpPr>
        <p:spPr bwMode="auto">
          <a:xfrm>
            <a:off x="5402263" y="5794375"/>
            <a:ext cx="9525" cy="3175"/>
          </a:xfrm>
          <a:custGeom>
            <a:avLst/>
            <a:gdLst>
              <a:gd name="T0" fmla="*/ 17 w 18"/>
              <a:gd name="T1" fmla="*/ 0 h 8"/>
              <a:gd name="T2" fmla="*/ 18 w 18"/>
              <a:gd name="T3" fmla="*/ 4 h 8"/>
              <a:gd name="T4" fmla="*/ 3 w 18"/>
              <a:gd name="T5" fmla="*/ 8 h 8"/>
              <a:gd name="T6" fmla="*/ 0 w 18"/>
              <a:gd name="T7" fmla="*/ 4 h 8"/>
              <a:gd name="T8" fmla="*/ 2 w 18"/>
              <a:gd name="T9" fmla="*/ 2 h 8"/>
              <a:gd name="T10" fmla="*/ 17 w 18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8">
                <a:moveTo>
                  <a:pt x="17" y="0"/>
                </a:moveTo>
                <a:lnTo>
                  <a:pt x="18" y="4"/>
                </a:lnTo>
                <a:lnTo>
                  <a:pt x="3" y="8"/>
                </a:lnTo>
                <a:lnTo>
                  <a:pt x="0" y="4"/>
                </a:lnTo>
                <a:lnTo>
                  <a:pt x="2" y="2"/>
                </a:lnTo>
                <a:lnTo>
                  <a:pt x="17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 61"/>
          <p:cNvSpPr>
            <a:spLocks/>
          </p:cNvSpPr>
          <p:nvPr/>
        </p:nvSpPr>
        <p:spPr bwMode="auto">
          <a:xfrm>
            <a:off x="5400675" y="5795963"/>
            <a:ext cx="3175" cy="1587"/>
          </a:xfrm>
          <a:custGeom>
            <a:avLst/>
            <a:gdLst>
              <a:gd name="T0" fmla="*/ 2 w 5"/>
              <a:gd name="T1" fmla="*/ 0 h 4"/>
              <a:gd name="T2" fmla="*/ 5 w 5"/>
              <a:gd name="T3" fmla="*/ 4 h 4"/>
              <a:gd name="T4" fmla="*/ 2 w 5"/>
              <a:gd name="T5" fmla="*/ 4 h 4"/>
              <a:gd name="T6" fmla="*/ 0 w 5"/>
              <a:gd name="T7" fmla="*/ 1 h 4"/>
              <a:gd name="T8" fmla="*/ 0 w 5"/>
              <a:gd name="T9" fmla="*/ 1 h 4"/>
              <a:gd name="T10" fmla="*/ 2 w 5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2" y="0"/>
                </a:moveTo>
                <a:lnTo>
                  <a:pt x="5" y="4"/>
                </a:lnTo>
                <a:lnTo>
                  <a:pt x="2" y="4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Freeform 62"/>
          <p:cNvSpPr>
            <a:spLocks/>
          </p:cNvSpPr>
          <p:nvPr/>
        </p:nvSpPr>
        <p:spPr bwMode="auto">
          <a:xfrm>
            <a:off x="5399088" y="5797550"/>
            <a:ext cx="3175" cy="1588"/>
          </a:xfrm>
          <a:custGeom>
            <a:avLst/>
            <a:gdLst>
              <a:gd name="T0" fmla="*/ 2 w 4"/>
              <a:gd name="T1" fmla="*/ 0 h 5"/>
              <a:gd name="T2" fmla="*/ 4 w 4"/>
              <a:gd name="T3" fmla="*/ 3 h 5"/>
              <a:gd name="T4" fmla="*/ 4 w 4"/>
              <a:gd name="T5" fmla="*/ 5 h 5"/>
              <a:gd name="T6" fmla="*/ 0 w 4"/>
              <a:gd name="T7" fmla="*/ 4 h 5"/>
              <a:gd name="T8" fmla="*/ 1 w 4"/>
              <a:gd name="T9" fmla="*/ 3 h 5"/>
              <a:gd name="T10" fmla="*/ 2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4" y="3"/>
                </a:lnTo>
                <a:lnTo>
                  <a:pt x="4" y="5"/>
                </a:lnTo>
                <a:lnTo>
                  <a:pt x="0" y="4"/>
                </a:lnTo>
                <a:lnTo>
                  <a:pt x="1" y="3"/>
                </a:lnTo>
                <a:lnTo>
                  <a:pt x="2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reeform 63"/>
          <p:cNvSpPr>
            <a:spLocks/>
          </p:cNvSpPr>
          <p:nvPr/>
        </p:nvSpPr>
        <p:spPr bwMode="auto">
          <a:xfrm>
            <a:off x="5399088" y="5799138"/>
            <a:ext cx="3175" cy="4762"/>
          </a:xfrm>
          <a:custGeom>
            <a:avLst/>
            <a:gdLst>
              <a:gd name="T0" fmla="*/ 0 w 4"/>
              <a:gd name="T1" fmla="*/ 0 h 13"/>
              <a:gd name="T2" fmla="*/ 4 w 4"/>
              <a:gd name="T3" fmla="*/ 1 h 13"/>
              <a:gd name="T4" fmla="*/ 4 w 4"/>
              <a:gd name="T5" fmla="*/ 11 h 13"/>
              <a:gd name="T6" fmla="*/ 2 w 4"/>
              <a:gd name="T7" fmla="*/ 13 h 13"/>
              <a:gd name="T8" fmla="*/ 0 w 4"/>
              <a:gd name="T9" fmla="*/ 9 h 13"/>
              <a:gd name="T10" fmla="*/ 0 w 4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0"/>
                </a:moveTo>
                <a:lnTo>
                  <a:pt x="4" y="1"/>
                </a:lnTo>
                <a:lnTo>
                  <a:pt x="4" y="11"/>
                </a:lnTo>
                <a:lnTo>
                  <a:pt x="2" y="13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Freeform 64"/>
          <p:cNvSpPr>
            <a:spLocks/>
          </p:cNvSpPr>
          <p:nvPr/>
        </p:nvSpPr>
        <p:spPr bwMode="auto">
          <a:xfrm>
            <a:off x="5373688" y="5803900"/>
            <a:ext cx="3175" cy="3175"/>
          </a:xfrm>
          <a:custGeom>
            <a:avLst/>
            <a:gdLst>
              <a:gd name="T0" fmla="*/ 5 w 5"/>
              <a:gd name="T1" fmla="*/ 1 h 6"/>
              <a:gd name="T2" fmla="*/ 4 w 5"/>
              <a:gd name="T3" fmla="*/ 6 h 6"/>
              <a:gd name="T4" fmla="*/ 0 w 5"/>
              <a:gd name="T5" fmla="*/ 4 h 6"/>
              <a:gd name="T6" fmla="*/ 0 w 5"/>
              <a:gd name="T7" fmla="*/ 2 h 6"/>
              <a:gd name="T8" fmla="*/ 2 w 5"/>
              <a:gd name="T9" fmla="*/ 0 h 6"/>
              <a:gd name="T10" fmla="*/ 5 w 5"/>
              <a:gd name="T11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5" y="1"/>
                </a:moveTo>
                <a:lnTo>
                  <a:pt x="4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5" y="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reeform 65"/>
          <p:cNvSpPr>
            <a:spLocks/>
          </p:cNvSpPr>
          <p:nvPr/>
        </p:nvSpPr>
        <p:spPr bwMode="auto">
          <a:xfrm>
            <a:off x="5345113" y="5768975"/>
            <a:ext cx="4762" cy="7938"/>
          </a:xfrm>
          <a:custGeom>
            <a:avLst/>
            <a:gdLst>
              <a:gd name="T0" fmla="*/ 8 w 8"/>
              <a:gd name="T1" fmla="*/ 19 h 22"/>
              <a:gd name="T2" fmla="*/ 4 w 8"/>
              <a:gd name="T3" fmla="*/ 22 h 22"/>
              <a:gd name="T4" fmla="*/ 0 w 8"/>
              <a:gd name="T5" fmla="*/ 2 h 22"/>
              <a:gd name="T6" fmla="*/ 0 w 8"/>
              <a:gd name="T7" fmla="*/ 0 h 22"/>
              <a:gd name="T8" fmla="*/ 4 w 8"/>
              <a:gd name="T9" fmla="*/ 0 h 22"/>
              <a:gd name="T10" fmla="*/ 8 w 8"/>
              <a:gd name="T1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2">
                <a:moveTo>
                  <a:pt x="8" y="19"/>
                </a:moveTo>
                <a:lnTo>
                  <a:pt x="4" y="22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8" y="1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1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74350"/>
              </p:ext>
            </p:extLst>
          </p:nvPr>
        </p:nvGraphicFramePr>
        <p:xfrm>
          <a:off x="5562600" y="2460624"/>
          <a:ext cx="2895600" cy="3940176"/>
        </p:xfrm>
        <a:graphic>
          <a:graphicData uri="http://schemas.openxmlformats.org/drawingml/2006/table">
            <a:tbl>
              <a:tblPr/>
              <a:tblGrid>
                <a:gridCol w="1235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Digit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BCD Code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2" name="Line 103"/>
          <p:cNvSpPr>
            <a:spLocks noChangeShapeType="1"/>
          </p:cNvSpPr>
          <p:nvPr/>
        </p:nvSpPr>
        <p:spPr bwMode="auto">
          <a:xfrm flipV="1">
            <a:off x="1908175" y="2420938"/>
            <a:ext cx="647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Line 104"/>
          <p:cNvSpPr>
            <a:spLocks noChangeShapeType="1"/>
          </p:cNvSpPr>
          <p:nvPr/>
        </p:nvSpPr>
        <p:spPr bwMode="auto">
          <a:xfrm flipV="1">
            <a:off x="2700338" y="2420938"/>
            <a:ext cx="647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Line 105"/>
          <p:cNvSpPr>
            <a:spLocks noChangeShapeType="1"/>
          </p:cNvSpPr>
          <p:nvPr/>
        </p:nvSpPr>
        <p:spPr bwMode="auto">
          <a:xfrm>
            <a:off x="3492500" y="2420938"/>
            <a:ext cx="647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 Box 106"/>
          <p:cNvSpPr txBox="1">
            <a:spLocks noChangeArrowheads="1"/>
          </p:cNvSpPr>
          <p:nvPr/>
        </p:nvSpPr>
        <p:spPr bwMode="auto">
          <a:xfrm>
            <a:off x="2124075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6" name="Text Box 107"/>
          <p:cNvSpPr txBox="1">
            <a:spLocks noChangeArrowheads="1"/>
          </p:cNvSpPr>
          <p:nvPr/>
        </p:nvSpPr>
        <p:spPr bwMode="auto">
          <a:xfrm>
            <a:off x="2843213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7" name="Text Box 108"/>
          <p:cNvSpPr txBox="1">
            <a:spLocks noChangeArrowheads="1"/>
          </p:cNvSpPr>
          <p:nvPr/>
        </p:nvSpPr>
        <p:spPr bwMode="auto">
          <a:xfrm>
            <a:off x="3635375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8" name="Text Box 135"/>
          <p:cNvSpPr txBox="1">
            <a:spLocks noChangeArrowheads="1"/>
          </p:cNvSpPr>
          <p:nvPr/>
        </p:nvSpPr>
        <p:spPr bwMode="auto">
          <a:xfrm>
            <a:off x="4140200" y="1989138"/>
            <a:ext cx="1439863" cy="73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altLang="en-US" sz="2400" b="1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329</a:t>
            </a:r>
            <a:r>
              <a:rPr lang="en-US" altLang="en-US" sz="2400" b="1" baseline="-25000" dirty="0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BCD</a:t>
            </a:r>
          </a:p>
        </p:txBody>
      </p:sp>
    </p:spTree>
    <p:extLst>
      <p:ext uri="{BB962C8B-B14F-4D97-AF65-F5344CB8AC3E}">
        <p14:creationId xmlns:p14="http://schemas.microsoft.com/office/powerpoint/2010/main" val="34739879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 animBg="1"/>
      <p:bldP spid="145" grpId="0" autoUpdateAnimBg="0"/>
      <p:bldP spid="146" grpId="0" autoUpdateAnimBg="0"/>
      <p:bldP spid="147" grpId="0" autoUpdateAnimBg="0"/>
      <p:bldP spid="14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Putting It All Together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49461"/>
              </p:ext>
            </p:extLst>
          </p:nvPr>
        </p:nvGraphicFramePr>
        <p:xfrm>
          <a:off x="1219200" y="955344"/>
          <a:ext cx="6248400" cy="5444490"/>
        </p:xfrm>
        <a:graphic>
          <a:graphicData uri="http://schemas.openxmlformats.org/drawingml/2006/table">
            <a:tbl>
              <a:tblPr firstRow="1" firstCol="1" bandRow="1"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Decimal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Binary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Hexadecimal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BCD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0001 0000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0001 0001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0001 0010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0001 0011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0001 0100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ourier New" panose="02070309020205020404" pitchFamily="49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0001 0101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143424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BDCF33E-DCF5-47F5-A4D3-B8AA0710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* Binary Addition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AA4B76-DF84-45D3-B031-58DCE00AA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08946"/>
              </p:ext>
            </p:extLst>
          </p:nvPr>
        </p:nvGraphicFramePr>
        <p:xfrm>
          <a:off x="1371600" y="1088010"/>
          <a:ext cx="7162800" cy="40650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9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02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Carry-in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A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B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Sum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Carry-out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724" name="Picture 1">
            <a:extLst>
              <a:ext uri="{FF2B5EF4-FFF2-40B4-BE49-F238E27FC236}">
                <a16:creationId xmlns:a16="http://schemas.microsoft.com/office/drawing/2014/main" id="{2E11A03F-4FFD-4D94-AF6E-0D2E14D9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67324"/>
            <a:ext cx="2057400" cy="1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06595C6-E556-4472-82F4-C9F2FB9E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Binary Addition 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C491D57D-36F7-463D-A979-351951AF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752600"/>
            <a:ext cx="832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9D9A557B-63D6-4DE2-8BE9-88396F264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95663"/>
            <a:ext cx="6934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Gill Sans MT" panose="020B0502020104020203" pitchFamily="34" charset="0"/>
              </a:rPr>
              <a:t>1111111      </a:t>
            </a:r>
          </a:p>
          <a:p>
            <a:pPr eaLnBrk="1" hangingPunct="1"/>
            <a:r>
              <a:rPr lang="en-US" altLang="en-US" sz="2400">
                <a:latin typeface="Gill Sans MT" panose="020B0502020104020203" pitchFamily="34" charset="0"/>
              </a:rPr>
              <a:t>00111011                       1+2+8+16+32 = 59</a:t>
            </a:r>
          </a:p>
          <a:p>
            <a:pPr eaLnBrk="1" hangingPunct="1"/>
            <a:r>
              <a:rPr lang="en-US" altLang="en-US" sz="2400">
                <a:latin typeface="Gill Sans MT" panose="020B0502020104020203" pitchFamily="34" charset="0"/>
              </a:rPr>
              <a:t>01010111+                     1+2+4+16+64 = 87</a:t>
            </a:r>
          </a:p>
          <a:p>
            <a:pPr eaLnBrk="1" hangingPunct="1"/>
            <a:r>
              <a:rPr lang="en-US" altLang="en-US" sz="2400">
                <a:latin typeface="Gill Sans MT" panose="020B0502020104020203" pitchFamily="34" charset="0"/>
              </a:rPr>
              <a:t>------------                                              = 146</a:t>
            </a:r>
          </a:p>
          <a:p>
            <a:pPr eaLnBrk="1" hangingPunct="1"/>
            <a:r>
              <a:rPr lang="en-US" altLang="en-US" sz="2400">
                <a:latin typeface="Gill Sans MT" panose="020B0502020104020203" pitchFamily="34" charset="0"/>
              </a:rPr>
              <a:t>10010010                       2+16+128       = 146  </a:t>
            </a:r>
          </a:p>
        </p:txBody>
      </p:sp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060A6B7-39E3-4F3B-8D65-95BBC6C8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Binary Subtraction 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86D3A120-81FF-4F97-9E46-4487C66625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/>
              <a:t>0	-	0	=	0 </a:t>
            </a:r>
          </a:p>
          <a:p>
            <a:pPr eaLnBrk="1" hangingPunct="1"/>
            <a:r>
              <a:rPr lang="en-US" altLang="en-US"/>
              <a:t>1	-	1	=	0 </a:t>
            </a:r>
          </a:p>
          <a:p>
            <a:pPr eaLnBrk="1" hangingPunct="1"/>
            <a:r>
              <a:rPr lang="en-US" altLang="en-US"/>
              <a:t>1	-	0	=	1 </a:t>
            </a:r>
          </a:p>
          <a:p>
            <a:pPr eaLnBrk="1" hangingPunct="1"/>
            <a:r>
              <a:rPr lang="en-US" altLang="en-US"/>
              <a:t>10	 -	1	=	1 </a:t>
            </a:r>
          </a:p>
          <a:p>
            <a:pPr eaLnBrk="1" hangingPunct="1"/>
            <a:r>
              <a:rPr lang="en-US" altLang="en-US"/>
              <a:t>0	 - 	1 	with a borrow of (1)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A94B75EC-429F-446F-8510-7890955C4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6435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>
            <a:extLst>
              <a:ext uri="{FF2B5EF4-FFF2-40B4-BE49-F238E27FC236}">
                <a16:creationId xmlns:a16="http://schemas.microsoft.com/office/drawing/2014/main" id="{C048F2C8-B7FF-4CFE-A4DA-601B8571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2560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96E6-04D2-473D-A8F0-9D8EEF1E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* 1's and 2's Complements of Binary Numbers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3DF1773B-7D9A-4656-8E5A-CBEFCD9E98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b="1"/>
              <a:t>Finding the 1's Complement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Finding the 2's Complement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    2's complement = (l's complement) + 1</a:t>
            </a:r>
          </a:p>
          <a:p>
            <a:pPr eaLnBrk="1" hangingPunct="1"/>
            <a:endParaRPr lang="en-US" altLang="en-US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473DDCC3-EF08-47EC-80B4-B62E9E2A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4141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269DA6A-D7BA-480C-A89E-7AEDBB82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* Digital and Analog Quantities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D2836BF-2B12-48BA-BF65-C9FB6BCA2E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/>
              <a:t>An analog quantity is one having continuous values </a:t>
            </a:r>
          </a:p>
          <a:p>
            <a:pPr eaLnBrk="1" hangingPunct="1"/>
            <a:r>
              <a:rPr lang="en-US" altLang="en-US"/>
              <a:t>A digital quantity is one having a discrete set of values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/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3D72C012-06FB-424A-A132-99D811AD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64197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E45A4FEA-F87A-4F12-AE3C-E1CAEA420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5638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5E55AAB7-461D-4DD9-92A9-71B93E8A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* Subtracting two unsigned numbers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DC1C96F8-AEE0-4174-8ED6-E4B12A3F62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1's Complement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597BCA-68EA-46EE-8879-81DF7FF7B3B4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1905000"/>
          <a:ext cx="27432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01010111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00111011</a:t>
                      </a:r>
                      <a:r>
                        <a:rPr lang="ar-EG" sz="2400" dirty="0"/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01010111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dirty="0"/>
                        <a:t>1100010</a:t>
                      </a:r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00011011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2400" dirty="0"/>
                        <a:t>1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2400" dirty="0"/>
                        <a:t>11100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2CED380-44AC-4EFA-8CF0-8DCA0A10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* Subtracting two unsigned numbers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95D65E4-3F04-418C-9CA2-3BE1BBA36A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2's Complement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A15742-7D82-4338-A613-5A40FB92F677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362200"/>
          <a:ext cx="27432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01010111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00111011</a:t>
                      </a:r>
                      <a:r>
                        <a:rPr lang="ar-EG" sz="2400" dirty="0"/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01010111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dirty="0"/>
                        <a:t>1100010</a:t>
                      </a:r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00011100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To Represent Signed Numbers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and minus signs are used for decimal numbers:</a:t>
            </a:r>
          </a:p>
          <a:p>
            <a:pPr marL="457200" lvl="1" indent="0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sz="2400" b="1" kern="1200" dirty="0">
                <a:solidFill>
                  <a:srgbClr val="081D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(or +25), −16, </a:t>
            </a:r>
            <a:r>
              <a:rPr lang="en-US" altLang="en-US" sz="2400" b="1" kern="1200" dirty="0" err="1">
                <a:solidFill>
                  <a:srgbClr val="081D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</a:t>
            </a:r>
            <a:endParaRPr lang="en-US" altLang="en-US" sz="2400" b="1" kern="1200" dirty="0">
              <a:solidFill>
                <a:srgbClr val="081D5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computers, everything is represented as </a:t>
            </a:r>
            <a:r>
              <a:rPr lang="en-US" altLang="en-US" b="1" i="1" kern="1200" dirty="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bits</a:t>
            </a:r>
            <a:endParaRPr lang="en-US" altLang="en-US" b="1" i="1" kern="1200" dirty="0">
              <a:solidFill>
                <a:srgbClr val="063DE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 signed binary number representations:</a:t>
            </a:r>
          </a:p>
          <a:p>
            <a:pPr marL="457200" lvl="1" indent="0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sz="2400" b="1" kern="1200" dirty="0">
                <a:solidFill>
                  <a:srgbClr val="005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signed magnitude</a:t>
            </a:r>
          </a:p>
          <a:p>
            <a:pPr marL="457200" lvl="1" indent="0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sz="2400" b="1" kern="1200" dirty="0">
                <a:solidFill>
                  <a:srgbClr val="005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1’s complement</a:t>
            </a:r>
          </a:p>
          <a:p>
            <a:pPr marL="457200" lvl="1" indent="0">
              <a:lnSpc>
                <a:spcPct val="90000"/>
              </a:lnSpc>
              <a:spcBef>
                <a:spcPct val="50000"/>
              </a:spcBef>
              <a:buClr>
                <a:srgbClr val="063DE8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sz="2400" b="1" kern="1200" dirty="0">
                <a:solidFill>
                  <a:srgbClr val="0054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2’s complement</a:t>
            </a:r>
          </a:p>
          <a:p>
            <a:pPr marL="0" lvl="0" indent="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each case: </a:t>
            </a:r>
            <a:r>
              <a:rPr lang="en-US" altLang="en-US" b="1" kern="1200" dirty="0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left-most bit indicates the sign:</a:t>
            </a:r>
            <a:br>
              <a:rPr lang="en-US" altLang="en-US" b="1" kern="12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kern="12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‘0’ </a:t>
            </a:r>
            <a:r>
              <a:rPr lang="en-US" altLang="en-US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en-US" b="1" kern="12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 </a:t>
            </a:r>
            <a:r>
              <a:rPr lang="en-US" altLang="en-US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b="1" kern="12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‘1’ </a:t>
            </a:r>
            <a:r>
              <a:rPr lang="en-US" altLang="en-US" b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en-US" b="1" kern="1200" dirty="0">
                <a:solidFill>
                  <a:srgbClr val="FC0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9142"/>
      </p:ext>
    </p:extLst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Signed Magnitude Representation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2895600" y="2438400"/>
            <a:ext cx="2851150" cy="1052512"/>
            <a:chOff x="326" y="3335"/>
            <a:chExt cx="1796" cy="663"/>
          </a:xfrm>
        </p:grpSpPr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854" y="3335"/>
              <a:ext cx="1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0001100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12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V="1">
              <a:off x="720" y="3552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326" y="3767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Sign bit</a:t>
              </a: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1008" y="3552"/>
              <a:ext cx="5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 flipV="1">
              <a:off x="1296" y="3600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1286" y="3767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Magnitude</a:t>
              </a:r>
            </a:p>
          </p:txBody>
        </p:sp>
      </p:grpSp>
      <p:grpSp>
        <p:nvGrpSpPr>
          <p:cNvPr id="29" name="Group 12"/>
          <p:cNvGrpSpPr>
            <a:grpSpLocks/>
          </p:cNvGrpSpPr>
          <p:nvPr/>
        </p:nvGrpSpPr>
        <p:grpSpPr bwMode="auto">
          <a:xfrm>
            <a:off x="2895600" y="4022725"/>
            <a:ext cx="2981325" cy="1052512"/>
            <a:chOff x="326" y="3335"/>
            <a:chExt cx="1878" cy="663"/>
          </a:xfrm>
        </p:grpSpPr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854" y="3335"/>
              <a:ext cx="13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0001100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 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"/>
                  <a:cs typeface="Arial" panose="020B0604020202020204" pitchFamily="34" charset="0"/>
                </a:rPr>
                <a:t>−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 flipV="1">
              <a:off x="720" y="3552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26" y="3767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Sign bit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5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H="1" flipV="1">
              <a:off x="1296" y="3600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1286" y="3767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Magnitude</a:t>
              </a:r>
            </a:p>
          </p:txBody>
        </p:sp>
      </p:grp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39750" y="1398588"/>
            <a:ext cx="8353425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361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38288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4875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11463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2686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258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1830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6402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left most bit is designated as the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bit while the remaining bits form the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1224440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One’s Complement Representation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39750" y="1258888"/>
            <a:ext cx="80645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one’s complement of a binary number is done by complementing (i.e. inverting) all bits</a:t>
            </a:r>
          </a:p>
          <a:p>
            <a:pPr marL="952500" marR="0" lvl="1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1’s comp of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00110011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11001100</a:t>
            </a:r>
          </a:p>
          <a:p>
            <a:pPr marL="952500" marR="0" lvl="1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1’s comp of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10101010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01010101</a:t>
            </a:r>
          </a:p>
          <a:p>
            <a:pPr marL="457200" marR="0" lvl="0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-bit number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1’s complement is</a:t>
            </a:r>
            <a:b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(2</a:t>
            </a:r>
            <a:r>
              <a:rPr kumimoji="0" lang="en-US" altLang="en-US" sz="2400" b="1" i="0" u="none" strike="noStrike" kern="0" cap="none" spc="0" normalizeH="0" baseline="5000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Called “</a:t>
            </a:r>
            <a:r>
              <a: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diminished radix complement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by Mano</a:t>
            </a:r>
          </a:p>
          <a:p>
            <a:pPr marL="457200" marR="0" lvl="0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the negative of a 1’s complement number take its 1’s complement</a:t>
            </a: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1346200" y="5516563"/>
            <a:ext cx="2851150" cy="1052512"/>
            <a:chOff x="326" y="3335"/>
            <a:chExt cx="1796" cy="663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854" y="3335"/>
              <a:ext cx="1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0001100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12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720" y="3552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26" y="3767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Sign bit</a:t>
              </a: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008" y="3552"/>
              <a:ext cx="5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 flipV="1">
              <a:off x="1296" y="3600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286" y="3767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Magnitude</a:t>
              </a:r>
            </a:p>
          </p:txBody>
        </p:sp>
      </p:grpSp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5003800" y="5516563"/>
            <a:ext cx="2981325" cy="1052512"/>
            <a:chOff x="326" y="3335"/>
            <a:chExt cx="1878" cy="663"/>
          </a:xfrm>
        </p:grpSpPr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854" y="3335"/>
              <a:ext cx="13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1110011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 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"/>
                  <a:cs typeface="Arial" panose="020B0604020202020204" pitchFamily="34" charset="0"/>
                </a:rPr>
                <a:t>−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720" y="3552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26" y="3767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Sign bit</a:t>
              </a: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5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H="1" flipV="1">
              <a:off x="1296" y="3600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1286" y="3767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5088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One’s Complement Representation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5" name="Group 199"/>
          <p:cNvGrpSpPr>
            <a:grpSpLocks/>
          </p:cNvGrpSpPr>
          <p:nvPr/>
        </p:nvGrpSpPr>
        <p:grpSpPr bwMode="auto">
          <a:xfrm>
            <a:off x="3565525" y="5822950"/>
            <a:ext cx="3743325" cy="414338"/>
            <a:chOff x="2246" y="3668"/>
            <a:chExt cx="2358" cy="261"/>
          </a:xfrm>
        </p:grpSpPr>
        <p:sp>
          <p:nvSpPr>
            <p:cNvPr id="56" name="Rectangle 79"/>
            <p:cNvSpPr>
              <a:spLocks noChangeArrowheads="1"/>
            </p:cNvSpPr>
            <p:nvPr/>
          </p:nvSpPr>
          <p:spPr bwMode="auto">
            <a:xfrm>
              <a:off x="3425" y="3668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altLang="en-US">
                  <a:solidFill>
                    <a:srgbClr val="FC0128"/>
                  </a:solidFill>
                  <a:cs typeface="Arial" panose="020B0604020202020204" pitchFamily="34" charset="0"/>
                </a:rPr>
                <a:t>1</a:t>
              </a:r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000</a:t>
              </a:r>
            </a:p>
          </p:txBody>
        </p:sp>
        <p:sp>
          <p:nvSpPr>
            <p:cNvPr id="57" name="Rectangle 77"/>
            <p:cNvSpPr>
              <a:spLocks noChangeArrowheads="1"/>
            </p:cNvSpPr>
            <p:nvPr/>
          </p:nvSpPr>
          <p:spPr bwMode="auto">
            <a:xfrm>
              <a:off x="2246" y="3668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altLang="en-US">
                  <a:solidFill>
                    <a:srgbClr val="081D58"/>
                  </a:solidFill>
                  <a:latin typeface=""/>
                  <a:cs typeface="Arial" panose="020B0604020202020204" pitchFamily="34" charset="0"/>
                </a:rPr>
                <a:t>−</a:t>
              </a:r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 7</a:t>
              </a:r>
            </a:p>
          </p:txBody>
        </p:sp>
      </p:grp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5437188" y="3336925"/>
            <a:ext cx="1871662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>
              <a:lnSpc>
                <a:spcPct val="75000"/>
              </a:lnSpc>
              <a:spcBef>
                <a:spcPct val="65000"/>
              </a:spcBef>
              <a:buSzPct val="100000"/>
              <a:buChar char="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5300">
              <a:lnSpc>
                <a:spcPct val="85000"/>
              </a:lnSpc>
              <a:spcBef>
                <a:spcPct val="40000"/>
              </a:spcBef>
              <a:buSzPct val="10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lnSpc>
                <a:spcPct val="85000"/>
              </a:lnSpc>
              <a:spcBef>
                <a:spcPct val="40000"/>
              </a:spcBef>
              <a:buSzPct val="10000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>
                <a:solidFill>
                  <a:srgbClr val="FC0128"/>
                </a:solidFill>
                <a:cs typeface="Arial" panose="020B0604020202020204" pitchFamily="34" charset="0"/>
              </a:rPr>
              <a:t>0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000</a:t>
            </a:r>
          </a:p>
        </p:txBody>
      </p:sp>
      <p:sp>
        <p:nvSpPr>
          <p:cNvPr id="59" name="Rectangle 47"/>
          <p:cNvSpPr>
            <a:spLocks noChangeArrowheads="1"/>
          </p:cNvSpPr>
          <p:nvPr/>
        </p:nvSpPr>
        <p:spPr bwMode="auto">
          <a:xfrm>
            <a:off x="3565525" y="3336925"/>
            <a:ext cx="18716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>
              <a:lnSpc>
                <a:spcPct val="75000"/>
              </a:lnSpc>
              <a:spcBef>
                <a:spcPct val="65000"/>
              </a:spcBef>
              <a:buSzPct val="100000"/>
              <a:buChar char="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5300">
              <a:lnSpc>
                <a:spcPct val="85000"/>
              </a:lnSpc>
              <a:spcBef>
                <a:spcPct val="40000"/>
              </a:spcBef>
              <a:buSzPct val="10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lnSpc>
                <a:spcPct val="85000"/>
              </a:lnSpc>
              <a:spcBef>
                <a:spcPct val="40000"/>
              </a:spcBef>
              <a:buSzPct val="10000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60" name="Group 193"/>
          <p:cNvGrpSpPr>
            <a:grpSpLocks/>
          </p:cNvGrpSpPr>
          <p:nvPr/>
        </p:nvGrpSpPr>
        <p:grpSpPr bwMode="auto">
          <a:xfrm>
            <a:off x="3565525" y="1265238"/>
            <a:ext cx="3743325" cy="414337"/>
            <a:chOff x="2246" y="797"/>
            <a:chExt cx="2358" cy="261"/>
          </a:xfrm>
        </p:grpSpPr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3425" y="797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altLang="en-US">
                  <a:solidFill>
                    <a:srgbClr val="FC0128"/>
                  </a:solidFill>
                  <a:cs typeface="Arial" panose="020B0604020202020204" pitchFamily="34" charset="0"/>
                </a:rPr>
                <a:t>0</a:t>
              </a:r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111</a:t>
              </a:r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2246" y="797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3565525" y="1265238"/>
            <a:ext cx="3743325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3565525" y="6237288"/>
            <a:ext cx="3743325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3565525" y="1265238"/>
            <a:ext cx="0" cy="497205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>
            <a:off x="5437188" y="1265238"/>
            <a:ext cx="0" cy="4972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29"/>
          <p:cNvSpPr>
            <a:spLocks noChangeShapeType="1"/>
          </p:cNvSpPr>
          <p:nvPr/>
        </p:nvSpPr>
        <p:spPr bwMode="auto">
          <a:xfrm>
            <a:off x="7308850" y="1265238"/>
            <a:ext cx="0" cy="497205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191"/>
          <p:cNvGrpSpPr>
            <a:grpSpLocks/>
          </p:cNvGrpSpPr>
          <p:nvPr/>
        </p:nvGrpSpPr>
        <p:grpSpPr bwMode="auto">
          <a:xfrm>
            <a:off x="3565525" y="1679575"/>
            <a:ext cx="3743325" cy="1241425"/>
            <a:chOff x="2246" y="1058"/>
            <a:chExt cx="2358" cy="782"/>
          </a:xfrm>
        </p:grpSpPr>
        <p:sp>
          <p:nvSpPr>
            <p:cNvPr id="69" name="Rectangle 39"/>
            <p:cNvSpPr>
              <a:spLocks noChangeArrowheads="1"/>
            </p:cNvSpPr>
            <p:nvPr/>
          </p:nvSpPr>
          <p:spPr bwMode="auto">
            <a:xfrm>
              <a:off x="3425" y="1580"/>
              <a:ext cx="1179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0" name="Rectangle 37"/>
            <p:cNvSpPr>
              <a:spLocks noChangeArrowheads="1"/>
            </p:cNvSpPr>
            <p:nvPr/>
          </p:nvSpPr>
          <p:spPr bwMode="auto">
            <a:xfrm>
              <a:off x="2246" y="1580"/>
              <a:ext cx="1179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1" name="Rectangle 34"/>
            <p:cNvSpPr>
              <a:spLocks noChangeArrowheads="1"/>
            </p:cNvSpPr>
            <p:nvPr/>
          </p:nvSpPr>
          <p:spPr bwMode="auto">
            <a:xfrm>
              <a:off x="3425" y="1319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2246" y="1319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3" name="Rectangle 23"/>
            <p:cNvSpPr>
              <a:spLocks noChangeArrowheads="1"/>
            </p:cNvSpPr>
            <p:nvPr/>
          </p:nvSpPr>
          <p:spPr bwMode="auto">
            <a:xfrm>
              <a:off x="3425" y="1058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2246" y="1058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5" name="Line 25"/>
            <p:cNvSpPr>
              <a:spLocks noChangeShapeType="1"/>
            </p:cNvSpPr>
            <p:nvPr/>
          </p:nvSpPr>
          <p:spPr bwMode="auto">
            <a:xfrm>
              <a:off x="2246" y="1058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2246" y="1319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>
              <a:off x="2246" y="1580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194"/>
          <p:cNvGrpSpPr>
            <a:grpSpLocks/>
          </p:cNvGrpSpPr>
          <p:nvPr/>
        </p:nvGrpSpPr>
        <p:grpSpPr bwMode="auto">
          <a:xfrm>
            <a:off x="3565525" y="2921000"/>
            <a:ext cx="3743325" cy="415925"/>
            <a:chOff x="2246" y="1840"/>
            <a:chExt cx="2358" cy="262"/>
          </a:xfrm>
        </p:grpSpPr>
        <p:sp>
          <p:nvSpPr>
            <p:cNvPr id="79" name="Rectangle 44"/>
            <p:cNvSpPr>
              <a:spLocks noChangeArrowheads="1"/>
            </p:cNvSpPr>
            <p:nvPr/>
          </p:nvSpPr>
          <p:spPr bwMode="auto">
            <a:xfrm>
              <a:off x="3425" y="1840"/>
              <a:ext cx="117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001</a:t>
              </a: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2246" y="1840"/>
              <a:ext cx="117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1" name="Line 43"/>
            <p:cNvSpPr>
              <a:spLocks noChangeShapeType="1"/>
            </p:cNvSpPr>
            <p:nvPr/>
          </p:nvSpPr>
          <p:spPr bwMode="auto">
            <a:xfrm>
              <a:off x="2246" y="1840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Line 48"/>
          <p:cNvSpPr>
            <a:spLocks noChangeShapeType="1"/>
          </p:cNvSpPr>
          <p:nvPr/>
        </p:nvSpPr>
        <p:spPr bwMode="auto">
          <a:xfrm>
            <a:off x="3565525" y="3336925"/>
            <a:ext cx="37433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Line 53"/>
          <p:cNvSpPr>
            <a:spLocks noChangeShapeType="1"/>
          </p:cNvSpPr>
          <p:nvPr/>
        </p:nvSpPr>
        <p:spPr bwMode="auto">
          <a:xfrm>
            <a:off x="3565525" y="3751263"/>
            <a:ext cx="3743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195"/>
          <p:cNvGrpSpPr>
            <a:grpSpLocks/>
          </p:cNvGrpSpPr>
          <p:nvPr/>
        </p:nvGrpSpPr>
        <p:grpSpPr bwMode="auto">
          <a:xfrm>
            <a:off x="3565525" y="3751263"/>
            <a:ext cx="3743325" cy="414337"/>
            <a:chOff x="2246" y="2363"/>
            <a:chExt cx="2358" cy="261"/>
          </a:xfrm>
        </p:grpSpPr>
        <p:sp>
          <p:nvSpPr>
            <p:cNvPr id="85" name="Rectangle 54"/>
            <p:cNvSpPr>
              <a:spLocks noChangeArrowheads="1"/>
            </p:cNvSpPr>
            <p:nvPr/>
          </p:nvSpPr>
          <p:spPr bwMode="auto">
            <a:xfrm>
              <a:off x="3425" y="2363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</a:p>
          </p:txBody>
        </p:sp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2246" y="2363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"/>
                  <a:cs typeface="Arial" panose="020B0604020202020204" pitchFamily="34" charset="0"/>
                </a:rPr>
                <a:t>−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0</a:t>
              </a:r>
            </a:p>
          </p:txBody>
        </p:sp>
        <p:sp>
          <p:nvSpPr>
            <p:cNvPr id="87" name="Line 58"/>
            <p:cNvSpPr>
              <a:spLocks noChangeShapeType="1"/>
            </p:cNvSpPr>
            <p:nvPr/>
          </p:nvSpPr>
          <p:spPr bwMode="auto">
            <a:xfrm>
              <a:off x="2246" y="2624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196"/>
          <p:cNvGrpSpPr>
            <a:grpSpLocks/>
          </p:cNvGrpSpPr>
          <p:nvPr/>
        </p:nvGrpSpPr>
        <p:grpSpPr bwMode="auto">
          <a:xfrm>
            <a:off x="3565525" y="4165600"/>
            <a:ext cx="3743325" cy="414338"/>
            <a:chOff x="2246" y="2624"/>
            <a:chExt cx="2358" cy="261"/>
          </a:xfrm>
        </p:grpSpPr>
        <p:sp>
          <p:nvSpPr>
            <p:cNvPr id="89" name="Rectangle 59"/>
            <p:cNvSpPr>
              <a:spLocks noChangeArrowheads="1"/>
            </p:cNvSpPr>
            <p:nvPr/>
          </p:nvSpPr>
          <p:spPr bwMode="auto">
            <a:xfrm>
              <a:off x="3425" y="2624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90" name="Rectangle 57"/>
            <p:cNvSpPr>
              <a:spLocks noChangeArrowheads="1"/>
            </p:cNvSpPr>
            <p:nvPr/>
          </p:nvSpPr>
          <p:spPr bwMode="auto">
            <a:xfrm>
              <a:off x="2246" y="2624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"/>
                  <a:cs typeface="Arial" panose="020B0604020202020204" pitchFamily="34" charset="0"/>
                </a:rPr>
                <a:t>−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91" name="Line 63"/>
            <p:cNvSpPr>
              <a:spLocks noChangeShapeType="1"/>
            </p:cNvSpPr>
            <p:nvPr/>
          </p:nvSpPr>
          <p:spPr bwMode="auto">
            <a:xfrm>
              <a:off x="2246" y="2885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200"/>
          <p:cNvGrpSpPr>
            <a:grpSpLocks/>
          </p:cNvGrpSpPr>
          <p:nvPr/>
        </p:nvGrpSpPr>
        <p:grpSpPr bwMode="auto">
          <a:xfrm>
            <a:off x="3565525" y="4579938"/>
            <a:ext cx="3743325" cy="1243012"/>
            <a:chOff x="2246" y="2885"/>
            <a:chExt cx="2358" cy="783"/>
          </a:xfrm>
        </p:grpSpPr>
        <p:sp>
          <p:nvSpPr>
            <p:cNvPr id="93" name="Line 68"/>
            <p:cNvSpPr>
              <a:spLocks noChangeShapeType="1"/>
            </p:cNvSpPr>
            <p:nvPr/>
          </p:nvSpPr>
          <p:spPr bwMode="auto">
            <a:xfrm>
              <a:off x="2246" y="3146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69"/>
            <p:cNvSpPr>
              <a:spLocks noChangeArrowheads="1"/>
            </p:cNvSpPr>
            <p:nvPr/>
          </p:nvSpPr>
          <p:spPr bwMode="auto">
            <a:xfrm>
              <a:off x="3425" y="3146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5" name="Rectangle 67"/>
            <p:cNvSpPr>
              <a:spLocks noChangeArrowheads="1"/>
            </p:cNvSpPr>
            <p:nvPr/>
          </p:nvSpPr>
          <p:spPr bwMode="auto">
            <a:xfrm>
              <a:off x="2246" y="3146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3425" y="2885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7" name="Rectangle 62"/>
            <p:cNvSpPr>
              <a:spLocks noChangeArrowheads="1"/>
            </p:cNvSpPr>
            <p:nvPr/>
          </p:nvSpPr>
          <p:spPr bwMode="auto">
            <a:xfrm>
              <a:off x="2246" y="2885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8" name="Line 73"/>
            <p:cNvSpPr>
              <a:spLocks noChangeShapeType="1"/>
            </p:cNvSpPr>
            <p:nvPr/>
          </p:nvSpPr>
          <p:spPr bwMode="auto">
            <a:xfrm>
              <a:off x="2246" y="3407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74"/>
            <p:cNvSpPr>
              <a:spLocks noChangeArrowheads="1"/>
            </p:cNvSpPr>
            <p:nvPr/>
          </p:nvSpPr>
          <p:spPr bwMode="auto">
            <a:xfrm>
              <a:off x="3425" y="3407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001</a:t>
              </a:r>
            </a:p>
          </p:txBody>
        </p:sp>
        <p:sp>
          <p:nvSpPr>
            <p:cNvPr id="100" name="Rectangle 72"/>
            <p:cNvSpPr>
              <a:spLocks noChangeArrowheads="1"/>
            </p:cNvSpPr>
            <p:nvPr/>
          </p:nvSpPr>
          <p:spPr bwMode="auto">
            <a:xfrm>
              <a:off x="2246" y="3407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"/>
                  <a:cs typeface="Arial" panose="020B0604020202020204" pitchFamily="34" charset="0"/>
                </a:rPr>
                <a:t>−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6</a:t>
              </a:r>
            </a:p>
          </p:txBody>
        </p:sp>
        <p:sp>
          <p:nvSpPr>
            <p:cNvPr id="101" name="Line 78"/>
            <p:cNvSpPr>
              <a:spLocks noChangeShapeType="1"/>
            </p:cNvSpPr>
            <p:nvPr/>
          </p:nvSpPr>
          <p:spPr bwMode="auto">
            <a:xfrm>
              <a:off x="2246" y="3668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Text Box 189"/>
          <p:cNvSpPr txBox="1">
            <a:spLocks noChangeArrowheads="1"/>
          </p:cNvSpPr>
          <p:nvPr/>
        </p:nvSpPr>
        <p:spPr bwMode="auto">
          <a:xfrm>
            <a:off x="539750" y="1619250"/>
            <a:ext cx="266382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 algn="ctr"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bits</a:t>
            </a:r>
          </a:p>
          <a:p>
            <a:pPr algn="ctr"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</a:t>
            </a:r>
            <a:b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16 combinations</a:t>
            </a:r>
          </a:p>
        </p:txBody>
      </p:sp>
    </p:spTree>
    <p:extLst>
      <p:ext uri="{BB962C8B-B14F-4D97-AF65-F5344CB8AC3E}">
        <p14:creationId xmlns:p14="http://schemas.microsoft.com/office/powerpoint/2010/main" val="23552726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Two’s Complement Representation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39750" y="1258888"/>
            <a:ext cx="80645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two’s complement of a binary number is done by complementing (inverting) all bits then adding 1</a:t>
            </a:r>
          </a:p>
          <a:p>
            <a:pPr marL="952500" marR="0" lvl="1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2’s comp of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00110011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11001101</a:t>
            </a:r>
          </a:p>
          <a:p>
            <a:pPr marL="952500" marR="0" lvl="1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2’s comp of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10101010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01010110</a:t>
            </a:r>
          </a:p>
          <a:p>
            <a:pPr marL="457200" marR="0" lvl="0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-bit number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2’s complement is</a:t>
            </a:r>
            <a:b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(2</a:t>
            </a:r>
            <a:r>
              <a:rPr kumimoji="0" lang="en-US" altLang="en-US" sz="2400" b="1" i="0" u="none" strike="noStrike" kern="0" cap="none" spc="0" normalizeH="0" baseline="50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</a:p>
          <a:p>
            <a:pPr marL="457200" marR="0" lvl="0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Called “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radix complement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by Mano</a:t>
            </a:r>
          </a:p>
          <a:p>
            <a:pPr marL="457200" marR="0" lvl="0" indent="-457200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the negative of a 2’s complement number take its 2’s complement</a:t>
            </a: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1130300" y="5373688"/>
            <a:ext cx="2851150" cy="1052512"/>
            <a:chOff x="326" y="3335"/>
            <a:chExt cx="1796" cy="663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854" y="3335"/>
              <a:ext cx="1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0001100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12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720" y="3552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26" y="3767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Sign bit</a:t>
              </a: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008" y="3552"/>
              <a:ext cx="5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 flipV="1">
              <a:off x="1296" y="3600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286" y="3767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Magnitude</a:t>
              </a:r>
            </a:p>
          </p:txBody>
        </p:sp>
      </p:grpSp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5032375" y="5413375"/>
            <a:ext cx="2981325" cy="1052513"/>
            <a:chOff x="326" y="3335"/>
            <a:chExt cx="1878" cy="663"/>
          </a:xfrm>
        </p:grpSpPr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854" y="3335"/>
              <a:ext cx="13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1110100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 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"/>
                  <a:cs typeface="Arial" panose="020B0604020202020204" pitchFamily="34" charset="0"/>
                </a:rPr>
                <a:t>−</a:t>
              </a: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kumimoji="0" lang="en-US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720" y="3552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26" y="3767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Sign bit</a:t>
              </a: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5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H="1" flipV="1">
              <a:off x="1296" y="3600"/>
              <a:ext cx="192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1286" y="3767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54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6282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Two’s Complement Shortcuts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750" y="1258888"/>
            <a:ext cx="80645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03200" indent="-203200" algn="l" rtl="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Char char="°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905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-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Algorithm 1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Complement each bit then add 1 to the result</a:t>
            </a:r>
          </a:p>
          <a:p>
            <a:pPr marL="952500" marR="0" lvl="1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01100101</a:t>
            </a:r>
          </a:p>
          <a:p>
            <a:pPr marL="952500" marR="0" lvl="1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    10011010</a:t>
            </a:r>
          </a:p>
          <a:p>
            <a:pPr marL="952500" marR="0" lvl="1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	  </a:t>
            </a: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+                1</a:t>
            </a:r>
          </a:p>
          <a:p>
            <a:pPr marL="1371600" marR="0" lvl="2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 10011011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Algorithm 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Starting with the least significant bit, copy all of the bits up to and including the first ‘1’ bit, then complement the remaining bits</a:t>
            </a:r>
          </a:p>
          <a:p>
            <a:pPr marL="952500" marR="0" lvl="1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	=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0 1 1 0 0 1 1 0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[N]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	=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1 0 0 1 1 0 1 0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3492500" y="2349500"/>
            <a:ext cx="1655763" cy="1439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932363" y="2051050"/>
            <a:ext cx="302418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[N]</a:t>
            </a:r>
            <a:r>
              <a:rPr lang="en-US" altLang="en-US" sz="2400" b="1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2400" b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10011011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01100100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400" b="1" u="sng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           1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01100101</a:t>
            </a:r>
          </a:p>
        </p:txBody>
      </p:sp>
    </p:spTree>
    <p:extLst>
      <p:ext uri="{BB962C8B-B14F-4D97-AF65-F5344CB8AC3E}">
        <p14:creationId xmlns:p14="http://schemas.microsoft.com/office/powerpoint/2010/main" val="33216594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Two’s Complement Representation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55" name="Group 4"/>
          <p:cNvGrpSpPr>
            <a:grpSpLocks/>
          </p:cNvGrpSpPr>
          <p:nvPr/>
        </p:nvGrpSpPr>
        <p:grpSpPr bwMode="auto">
          <a:xfrm>
            <a:off x="3565525" y="5822950"/>
            <a:ext cx="3743325" cy="414338"/>
            <a:chOff x="2246" y="3668"/>
            <a:chExt cx="2358" cy="261"/>
          </a:xfrm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3425" y="3668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altLang="en-US">
                  <a:solidFill>
                    <a:srgbClr val="FC0128"/>
                  </a:solidFill>
                  <a:cs typeface="Arial" panose="020B0604020202020204" pitchFamily="34" charset="0"/>
                </a:rPr>
                <a:t>1</a:t>
              </a:r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000</a:t>
              </a: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2246" y="3668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altLang="en-US">
                  <a:solidFill>
                    <a:srgbClr val="081D58"/>
                  </a:solidFill>
                  <a:latin typeface=""/>
                  <a:cs typeface="Arial" panose="020B0604020202020204" pitchFamily="34" charset="0"/>
                </a:rPr>
                <a:t>−</a:t>
              </a:r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 8</a:t>
              </a:r>
            </a:p>
          </p:txBody>
        </p:sp>
      </p:grp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437188" y="3336925"/>
            <a:ext cx="1871662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>
              <a:lnSpc>
                <a:spcPct val="75000"/>
              </a:lnSpc>
              <a:spcBef>
                <a:spcPct val="65000"/>
              </a:spcBef>
              <a:buSzPct val="100000"/>
              <a:buChar char="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5300">
              <a:lnSpc>
                <a:spcPct val="85000"/>
              </a:lnSpc>
              <a:spcBef>
                <a:spcPct val="40000"/>
              </a:spcBef>
              <a:buSzPct val="10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lnSpc>
                <a:spcPct val="85000"/>
              </a:lnSpc>
              <a:spcBef>
                <a:spcPct val="40000"/>
              </a:spcBef>
              <a:buSzPct val="10000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>
                <a:solidFill>
                  <a:srgbClr val="FC0128"/>
                </a:solidFill>
                <a:cs typeface="Arial" panose="020B0604020202020204" pitchFamily="34" charset="0"/>
              </a:rPr>
              <a:t>0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000</a:t>
            </a: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3565525" y="3336925"/>
            <a:ext cx="18716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>
            <a:lvl1pPr>
              <a:lnSpc>
                <a:spcPct val="75000"/>
              </a:lnSpc>
              <a:spcBef>
                <a:spcPct val="65000"/>
              </a:spcBef>
              <a:buSzPct val="100000"/>
              <a:buChar char="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5300">
              <a:lnSpc>
                <a:spcPct val="85000"/>
              </a:lnSpc>
              <a:spcBef>
                <a:spcPct val="40000"/>
              </a:spcBef>
              <a:buSzPct val="10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lnSpc>
                <a:spcPct val="85000"/>
              </a:lnSpc>
              <a:spcBef>
                <a:spcPct val="40000"/>
              </a:spcBef>
              <a:buSzPct val="10000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60" name="Group 9"/>
          <p:cNvGrpSpPr>
            <a:grpSpLocks/>
          </p:cNvGrpSpPr>
          <p:nvPr/>
        </p:nvGrpSpPr>
        <p:grpSpPr bwMode="auto">
          <a:xfrm>
            <a:off x="3565525" y="1265238"/>
            <a:ext cx="3743325" cy="414337"/>
            <a:chOff x="2246" y="797"/>
            <a:chExt cx="2358" cy="261"/>
          </a:xfrm>
        </p:grpSpPr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3425" y="797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altLang="en-US">
                  <a:solidFill>
                    <a:srgbClr val="FC0128"/>
                  </a:solidFill>
                  <a:cs typeface="Arial" panose="020B0604020202020204" pitchFamily="34" charset="0"/>
                </a:rPr>
                <a:t>0</a:t>
              </a:r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111</a:t>
              </a: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2246" y="797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3565525" y="1265238"/>
            <a:ext cx="3743325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3565525" y="6237288"/>
            <a:ext cx="3743325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3565525" y="1265238"/>
            <a:ext cx="0" cy="497205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5437188" y="1265238"/>
            <a:ext cx="0" cy="4972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7308850" y="1265238"/>
            <a:ext cx="0" cy="497205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17"/>
          <p:cNvGrpSpPr>
            <a:grpSpLocks/>
          </p:cNvGrpSpPr>
          <p:nvPr/>
        </p:nvGrpSpPr>
        <p:grpSpPr bwMode="auto">
          <a:xfrm>
            <a:off x="3565525" y="1679575"/>
            <a:ext cx="3743325" cy="1241425"/>
            <a:chOff x="2246" y="1058"/>
            <a:chExt cx="2358" cy="782"/>
          </a:xfrm>
        </p:grpSpPr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3425" y="1580"/>
              <a:ext cx="1179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0" eaLnBrk="0" fontAlgn="auto" hangingPunct="0">
                <a:spcAft>
                  <a:spcPts val="0"/>
                </a:spcAft>
                <a:buNone/>
                <a:defRPr/>
              </a:pPr>
              <a:r>
                <a:rPr lang="en-US" altLang="en-US" kern="0" dirty="0">
                  <a:solidFill>
                    <a:srgbClr val="FC0128"/>
                  </a:solidFill>
                  <a:cs typeface="Arial" panose="020B0604020202020204" pitchFamily="34" charset="0"/>
                </a:rPr>
                <a:t>0</a:t>
              </a:r>
              <a:r>
                <a:rPr lang="en-US" altLang="en-US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010</a:t>
              </a: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246" y="1580"/>
              <a:ext cx="1179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1" name="Rectangle 20"/>
            <p:cNvSpPr>
              <a:spLocks noChangeArrowheads="1"/>
            </p:cNvSpPr>
            <p:nvPr/>
          </p:nvSpPr>
          <p:spPr bwMode="auto">
            <a:xfrm>
              <a:off x="3425" y="1319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2246" y="1319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3425" y="1058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/>
          </p:nvSpPr>
          <p:spPr bwMode="auto">
            <a:xfrm>
              <a:off x="2246" y="1058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2246" y="1058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2246" y="1319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2246" y="1580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27"/>
          <p:cNvGrpSpPr>
            <a:grpSpLocks/>
          </p:cNvGrpSpPr>
          <p:nvPr/>
        </p:nvGrpSpPr>
        <p:grpSpPr bwMode="auto">
          <a:xfrm>
            <a:off x="3565525" y="2921000"/>
            <a:ext cx="3743325" cy="415925"/>
            <a:chOff x="2246" y="1840"/>
            <a:chExt cx="2358" cy="262"/>
          </a:xfrm>
        </p:grpSpPr>
        <p:sp>
          <p:nvSpPr>
            <p:cNvPr id="79" name="Rectangle 28"/>
            <p:cNvSpPr>
              <a:spLocks noChangeArrowheads="1"/>
            </p:cNvSpPr>
            <p:nvPr/>
          </p:nvSpPr>
          <p:spPr bwMode="auto">
            <a:xfrm>
              <a:off x="3425" y="1840"/>
              <a:ext cx="117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001</a:t>
              </a:r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2246" y="1840"/>
              <a:ext cx="117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2246" y="1840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Line 31"/>
          <p:cNvSpPr>
            <a:spLocks noChangeShapeType="1"/>
          </p:cNvSpPr>
          <p:nvPr/>
        </p:nvSpPr>
        <p:spPr bwMode="auto">
          <a:xfrm>
            <a:off x="3565525" y="3336925"/>
            <a:ext cx="37433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Line 32"/>
          <p:cNvSpPr>
            <a:spLocks noChangeShapeType="1"/>
          </p:cNvSpPr>
          <p:nvPr/>
        </p:nvSpPr>
        <p:spPr bwMode="auto">
          <a:xfrm>
            <a:off x="3565525" y="3751263"/>
            <a:ext cx="3743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33"/>
          <p:cNvGrpSpPr>
            <a:grpSpLocks/>
          </p:cNvGrpSpPr>
          <p:nvPr/>
        </p:nvGrpSpPr>
        <p:grpSpPr bwMode="auto">
          <a:xfrm>
            <a:off x="3565525" y="3751263"/>
            <a:ext cx="3743325" cy="414337"/>
            <a:chOff x="2246" y="2363"/>
            <a:chExt cx="2358" cy="261"/>
          </a:xfrm>
        </p:grpSpPr>
        <p:sp>
          <p:nvSpPr>
            <p:cNvPr id="85" name="Rectangle 34"/>
            <p:cNvSpPr>
              <a:spLocks noChangeArrowheads="1"/>
            </p:cNvSpPr>
            <p:nvPr/>
          </p:nvSpPr>
          <p:spPr bwMode="auto">
            <a:xfrm>
              <a:off x="3425" y="2363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</a:p>
          </p:txBody>
        </p:sp>
        <p:sp>
          <p:nvSpPr>
            <p:cNvPr id="86" name="Rectangle 35"/>
            <p:cNvSpPr>
              <a:spLocks noChangeArrowheads="1"/>
            </p:cNvSpPr>
            <p:nvPr/>
          </p:nvSpPr>
          <p:spPr bwMode="auto">
            <a:xfrm>
              <a:off x="2246" y="2363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"/>
                  <a:cs typeface="Arial" panose="020B0604020202020204" pitchFamily="34" charset="0"/>
                </a:rPr>
                <a:t>−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87" name="Line 36"/>
            <p:cNvSpPr>
              <a:spLocks noChangeShapeType="1"/>
            </p:cNvSpPr>
            <p:nvPr/>
          </p:nvSpPr>
          <p:spPr bwMode="auto">
            <a:xfrm>
              <a:off x="2246" y="2624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37"/>
          <p:cNvGrpSpPr>
            <a:grpSpLocks/>
          </p:cNvGrpSpPr>
          <p:nvPr/>
        </p:nvGrpSpPr>
        <p:grpSpPr bwMode="auto">
          <a:xfrm>
            <a:off x="3565525" y="4165600"/>
            <a:ext cx="3743325" cy="414338"/>
            <a:chOff x="2246" y="2624"/>
            <a:chExt cx="2358" cy="261"/>
          </a:xfrm>
        </p:grpSpPr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3425" y="2624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auto">
            <a:xfrm>
              <a:off x="2246" y="2624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"/>
                  <a:cs typeface="Arial" panose="020B0604020202020204" pitchFamily="34" charset="0"/>
                </a:rPr>
                <a:t>−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2246" y="2885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41"/>
          <p:cNvGrpSpPr>
            <a:grpSpLocks/>
          </p:cNvGrpSpPr>
          <p:nvPr/>
        </p:nvGrpSpPr>
        <p:grpSpPr bwMode="auto">
          <a:xfrm>
            <a:off x="3565525" y="4579938"/>
            <a:ext cx="3743325" cy="1243012"/>
            <a:chOff x="2246" y="2885"/>
            <a:chExt cx="2358" cy="783"/>
          </a:xfrm>
        </p:grpSpPr>
        <p:sp>
          <p:nvSpPr>
            <p:cNvPr id="93" name="Line 42"/>
            <p:cNvSpPr>
              <a:spLocks noChangeShapeType="1"/>
            </p:cNvSpPr>
            <p:nvPr/>
          </p:nvSpPr>
          <p:spPr bwMode="auto">
            <a:xfrm>
              <a:off x="2246" y="3146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3425" y="3146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5" name="Rectangle 44"/>
            <p:cNvSpPr>
              <a:spLocks noChangeArrowheads="1"/>
            </p:cNvSpPr>
            <p:nvPr/>
          </p:nvSpPr>
          <p:spPr bwMode="auto">
            <a:xfrm>
              <a:off x="2246" y="3146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6" name="Rectangle 45"/>
            <p:cNvSpPr>
              <a:spLocks noChangeArrowheads="1"/>
            </p:cNvSpPr>
            <p:nvPr/>
          </p:nvSpPr>
          <p:spPr bwMode="auto">
            <a:xfrm>
              <a:off x="3425" y="2885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2246" y="2885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2246" y="3407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3425" y="3407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001</a:t>
              </a:r>
            </a:p>
          </p:txBody>
        </p:sp>
        <p:sp>
          <p:nvSpPr>
            <p:cNvPr id="100" name="Rectangle 49"/>
            <p:cNvSpPr>
              <a:spLocks noChangeArrowheads="1"/>
            </p:cNvSpPr>
            <p:nvPr/>
          </p:nvSpPr>
          <p:spPr bwMode="auto">
            <a:xfrm>
              <a:off x="2246" y="3407"/>
              <a:ext cx="117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>
              <a:lvl1pPr>
                <a:lnSpc>
                  <a:spcPct val="75000"/>
                </a:lnSpc>
                <a:spcBef>
                  <a:spcPct val="65000"/>
                </a:spcBef>
                <a:buSzPct val="100000"/>
                <a:buChar char="°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95300">
                <a:lnSpc>
                  <a:spcPct val="85000"/>
                </a:lnSpc>
                <a:spcBef>
                  <a:spcPct val="40000"/>
                </a:spcBef>
                <a:buSzPct val="10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lnSpc>
                  <a:spcPct val="85000"/>
                </a:lnSpc>
                <a:spcBef>
                  <a:spcPct val="40000"/>
                </a:spcBef>
                <a:buSzPct val="100000"/>
                <a:buChar char="-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75000"/>
                </a:lnSpc>
                <a:spcBef>
                  <a:spcPct val="6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"/>
                  <a:cs typeface="Arial" panose="020B0604020202020204" pitchFamily="34" charset="0"/>
                </a:rPr>
                <a:t>−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7</a:t>
              </a:r>
            </a:p>
          </p:txBody>
        </p:sp>
        <p:sp>
          <p:nvSpPr>
            <p:cNvPr id="101" name="Line 50"/>
            <p:cNvSpPr>
              <a:spLocks noChangeShapeType="1"/>
            </p:cNvSpPr>
            <p:nvPr/>
          </p:nvSpPr>
          <p:spPr bwMode="auto">
            <a:xfrm>
              <a:off x="2246" y="3668"/>
              <a:ext cx="23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Text Box 51"/>
          <p:cNvSpPr txBox="1">
            <a:spLocks noChangeArrowheads="1"/>
          </p:cNvSpPr>
          <p:nvPr/>
        </p:nvSpPr>
        <p:spPr bwMode="auto">
          <a:xfrm>
            <a:off x="539750" y="1619250"/>
            <a:ext cx="266382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 algn="ctr"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bits</a:t>
            </a:r>
          </a:p>
          <a:p>
            <a:pPr algn="ctr"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</a:t>
            </a:r>
            <a:b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16 combinations</a:t>
            </a:r>
          </a:p>
        </p:txBody>
      </p:sp>
    </p:spTree>
    <p:extLst>
      <p:ext uri="{BB962C8B-B14F-4D97-AF65-F5344CB8AC3E}">
        <p14:creationId xmlns:p14="http://schemas.microsoft.com/office/powerpoint/2010/main" val="8740018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All 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938" y="1142999"/>
            <a:ext cx="6926262" cy="53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1464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74F4B66-7820-4086-A41D-B643F887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An Analog Electronic System </a:t>
            </a:r>
          </a:p>
        </p:txBody>
      </p:sp>
      <p:pic>
        <p:nvPicPr>
          <p:cNvPr id="16387" name="Picture 7">
            <a:extLst>
              <a:ext uri="{FF2B5EF4-FFF2-40B4-BE49-F238E27FC236}">
                <a16:creationId xmlns:a16="http://schemas.microsoft.com/office/drawing/2014/main" id="{0382EA67-CE15-4555-9E12-200DFB93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3525"/>
            <a:ext cx="81502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Finite-Precision Number Representation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153400" cy="4953000"/>
          </a:xfrm>
        </p:spPr>
        <p:txBody>
          <a:bodyPr/>
          <a:lstStyle/>
          <a:p>
            <a:pPr marL="457200" lvl="0" indent="-4572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Machines that use 2’s complement arithmetic can represent integers in the range</a:t>
            </a:r>
          </a:p>
          <a:p>
            <a:pPr marL="457200" lvl="0" indent="-4572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None/>
            </a:pP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		 </a:t>
            </a:r>
            <a:r>
              <a:rPr lang="en-US" altLang="en-US" b="1" kern="1200" dirty="0">
                <a:solidFill>
                  <a:srgbClr val="081D58"/>
                </a:solidFill>
                <a:latin typeface=""/>
              </a:rPr>
              <a:t>−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2</a:t>
            </a:r>
            <a:r>
              <a:rPr lang="en-US" altLang="en-US" b="1" kern="1200" baseline="50000" dirty="0">
                <a:solidFill>
                  <a:srgbClr val="FC0128"/>
                </a:solidFill>
                <a:latin typeface="Arial"/>
                <a:cs typeface="Arial" panose="020B0604020202020204" pitchFamily="34" charset="0"/>
              </a:rPr>
              <a:t>n</a:t>
            </a:r>
            <a:r>
              <a:rPr lang="en-US" altLang="en-US" b="1" kern="1200" baseline="500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-1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≤ </a:t>
            </a:r>
            <a:r>
              <a:rPr lang="en-US" altLang="en-US" b="1" kern="1200" dirty="0">
                <a:solidFill>
                  <a:srgbClr val="063DE8"/>
                </a:solidFill>
                <a:latin typeface="Arial"/>
                <a:cs typeface="Arial" panose="020B0604020202020204" pitchFamily="34" charset="0"/>
              </a:rPr>
              <a:t>N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≤ 2</a:t>
            </a:r>
            <a:r>
              <a:rPr lang="en-US" altLang="en-US" b="1" kern="1200" baseline="50000" dirty="0">
                <a:solidFill>
                  <a:srgbClr val="FC0128"/>
                </a:solidFill>
                <a:latin typeface="Arial"/>
                <a:cs typeface="Arial" panose="020B0604020202020204" pitchFamily="34" charset="0"/>
              </a:rPr>
              <a:t>n</a:t>
            </a:r>
            <a:r>
              <a:rPr lang="en-US" altLang="en-US" b="1" kern="1200" baseline="500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-1 </a:t>
            </a:r>
            <a:r>
              <a:rPr lang="en-US" altLang="en-US" b="1" kern="1200" dirty="0">
                <a:solidFill>
                  <a:srgbClr val="081D58"/>
                </a:solidFill>
                <a:latin typeface=""/>
              </a:rPr>
              <a:t>−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1</a:t>
            </a:r>
          </a:p>
          <a:p>
            <a:pPr marL="457200" lvl="0" indent="-4572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None/>
            </a:pP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	</a:t>
            </a:r>
            <a:r>
              <a:rPr lang="en-US" altLang="en-US" b="1" kern="1200" dirty="0">
                <a:solidFill>
                  <a:srgbClr val="FC0128"/>
                </a:solidFill>
                <a:latin typeface="Arial"/>
                <a:cs typeface="Arial" panose="020B0604020202020204" pitchFamily="34" charset="0"/>
              </a:rPr>
              <a:t>n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is the number of bits used for representing </a:t>
            </a:r>
            <a:r>
              <a:rPr lang="en-US" altLang="en-US" b="1" kern="1200" dirty="0">
                <a:solidFill>
                  <a:srgbClr val="063DE8"/>
                </a:solidFill>
                <a:latin typeface="Arial"/>
                <a:cs typeface="Arial" panose="020B0604020202020204" pitchFamily="34" charset="0"/>
              </a:rPr>
              <a:t>N</a:t>
            </a:r>
            <a:endParaRPr lang="en-US" altLang="en-US" b="1" kern="1200" dirty="0">
              <a:solidFill>
                <a:srgbClr val="081D58"/>
              </a:solidFill>
              <a:latin typeface="Arial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None/>
            </a:pP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    Note that 2</a:t>
            </a:r>
            <a:r>
              <a:rPr lang="en-US" altLang="en-US" b="1" kern="1200" baseline="50000" dirty="0">
                <a:solidFill>
                  <a:srgbClr val="FC0128"/>
                </a:solidFill>
                <a:latin typeface="Arial"/>
                <a:cs typeface="Arial" panose="020B0604020202020204" pitchFamily="34" charset="0"/>
              </a:rPr>
              <a:t>n-1 </a:t>
            </a:r>
            <a:r>
              <a:rPr lang="en-US" altLang="en-US" b="1" kern="1200" dirty="0">
                <a:solidFill>
                  <a:srgbClr val="081D58"/>
                </a:solidFill>
                <a:latin typeface=""/>
              </a:rPr>
              <a:t>−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1 = (011..11)</a:t>
            </a:r>
            <a:r>
              <a:rPr lang="en-US" altLang="en-US" b="1" kern="1200" baseline="-250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2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and </a:t>
            </a:r>
            <a:r>
              <a:rPr lang="en-US" altLang="en-US" b="1" kern="1200" dirty="0">
                <a:solidFill>
                  <a:srgbClr val="081D58"/>
                </a:solidFill>
                <a:latin typeface=""/>
              </a:rPr>
              <a:t>−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2</a:t>
            </a:r>
            <a:r>
              <a:rPr lang="en-US" altLang="en-US" b="1" kern="1200" baseline="50000" dirty="0">
                <a:solidFill>
                  <a:srgbClr val="FC0128"/>
                </a:solidFill>
                <a:latin typeface="Arial"/>
                <a:cs typeface="Arial" panose="020B0604020202020204" pitchFamily="34" charset="0"/>
              </a:rPr>
              <a:t>n-1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= (100..00)</a:t>
            </a:r>
            <a:r>
              <a:rPr lang="en-US" altLang="en-US" b="1" kern="1200" baseline="-250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2</a:t>
            </a:r>
          </a:p>
          <a:p>
            <a:pPr marL="457200" lvl="0" indent="-4572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2’s complement code has more negative numbers than positive</a:t>
            </a:r>
          </a:p>
          <a:p>
            <a:pPr marL="457200" lvl="0" indent="-4572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1’s complement code has 2 representations for zero</a:t>
            </a:r>
          </a:p>
          <a:p>
            <a:pPr marL="457200" lvl="0" indent="-4572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For an </a:t>
            </a:r>
            <a:r>
              <a:rPr lang="en-US" altLang="en-US" b="1" kern="1200" dirty="0">
                <a:solidFill>
                  <a:srgbClr val="FC0128"/>
                </a:solidFill>
                <a:latin typeface="Arial"/>
                <a:cs typeface="Arial" panose="020B0604020202020204" pitchFamily="34" charset="0"/>
              </a:rPr>
              <a:t>n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-bit number in base (i.e. radix) z there are </a:t>
            </a:r>
            <a:r>
              <a:rPr lang="en-US" altLang="en-US" b="1" kern="1200" dirty="0" err="1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z</a:t>
            </a:r>
            <a:r>
              <a:rPr lang="en-US" altLang="en-US" b="1" kern="1200" baseline="50000" dirty="0" err="1">
                <a:solidFill>
                  <a:srgbClr val="FC0128"/>
                </a:solidFill>
                <a:latin typeface="Arial"/>
                <a:cs typeface="Arial" panose="020B0604020202020204" pitchFamily="34" charset="0"/>
              </a:rPr>
              <a:t>n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 different unsigned values (combinations)</a:t>
            </a:r>
          </a:p>
          <a:p>
            <a:pPr marL="457200" lvl="0" indent="-4572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100000"/>
              <a:buNone/>
            </a:pP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		(0, 1, …z</a:t>
            </a:r>
            <a:r>
              <a:rPr lang="en-US" altLang="en-US" b="1" kern="1200" baseline="50000" dirty="0">
                <a:solidFill>
                  <a:srgbClr val="FC0128"/>
                </a:solidFill>
                <a:latin typeface="Arial"/>
                <a:cs typeface="Arial" panose="020B0604020202020204" pitchFamily="34" charset="0"/>
              </a:rPr>
              <a:t>n-1</a:t>
            </a:r>
            <a:r>
              <a:rPr lang="en-US" altLang="en-US" b="1" kern="1200" dirty="0">
                <a:solidFill>
                  <a:srgbClr val="081D58"/>
                </a:solidFill>
                <a:latin typeface="Arial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95273"/>
      </p:ext>
    </p:extLst>
  </p:cSld>
  <p:clrMapOvr>
    <a:masterClrMapping/>
  </p:clrMapOvr>
  <p:transition spd="slow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2’s Complement Addition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9750" y="1489075"/>
            <a:ext cx="77724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03200" indent="-203200" algn="l" rtl="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Char char="°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905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-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Using 2’s complement representation, adding numbers is easy</a:t>
            </a:r>
          </a:p>
          <a:p>
            <a:pPr marL="952500" marR="0" lvl="1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Step 1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Add binary numbers</a:t>
            </a:r>
          </a:p>
          <a:p>
            <a:pPr marL="952500" marR="0" lvl="1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Step 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Ignore the resulting carry bit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For example: (12)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+ (1)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(12)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+(1100)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= 01100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2’s comp.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(1)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+(0001)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= 00001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2’s comp.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824538" y="3443287"/>
            <a:ext cx="2924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rgbClr val="FC0128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1 1 0 0 </a:t>
            </a:r>
          </a:p>
          <a:p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+	</a:t>
            </a:r>
            <a:r>
              <a:rPr lang="en-US" altLang="en-US" sz="2400" b="1">
                <a:solidFill>
                  <a:srgbClr val="FC0128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0 0 0 1</a:t>
            </a:r>
          </a:p>
          <a:p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--------------</a:t>
            </a:r>
          </a:p>
          <a:p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 0  </a:t>
            </a:r>
            <a:r>
              <a:rPr lang="en-US" altLang="en-US" sz="2400" b="1">
                <a:solidFill>
                  <a:srgbClr val="FC0128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1 1 0 1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03800" y="4522787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  <a:p>
            <a:pPr eaLnBrk="0" hangingPunct="0"/>
            <a:r>
              <a:rPr lang="en-US" altLang="en-US" sz="18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86338" y="3900487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76938" y="5805487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6357938" y="4967287"/>
            <a:ext cx="0" cy="762000"/>
          </a:xfrm>
          <a:prstGeom prst="line">
            <a:avLst/>
          </a:prstGeom>
          <a:noFill/>
          <a:ln w="12700">
            <a:solidFill>
              <a:srgbClr val="005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738938" y="4510087"/>
            <a:ext cx="1752600" cy="533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908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2’s Complement Subtraction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39750" y="1258888"/>
            <a:ext cx="7772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03200" indent="-203200" algn="l" rtl="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Char char="°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905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-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Using 2’s complement representation, subtracting numbers is also easy</a:t>
            </a: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1: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Take 2’s complement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2</a:t>
            </a:r>
            <a:r>
              <a:rPr kumimoji="0" lang="en-US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operand</a:t>
            </a: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2: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binary numbers</a:t>
            </a: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3: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Ignore the resulting carry bit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For example: (12)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(12)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+(1100)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   = 01100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 2’s comp.</a:t>
            </a: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(0001)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   = 11111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 2’s comp.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892800" y="2916238"/>
            <a:ext cx="29241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54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	0 1 1 0 0 </a:t>
            </a:r>
          </a:p>
          <a:p>
            <a:r>
              <a:rPr lang="en-US" altLang="en-US" sz="2400" b="1">
                <a:solidFill>
                  <a:srgbClr val="0054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  - 0 0 0 0 1</a:t>
            </a:r>
          </a:p>
          <a:p>
            <a:endParaRPr lang="en-US" altLang="en-US" sz="2400" b="1">
              <a:solidFill>
                <a:srgbClr val="000000"/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    </a:t>
            </a:r>
            <a:r>
              <a:rPr lang="en-US" altLang="en-US" sz="2400" b="1">
                <a:solidFill>
                  <a:srgbClr val="FC0128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1 1 0 0 </a:t>
            </a:r>
          </a:p>
          <a:p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+	</a:t>
            </a:r>
            <a:r>
              <a:rPr lang="en-US" altLang="en-US" sz="2400" b="1">
                <a:solidFill>
                  <a:srgbClr val="FC0128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1 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1 1 1 1</a:t>
            </a:r>
          </a:p>
          <a:p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--------------</a:t>
            </a:r>
          </a:p>
          <a:p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 1  </a:t>
            </a:r>
            <a:r>
              <a:rPr lang="en-US" altLang="en-US" sz="2400" b="1">
                <a:solidFill>
                  <a:srgbClr val="FC0128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1 0 1 1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057775" y="4960938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</a:p>
          <a:p>
            <a:pPr eaLnBrk="0" hangingPunct="0"/>
            <a:r>
              <a:rPr lang="en-US" altLang="en-US" sz="18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869113" y="3325813"/>
            <a:ext cx="1676400" cy="304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148263" y="3860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2’s comp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095875" y="44275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807200" y="5113338"/>
            <a:ext cx="17526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045200" y="6027738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</a:t>
            </a:r>
          </a:p>
          <a:p>
            <a:pPr eaLnBrk="0" hangingPunct="0"/>
            <a:r>
              <a:rPr lang="en-US" altLang="en-US" sz="1800" b="1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6426200" y="5570538"/>
            <a:ext cx="0" cy="381000"/>
          </a:xfrm>
          <a:prstGeom prst="line">
            <a:avLst/>
          </a:prstGeom>
          <a:noFill/>
          <a:ln w="12700">
            <a:solidFill>
              <a:srgbClr val="005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87000"/>
              </a:lnSpc>
            </a:pPr>
            <a:endParaRPr lang="en-US" sz="1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6443663" y="3573463"/>
            <a:ext cx="288925" cy="1008062"/>
          </a:xfrm>
          <a:custGeom>
            <a:avLst/>
            <a:gdLst>
              <a:gd name="T0" fmla="*/ 272 w 272"/>
              <a:gd name="T1" fmla="*/ 0 h 635"/>
              <a:gd name="T2" fmla="*/ 0 w 272"/>
              <a:gd name="T3" fmla="*/ 318 h 635"/>
              <a:gd name="T4" fmla="*/ 272 w 272"/>
              <a:gd name="T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635">
                <a:moveTo>
                  <a:pt x="272" y="0"/>
                </a:moveTo>
                <a:cubicBezTo>
                  <a:pt x="136" y="106"/>
                  <a:pt x="0" y="212"/>
                  <a:pt x="0" y="318"/>
                </a:cubicBezTo>
                <a:cubicBezTo>
                  <a:pt x="0" y="424"/>
                  <a:pt x="166" y="575"/>
                  <a:pt x="272" y="635"/>
                </a:cubicBezTo>
              </a:path>
            </a:pathLst>
          </a:custGeom>
          <a:noFill/>
          <a:ln w="28575" cap="flat" cmpd="sng">
            <a:solidFill>
              <a:srgbClr val="063DE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17"/>
          <p:cNvSpPr>
            <a:spLocks/>
          </p:cNvSpPr>
          <p:nvPr/>
        </p:nvSpPr>
        <p:spPr bwMode="auto">
          <a:xfrm flipH="1">
            <a:off x="8604250" y="3213100"/>
            <a:ext cx="288925" cy="1008063"/>
          </a:xfrm>
          <a:custGeom>
            <a:avLst/>
            <a:gdLst>
              <a:gd name="T0" fmla="*/ 272 w 272"/>
              <a:gd name="T1" fmla="*/ 0 h 635"/>
              <a:gd name="T2" fmla="*/ 0 w 272"/>
              <a:gd name="T3" fmla="*/ 318 h 635"/>
              <a:gd name="T4" fmla="*/ 272 w 272"/>
              <a:gd name="T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635">
                <a:moveTo>
                  <a:pt x="272" y="0"/>
                </a:moveTo>
                <a:cubicBezTo>
                  <a:pt x="136" y="106"/>
                  <a:pt x="0" y="212"/>
                  <a:pt x="0" y="318"/>
                </a:cubicBezTo>
                <a:cubicBezTo>
                  <a:pt x="0" y="424"/>
                  <a:pt x="166" y="575"/>
                  <a:pt x="272" y="635"/>
                </a:cubicBezTo>
              </a:path>
            </a:pathLst>
          </a:custGeom>
          <a:noFill/>
          <a:ln w="28575" cap="flat" cmpd="sng">
            <a:solidFill>
              <a:srgbClr val="063DE8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699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2’s Complement Subtraction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750" y="1258888"/>
            <a:ext cx="77724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03200" indent="-203200" algn="l" rtl="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Char char="°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905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-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Example 2: (13)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(5)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(13)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+(1101)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1101)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=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(0101)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1011)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Adding these two 5-bit codes:</a:t>
            </a:r>
          </a:p>
          <a:p>
            <a:pPr marL="2879725" marR="0" lvl="2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1 1 0 1 </a:t>
            </a:r>
          </a:p>
          <a:p>
            <a:pPr marL="2879725" marR="0" lvl="2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+	</a:t>
            </a: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1 0 1 1</a:t>
            </a:r>
          </a:p>
          <a:p>
            <a:pPr marL="2879725" marR="0" lvl="2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1 0 0 0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Discarding the carry bit, the sign bit is seen to be zero, indicating a positive result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Indeed: (01000)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+(8)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908175" y="4437063"/>
            <a:ext cx="935038" cy="0"/>
          </a:xfrm>
          <a:prstGeom prst="line">
            <a:avLst/>
          </a:prstGeom>
          <a:noFill/>
          <a:ln w="28575">
            <a:solidFill>
              <a:srgbClr val="063DE8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916238" y="4149725"/>
            <a:ext cx="288925" cy="431800"/>
          </a:xfrm>
          <a:prstGeom prst="rect">
            <a:avLst/>
          </a:prstGeom>
          <a:noFill/>
          <a:ln w="28575" algn="ctr">
            <a:solidFill>
              <a:srgbClr val="063DE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00113" y="4221163"/>
            <a:ext cx="1008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</p:spTree>
    <p:extLst>
      <p:ext uri="{BB962C8B-B14F-4D97-AF65-F5344CB8AC3E}">
        <p14:creationId xmlns:p14="http://schemas.microsoft.com/office/powerpoint/2010/main" val="5330169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2’s Complement Subtraction </a:t>
            </a:r>
            <a:r>
              <a:rPr lang="en-US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750" y="1258888"/>
            <a:ext cx="77724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03200" indent="-203200" algn="l" rtl="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Char char="°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905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-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Example 3: (5)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(12)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(5)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+(0101)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(00101)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  <a:p>
            <a:pPr marL="952500" marR="0" lvl="1" indent="-4572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"/>
                <a:ea typeface="+mn-ea"/>
                <a:cs typeface="Arial" panose="020B0604020202020204" pitchFamily="34" charset="0"/>
              </a:rPr>
              <a:t>−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(1100)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(10100)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Adding these two 5-bit codes:</a:t>
            </a:r>
          </a:p>
          <a:p>
            <a:pPr marL="2879725" marR="0" lvl="2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0 1 0 1 </a:t>
            </a:r>
          </a:p>
          <a:p>
            <a:pPr marL="2879725" marR="0" lvl="2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+	</a:t>
            </a: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0 1 0 0</a:t>
            </a:r>
          </a:p>
          <a:p>
            <a:pPr marL="2879725" marR="0" lvl="2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1 0 0 1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Here, there is no carry bit and the sign bit is 1. This indicates a negative result, which is what we expect: (11001)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– (7)</a:t>
            </a:r>
            <a:r>
              <a: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908175" y="4437063"/>
            <a:ext cx="935038" cy="0"/>
          </a:xfrm>
          <a:prstGeom prst="line">
            <a:avLst/>
          </a:prstGeom>
          <a:noFill/>
          <a:ln w="28575">
            <a:solidFill>
              <a:srgbClr val="063DE8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916238" y="4149725"/>
            <a:ext cx="288925" cy="431800"/>
          </a:xfrm>
          <a:prstGeom prst="rect">
            <a:avLst/>
          </a:prstGeom>
          <a:noFill/>
          <a:ln w="28575" algn="ctr">
            <a:solidFill>
              <a:srgbClr val="063DE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00113" y="4221163"/>
            <a:ext cx="1008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63D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</p:spTree>
    <p:extLst>
      <p:ext uri="{BB962C8B-B14F-4D97-AF65-F5344CB8AC3E}">
        <p14:creationId xmlns:p14="http://schemas.microsoft.com/office/powerpoint/2010/main" val="15427063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A720703-C78D-47C2-BA21-FB1BC30A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Example 1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2A9AB71-FFC1-4595-BB3E-C93E5ACF43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Add the signed numbers: 01000100, 00011011, 00001110, and 000 10010.</a:t>
            </a:r>
          </a:p>
          <a:p>
            <a:pPr eaLnBrk="1" hangingPunct="1"/>
            <a:r>
              <a:rPr lang="en-US" altLang="en-US" sz="2200" dirty="0"/>
              <a:t> 68 		   01000100</a:t>
            </a:r>
          </a:p>
          <a:p>
            <a:pPr eaLnBrk="1" hangingPunct="1"/>
            <a:r>
              <a:rPr lang="en-US" altLang="en-US" sz="2200" dirty="0"/>
              <a:t>+ 27 	  + 00011011 		­Add 1</a:t>
            </a:r>
            <a:r>
              <a:rPr lang="en-US" altLang="en-US" sz="2200" baseline="30000" dirty="0"/>
              <a:t>st</a:t>
            </a:r>
            <a:r>
              <a:rPr lang="en-US" altLang="en-US" sz="2200" dirty="0"/>
              <a:t> two numbers </a:t>
            </a:r>
          </a:p>
          <a:p>
            <a:pPr eaLnBrk="1" hangingPunct="1"/>
            <a:r>
              <a:rPr lang="en-US" altLang="en-US" sz="2200" dirty="0"/>
              <a:t>------               -------------</a:t>
            </a:r>
          </a:p>
          <a:p>
            <a:pPr eaLnBrk="1" hangingPunct="1"/>
            <a:r>
              <a:rPr lang="en-US" altLang="en-US" sz="2200" dirty="0"/>
              <a:t>95 		   01011111 		1</a:t>
            </a:r>
            <a:r>
              <a:rPr lang="en-US" altLang="en-US" sz="2200" baseline="30000" dirty="0"/>
              <a:t>st</a:t>
            </a:r>
            <a:r>
              <a:rPr lang="en-US" altLang="en-US" sz="2200" dirty="0"/>
              <a:t> sum </a:t>
            </a:r>
          </a:p>
          <a:p>
            <a:pPr eaLnBrk="1" hangingPunct="1"/>
            <a:r>
              <a:rPr lang="en-US" altLang="en-US" sz="2200" dirty="0"/>
              <a:t>+ 14          	+ 00001110 		Add 3</a:t>
            </a:r>
            <a:r>
              <a:rPr lang="en-US" altLang="en-US" sz="2200" baseline="30000" dirty="0"/>
              <a:t>rd</a:t>
            </a:r>
            <a:r>
              <a:rPr lang="en-US" altLang="en-US" sz="2200" dirty="0"/>
              <a:t> number </a:t>
            </a:r>
          </a:p>
          <a:p>
            <a:pPr eaLnBrk="1" hangingPunct="1"/>
            <a:r>
              <a:rPr lang="en-US" altLang="en-US" sz="2200" dirty="0"/>
              <a:t>-----               -------------</a:t>
            </a:r>
          </a:p>
          <a:p>
            <a:pPr eaLnBrk="1" hangingPunct="1"/>
            <a:r>
              <a:rPr lang="en-US" altLang="en-US" sz="2200" dirty="0"/>
              <a:t>109 		 01101101 		2</a:t>
            </a:r>
            <a:r>
              <a:rPr lang="en-US" altLang="en-US" sz="2200" baseline="30000" dirty="0"/>
              <a:t>nd</a:t>
            </a:r>
            <a:r>
              <a:rPr lang="en-US" altLang="en-US" sz="2200" dirty="0"/>
              <a:t> sum </a:t>
            </a:r>
          </a:p>
          <a:p>
            <a:pPr eaLnBrk="1" hangingPunct="1"/>
            <a:r>
              <a:rPr lang="en-US" altLang="en-US" sz="2200" dirty="0"/>
              <a:t>+ 18           + 00010010 		Add 4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 number </a:t>
            </a:r>
          </a:p>
          <a:p>
            <a:pPr eaLnBrk="1" hangingPunct="1"/>
            <a:r>
              <a:rPr lang="en-US" altLang="en-US" sz="2200" dirty="0"/>
              <a:t> -----             -------------</a:t>
            </a:r>
          </a:p>
          <a:p>
            <a:pPr eaLnBrk="1" hangingPunct="1"/>
            <a:r>
              <a:rPr lang="en-US" altLang="en-US" sz="2200" dirty="0"/>
              <a:t>127 		01111111 		Final sum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22CDA-B707-487B-9A15-F5DC3FB9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502E3-8293-474A-9891-8F80C112FC1D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55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62AA680-2BA7-4856-9D1E-C3EB57E5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Example 2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65F3FF9-DA14-4D3C-B11E-0ADC4ACF21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Perform each of the following subtractions of the signed numbers: </a:t>
            </a:r>
          </a:p>
          <a:p>
            <a:pPr eaLnBrk="1" hangingPunct="1"/>
            <a:r>
              <a:rPr lang="en-US" altLang="en-US" sz="2200" dirty="0"/>
              <a:t>(a) 00001000 - 00000011   	(c) 11100111 - 00010011 </a:t>
            </a:r>
          </a:p>
          <a:p>
            <a:pPr eaLnBrk="1" hangingPunct="1"/>
            <a:r>
              <a:rPr lang="en-US" altLang="en-US" sz="2200" dirty="0"/>
              <a:t>(b) 00001100 - 11110111 	(d) 10001000 - 11100010 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dirty="0"/>
              <a:t>(a) In this case, 8 - 3 = 8 + (-3) = 5. </a:t>
            </a:r>
          </a:p>
          <a:p>
            <a:pPr eaLnBrk="1" hangingPunct="1"/>
            <a:r>
              <a:rPr lang="en-US" altLang="en-US" sz="2200" dirty="0"/>
              <a:t>                      00001000 	Minuend (+ 8)</a:t>
            </a:r>
          </a:p>
          <a:p>
            <a:pPr eaLnBrk="1" hangingPunct="1"/>
            <a:r>
              <a:rPr lang="en-US" altLang="en-US" sz="2200" dirty="0"/>
              <a:t>                  +  11111101	2's comp. of subtrahend (-   3) </a:t>
            </a:r>
          </a:p>
          <a:p>
            <a:pPr eaLnBrk="1" hangingPunct="1"/>
            <a:r>
              <a:rPr lang="en-US" altLang="en-US" sz="2200" dirty="0"/>
              <a:t>                    --------------</a:t>
            </a:r>
          </a:p>
          <a:p>
            <a:pPr eaLnBrk="1" hangingPunct="1"/>
            <a:r>
              <a:rPr lang="en-US" altLang="en-US" sz="2200" dirty="0"/>
              <a:t>Discard carry 1 00000101 	Difference ( + 5) 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09828-9EC7-4333-BAB0-F1F58ED6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46588D-435F-4FA4-BC31-41EF7E78C809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56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E77CDC8-99CC-465B-B7A9-46F75100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Example 2 (Cont’d)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882D00E-539E-4EFB-998A-D49A9E6E8D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200"/>
              <a:t>(b) In this case, 12 - (-9) = 12 + 9 = 21. </a:t>
            </a:r>
          </a:p>
          <a:p>
            <a:pPr eaLnBrk="1" hangingPunct="1"/>
            <a:r>
              <a:rPr lang="en-US" altLang="en-US" sz="2200"/>
              <a:t>                        00001100 		Minuend (+ 12)</a:t>
            </a:r>
          </a:p>
          <a:p>
            <a:pPr eaLnBrk="1" hangingPunct="1"/>
            <a:r>
              <a:rPr lang="en-US" altLang="en-US" sz="2200"/>
              <a:t>                    +  00001001		2's comp. of subtrahend (+9) </a:t>
            </a:r>
          </a:p>
          <a:p>
            <a:pPr eaLnBrk="1" hangingPunct="1"/>
            <a:r>
              <a:rPr lang="en-US" altLang="en-US" sz="2200"/>
              <a:t>                     --------------</a:t>
            </a:r>
          </a:p>
          <a:p>
            <a:pPr eaLnBrk="1" hangingPunct="1"/>
            <a:r>
              <a:rPr lang="en-US" altLang="en-US" sz="2200"/>
              <a:t>                        00010101 	Difference ( + 21) </a:t>
            </a:r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(c) In this case, -25 - (+ 19) = -25 + (-19) = -44. </a:t>
            </a:r>
          </a:p>
          <a:p>
            <a:pPr eaLnBrk="1" hangingPunct="1"/>
            <a:r>
              <a:rPr lang="en-US" altLang="en-US" sz="2200"/>
              <a:t>                        11100111 		Minuend (-25)</a:t>
            </a:r>
          </a:p>
          <a:p>
            <a:pPr eaLnBrk="1" hangingPunct="1"/>
            <a:r>
              <a:rPr lang="en-US" altLang="en-US" sz="2200"/>
              <a:t>                    +  11101101		2's comp. of subtrahend (-19) </a:t>
            </a:r>
          </a:p>
          <a:p>
            <a:pPr eaLnBrk="1" hangingPunct="1"/>
            <a:r>
              <a:rPr lang="en-US" altLang="en-US" sz="2200"/>
              <a:t>                     --------------</a:t>
            </a:r>
          </a:p>
          <a:p>
            <a:pPr eaLnBrk="1" hangingPunct="1"/>
            <a:r>
              <a:rPr lang="en-US" altLang="en-US" sz="2200"/>
              <a:t>Discard carry 1 11010100 	Difference ( -44) </a:t>
            </a:r>
          </a:p>
          <a:p>
            <a:pPr eaLnBrk="1" hangingPunct="1"/>
            <a:endParaRPr lang="en-US" alt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1B2DD-B418-41D3-A0B0-60215C17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C0AA34-F587-487E-9C78-051721C77413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57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2929860-5F21-47AC-B8AD-6DB35100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Example 2 (Cont’d)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FD5E7EC-827E-49E8-8D1C-EDEBC6D1BE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(d) In this case, -120 - (-30) = -120 + 30 = -90. </a:t>
            </a:r>
          </a:p>
          <a:p>
            <a:pPr eaLnBrk="1" hangingPunct="1"/>
            <a:r>
              <a:rPr lang="en-US" altLang="en-US" sz="2200" dirty="0"/>
              <a:t>                10001000       Minuend (-120)</a:t>
            </a:r>
          </a:p>
          <a:p>
            <a:pPr eaLnBrk="1" hangingPunct="1"/>
            <a:r>
              <a:rPr lang="en-US" altLang="en-US" sz="2200" dirty="0"/>
              <a:t>             +  00011110	      2's comp. of subtrahend (+30) </a:t>
            </a:r>
          </a:p>
          <a:p>
            <a:pPr eaLnBrk="1" hangingPunct="1"/>
            <a:r>
              <a:rPr lang="en-US" altLang="en-US" sz="2200" dirty="0"/>
              <a:t>               --------------</a:t>
            </a:r>
          </a:p>
          <a:p>
            <a:pPr eaLnBrk="1" hangingPunct="1"/>
            <a:r>
              <a:rPr lang="en-US" altLang="en-US" sz="2200" dirty="0"/>
              <a:t>                 10100110	 	Difference (-90) </a:t>
            </a:r>
          </a:p>
          <a:p>
            <a:pPr eaLnBrk="1" hangingPunct="1"/>
            <a:endParaRPr lang="en-US" alt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B8CEE-CE84-41CC-AB22-15EBAB66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51F73C-5659-4E40-AB6A-D7003370480B}" type="slidenum">
              <a:rPr lang="en-US" altLang="en-US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/>
              <a:t>58</a:t>
            </a:fld>
            <a:endParaRPr lang="en-US" altLang="en-US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Gray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750" y="1258888"/>
            <a:ext cx="4862513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03200" indent="-203200" algn="l" rtl="0" eaLnBrk="0" fontAlgn="base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SzPct val="100000"/>
              <a:buChar char="°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905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-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marR="0" lvl="0" indent="-357188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Gray code is not a number system</a:t>
            </a:r>
          </a:p>
          <a:p>
            <a:pPr marL="636588" marR="0" lvl="1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It is an alternate way to represent four bit data</a:t>
            </a:r>
          </a:p>
          <a:p>
            <a:pPr marL="357188" marR="0" lvl="0" indent="-357188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Only one bit changes from one decimal digit to the next</a:t>
            </a:r>
          </a:p>
          <a:p>
            <a:pPr marL="357188" marR="0" lvl="0" indent="-357188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Useful for reducing errors in communication</a:t>
            </a:r>
          </a:p>
          <a:p>
            <a:pPr marL="357188" marR="0" lvl="0" indent="-357188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Can be scaled to larger numbers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159268"/>
              </p:ext>
            </p:extLst>
          </p:nvPr>
        </p:nvGraphicFramePr>
        <p:xfrm>
          <a:off x="5580063" y="1196975"/>
          <a:ext cx="3016250" cy="5268595"/>
        </p:xfrm>
        <a:graphic>
          <a:graphicData uri="http://schemas.openxmlformats.org/drawingml/2006/table">
            <a:tbl>
              <a:tblPr/>
              <a:tblGrid>
                <a:gridCol w="79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6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Digit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Gray Code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0001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0011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0010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0110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0111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0101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1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1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1110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1010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1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1011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71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ct val="65000"/>
                        </a:spcBef>
                        <a:buSzPct val="100000"/>
                        <a:defRPr sz="2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953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40000"/>
                        </a:spcBef>
                        <a:buSzPct val="100000"/>
                        <a:defRPr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151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5AF1-8C6A-483C-98DF-389F0F08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76200"/>
            <a:ext cx="7993062" cy="8604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* A System Using Digital and Analog Methods </a:t>
            </a:r>
          </a:p>
        </p:txBody>
      </p:sp>
      <p:pic>
        <p:nvPicPr>
          <p:cNvPr id="17411" name="Picture 10">
            <a:extLst>
              <a:ext uri="{FF2B5EF4-FFF2-40B4-BE49-F238E27FC236}">
                <a16:creationId xmlns:a16="http://schemas.microsoft.com/office/drawing/2014/main" id="{D7127360-E51E-464D-9482-43D42F1A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881188"/>
            <a:ext cx="797877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Text: ASCII Characters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47621-688B-4928-98F7-750F8A5B3B57}" type="datetime1">
              <a:rPr lang="en-US" smtClean="0"/>
              <a:pPr>
                <a:defRPr/>
              </a:pPr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COE211: Digital Logic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37CB-08D3-448B-A7C3-F53F8250312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12192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/>
              <a:t>ASCII: Maps 128 characters to 7-bit code.</a:t>
            </a:r>
          </a:p>
          <a:p>
            <a:pPr lvl="1" eaLnBrk="1" hangingPunct="1"/>
            <a:r>
              <a:rPr lang="en-US" altLang="en-US" kern="0"/>
              <a:t>both printable and non-printable (ESC, DEL, …) characters</a:t>
            </a:r>
            <a:br>
              <a:rPr lang="en-US" altLang="en-US" kern="0"/>
            </a:br>
            <a:r>
              <a:rPr lang="en-US" altLang="en-US" sz="1400" kern="0"/>
              <a:t>http://www.asciitable.com/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1308100" y="2336800"/>
          <a:ext cx="6096000" cy="4064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00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nul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dle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sp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0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@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`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01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soh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dc1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!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02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stx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dc2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"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03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etx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dc3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#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04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eot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dc4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$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05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enq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nak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%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5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U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u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06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ack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syn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&amp;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6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V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v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07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bel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etb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'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7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G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W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g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w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08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bs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can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(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8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09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ht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em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)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9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Y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y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0a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nl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sub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*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: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J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Z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j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z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0b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vt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esc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+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[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{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0c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np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fs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,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&lt;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\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|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0d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cr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gs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-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=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]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}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0e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so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rs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.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&gt;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^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~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0f</a:t>
                      </a:r>
                    </a:p>
                  </a:txBody>
                  <a:tcPr marL="0" marR="0" marT="0" marB="0" anchor="b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si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1f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us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2f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/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3f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?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4f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5f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_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6f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PS" pitchFamily="49" charset="0"/>
                        </a:rPr>
                        <a:t>7f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PS" pitchFamily="49" charset="0"/>
                        </a:rPr>
                        <a:t>del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320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CEEC-D38B-43E1-9183-0A89EEFD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kern="1200" dirty="0">
                <a:latin typeface="+mj-lt"/>
                <a:ea typeface="+mj-ea"/>
                <a:cs typeface="+mj-cs"/>
              </a:rPr>
              <a:t>* Basic Logic States</a:t>
            </a:r>
          </a:p>
        </p:txBody>
      </p:sp>
      <p:pic>
        <p:nvPicPr>
          <p:cNvPr id="18435" name="Picture 13">
            <a:extLst>
              <a:ext uri="{FF2B5EF4-FFF2-40B4-BE49-F238E27FC236}">
                <a16:creationId xmlns:a16="http://schemas.microsoft.com/office/drawing/2014/main" id="{DFD9F279-9D83-4B4C-AC34-7D8F2DCA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514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>
            <a:extLst>
              <a:ext uri="{FF2B5EF4-FFF2-40B4-BE49-F238E27FC236}">
                <a16:creationId xmlns:a16="http://schemas.microsoft.com/office/drawing/2014/main" id="{D527FB25-7275-4AEC-A9D7-00695ACF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352800"/>
            <a:ext cx="89106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55F2FC2-DCCD-43E8-9637-710E5708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Basic Logic Operations 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0B934A0F-7A92-4C9F-9CFF-EC3E2042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05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0E9DB21-79B4-49A4-8CB0-163AAD08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495675"/>
            <a:ext cx="77311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84E8B5E-F133-49FD-A2F2-1F4D3006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 Basic Logic Operations 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BCC0E15E-1692-4757-8133-2AD5A312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35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D64BD52E-74BC-4CB7-B5F8-0628F3AA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7867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15395514ED3549ABAA99A7026768A7" ma:contentTypeVersion="8" ma:contentTypeDescription="Create a new document." ma:contentTypeScope="" ma:versionID="59f3fb9d3d2936b51a1c0af34b42555f">
  <xsd:schema xmlns:xsd="http://www.w3.org/2001/XMLSchema" xmlns:xs="http://www.w3.org/2001/XMLSchema" xmlns:p="http://schemas.microsoft.com/office/2006/metadata/properties" xmlns:ns2="98f6bff5-5417-46e4-8e3b-172734cf8563" xmlns:ns3="7222a466-70b0-47a1-b0bf-ab7ae62da7b2" targetNamespace="http://schemas.microsoft.com/office/2006/metadata/properties" ma:root="true" ma:fieldsID="09035dc67ff8b8092fa7d104ea44ccc9" ns2:_="" ns3:_="">
    <xsd:import namespace="98f6bff5-5417-46e4-8e3b-172734cf8563"/>
    <xsd:import namespace="7222a466-70b0-47a1-b0bf-ab7ae62da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6bff5-5417-46e4-8e3b-172734cf8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2a466-70b0-47a1-b0bf-ab7ae62da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1C44CD-85F4-4668-9F8F-9234BB0AC7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4846FB-44CD-40D7-ADD8-29276D88BB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655AEAD-9262-4837-B970-BF12DDE5A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6bff5-5417-46e4-8e3b-172734cf8563"/>
    <ds:schemaRef ds:uri="7222a466-70b0-47a1-b0bf-ab7ae62da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11269</TotalTime>
  <Words>2976</Words>
  <Application>Microsoft Office PowerPoint</Application>
  <PresentationFormat>On-screen Show (4:3)</PresentationFormat>
  <Paragraphs>1334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Courier New</vt:lpstr>
      <vt:lpstr>CourierPS</vt:lpstr>
      <vt:lpstr>Gill Sans MT</vt:lpstr>
      <vt:lpstr>Tahoma</vt:lpstr>
      <vt:lpstr>Times New Roman</vt:lpstr>
      <vt:lpstr>Wingdings</vt:lpstr>
      <vt:lpstr>Wingdings 3</vt:lpstr>
      <vt:lpstr>Blends</vt:lpstr>
      <vt:lpstr>COE211: Digital Logic Design</vt:lpstr>
      <vt:lpstr>* Introduction to Digital Logic Design</vt:lpstr>
      <vt:lpstr>* Levels of abstraction for electronic computing system</vt:lpstr>
      <vt:lpstr>* Digital and Analog Quantities </vt:lpstr>
      <vt:lpstr>* An Analog Electronic System </vt:lpstr>
      <vt:lpstr>* A System Using Digital and Analog Methods </vt:lpstr>
      <vt:lpstr>* Basic Logic States</vt:lpstr>
      <vt:lpstr>* Basic Logic Operations </vt:lpstr>
      <vt:lpstr>* Basic Logic Operations </vt:lpstr>
      <vt:lpstr>Digital Computer Systems</vt:lpstr>
      <vt:lpstr>Number Systems</vt:lpstr>
      <vt:lpstr>Understanding Decimal Numbers</vt:lpstr>
      <vt:lpstr>* Understanding Decimal Numbers</vt:lpstr>
      <vt:lpstr>Understanding Binary Numbers</vt:lpstr>
      <vt:lpstr>* Understanding Binary Numbers</vt:lpstr>
      <vt:lpstr>Understanding Octal Numbers</vt:lpstr>
      <vt:lpstr>Understanding Hexadecimal Numbers</vt:lpstr>
      <vt:lpstr>Why Use Binary Numbers?</vt:lpstr>
      <vt:lpstr>Convert an Integer from Decimal to Another Base</vt:lpstr>
      <vt:lpstr>* Convert an Integer from Decimal to Binary</vt:lpstr>
      <vt:lpstr>Convert a Fraction from Decimal to Another Base</vt:lpstr>
      <vt:lpstr>* Convert an Integer from Decimal to Binary</vt:lpstr>
      <vt:lpstr>* Conversion Between Base 16 and Base 2</vt:lpstr>
      <vt:lpstr>Conversion Between Base 16 and Base 2</vt:lpstr>
      <vt:lpstr>* Example</vt:lpstr>
      <vt:lpstr>The Growth of Binary Numbers</vt:lpstr>
      <vt:lpstr>* Hexadecimal-to-Decimal Conversion </vt:lpstr>
      <vt:lpstr>* Decimal-to-Hexadecimal Conversion</vt:lpstr>
      <vt:lpstr>* Octal Numbers</vt:lpstr>
      <vt:lpstr>* Octal-to-Decimal Conversion </vt:lpstr>
      <vt:lpstr>* Decimal-to-Octal Conversion</vt:lpstr>
      <vt:lpstr>* Octal-to-Binary Conversion </vt:lpstr>
      <vt:lpstr>* Hexadecimal-to-Octal Conversion </vt:lpstr>
      <vt:lpstr>Understanding Binary Coded Decimal</vt:lpstr>
      <vt:lpstr>Putting It All Together</vt:lpstr>
      <vt:lpstr>* Binary Addition </vt:lpstr>
      <vt:lpstr>* Binary Addition </vt:lpstr>
      <vt:lpstr>* Binary Subtraction </vt:lpstr>
      <vt:lpstr>  * 1's and 2's Complements of Binary Numbers </vt:lpstr>
      <vt:lpstr>* Subtracting two unsigned numbers</vt:lpstr>
      <vt:lpstr>* Subtracting two unsigned numbers</vt:lpstr>
      <vt:lpstr>How To Represent Signed Numbers</vt:lpstr>
      <vt:lpstr>Signed Magnitude Representation</vt:lpstr>
      <vt:lpstr>One’s Complement Representation</vt:lpstr>
      <vt:lpstr>One’s Complement Representation</vt:lpstr>
      <vt:lpstr>Two’s Complement Representation</vt:lpstr>
      <vt:lpstr>Two’s Complement Shortcuts</vt:lpstr>
      <vt:lpstr>Two’s Complement Representation</vt:lpstr>
      <vt:lpstr>Putting All Together</vt:lpstr>
      <vt:lpstr>Finite-Precision Number Representation</vt:lpstr>
      <vt:lpstr>2’s Complement Addition</vt:lpstr>
      <vt:lpstr>2’s Complement Subtraction</vt:lpstr>
      <vt:lpstr>2’s Complement Subtraction (Cont’d)</vt:lpstr>
      <vt:lpstr>2’s Complement Subtraction (Cont’d)</vt:lpstr>
      <vt:lpstr>* Example 1</vt:lpstr>
      <vt:lpstr>* Example 2</vt:lpstr>
      <vt:lpstr>* Example 2 (Cont’d)</vt:lpstr>
      <vt:lpstr>* Example 2 (Cont’d)</vt:lpstr>
      <vt:lpstr>Gray Code</vt:lpstr>
      <vt:lpstr>Text: ASCII Characters</vt:lpstr>
    </vt:vector>
  </TitlesOfParts>
  <Company>University of Miamib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Logic Design</dc:title>
  <dc:creator>Emad Aboelela</dc:creator>
  <cp:lastModifiedBy>Salah Abdel-Mageid</cp:lastModifiedBy>
  <cp:revision>1071</cp:revision>
  <cp:lastPrinted>1601-01-01T00:00:00Z</cp:lastPrinted>
  <dcterms:created xsi:type="dcterms:W3CDTF">2000-09-06T02:50:02Z</dcterms:created>
  <dcterms:modified xsi:type="dcterms:W3CDTF">2020-09-05T22:28:49Z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0x0101008915395514ED3549ABAA99A7026768A7</vt:lpwstr>
  </property>
</Properties>
</file>