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5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6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8"/>
  </p:notesMasterIdLst>
  <p:handoutMasterIdLst>
    <p:handoutMasterId r:id="rId29"/>
  </p:handoutMasterIdLst>
  <p:sldIdLst>
    <p:sldId id="256" r:id="rId2"/>
    <p:sldId id="327" r:id="rId3"/>
    <p:sldId id="282" r:id="rId4"/>
    <p:sldId id="283" r:id="rId5"/>
    <p:sldId id="284" r:id="rId6"/>
    <p:sldId id="285" r:id="rId7"/>
    <p:sldId id="287" r:id="rId8"/>
    <p:sldId id="286" r:id="rId9"/>
    <p:sldId id="325" r:id="rId10"/>
    <p:sldId id="288" r:id="rId11"/>
    <p:sldId id="289" r:id="rId12"/>
    <p:sldId id="290" r:id="rId13"/>
    <p:sldId id="291" r:id="rId14"/>
    <p:sldId id="294" r:id="rId15"/>
    <p:sldId id="295" r:id="rId16"/>
    <p:sldId id="296" r:id="rId17"/>
    <p:sldId id="298" r:id="rId18"/>
    <p:sldId id="299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292" r:id="rId27"/>
  </p:sldIdLst>
  <p:sldSz cx="9144000" cy="6858000" type="screen4x3"/>
  <p:notesSz cx="7724775" cy="101298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89">
          <p15:clr>
            <a:srgbClr val="A4A3A4"/>
          </p15:clr>
        </p15:guide>
        <p15:guide id="2" pos="24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33"/>
    <a:srgbClr val="FF33CC"/>
    <a:srgbClr val="E7FAF1"/>
    <a:srgbClr val="E8D1FF"/>
    <a:srgbClr val="FFFFCD"/>
    <a:srgbClr val="FFFFB7"/>
    <a:srgbClr val="C0C0C0"/>
    <a:srgbClr val="00CC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341" autoAdjust="0"/>
    <p:restoredTop sz="93519" autoAdjust="0"/>
  </p:normalViewPr>
  <p:slideViewPr>
    <p:cSldViewPr>
      <p:cViewPr varScale="1">
        <p:scale>
          <a:sx n="65" d="100"/>
          <a:sy n="65" d="100"/>
        </p:scale>
        <p:origin x="-217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2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7098"/>
    </p:cViewPr>
  </p:sorterViewPr>
  <p:notesViewPr>
    <p:cSldViewPr>
      <p:cViewPr varScale="1">
        <p:scale>
          <a:sx n="44" d="100"/>
          <a:sy n="44" d="100"/>
        </p:scale>
        <p:origin x="-1552" y="-92"/>
      </p:cViewPr>
      <p:guideLst>
        <p:guide orient="horz" pos="3189"/>
        <p:guide pos="24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3464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t" anchorCtr="0" compatLnSpc="1">
            <a:prstTxWarp prst="textNoShape">
              <a:avLst/>
            </a:prstTxWarp>
          </a:bodyPr>
          <a:lstStyle>
            <a:lvl1pPr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378325" y="0"/>
            <a:ext cx="33464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t" anchorCtr="0" compatLnSpc="1">
            <a:prstTxWarp prst="textNoShape">
              <a:avLst/>
            </a:prstTxWarp>
          </a:bodyPr>
          <a:lstStyle>
            <a:lvl1pPr algn="r"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621838"/>
            <a:ext cx="33464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b" anchorCtr="0" compatLnSpc="1">
            <a:prstTxWarp prst="textNoShape">
              <a:avLst/>
            </a:prstTxWarp>
          </a:bodyPr>
          <a:lstStyle>
            <a:lvl1pPr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378325" y="9621838"/>
            <a:ext cx="33464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b" anchorCtr="0" compatLnSpc="1">
            <a:prstTxWarp prst="textNoShape">
              <a:avLst/>
            </a:prstTxWarp>
          </a:bodyPr>
          <a:lstStyle>
            <a:lvl1pPr algn="r" defTabSz="1017588">
              <a:defRPr sz="1400"/>
            </a:lvl1pPr>
          </a:lstStyle>
          <a:p>
            <a:fld id="{55D8473B-C842-4F7D-BFBB-D418B742CA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72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3464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t" anchorCtr="0" compatLnSpc="1">
            <a:prstTxWarp prst="textNoShape">
              <a:avLst/>
            </a:prstTxWarp>
          </a:bodyPr>
          <a:lstStyle>
            <a:lvl1pPr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378325" y="0"/>
            <a:ext cx="33464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t" anchorCtr="0" compatLnSpc="1">
            <a:prstTxWarp prst="textNoShape">
              <a:avLst/>
            </a:prstTxWarp>
          </a:bodyPr>
          <a:lstStyle>
            <a:lvl1pPr algn="r"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31913" y="758825"/>
            <a:ext cx="5067300" cy="3800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7113" y="4813300"/>
            <a:ext cx="5670550" cy="455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21838"/>
            <a:ext cx="33464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b" anchorCtr="0" compatLnSpc="1">
            <a:prstTxWarp prst="textNoShape">
              <a:avLst/>
            </a:prstTxWarp>
          </a:bodyPr>
          <a:lstStyle>
            <a:lvl1pPr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378325" y="9621838"/>
            <a:ext cx="33464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b" anchorCtr="0" compatLnSpc="1">
            <a:prstTxWarp prst="textNoShape">
              <a:avLst/>
            </a:prstTxWarp>
          </a:bodyPr>
          <a:lstStyle>
            <a:lvl1pPr algn="r" defTabSz="1017588">
              <a:defRPr sz="1400"/>
            </a:lvl1pPr>
          </a:lstStyle>
          <a:p>
            <a:fld id="{A1E068A0-FBDE-4D20-BE5C-08ACB27D9B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838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Taibah_Small_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2286000"/>
            <a:ext cx="5556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427" y="1604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8124830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78633-7A1E-4042-9519-9BBBFD05E22A}" type="datetime1">
              <a:rPr lang="en-US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C267E-971F-4B3D-A605-46B495B885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45452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447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"/>
            <a:ext cx="5984875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67D4-5388-4AE7-8CCC-54F2484ECFC1}" type="datetime1">
              <a:rPr lang="en-US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BB22FE-427C-4816-A9B1-DBA83BE0B5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85491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47621-688B-4928-98F7-750F8A5B3B57}" type="datetime1">
              <a:rPr lang="en-US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COE211: Digital Logic Design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537CB-08D3-448B-A7C3-F53F825031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92819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D1FFC-CDD7-4A08-B25D-E6E9642CE3BF}" type="datetime1">
              <a:rPr lang="en-US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424BE5-A0C2-4DD4-8F89-9C1D21DA81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51375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40005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219200"/>
            <a:ext cx="40005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6394A-1576-4EE1-BFE4-91A958E93AD1}" type="datetime1">
              <a:rPr lang="en-US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AABD96-3487-446E-B1AB-22D7481B23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45554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124CF-5E67-4510-AA55-EB3FCF72CC4B}" type="datetime1">
              <a:rPr lang="en-US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E7F776-732A-4049-9B0D-F486E81EA0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05026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18FE6-9A67-41D5-B9FB-EAC26A9506A0}" type="datetime1">
              <a:rPr lang="en-US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53D61B-953E-4B67-8DDF-9EF74BC53D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56166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081BB-DBAD-4568-9D3A-D71BA34431C8}" type="datetime1">
              <a:rPr lang="en-US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F25A6E-2005-4F82-A344-FC234B5DE0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3311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E1090-2FD7-49C6-A7DE-849050B10854}" type="datetime1">
              <a:rPr lang="en-US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3E5BE-1DD0-45AE-885A-7256D35B99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930396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472FE-7532-4EEC-A8FC-A2C8DF07B6FE}" type="datetime1">
              <a:rPr lang="en-US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F851E4-6E53-419A-8760-47E19EA548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5084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Taibah_Small_logo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125413"/>
            <a:ext cx="5556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0" name="Rectangle 8"/>
          <p:cNvSpPr>
            <a:spLocks noChangeArrowheads="1"/>
          </p:cNvSpPr>
          <p:nvPr/>
        </p:nvSpPr>
        <p:spPr bwMode="gray">
          <a:xfrm>
            <a:off x="442913" y="957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76200"/>
            <a:ext cx="7793037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19200"/>
            <a:ext cx="8153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F40EB9C1-9736-4098-A0AE-0F2F51CB2C58}" type="datetime1">
              <a:rPr lang="en-US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en-US" dirty="0" smtClean="0"/>
              <a:t>COE211: Digital Logic Design</a:t>
            </a:r>
            <a:endParaRPr lang="en-US" dirty="0"/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AA67E2-B2C0-44D1-8FA3-5AA51A45340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Rectangle 5"/>
          <p:cNvSpPr>
            <a:spLocks noChangeArrowheads="1"/>
          </p:cNvSpPr>
          <p:nvPr userDrawn="1"/>
        </p:nvSpPr>
        <p:spPr bwMode="auto">
          <a:xfrm>
            <a:off x="754063" y="381000"/>
            <a:ext cx="328612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7"/>
          <p:cNvSpPr>
            <a:spLocks noChangeArrowheads="1"/>
          </p:cNvSpPr>
          <p:nvPr userDrawn="1"/>
        </p:nvSpPr>
        <p:spPr bwMode="auto">
          <a:xfrm>
            <a:off x="493713" y="803275"/>
            <a:ext cx="422275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8"/>
          <p:cNvSpPr>
            <a:spLocks noChangeArrowheads="1"/>
          </p:cNvSpPr>
          <p:nvPr userDrawn="1"/>
        </p:nvSpPr>
        <p:spPr bwMode="auto">
          <a:xfrm>
            <a:off x="863600" y="803275"/>
            <a:ext cx="369888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" name="Rectangle 9"/>
          <p:cNvSpPr>
            <a:spLocks noChangeArrowheads="1"/>
          </p:cNvSpPr>
          <p:nvPr userDrawn="1"/>
        </p:nvSpPr>
        <p:spPr bwMode="auto">
          <a:xfrm>
            <a:off x="76200" y="73025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</p:sldLayoutIdLst>
  <p:transition spd="slow">
    <p:random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924800" cy="1143000"/>
          </a:xfrm>
        </p:spPr>
        <p:txBody>
          <a:bodyPr/>
          <a:lstStyle/>
          <a:p>
            <a:pPr eaLnBrk="1" hangingPunct="1"/>
            <a:r>
              <a:rPr lang="en-US" dirty="0"/>
              <a:t>COE211: Digital Logic Design</a:t>
            </a:r>
            <a:endParaRPr lang="en-US" dirty="0" smtClean="0"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Simplification of Boolean Functions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Example using 1-bit Adder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739775" y="1323978"/>
            <a:ext cx="2566989" cy="2482851"/>
            <a:chOff x="1586" y="2218"/>
            <a:chExt cx="1617" cy="1564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2056" y="2648"/>
              <a:ext cx="720" cy="704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effectLst/>
                </a:rPr>
                <a:t>Adder</a:t>
              </a:r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2416" y="2424"/>
              <a:ext cx="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2416" y="335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2772" y="3000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2245" y="2218"/>
              <a:ext cx="34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solidFill>
                    <a:srgbClr val="003399"/>
                  </a:solidFill>
                  <a:effectLst/>
                </a:rPr>
                <a:t>Cin</a:t>
              </a:r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2193" y="3530"/>
              <a:ext cx="44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solidFill>
                    <a:srgbClr val="003399"/>
                  </a:solidFill>
                  <a:effectLst/>
                </a:rPr>
                <a:t>Cout</a:t>
              </a:r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2997" y="2874"/>
              <a:ext cx="20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solidFill>
                    <a:srgbClr val="003399"/>
                  </a:solidFill>
                  <a:effectLst/>
                </a:rPr>
                <a:t>S</a:t>
              </a:r>
            </a:p>
          </p:txBody>
        </p:sp>
        <p:grpSp>
          <p:nvGrpSpPr>
            <p:cNvPr id="15" name="Group 11"/>
            <p:cNvGrpSpPr>
              <a:grpSpLocks/>
            </p:cNvGrpSpPr>
            <p:nvPr/>
          </p:nvGrpSpPr>
          <p:grpSpPr bwMode="auto">
            <a:xfrm>
              <a:off x="1586" y="2733"/>
              <a:ext cx="460" cy="534"/>
              <a:chOff x="1586" y="2752"/>
              <a:chExt cx="460" cy="534"/>
            </a:xfrm>
          </p:grpSpPr>
          <p:grpSp>
            <p:nvGrpSpPr>
              <p:cNvPr id="16" name="Group 12"/>
              <p:cNvGrpSpPr>
                <a:grpSpLocks/>
              </p:cNvGrpSpPr>
              <p:nvPr/>
            </p:nvGrpSpPr>
            <p:grpSpPr bwMode="auto">
              <a:xfrm>
                <a:off x="1588" y="3034"/>
                <a:ext cx="458" cy="252"/>
                <a:chOff x="1598" y="3114"/>
                <a:chExt cx="458" cy="252"/>
              </a:xfrm>
            </p:grpSpPr>
            <p:sp>
              <p:nvSpPr>
                <p:cNvPr id="20" name="Line 13"/>
                <p:cNvSpPr>
                  <a:spLocks noChangeShapeType="1"/>
                </p:cNvSpPr>
                <p:nvPr/>
              </p:nvSpPr>
              <p:spPr bwMode="auto">
                <a:xfrm>
                  <a:off x="1768" y="32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21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598" y="3114"/>
                  <a:ext cx="211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solidFill>
                        <a:srgbClr val="003399"/>
                      </a:solidFill>
                      <a:effectLst/>
                    </a:rPr>
                    <a:t>B</a:t>
                  </a:r>
                </a:p>
              </p:txBody>
            </p:sp>
          </p:grpSp>
          <p:grpSp>
            <p:nvGrpSpPr>
              <p:cNvPr id="17" name="Group 15"/>
              <p:cNvGrpSpPr>
                <a:grpSpLocks/>
              </p:cNvGrpSpPr>
              <p:nvPr/>
            </p:nvGrpSpPr>
            <p:grpSpPr bwMode="auto">
              <a:xfrm>
                <a:off x="1586" y="2752"/>
                <a:ext cx="460" cy="252"/>
                <a:chOff x="1596" y="3114"/>
                <a:chExt cx="460" cy="252"/>
              </a:xfrm>
            </p:grpSpPr>
            <p:sp>
              <p:nvSpPr>
                <p:cNvPr id="18" name="Line 16"/>
                <p:cNvSpPr>
                  <a:spLocks noChangeShapeType="1"/>
                </p:cNvSpPr>
                <p:nvPr/>
              </p:nvSpPr>
              <p:spPr bwMode="auto">
                <a:xfrm>
                  <a:off x="1768" y="32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1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596" y="3114"/>
                  <a:ext cx="213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solidFill>
                        <a:srgbClr val="003399"/>
                      </a:solidFill>
                      <a:effectLst/>
                    </a:rPr>
                    <a:t>A</a:t>
                  </a:r>
                </a:p>
              </p:txBody>
            </p:sp>
          </p:grpSp>
        </p:grpSp>
      </p:grpSp>
      <p:grpSp>
        <p:nvGrpSpPr>
          <p:cNvPr id="22" name="Group 130"/>
          <p:cNvGrpSpPr>
            <a:grpSpLocks/>
          </p:cNvGrpSpPr>
          <p:nvPr/>
        </p:nvGrpSpPr>
        <p:grpSpPr bwMode="auto">
          <a:xfrm>
            <a:off x="3752850" y="1412875"/>
            <a:ext cx="2190750" cy="2200276"/>
            <a:chOff x="2493" y="1014"/>
            <a:chExt cx="1380" cy="1386"/>
          </a:xfrm>
        </p:grpSpPr>
        <p:sp>
          <p:nvSpPr>
            <p:cNvPr id="23" name="Rectangle 18"/>
            <p:cNvSpPr>
              <a:spLocks noChangeArrowheads="1"/>
            </p:cNvSpPr>
            <p:nvPr/>
          </p:nvSpPr>
          <p:spPr bwMode="auto">
            <a:xfrm>
              <a:off x="2554" y="1014"/>
              <a:ext cx="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FF"/>
                  </a:solidFill>
                  <a:effectLst/>
                </a:rPr>
                <a:t>A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2736" y="1014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FF"/>
                  </a:solidFill>
                  <a:effectLst/>
                </a:rPr>
                <a:t>B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25" name="Rectangle 20"/>
            <p:cNvSpPr>
              <a:spLocks noChangeArrowheads="1"/>
            </p:cNvSpPr>
            <p:nvPr/>
          </p:nvSpPr>
          <p:spPr bwMode="auto">
            <a:xfrm>
              <a:off x="2931" y="1014"/>
              <a:ext cx="17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FF"/>
                  </a:solidFill>
                  <a:effectLst/>
                </a:rPr>
                <a:t>Cin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26" name="Rectangle 21"/>
            <p:cNvSpPr>
              <a:spLocks noChangeArrowheads="1"/>
            </p:cNvSpPr>
            <p:nvPr/>
          </p:nvSpPr>
          <p:spPr bwMode="auto">
            <a:xfrm>
              <a:off x="3256" y="1014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FF"/>
                  </a:solidFill>
                  <a:effectLst/>
                </a:rPr>
                <a:t>S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27" name="Rectangle 22"/>
            <p:cNvSpPr>
              <a:spLocks noChangeArrowheads="1"/>
            </p:cNvSpPr>
            <p:nvPr/>
          </p:nvSpPr>
          <p:spPr bwMode="auto">
            <a:xfrm>
              <a:off x="3498" y="1014"/>
              <a:ext cx="26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FF"/>
                  </a:solidFill>
                  <a:effectLst/>
                </a:rPr>
                <a:t>Cout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28" name="Rectangle 23"/>
            <p:cNvSpPr>
              <a:spLocks noChangeArrowheads="1"/>
            </p:cNvSpPr>
            <p:nvPr/>
          </p:nvSpPr>
          <p:spPr bwMode="auto">
            <a:xfrm>
              <a:off x="3188" y="1016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29" name="Line 24"/>
            <p:cNvSpPr>
              <a:spLocks noChangeShapeType="1"/>
            </p:cNvSpPr>
            <p:nvPr/>
          </p:nvSpPr>
          <p:spPr bwMode="auto">
            <a:xfrm>
              <a:off x="3188" y="1016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30" name="Rectangle 25"/>
            <p:cNvSpPr>
              <a:spLocks noChangeArrowheads="1"/>
            </p:cNvSpPr>
            <p:nvPr/>
          </p:nvSpPr>
          <p:spPr bwMode="auto">
            <a:xfrm>
              <a:off x="3408" y="1016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31" name="Line 26"/>
            <p:cNvSpPr>
              <a:spLocks noChangeShapeType="1"/>
            </p:cNvSpPr>
            <p:nvPr/>
          </p:nvSpPr>
          <p:spPr bwMode="auto">
            <a:xfrm>
              <a:off x="3408" y="1016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32" name="Rectangle 27"/>
            <p:cNvSpPr>
              <a:spLocks noChangeArrowheads="1"/>
            </p:cNvSpPr>
            <p:nvPr/>
          </p:nvSpPr>
          <p:spPr bwMode="auto">
            <a:xfrm>
              <a:off x="2562" y="116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33" name="Rectangle 28"/>
            <p:cNvSpPr>
              <a:spLocks noChangeArrowheads="1"/>
            </p:cNvSpPr>
            <p:nvPr/>
          </p:nvSpPr>
          <p:spPr bwMode="auto">
            <a:xfrm>
              <a:off x="2747" y="116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34" name="Rectangle 29"/>
            <p:cNvSpPr>
              <a:spLocks noChangeArrowheads="1"/>
            </p:cNvSpPr>
            <p:nvPr/>
          </p:nvSpPr>
          <p:spPr bwMode="auto">
            <a:xfrm>
              <a:off x="2997" y="116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35" name="Rectangle 30"/>
            <p:cNvSpPr>
              <a:spLocks noChangeArrowheads="1"/>
            </p:cNvSpPr>
            <p:nvPr/>
          </p:nvSpPr>
          <p:spPr bwMode="auto">
            <a:xfrm>
              <a:off x="3264" y="116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36" name="Rectangle 31"/>
            <p:cNvSpPr>
              <a:spLocks noChangeArrowheads="1"/>
            </p:cNvSpPr>
            <p:nvPr/>
          </p:nvSpPr>
          <p:spPr bwMode="auto">
            <a:xfrm>
              <a:off x="3608" y="116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37" name="Rectangle 32"/>
            <p:cNvSpPr>
              <a:spLocks noChangeArrowheads="1"/>
            </p:cNvSpPr>
            <p:nvPr/>
          </p:nvSpPr>
          <p:spPr bwMode="auto">
            <a:xfrm>
              <a:off x="2505" y="1161"/>
              <a:ext cx="18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38" name="Line 33"/>
            <p:cNvSpPr>
              <a:spLocks noChangeShapeType="1"/>
            </p:cNvSpPr>
            <p:nvPr/>
          </p:nvSpPr>
          <p:spPr bwMode="auto">
            <a:xfrm>
              <a:off x="2505" y="1161"/>
              <a:ext cx="18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39" name="Rectangle 34"/>
            <p:cNvSpPr>
              <a:spLocks noChangeArrowheads="1"/>
            </p:cNvSpPr>
            <p:nvPr/>
          </p:nvSpPr>
          <p:spPr bwMode="auto">
            <a:xfrm>
              <a:off x="2685" y="1161"/>
              <a:ext cx="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40" name="Line 35"/>
            <p:cNvSpPr>
              <a:spLocks noChangeShapeType="1"/>
            </p:cNvSpPr>
            <p:nvPr/>
          </p:nvSpPr>
          <p:spPr bwMode="auto">
            <a:xfrm>
              <a:off x="2685" y="1161"/>
              <a:ext cx="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41" name="Line 36"/>
            <p:cNvSpPr>
              <a:spLocks noChangeShapeType="1"/>
            </p:cNvSpPr>
            <p:nvPr/>
          </p:nvSpPr>
          <p:spPr bwMode="auto">
            <a:xfrm>
              <a:off x="2685" y="1161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42" name="Rectangle 37"/>
            <p:cNvSpPr>
              <a:spLocks noChangeArrowheads="1"/>
            </p:cNvSpPr>
            <p:nvPr/>
          </p:nvSpPr>
          <p:spPr bwMode="auto">
            <a:xfrm>
              <a:off x="2688" y="1161"/>
              <a:ext cx="18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43" name="Line 38"/>
            <p:cNvSpPr>
              <a:spLocks noChangeShapeType="1"/>
            </p:cNvSpPr>
            <p:nvPr/>
          </p:nvSpPr>
          <p:spPr bwMode="auto">
            <a:xfrm>
              <a:off x="2688" y="1161"/>
              <a:ext cx="18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2874" y="1161"/>
              <a:ext cx="4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45" name="Line 40"/>
            <p:cNvSpPr>
              <a:spLocks noChangeShapeType="1"/>
            </p:cNvSpPr>
            <p:nvPr/>
          </p:nvSpPr>
          <p:spPr bwMode="auto">
            <a:xfrm>
              <a:off x="2874" y="1161"/>
              <a:ext cx="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46" name="Line 41"/>
            <p:cNvSpPr>
              <a:spLocks noChangeShapeType="1"/>
            </p:cNvSpPr>
            <p:nvPr/>
          </p:nvSpPr>
          <p:spPr bwMode="auto">
            <a:xfrm>
              <a:off x="2874" y="1161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47" name="Rectangle 42"/>
            <p:cNvSpPr>
              <a:spLocks noChangeArrowheads="1"/>
            </p:cNvSpPr>
            <p:nvPr/>
          </p:nvSpPr>
          <p:spPr bwMode="auto">
            <a:xfrm>
              <a:off x="2878" y="1161"/>
              <a:ext cx="31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48" name="Line 43"/>
            <p:cNvSpPr>
              <a:spLocks noChangeShapeType="1"/>
            </p:cNvSpPr>
            <p:nvPr/>
          </p:nvSpPr>
          <p:spPr bwMode="auto">
            <a:xfrm>
              <a:off x="2878" y="1161"/>
              <a:ext cx="31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49" name="Rectangle 44"/>
            <p:cNvSpPr>
              <a:spLocks noChangeArrowheads="1"/>
            </p:cNvSpPr>
            <p:nvPr/>
          </p:nvSpPr>
          <p:spPr bwMode="auto">
            <a:xfrm>
              <a:off x="3188" y="1161"/>
              <a:ext cx="4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50" name="Line 45"/>
            <p:cNvSpPr>
              <a:spLocks noChangeShapeType="1"/>
            </p:cNvSpPr>
            <p:nvPr/>
          </p:nvSpPr>
          <p:spPr bwMode="auto">
            <a:xfrm>
              <a:off x="3188" y="1161"/>
              <a:ext cx="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51" name="Line 46"/>
            <p:cNvSpPr>
              <a:spLocks noChangeShapeType="1"/>
            </p:cNvSpPr>
            <p:nvPr/>
          </p:nvSpPr>
          <p:spPr bwMode="auto">
            <a:xfrm>
              <a:off x="3188" y="1161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3192" y="1161"/>
              <a:ext cx="21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53" name="Line 48"/>
            <p:cNvSpPr>
              <a:spLocks noChangeShapeType="1"/>
            </p:cNvSpPr>
            <p:nvPr/>
          </p:nvSpPr>
          <p:spPr bwMode="auto">
            <a:xfrm>
              <a:off x="3192" y="1161"/>
              <a:ext cx="21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54" name="Rectangle 49"/>
            <p:cNvSpPr>
              <a:spLocks noChangeArrowheads="1"/>
            </p:cNvSpPr>
            <p:nvPr/>
          </p:nvSpPr>
          <p:spPr bwMode="auto">
            <a:xfrm>
              <a:off x="3408" y="1161"/>
              <a:ext cx="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55" name="Line 50"/>
            <p:cNvSpPr>
              <a:spLocks noChangeShapeType="1"/>
            </p:cNvSpPr>
            <p:nvPr/>
          </p:nvSpPr>
          <p:spPr bwMode="auto">
            <a:xfrm>
              <a:off x="3408" y="1161"/>
              <a:ext cx="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56" name="Line 51"/>
            <p:cNvSpPr>
              <a:spLocks noChangeShapeType="1"/>
            </p:cNvSpPr>
            <p:nvPr/>
          </p:nvSpPr>
          <p:spPr bwMode="auto">
            <a:xfrm>
              <a:off x="3408" y="1161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3411" y="1161"/>
              <a:ext cx="462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58" name="Line 53"/>
            <p:cNvSpPr>
              <a:spLocks noChangeShapeType="1"/>
            </p:cNvSpPr>
            <p:nvPr/>
          </p:nvSpPr>
          <p:spPr bwMode="auto">
            <a:xfrm>
              <a:off x="3411" y="1161"/>
              <a:ext cx="46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3188" y="1165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60" name="Line 55"/>
            <p:cNvSpPr>
              <a:spLocks noChangeShapeType="1"/>
            </p:cNvSpPr>
            <p:nvPr/>
          </p:nvSpPr>
          <p:spPr bwMode="auto">
            <a:xfrm>
              <a:off x="3188" y="1165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61" name="Rectangle 56"/>
            <p:cNvSpPr>
              <a:spLocks noChangeArrowheads="1"/>
            </p:cNvSpPr>
            <p:nvPr/>
          </p:nvSpPr>
          <p:spPr bwMode="auto">
            <a:xfrm>
              <a:off x="3408" y="1165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62" name="Line 57"/>
            <p:cNvSpPr>
              <a:spLocks noChangeShapeType="1"/>
            </p:cNvSpPr>
            <p:nvPr/>
          </p:nvSpPr>
          <p:spPr bwMode="auto">
            <a:xfrm>
              <a:off x="3408" y="1165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63" name="Rectangle 58"/>
            <p:cNvSpPr>
              <a:spLocks noChangeArrowheads="1"/>
            </p:cNvSpPr>
            <p:nvPr/>
          </p:nvSpPr>
          <p:spPr bwMode="auto">
            <a:xfrm>
              <a:off x="2562" y="1307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64" name="Rectangle 59"/>
            <p:cNvSpPr>
              <a:spLocks noChangeArrowheads="1"/>
            </p:cNvSpPr>
            <p:nvPr/>
          </p:nvSpPr>
          <p:spPr bwMode="auto">
            <a:xfrm>
              <a:off x="2747" y="1307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65" name="Rectangle 60"/>
            <p:cNvSpPr>
              <a:spLocks noChangeArrowheads="1"/>
            </p:cNvSpPr>
            <p:nvPr/>
          </p:nvSpPr>
          <p:spPr bwMode="auto">
            <a:xfrm>
              <a:off x="2997" y="1307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66" name="Rectangle 61"/>
            <p:cNvSpPr>
              <a:spLocks noChangeArrowheads="1"/>
            </p:cNvSpPr>
            <p:nvPr/>
          </p:nvSpPr>
          <p:spPr bwMode="auto">
            <a:xfrm>
              <a:off x="3264" y="1307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67" name="Rectangle 62"/>
            <p:cNvSpPr>
              <a:spLocks noChangeArrowheads="1"/>
            </p:cNvSpPr>
            <p:nvPr/>
          </p:nvSpPr>
          <p:spPr bwMode="auto">
            <a:xfrm>
              <a:off x="3608" y="1307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68" name="Rectangle 63"/>
            <p:cNvSpPr>
              <a:spLocks noChangeArrowheads="1"/>
            </p:cNvSpPr>
            <p:nvPr/>
          </p:nvSpPr>
          <p:spPr bwMode="auto">
            <a:xfrm>
              <a:off x="3188" y="1308"/>
              <a:ext cx="4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69" name="Line 64"/>
            <p:cNvSpPr>
              <a:spLocks noChangeShapeType="1"/>
            </p:cNvSpPr>
            <p:nvPr/>
          </p:nvSpPr>
          <p:spPr bwMode="auto">
            <a:xfrm>
              <a:off x="3188" y="1308"/>
              <a:ext cx="1" cy="1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70" name="Rectangle 65"/>
            <p:cNvSpPr>
              <a:spLocks noChangeArrowheads="1"/>
            </p:cNvSpPr>
            <p:nvPr/>
          </p:nvSpPr>
          <p:spPr bwMode="auto">
            <a:xfrm>
              <a:off x="3408" y="1308"/>
              <a:ext cx="3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71" name="Line 66"/>
            <p:cNvSpPr>
              <a:spLocks noChangeShapeType="1"/>
            </p:cNvSpPr>
            <p:nvPr/>
          </p:nvSpPr>
          <p:spPr bwMode="auto">
            <a:xfrm>
              <a:off x="3408" y="1308"/>
              <a:ext cx="1" cy="1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72" name="Rectangle 67"/>
            <p:cNvSpPr>
              <a:spLocks noChangeArrowheads="1"/>
            </p:cNvSpPr>
            <p:nvPr/>
          </p:nvSpPr>
          <p:spPr bwMode="auto">
            <a:xfrm>
              <a:off x="2562" y="1452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73" name="Rectangle 68"/>
            <p:cNvSpPr>
              <a:spLocks noChangeArrowheads="1"/>
            </p:cNvSpPr>
            <p:nvPr/>
          </p:nvSpPr>
          <p:spPr bwMode="auto">
            <a:xfrm>
              <a:off x="2747" y="1452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74" name="Rectangle 69"/>
            <p:cNvSpPr>
              <a:spLocks noChangeArrowheads="1"/>
            </p:cNvSpPr>
            <p:nvPr/>
          </p:nvSpPr>
          <p:spPr bwMode="auto">
            <a:xfrm>
              <a:off x="2997" y="1452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75" name="Rectangle 70"/>
            <p:cNvSpPr>
              <a:spLocks noChangeArrowheads="1"/>
            </p:cNvSpPr>
            <p:nvPr/>
          </p:nvSpPr>
          <p:spPr bwMode="auto">
            <a:xfrm>
              <a:off x="3264" y="1452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76" name="Rectangle 71"/>
            <p:cNvSpPr>
              <a:spLocks noChangeArrowheads="1"/>
            </p:cNvSpPr>
            <p:nvPr/>
          </p:nvSpPr>
          <p:spPr bwMode="auto">
            <a:xfrm>
              <a:off x="3608" y="1452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77" name="Rectangle 72"/>
            <p:cNvSpPr>
              <a:spLocks noChangeArrowheads="1"/>
            </p:cNvSpPr>
            <p:nvPr/>
          </p:nvSpPr>
          <p:spPr bwMode="auto">
            <a:xfrm>
              <a:off x="3188" y="1454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78" name="Line 73"/>
            <p:cNvSpPr>
              <a:spLocks noChangeShapeType="1"/>
            </p:cNvSpPr>
            <p:nvPr/>
          </p:nvSpPr>
          <p:spPr bwMode="auto">
            <a:xfrm>
              <a:off x="3188" y="1454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79" name="Rectangle 74"/>
            <p:cNvSpPr>
              <a:spLocks noChangeArrowheads="1"/>
            </p:cNvSpPr>
            <p:nvPr/>
          </p:nvSpPr>
          <p:spPr bwMode="auto">
            <a:xfrm>
              <a:off x="3408" y="1454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80" name="Line 75"/>
            <p:cNvSpPr>
              <a:spLocks noChangeShapeType="1"/>
            </p:cNvSpPr>
            <p:nvPr/>
          </p:nvSpPr>
          <p:spPr bwMode="auto">
            <a:xfrm>
              <a:off x="3408" y="1454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81" name="Rectangle 76"/>
            <p:cNvSpPr>
              <a:spLocks noChangeArrowheads="1"/>
            </p:cNvSpPr>
            <p:nvPr/>
          </p:nvSpPr>
          <p:spPr bwMode="auto">
            <a:xfrm>
              <a:off x="2562" y="159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82" name="Rectangle 77"/>
            <p:cNvSpPr>
              <a:spLocks noChangeArrowheads="1"/>
            </p:cNvSpPr>
            <p:nvPr/>
          </p:nvSpPr>
          <p:spPr bwMode="auto">
            <a:xfrm>
              <a:off x="2747" y="159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83" name="Rectangle 78"/>
            <p:cNvSpPr>
              <a:spLocks noChangeArrowheads="1"/>
            </p:cNvSpPr>
            <p:nvPr/>
          </p:nvSpPr>
          <p:spPr bwMode="auto">
            <a:xfrm>
              <a:off x="2997" y="159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84" name="Rectangle 79"/>
            <p:cNvSpPr>
              <a:spLocks noChangeArrowheads="1"/>
            </p:cNvSpPr>
            <p:nvPr/>
          </p:nvSpPr>
          <p:spPr bwMode="auto">
            <a:xfrm>
              <a:off x="3264" y="159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85" name="Rectangle 80"/>
            <p:cNvSpPr>
              <a:spLocks noChangeArrowheads="1"/>
            </p:cNvSpPr>
            <p:nvPr/>
          </p:nvSpPr>
          <p:spPr bwMode="auto">
            <a:xfrm>
              <a:off x="3608" y="159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86" name="Rectangle 81"/>
            <p:cNvSpPr>
              <a:spLocks noChangeArrowheads="1"/>
            </p:cNvSpPr>
            <p:nvPr/>
          </p:nvSpPr>
          <p:spPr bwMode="auto">
            <a:xfrm>
              <a:off x="3188" y="1599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87" name="Line 82"/>
            <p:cNvSpPr>
              <a:spLocks noChangeShapeType="1"/>
            </p:cNvSpPr>
            <p:nvPr/>
          </p:nvSpPr>
          <p:spPr bwMode="auto">
            <a:xfrm>
              <a:off x="3188" y="1599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88" name="Rectangle 83"/>
            <p:cNvSpPr>
              <a:spLocks noChangeArrowheads="1"/>
            </p:cNvSpPr>
            <p:nvPr/>
          </p:nvSpPr>
          <p:spPr bwMode="auto">
            <a:xfrm>
              <a:off x="3408" y="1599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89" name="Line 84"/>
            <p:cNvSpPr>
              <a:spLocks noChangeShapeType="1"/>
            </p:cNvSpPr>
            <p:nvPr/>
          </p:nvSpPr>
          <p:spPr bwMode="auto">
            <a:xfrm>
              <a:off x="3408" y="1599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90" name="Rectangle 85"/>
            <p:cNvSpPr>
              <a:spLocks noChangeArrowheads="1"/>
            </p:cNvSpPr>
            <p:nvPr/>
          </p:nvSpPr>
          <p:spPr bwMode="auto">
            <a:xfrm>
              <a:off x="2562" y="174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91" name="Rectangle 86"/>
            <p:cNvSpPr>
              <a:spLocks noChangeArrowheads="1"/>
            </p:cNvSpPr>
            <p:nvPr/>
          </p:nvSpPr>
          <p:spPr bwMode="auto">
            <a:xfrm>
              <a:off x="2747" y="174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92" name="Rectangle 87"/>
            <p:cNvSpPr>
              <a:spLocks noChangeArrowheads="1"/>
            </p:cNvSpPr>
            <p:nvPr/>
          </p:nvSpPr>
          <p:spPr bwMode="auto">
            <a:xfrm>
              <a:off x="2997" y="174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93" name="Rectangle 88"/>
            <p:cNvSpPr>
              <a:spLocks noChangeArrowheads="1"/>
            </p:cNvSpPr>
            <p:nvPr/>
          </p:nvSpPr>
          <p:spPr bwMode="auto">
            <a:xfrm>
              <a:off x="3264" y="174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94" name="Rectangle 89"/>
            <p:cNvSpPr>
              <a:spLocks noChangeArrowheads="1"/>
            </p:cNvSpPr>
            <p:nvPr/>
          </p:nvSpPr>
          <p:spPr bwMode="auto">
            <a:xfrm>
              <a:off x="3608" y="174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95" name="Rectangle 90"/>
            <p:cNvSpPr>
              <a:spLocks noChangeArrowheads="1"/>
            </p:cNvSpPr>
            <p:nvPr/>
          </p:nvSpPr>
          <p:spPr bwMode="auto">
            <a:xfrm>
              <a:off x="3188" y="1743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96" name="Line 91"/>
            <p:cNvSpPr>
              <a:spLocks noChangeShapeType="1"/>
            </p:cNvSpPr>
            <p:nvPr/>
          </p:nvSpPr>
          <p:spPr bwMode="auto">
            <a:xfrm>
              <a:off x="3188" y="1743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97" name="Rectangle 92"/>
            <p:cNvSpPr>
              <a:spLocks noChangeArrowheads="1"/>
            </p:cNvSpPr>
            <p:nvPr/>
          </p:nvSpPr>
          <p:spPr bwMode="auto">
            <a:xfrm>
              <a:off x="3408" y="1743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98" name="Line 93"/>
            <p:cNvSpPr>
              <a:spLocks noChangeShapeType="1"/>
            </p:cNvSpPr>
            <p:nvPr/>
          </p:nvSpPr>
          <p:spPr bwMode="auto">
            <a:xfrm>
              <a:off x="3408" y="1743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99" name="Rectangle 94"/>
            <p:cNvSpPr>
              <a:spLocks noChangeArrowheads="1"/>
            </p:cNvSpPr>
            <p:nvPr/>
          </p:nvSpPr>
          <p:spPr bwMode="auto">
            <a:xfrm>
              <a:off x="2562" y="188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0" name="Rectangle 95"/>
            <p:cNvSpPr>
              <a:spLocks noChangeArrowheads="1"/>
            </p:cNvSpPr>
            <p:nvPr/>
          </p:nvSpPr>
          <p:spPr bwMode="auto">
            <a:xfrm>
              <a:off x="2747" y="188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1" name="Rectangle 96"/>
            <p:cNvSpPr>
              <a:spLocks noChangeArrowheads="1"/>
            </p:cNvSpPr>
            <p:nvPr/>
          </p:nvSpPr>
          <p:spPr bwMode="auto">
            <a:xfrm>
              <a:off x="2997" y="188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2" name="Rectangle 97"/>
            <p:cNvSpPr>
              <a:spLocks noChangeArrowheads="1"/>
            </p:cNvSpPr>
            <p:nvPr/>
          </p:nvSpPr>
          <p:spPr bwMode="auto">
            <a:xfrm>
              <a:off x="3264" y="188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3" name="Rectangle 98"/>
            <p:cNvSpPr>
              <a:spLocks noChangeArrowheads="1"/>
            </p:cNvSpPr>
            <p:nvPr/>
          </p:nvSpPr>
          <p:spPr bwMode="auto">
            <a:xfrm>
              <a:off x="3608" y="188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4" name="Rectangle 99"/>
            <p:cNvSpPr>
              <a:spLocks noChangeArrowheads="1"/>
            </p:cNvSpPr>
            <p:nvPr/>
          </p:nvSpPr>
          <p:spPr bwMode="auto">
            <a:xfrm>
              <a:off x="3188" y="1888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05" name="Line 100"/>
            <p:cNvSpPr>
              <a:spLocks noChangeShapeType="1"/>
            </p:cNvSpPr>
            <p:nvPr/>
          </p:nvSpPr>
          <p:spPr bwMode="auto">
            <a:xfrm>
              <a:off x="3188" y="1888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06" name="Rectangle 101"/>
            <p:cNvSpPr>
              <a:spLocks noChangeArrowheads="1"/>
            </p:cNvSpPr>
            <p:nvPr/>
          </p:nvSpPr>
          <p:spPr bwMode="auto">
            <a:xfrm>
              <a:off x="3408" y="1888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07" name="Line 102"/>
            <p:cNvSpPr>
              <a:spLocks noChangeShapeType="1"/>
            </p:cNvSpPr>
            <p:nvPr/>
          </p:nvSpPr>
          <p:spPr bwMode="auto">
            <a:xfrm>
              <a:off x="3408" y="1888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08" name="Rectangle 103"/>
            <p:cNvSpPr>
              <a:spLocks noChangeArrowheads="1"/>
            </p:cNvSpPr>
            <p:nvPr/>
          </p:nvSpPr>
          <p:spPr bwMode="auto">
            <a:xfrm>
              <a:off x="2562" y="2029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9" name="Rectangle 104"/>
            <p:cNvSpPr>
              <a:spLocks noChangeArrowheads="1"/>
            </p:cNvSpPr>
            <p:nvPr/>
          </p:nvSpPr>
          <p:spPr bwMode="auto">
            <a:xfrm>
              <a:off x="2747" y="2029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0" name="Rectangle 105"/>
            <p:cNvSpPr>
              <a:spLocks noChangeArrowheads="1"/>
            </p:cNvSpPr>
            <p:nvPr/>
          </p:nvSpPr>
          <p:spPr bwMode="auto">
            <a:xfrm>
              <a:off x="2997" y="2029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1" name="Rectangle 106"/>
            <p:cNvSpPr>
              <a:spLocks noChangeArrowheads="1"/>
            </p:cNvSpPr>
            <p:nvPr/>
          </p:nvSpPr>
          <p:spPr bwMode="auto">
            <a:xfrm>
              <a:off x="3264" y="2029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2" name="Rectangle 107"/>
            <p:cNvSpPr>
              <a:spLocks noChangeArrowheads="1"/>
            </p:cNvSpPr>
            <p:nvPr/>
          </p:nvSpPr>
          <p:spPr bwMode="auto">
            <a:xfrm>
              <a:off x="3608" y="2029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3" name="Rectangle 108"/>
            <p:cNvSpPr>
              <a:spLocks noChangeArrowheads="1"/>
            </p:cNvSpPr>
            <p:nvPr/>
          </p:nvSpPr>
          <p:spPr bwMode="auto">
            <a:xfrm>
              <a:off x="3188" y="2033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14" name="Line 109"/>
            <p:cNvSpPr>
              <a:spLocks noChangeShapeType="1"/>
            </p:cNvSpPr>
            <p:nvPr/>
          </p:nvSpPr>
          <p:spPr bwMode="auto">
            <a:xfrm>
              <a:off x="3188" y="2033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15" name="Rectangle 110"/>
            <p:cNvSpPr>
              <a:spLocks noChangeArrowheads="1"/>
            </p:cNvSpPr>
            <p:nvPr/>
          </p:nvSpPr>
          <p:spPr bwMode="auto">
            <a:xfrm>
              <a:off x="3408" y="2033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16" name="Line 111"/>
            <p:cNvSpPr>
              <a:spLocks noChangeShapeType="1"/>
            </p:cNvSpPr>
            <p:nvPr/>
          </p:nvSpPr>
          <p:spPr bwMode="auto">
            <a:xfrm>
              <a:off x="3408" y="2033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17" name="Rectangle 112"/>
            <p:cNvSpPr>
              <a:spLocks noChangeArrowheads="1"/>
            </p:cNvSpPr>
            <p:nvPr/>
          </p:nvSpPr>
          <p:spPr bwMode="auto">
            <a:xfrm>
              <a:off x="2562" y="217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8" name="Rectangle 113"/>
            <p:cNvSpPr>
              <a:spLocks noChangeArrowheads="1"/>
            </p:cNvSpPr>
            <p:nvPr/>
          </p:nvSpPr>
          <p:spPr bwMode="auto">
            <a:xfrm>
              <a:off x="2747" y="217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9" name="Rectangle 114"/>
            <p:cNvSpPr>
              <a:spLocks noChangeArrowheads="1"/>
            </p:cNvSpPr>
            <p:nvPr/>
          </p:nvSpPr>
          <p:spPr bwMode="auto">
            <a:xfrm>
              <a:off x="2997" y="217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20" name="Rectangle 115"/>
            <p:cNvSpPr>
              <a:spLocks noChangeArrowheads="1"/>
            </p:cNvSpPr>
            <p:nvPr/>
          </p:nvSpPr>
          <p:spPr bwMode="auto">
            <a:xfrm>
              <a:off x="3264" y="217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21" name="Rectangle 116"/>
            <p:cNvSpPr>
              <a:spLocks noChangeArrowheads="1"/>
            </p:cNvSpPr>
            <p:nvPr/>
          </p:nvSpPr>
          <p:spPr bwMode="auto">
            <a:xfrm>
              <a:off x="3608" y="217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4000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22" name="Rectangle 117"/>
            <p:cNvSpPr>
              <a:spLocks noChangeArrowheads="1"/>
            </p:cNvSpPr>
            <p:nvPr/>
          </p:nvSpPr>
          <p:spPr bwMode="auto">
            <a:xfrm>
              <a:off x="3188" y="2177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23" name="Line 118"/>
            <p:cNvSpPr>
              <a:spLocks noChangeShapeType="1"/>
            </p:cNvSpPr>
            <p:nvPr/>
          </p:nvSpPr>
          <p:spPr bwMode="auto">
            <a:xfrm>
              <a:off x="3188" y="2177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24" name="Rectangle 119"/>
            <p:cNvSpPr>
              <a:spLocks noChangeArrowheads="1"/>
            </p:cNvSpPr>
            <p:nvPr/>
          </p:nvSpPr>
          <p:spPr bwMode="auto">
            <a:xfrm>
              <a:off x="3408" y="2177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25" name="Line 120"/>
            <p:cNvSpPr>
              <a:spLocks noChangeShapeType="1"/>
            </p:cNvSpPr>
            <p:nvPr/>
          </p:nvSpPr>
          <p:spPr bwMode="auto">
            <a:xfrm>
              <a:off x="3408" y="2177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4000"/>
            </a:p>
          </p:txBody>
        </p:sp>
        <p:sp>
          <p:nvSpPr>
            <p:cNvPr id="126" name="Rectangle 121"/>
            <p:cNvSpPr>
              <a:spLocks noChangeArrowheads="1"/>
            </p:cNvSpPr>
            <p:nvPr/>
          </p:nvSpPr>
          <p:spPr bwMode="auto">
            <a:xfrm>
              <a:off x="2493" y="2322"/>
              <a:ext cx="47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Tahoma" panose="020B0604030504040204" pitchFamily="34" charset="0"/>
                </a:rPr>
                <a:t>+</a:t>
              </a:r>
              <a:endParaRPr lang="en-US" altLang="en-US" sz="4000">
                <a:solidFill>
                  <a:schemeClr val="accent1"/>
                </a:solidFill>
                <a:effectLst/>
              </a:endParaRPr>
            </a:p>
          </p:txBody>
        </p:sp>
      </p:grpSp>
      <p:sp>
        <p:nvSpPr>
          <p:cNvPr id="127" name="Text Box 122"/>
          <p:cNvSpPr txBox="1">
            <a:spLocks noChangeArrowheads="1"/>
          </p:cNvSpPr>
          <p:nvPr/>
        </p:nvSpPr>
        <p:spPr bwMode="auto">
          <a:xfrm>
            <a:off x="1927225" y="3991738"/>
            <a:ext cx="458715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>
                <a:effectLst/>
              </a:rPr>
              <a:t>S = A’B’Cin + A’BCin’ + A’BCin + ABCin</a:t>
            </a:r>
          </a:p>
        </p:txBody>
      </p:sp>
      <p:sp>
        <p:nvSpPr>
          <p:cNvPr id="128" name="Text Box 123"/>
          <p:cNvSpPr txBox="1">
            <a:spLocks noChangeArrowheads="1"/>
          </p:cNvSpPr>
          <p:nvPr/>
        </p:nvSpPr>
        <p:spPr bwMode="auto">
          <a:xfrm>
            <a:off x="1952625" y="4388613"/>
            <a:ext cx="49670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>
                <a:effectLst/>
              </a:rPr>
              <a:t>Cout = A’BCin + A B’Cin + ABCin’ + ABCin</a:t>
            </a:r>
          </a:p>
        </p:txBody>
      </p:sp>
      <p:sp>
        <p:nvSpPr>
          <p:cNvPr id="129" name="Text Box 124"/>
          <p:cNvSpPr txBox="1">
            <a:spLocks noChangeArrowheads="1"/>
          </p:cNvSpPr>
          <p:nvPr/>
        </p:nvSpPr>
        <p:spPr bwMode="auto">
          <a:xfrm>
            <a:off x="2511425" y="4787075"/>
            <a:ext cx="630012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>
                <a:solidFill>
                  <a:schemeClr val="bg2"/>
                </a:solidFill>
                <a:effectLst/>
              </a:rPr>
              <a:t>= A’BCin + ABCin + AB’Cin + ABCin + ABCin’ + ABCin</a:t>
            </a:r>
          </a:p>
        </p:txBody>
      </p:sp>
      <p:sp>
        <p:nvSpPr>
          <p:cNvPr id="130" name="Text Box 125"/>
          <p:cNvSpPr txBox="1">
            <a:spLocks noChangeArrowheads="1"/>
          </p:cNvSpPr>
          <p:nvPr/>
        </p:nvSpPr>
        <p:spPr bwMode="auto">
          <a:xfrm>
            <a:off x="2511425" y="5744338"/>
            <a:ext cx="24654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>
                <a:effectLst/>
              </a:rPr>
              <a:t>= BCin + ACin + AB</a:t>
            </a:r>
            <a:endParaRPr lang="en-US" altLang="en-US" sz="2000">
              <a:solidFill>
                <a:schemeClr val="bg2"/>
              </a:solidFill>
              <a:effectLst/>
            </a:endParaRPr>
          </a:p>
        </p:txBody>
      </p:sp>
      <p:sp>
        <p:nvSpPr>
          <p:cNvPr id="131" name="Text Box 126"/>
          <p:cNvSpPr txBox="1">
            <a:spLocks noChangeArrowheads="1"/>
          </p:cNvSpPr>
          <p:nvPr/>
        </p:nvSpPr>
        <p:spPr bwMode="auto">
          <a:xfrm>
            <a:off x="2511425" y="5106163"/>
            <a:ext cx="556081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>
                <a:solidFill>
                  <a:schemeClr val="bg2"/>
                </a:solidFill>
                <a:effectLst/>
              </a:rPr>
              <a:t>= (A’ + A)BCin + (B’ + B)ACin + (Cin’ + Cin)AB</a:t>
            </a:r>
          </a:p>
        </p:txBody>
      </p:sp>
      <p:sp>
        <p:nvSpPr>
          <p:cNvPr id="132" name="Text Box 127"/>
          <p:cNvSpPr txBox="1">
            <a:spLocks noChangeArrowheads="1"/>
          </p:cNvSpPr>
          <p:nvPr/>
        </p:nvSpPr>
        <p:spPr bwMode="auto">
          <a:xfrm>
            <a:off x="2511425" y="5425250"/>
            <a:ext cx="331821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>
                <a:solidFill>
                  <a:schemeClr val="bg2"/>
                </a:solidFill>
                <a:effectLst/>
              </a:rPr>
              <a:t>= 1·BCin + 1· ACin + 1· AB</a:t>
            </a:r>
          </a:p>
        </p:txBody>
      </p:sp>
      <p:sp>
        <p:nvSpPr>
          <p:cNvPr id="133" name="Text Box 128"/>
          <p:cNvSpPr txBox="1">
            <a:spLocks noChangeArrowheads="1"/>
          </p:cNvSpPr>
          <p:nvPr/>
        </p:nvSpPr>
        <p:spPr bwMode="auto">
          <a:xfrm>
            <a:off x="6018562" y="2081213"/>
            <a:ext cx="288854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How to use a Karnaugh</a:t>
            </a:r>
          </a:p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Map instead of the</a:t>
            </a:r>
          </a:p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Algebraic simplification?</a:t>
            </a:r>
          </a:p>
        </p:txBody>
      </p:sp>
    </p:spTree>
    <p:extLst>
      <p:ext uri="{BB962C8B-B14F-4D97-AF65-F5344CB8AC3E}">
        <p14:creationId xmlns:p14="http://schemas.microsoft.com/office/powerpoint/2010/main" val="288108317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utoUpdateAnimBg="0"/>
      <p:bldP spid="128" grpId="0" autoUpdateAnimBg="0"/>
      <p:bldP spid="129" grpId="0" autoUpdateAnimBg="0"/>
      <p:bldP spid="130" grpId="0" autoUpdateAnimBg="0"/>
      <p:bldP spid="131" grpId="0" autoUpdateAnimBg="0"/>
      <p:bldP spid="132" grpId="0" autoUpdateAnimBg="0"/>
      <p:bldP spid="1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877887" y="1339852"/>
            <a:ext cx="2552700" cy="2452688"/>
            <a:chOff x="1592" y="2228"/>
            <a:chExt cx="1608" cy="1545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2056" y="2648"/>
              <a:ext cx="720" cy="704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1800">
                  <a:effectLst/>
                </a:rPr>
                <a:t>Adder</a:t>
              </a:r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2416" y="2424"/>
              <a:ext cx="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2416" y="335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2772" y="3000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2257" y="2228"/>
              <a:ext cx="31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1800">
                  <a:solidFill>
                    <a:srgbClr val="003399"/>
                  </a:solidFill>
                  <a:effectLst/>
                </a:rPr>
                <a:t>Cin</a:t>
              </a:r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2210" y="3540"/>
              <a:ext cx="41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1800">
                  <a:solidFill>
                    <a:srgbClr val="003399"/>
                  </a:solidFill>
                  <a:effectLst/>
                </a:rPr>
                <a:t>Cout</a:t>
              </a:r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3003" y="2884"/>
              <a:ext cx="19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1800">
                  <a:solidFill>
                    <a:srgbClr val="003399"/>
                  </a:solidFill>
                  <a:effectLst/>
                </a:rPr>
                <a:t>S</a:t>
              </a:r>
            </a:p>
          </p:txBody>
        </p:sp>
        <p:grpSp>
          <p:nvGrpSpPr>
            <p:cNvPr id="15" name="Group 11"/>
            <p:cNvGrpSpPr>
              <a:grpSpLocks/>
            </p:cNvGrpSpPr>
            <p:nvPr/>
          </p:nvGrpSpPr>
          <p:grpSpPr bwMode="auto">
            <a:xfrm>
              <a:off x="1592" y="2743"/>
              <a:ext cx="454" cy="515"/>
              <a:chOff x="1592" y="2762"/>
              <a:chExt cx="454" cy="515"/>
            </a:xfrm>
          </p:grpSpPr>
          <p:grpSp>
            <p:nvGrpSpPr>
              <p:cNvPr id="16" name="Group 12"/>
              <p:cNvGrpSpPr>
                <a:grpSpLocks/>
              </p:cNvGrpSpPr>
              <p:nvPr/>
            </p:nvGrpSpPr>
            <p:grpSpPr bwMode="auto">
              <a:xfrm>
                <a:off x="1593" y="3044"/>
                <a:ext cx="453" cy="233"/>
                <a:chOff x="1603" y="3124"/>
                <a:chExt cx="453" cy="233"/>
              </a:xfrm>
            </p:grpSpPr>
            <p:sp>
              <p:nvSpPr>
                <p:cNvPr id="20" name="Line 13"/>
                <p:cNvSpPr>
                  <a:spLocks noChangeShapeType="1"/>
                </p:cNvSpPr>
                <p:nvPr/>
              </p:nvSpPr>
              <p:spPr bwMode="auto">
                <a:xfrm>
                  <a:off x="1768" y="32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1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603" y="3124"/>
                  <a:ext cx="202" cy="2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1800">
                      <a:solidFill>
                        <a:srgbClr val="003399"/>
                      </a:solidFill>
                      <a:effectLst/>
                    </a:rPr>
                    <a:t>B</a:t>
                  </a:r>
                </a:p>
              </p:txBody>
            </p:sp>
          </p:grpSp>
          <p:grpSp>
            <p:nvGrpSpPr>
              <p:cNvPr id="17" name="Group 15"/>
              <p:cNvGrpSpPr>
                <a:grpSpLocks/>
              </p:cNvGrpSpPr>
              <p:nvPr/>
            </p:nvGrpSpPr>
            <p:grpSpPr bwMode="auto">
              <a:xfrm>
                <a:off x="1592" y="2762"/>
                <a:ext cx="454" cy="233"/>
                <a:chOff x="1602" y="3124"/>
                <a:chExt cx="454" cy="233"/>
              </a:xfrm>
            </p:grpSpPr>
            <p:sp>
              <p:nvSpPr>
                <p:cNvPr id="18" name="Line 16"/>
                <p:cNvSpPr>
                  <a:spLocks noChangeShapeType="1"/>
                </p:cNvSpPr>
                <p:nvPr/>
              </p:nvSpPr>
              <p:spPr bwMode="auto">
                <a:xfrm>
                  <a:off x="1768" y="32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602" y="3124"/>
                  <a:ext cx="203" cy="2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1800">
                      <a:solidFill>
                        <a:srgbClr val="003399"/>
                      </a:solidFill>
                      <a:effectLst/>
                    </a:rPr>
                    <a:t>A</a:t>
                  </a:r>
                </a:p>
              </p:txBody>
            </p:sp>
          </p:grpSp>
        </p:grpSp>
      </p:grpSp>
      <p:graphicFrame>
        <p:nvGraphicFramePr>
          <p:cNvPr id="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773489"/>
              </p:ext>
            </p:extLst>
          </p:nvPr>
        </p:nvGraphicFramePr>
        <p:xfrm>
          <a:off x="4014788" y="1612900"/>
          <a:ext cx="2184400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9" name="Document" r:id="rId3" imgW="2215440" imgH="2428920" progId="Word.Document.8">
                  <p:embed/>
                </p:oleObj>
              </mc:Choice>
              <mc:Fallback>
                <p:oleObj name="Document" r:id="rId3" imgW="2215440" imgH="24289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8" y="1612900"/>
                        <a:ext cx="2184400" cy="238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1635789" y="5484813"/>
            <a:ext cx="25481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1800">
                <a:effectLst/>
              </a:rPr>
              <a:t>Karnaugh Map for Cout</a:t>
            </a:r>
          </a:p>
        </p:txBody>
      </p:sp>
      <p:sp>
        <p:nvSpPr>
          <p:cNvPr id="24" name="Line 20"/>
          <p:cNvSpPr>
            <a:spLocks noChangeShapeType="1"/>
          </p:cNvSpPr>
          <p:nvPr/>
        </p:nvSpPr>
        <p:spPr bwMode="auto">
          <a:xfrm flipH="1">
            <a:off x="6186488" y="1943100"/>
            <a:ext cx="33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6186488" y="2171700"/>
            <a:ext cx="33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 flipH="1">
            <a:off x="6186488" y="2400300"/>
            <a:ext cx="33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H="1">
            <a:off x="6186488" y="2628900"/>
            <a:ext cx="33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 flipH="1">
            <a:off x="6186488" y="2857500"/>
            <a:ext cx="33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H="1">
            <a:off x="6186488" y="3086100"/>
            <a:ext cx="33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" name="Line 26"/>
          <p:cNvSpPr>
            <a:spLocks noChangeShapeType="1"/>
          </p:cNvSpPr>
          <p:nvPr/>
        </p:nvSpPr>
        <p:spPr bwMode="auto">
          <a:xfrm flipH="1">
            <a:off x="6186488" y="3314700"/>
            <a:ext cx="33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1" name="Line 27"/>
          <p:cNvSpPr>
            <a:spLocks noChangeShapeType="1"/>
          </p:cNvSpPr>
          <p:nvPr/>
        </p:nvSpPr>
        <p:spPr bwMode="auto">
          <a:xfrm flipH="1">
            <a:off x="6186488" y="3543300"/>
            <a:ext cx="33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4427538" y="4005263"/>
            <a:ext cx="410458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1800" dirty="0">
                <a:effectLst/>
              </a:rPr>
              <a:t>Now we have to cover all the 1s in the</a:t>
            </a:r>
          </a:p>
          <a:p>
            <a:pPr>
              <a:lnSpc>
                <a:spcPct val="100000"/>
              </a:lnSpc>
            </a:pPr>
            <a:r>
              <a:rPr lang="en-US" altLang="en-US" sz="1800" dirty="0" err="1">
                <a:effectLst/>
              </a:rPr>
              <a:t>Karnaugh</a:t>
            </a:r>
            <a:r>
              <a:rPr lang="en-US" altLang="en-US" sz="1800" dirty="0">
                <a:effectLst/>
              </a:rPr>
              <a:t> Map using the largest</a:t>
            </a:r>
          </a:p>
          <a:p>
            <a:pPr>
              <a:lnSpc>
                <a:spcPct val="100000"/>
              </a:lnSpc>
            </a:pPr>
            <a:r>
              <a:rPr lang="en-US" altLang="en-US" sz="1800" dirty="0">
                <a:effectLst/>
              </a:rPr>
              <a:t>rectangles and as few rectangles</a:t>
            </a:r>
          </a:p>
          <a:p>
            <a:pPr>
              <a:lnSpc>
                <a:spcPct val="100000"/>
              </a:lnSpc>
            </a:pPr>
            <a:r>
              <a:rPr lang="en-US" altLang="en-US" sz="1800" dirty="0">
                <a:effectLst/>
              </a:rPr>
              <a:t>as we can.</a:t>
            </a:r>
          </a:p>
        </p:txBody>
      </p:sp>
      <p:grpSp>
        <p:nvGrpSpPr>
          <p:cNvPr id="34" name="Group 31"/>
          <p:cNvGrpSpPr>
            <a:grpSpLocks/>
          </p:cNvGrpSpPr>
          <p:nvPr/>
        </p:nvGrpSpPr>
        <p:grpSpPr bwMode="auto">
          <a:xfrm>
            <a:off x="1439863" y="3579815"/>
            <a:ext cx="2270125" cy="1893888"/>
            <a:chOff x="826" y="2423"/>
            <a:chExt cx="1430" cy="1193"/>
          </a:xfrm>
        </p:grpSpPr>
        <p:grpSp>
          <p:nvGrpSpPr>
            <p:cNvPr id="44" name="Group 32"/>
            <p:cNvGrpSpPr>
              <a:grpSpLocks/>
            </p:cNvGrpSpPr>
            <p:nvPr/>
          </p:nvGrpSpPr>
          <p:grpSpPr bwMode="auto">
            <a:xfrm>
              <a:off x="1712" y="2423"/>
              <a:ext cx="544" cy="273"/>
              <a:chOff x="1712" y="2423"/>
              <a:chExt cx="544" cy="273"/>
            </a:xfrm>
          </p:grpSpPr>
          <p:sp>
            <p:nvSpPr>
              <p:cNvPr id="51" name="AutoShape 33"/>
              <p:cNvSpPr>
                <a:spLocks/>
              </p:cNvSpPr>
              <p:nvPr/>
            </p:nvSpPr>
            <p:spPr bwMode="auto">
              <a:xfrm rot="5400000">
                <a:off x="1948" y="2388"/>
                <a:ext cx="72" cy="544"/>
              </a:xfrm>
              <a:prstGeom prst="leftBrace">
                <a:avLst>
                  <a:gd name="adj1" fmla="val 62963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52" name="Text Box 34"/>
              <p:cNvSpPr txBox="1">
                <a:spLocks noChangeArrowheads="1"/>
              </p:cNvSpPr>
              <p:nvPr/>
            </p:nvSpPr>
            <p:spPr bwMode="auto">
              <a:xfrm>
                <a:off x="1883" y="2423"/>
                <a:ext cx="20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altLang="en-US" sz="1800">
                    <a:effectLst/>
                  </a:rPr>
                  <a:t>B</a:t>
                </a:r>
              </a:p>
            </p:txBody>
          </p:sp>
        </p:grpSp>
        <p:grpSp>
          <p:nvGrpSpPr>
            <p:cNvPr id="45" name="Group 35"/>
            <p:cNvGrpSpPr>
              <a:grpSpLocks/>
            </p:cNvGrpSpPr>
            <p:nvPr/>
          </p:nvGrpSpPr>
          <p:grpSpPr bwMode="auto">
            <a:xfrm>
              <a:off x="826" y="3012"/>
              <a:ext cx="262" cy="272"/>
              <a:chOff x="826" y="3012"/>
              <a:chExt cx="262" cy="272"/>
            </a:xfrm>
          </p:grpSpPr>
          <p:sp>
            <p:nvSpPr>
              <p:cNvPr id="49" name="AutoShape 36"/>
              <p:cNvSpPr>
                <a:spLocks/>
              </p:cNvSpPr>
              <p:nvPr/>
            </p:nvSpPr>
            <p:spPr bwMode="auto">
              <a:xfrm>
                <a:off x="1008" y="3012"/>
                <a:ext cx="80" cy="272"/>
              </a:xfrm>
              <a:prstGeom prst="leftBrace">
                <a:avLst>
                  <a:gd name="adj1" fmla="val 28333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50" name="Text Box 37"/>
              <p:cNvSpPr txBox="1">
                <a:spLocks noChangeArrowheads="1"/>
              </p:cNvSpPr>
              <p:nvPr/>
            </p:nvSpPr>
            <p:spPr bwMode="auto">
              <a:xfrm>
                <a:off x="826" y="3033"/>
                <a:ext cx="20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altLang="en-US" sz="1800">
                    <a:effectLst/>
                  </a:rPr>
                  <a:t>A</a:t>
                </a:r>
              </a:p>
            </p:txBody>
          </p:sp>
        </p:grpSp>
        <p:grpSp>
          <p:nvGrpSpPr>
            <p:cNvPr id="46" name="Group 38"/>
            <p:cNvGrpSpPr>
              <a:grpSpLocks/>
            </p:cNvGrpSpPr>
            <p:nvPr/>
          </p:nvGrpSpPr>
          <p:grpSpPr bwMode="auto">
            <a:xfrm>
              <a:off x="1424" y="3312"/>
              <a:ext cx="544" cy="304"/>
              <a:chOff x="1424" y="3312"/>
              <a:chExt cx="544" cy="304"/>
            </a:xfrm>
          </p:grpSpPr>
          <p:sp>
            <p:nvSpPr>
              <p:cNvPr id="47" name="AutoShape 39"/>
              <p:cNvSpPr>
                <a:spLocks/>
              </p:cNvSpPr>
              <p:nvPr/>
            </p:nvSpPr>
            <p:spPr bwMode="auto">
              <a:xfrm rot="16200000" flipV="1">
                <a:off x="1660" y="3076"/>
                <a:ext cx="72" cy="544"/>
              </a:xfrm>
              <a:prstGeom prst="leftBrace">
                <a:avLst>
                  <a:gd name="adj1" fmla="val 62963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48" name="Text Box 40"/>
              <p:cNvSpPr txBox="1">
                <a:spLocks noChangeArrowheads="1"/>
              </p:cNvSpPr>
              <p:nvPr/>
            </p:nvSpPr>
            <p:spPr bwMode="auto">
              <a:xfrm>
                <a:off x="1537" y="3383"/>
                <a:ext cx="31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altLang="en-US" sz="1800">
                    <a:effectLst/>
                  </a:rPr>
                  <a:t>Cin</a:t>
                </a:r>
              </a:p>
            </p:txBody>
          </p:sp>
        </p:grpSp>
      </p:grpSp>
      <p:grpSp>
        <p:nvGrpSpPr>
          <p:cNvPr id="35" name="Group 41"/>
          <p:cNvGrpSpPr>
            <a:grpSpLocks/>
          </p:cNvGrpSpPr>
          <p:nvPr/>
        </p:nvGrpSpPr>
        <p:grpSpPr bwMode="auto">
          <a:xfrm>
            <a:off x="1906588" y="4064003"/>
            <a:ext cx="1828800" cy="893763"/>
            <a:chOff x="1120" y="2728"/>
            <a:chExt cx="1152" cy="563"/>
          </a:xfrm>
        </p:grpSpPr>
        <p:sp>
          <p:nvSpPr>
            <p:cNvPr id="36" name="Rectangle 42"/>
            <p:cNvSpPr>
              <a:spLocks noChangeArrowheads="1"/>
            </p:cNvSpPr>
            <p:nvPr/>
          </p:nvSpPr>
          <p:spPr bwMode="auto">
            <a:xfrm>
              <a:off x="1120" y="2728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altLang="en-US" sz="1800">
                <a:effectLst/>
              </a:endParaRPr>
            </a:p>
          </p:txBody>
        </p:sp>
        <p:sp>
          <p:nvSpPr>
            <p:cNvPr id="37" name="Rectangle 43"/>
            <p:cNvSpPr>
              <a:spLocks noChangeArrowheads="1"/>
            </p:cNvSpPr>
            <p:nvPr/>
          </p:nvSpPr>
          <p:spPr bwMode="auto">
            <a:xfrm>
              <a:off x="1120" y="3008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altLang="en-US" sz="1800">
                <a:effectLst/>
              </a:endParaRPr>
            </a:p>
          </p:txBody>
        </p:sp>
        <p:sp>
          <p:nvSpPr>
            <p:cNvPr id="38" name="Rectangle 44"/>
            <p:cNvSpPr>
              <a:spLocks noChangeArrowheads="1"/>
            </p:cNvSpPr>
            <p:nvPr/>
          </p:nvSpPr>
          <p:spPr bwMode="auto">
            <a:xfrm>
              <a:off x="1984" y="2728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altLang="en-US" sz="1800">
                <a:effectLst/>
              </a:endParaRPr>
            </a:p>
          </p:txBody>
        </p:sp>
        <p:sp>
          <p:nvSpPr>
            <p:cNvPr id="39" name="Rectangle 45"/>
            <p:cNvSpPr>
              <a:spLocks noChangeArrowheads="1"/>
            </p:cNvSpPr>
            <p:nvPr/>
          </p:nvSpPr>
          <p:spPr bwMode="auto">
            <a:xfrm>
              <a:off x="1408" y="2728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altLang="en-US" sz="1800">
                <a:effectLst/>
              </a:endParaRPr>
            </a:p>
          </p:txBody>
        </p:sp>
        <p:sp>
          <p:nvSpPr>
            <p:cNvPr id="40" name="Rectangle 46"/>
            <p:cNvSpPr>
              <a:spLocks noChangeArrowheads="1"/>
            </p:cNvSpPr>
            <p:nvPr/>
          </p:nvSpPr>
          <p:spPr bwMode="auto">
            <a:xfrm>
              <a:off x="1408" y="3008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altLang="en-US" sz="1800">
                <a:effectLst/>
              </a:endParaRPr>
            </a:p>
          </p:txBody>
        </p:sp>
        <p:sp>
          <p:nvSpPr>
            <p:cNvPr id="41" name="Rectangle 47"/>
            <p:cNvSpPr>
              <a:spLocks noChangeArrowheads="1"/>
            </p:cNvSpPr>
            <p:nvPr/>
          </p:nvSpPr>
          <p:spPr bwMode="auto">
            <a:xfrm>
              <a:off x="1696" y="2728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altLang="en-US" sz="1800">
                <a:effectLst/>
              </a:endParaRPr>
            </a:p>
          </p:txBody>
        </p:sp>
        <p:sp>
          <p:nvSpPr>
            <p:cNvPr id="42" name="Rectangle 48"/>
            <p:cNvSpPr>
              <a:spLocks noChangeArrowheads="1"/>
            </p:cNvSpPr>
            <p:nvPr/>
          </p:nvSpPr>
          <p:spPr bwMode="auto">
            <a:xfrm>
              <a:off x="1696" y="3008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altLang="en-US" sz="1800">
                <a:effectLst/>
              </a:endParaRPr>
            </a:p>
          </p:txBody>
        </p:sp>
        <p:sp>
          <p:nvSpPr>
            <p:cNvPr id="43" name="Rectangle 49"/>
            <p:cNvSpPr>
              <a:spLocks noChangeArrowheads="1"/>
            </p:cNvSpPr>
            <p:nvPr/>
          </p:nvSpPr>
          <p:spPr bwMode="auto">
            <a:xfrm>
              <a:off x="1984" y="3011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altLang="en-US" sz="1800">
                <a:effectLst/>
              </a:endParaRPr>
            </a:p>
          </p:txBody>
        </p:sp>
      </p:grpSp>
      <p:sp>
        <p:nvSpPr>
          <p:cNvPr id="54" name="Rectangle 52"/>
          <p:cNvSpPr>
            <a:spLocks noChangeArrowheads="1"/>
          </p:cNvSpPr>
          <p:nvPr/>
        </p:nvSpPr>
        <p:spPr bwMode="auto">
          <a:xfrm>
            <a:off x="1906588" y="4508500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1800">
                <a:effectLst/>
              </a:rPr>
              <a:t>0</a:t>
            </a:r>
          </a:p>
        </p:txBody>
      </p:sp>
      <p:sp>
        <p:nvSpPr>
          <p:cNvPr id="55" name="Rectangle 53"/>
          <p:cNvSpPr>
            <a:spLocks noChangeArrowheads="1"/>
          </p:cNvSpPr>
          <p:nvPr/>
        </p:nvSpPr>
        <p:spPr bwMode="auto">
          <a:xfrm>
            <a:off x="2363788" y="4065155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1800">
                <a:effectLst/>
              </a:rPr>
              <a:t>0</a:t>
            </a:r>
          </a:p>
        </p:txBody>
      </p:sp>
      <p:sp>
        <p:nvSpPr>
          <p:cNvPr id="56" name="Rectangle 54"/>
          <p:cNvSpPr>
            <a:spLocks noChangeArrowheads="1"/>
          </p:cNvSpPr>
          <p:nvPr/>
        </p:nvSpPr>
        <p:spPr bwMode="auto">
          <a:xfrm>
            <a:off x="2363788" y="4508500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1800">
                <a:effectLst/>
              </a:rPr>
              <a:t>1</a:t>
            </a:r>
          </a:p>
        </p:txBody>
      </p:sp>
      <p:sp>
        <p:nvSpPr>
          <p:cNvPr id="57" name="Rectangle 55"/>
          <p:cNvSpPr>
            <a:spLocks noChangeArrowheads="1"/>
          </p:cNvSpPr>
          <p:nvPr/>
        </p:nvSpPr>
        <p:spPr bwMode="auto">
          <a:xfrm>
            <a:off x="2820988" y="4508500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1800">
                <a:effectLst/>
              </a:rPr>
              <a:t>1</a:t>
            </a:r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3278188" y="4508500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1800">
                <a:effectLst/>
              </a:rPr>
              <a:t>1</a:t>
            </a:r>
          </a:p>
        </p:txBody>
      </p:sp>
      <p:sp>
        <p:nvSpPr>
          <p:cNvPr id="59" name="Rectangle 57"/>
          <p:cNvSpPr>
            <a:spLocks noChangeArrowheads="1"/>
          </p:cNvSpPr>
          <p:nvPr/>
        </p:nvSpPr>
        <p:spPr bwMode="auto">
          <a:xfrm>
            <a:off x="3278188" y="4051300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1800">
                <a:effectLst/>
              </a:rPr>
              <a:t>0</a:t>
            </a:r>
          </a:p>
        </p:txBody>
      </p:sp>
      <p:sp>
        <p:nvSpPr>
          <p:cNvPr id="60" name="Rectangle 58"/>
          <p:cNvSpPr>
            <a:spLocks noChangeArrowheads="1"/>
          </p:cNvSpPr>
          <p:nvPr/>
        </p:nvSpPr>
        <p:spPr bwMode="auto">
          <a:xfrm>
            <a:off x="2820988" y="4064000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1800">
                <a:effectLst/>
              </a:rPr>
              <a:t>1</a:t>
            </a:r>
          </a:p>
        </p:txBody>
      </p:sp>
      <p:sp>
        <p:nvSpPr>
          <p:cNvPr id="71" name="Title 1"/>
          <p:cNvSpPr>
            <a:spLocks noGrp="1"/>
          </p:cNvSpPr>
          <p:nvPr>
            <p:ph type="title"/>
          </p:nvPr>
        </p:nvSpPr>
        <p:spPr>
          <a:xfrm>
            <a:off x="1150938" y="76200"/>
            <a:ext cx="7793037" cy="860425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Example using 1-bit Adder 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cont’d)</a:t>
            </a:r>
            <a:endParaRPr lang="en-US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2" name="Line 20"/>
          <p:cNvSpPr>
            <a:spLocks noChangeShapeType="1"/>
          </p:cNvSpPr>
          <p:nvPr/>
        </p:nvSpPr>
        <p:spPr bwMode="auto">
          <a:xfrm flipH="1">
            <a:off x="6194281" y="1955803"/>
            <a:ext cx="330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4" name="Rectangle 60"/>
          <p:cNvSpPr>
            <a:spLocks noChangeArrowheads="1"/>
          </p:cNvSpPr>
          <p:nvPr/>
        </p:nvSpPr>
        <p:spPr bwMode="auto">
          <a:xfrm>
            <a:off x="1905000" y="4075116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1800" dirty="0">
                <a:effectLst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39191089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72" grpId="0" animBg="1"/>
      <p:bldP spid="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836903" y="3790893"/>
            <a:ext cx="2303463" cy="1924051"/>
            <a:chOff x="821" y="2423"/>
            <a:chExt cx="1451" cy="1212"/>
          </a:xfrm>
        </p:grpSpPr>
        <p:grpSp>
          <p:nvGrpSpPr>
            <p:cNvPr id="8" name="Group 3"/>
            <p:cNvGrpSpPr>
              <a:grpSpLocks/>
            </p:cNvGrpSpPr>
            <p:nvPr/>
          </p:nvGrpSpPr>
          <p:grpSpPr bwMode="auto">
            <a:xfrm>
              <a:off x="821" y="2423"/>
              <a:ext cx="1435" cy="1212"/>
              <a:chOff x="821" y="2423"/>
              <a:chExt cx="1435" cy="1212"/>
            </a:xfrm>
          </p:grpSpPr>
          <p:grpSp>
            <p:nvGrpSpPr>
              <p:cNvPr id="18" name="Group 4"/>
              <p:cNvGrpSpPr>
                <a:grpSpLocks/>
              </p:cNvGrpSpPr>
              <p:nvPr/>
            </p:nvGrpSpPr>
            <p:grpSpPr bwMode="auto">
              <a:xfrm>
                <a:off x="1712" y="2423"/>
                <a:ext cx="544" cy="273"/>
                <a:chOff x="1712" y="2423"/>
                <a:chExt cx="544" cy="273"/>
              </a:xfrm>
            </p:grpSpPr>
            <p:sp>
              <p:nvSpPr>
                <p:cNvPr id="25" name="AutoShape 5"/>
                <p:cNvSpPr>
                  <a:spLocks/>
                </p:cNvSpPr>
                <p:nvPr/>
              </p:nvSpPr>
              <p:spPr bwMode="auto">
                <a:xfrm rot="5400000">
                  <a:off x="1948" y="2388"/>
                  <a:ext cx="72" cy="544"/>
                </a:xfrm>
                <a:prstGeom prst="leftBrace">
                  <a:avLst>
                    <a:gd name="adj1" fmla="val 62963"/>
                    <a:gd name="adj2" fmla="val 50000"/>
                  </a:avLst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26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878" y="2423"/>
                  <a:ext cx="211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effectLst/>
                    </a:rPr>
                    <a:t>B</a:t>
                  </a:r>
                </a:p>
              </p:txBody>
            </p:sp>
          </p:grpSp>
          <p:grpSp>
            <p:nvGrpSpPr>
              <p:cNvPr id="19" name="Group 7"/>
              <p:cNvGrpSpPr>
                <a:grpSpLocks/>
              </p:cNvGrpSpPr>
              <p:nvPr/>
            </p:nvGrpSpPr>
            <p:grpSpPr bwMode="auto">
              <a:xfrm>
                <a:off x="821" y="3012"/>
                <a:ext cx="267" cy="273"/>
                <a:chOff x="821" y="3012"/>
                <a:chExt cx="267" cy="273"/>
              </a:xfrm>
            </p:grpSpPr>
            <p:sp>
              <p:nvSpPr>
                <p:cNvPr id="23" name="AutoShape 8"/>
                <p:cNvSpPr>
                  <a:spLocks/>
                </p:cNvSpPr>
                <p:nvPr/>
              </p:nvSpPr>
              <p:spPr bwMode="auto">
                <a:xfrm>
                  <a:off x="1008" y="3012"/>
                  <a:ext cx="80" cy="272"/>
                </a:xfrm>
                <a:prstGeom prst="leftBrace">
                  <a:avLst>
                    <a:gd name="adj1" fmla="val 28333"/>
                    <a:gd name="adj2" fmla="val 50000"/>
                  </a:avLst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2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821" y="3033"/>
                  <a:ext cx="213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effectLst/>
                    </a:rPr>
                    <a:t>A</a:t>
                  </a:r>
                </a:p>
              </p:txBody>
            </p:sp>
          </p:grpSp>
          <p:grpSp>
            <p:nvGrpSpPr>
              <p:cNvPr id="20" name="Group 10"/>
              <p:cNvGrpSpPr>
                <a:grpSpLocks/>
              </p:cNvGrpSpPr>
              <p:nvPr/>
            </p:nvGrpSpPr>
            <p:grpSpPr bwMode="auto">
              <a:xfrm>
                <a:off x="1424" y="3312"/>
                <a:ext cx="544" cy="323"/>
                <a:chOff x="1424" y="3312"/>
                <a:chExt cx="544" cy="323"/>
              </a:xfrm>
            </p:grpSpPr>
            <p:sp>
              <p:nvSpPr>
                <p:cNvPr id="21" name="AutoShape 11"/>
                <p:cNvSpPr>
                  <a:spLocks/>
                </p:cNvSpPr>
                <p:nvPr/>
              </p:nvSpPr>
              <p:spPr bwMode="auto">
                <a:xfrm rot="16200000" flipV="1">
                  <a:off x="1660" y="3076"/>
                  <a:ext cx="72" cy="544"/>
                </a:xfrm>
                <a:prstGeom prst="leftBrace">
                  <a:avLst>
                    <a:gd name="adj1" fmla="val 62963"/>
                    <a:gd name="adj2" fmla="val 50000"/>
                  </a:avLst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2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525" y="3383"/>
                  <a:ext cx="340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effectLst/>
                    </a:rPr>
                    <a:t>Cin</a:t>
                  </a:r>
                </a:p>
              </p:txBody>
            </p:sp>
          </p:grp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120" y="2728"/>
              <a:ext cx="1152" cy="563"/>
              <a:chOff x="1120" y="2728"/>
              <a:chExt cx="1152" cy="563"/>
            </a:xfrm>
          </p:grpSpPr>
          <p:sp>
            <p:nvSpPr>
              <p:cNvPr id="10" name="Rectangle 14"/>
              <p:cNvSpPr>
                <a:spLocks noChangeArrowheads="1"/>
              </p:cNvSpPr>
              <p:nvPr/>
            </p:nvSpPr>
            <p:spPr bwMode="auto">
              <a:xfrm>
                <a:off x="1120" y="272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1" name="Rectangle 15"/>
              <p:cNvSpPr>
                <a:spLocks noChangeArrowheads="1"/>
              </p:cNvSpPr>
              <p:nvPr/>
            </p:nvSpPr>
            <p:spPr bwMode="auto">
              <a:xfrm>
                <a:off x="1120" y="300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1984" y="272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3" name="Rectangle 17"/>
              <p:cNvSpPr>
                <a:spLocks noChangeArrowheads="1"/>
              </p:cNvSpPr>
              <p:nvPr/>
            </p:nvSpPr>
            <p:spPr bwMode="auto">
              <a:xfrm>
                <a:off x="1408" y="272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4" name="Rectangle 18"/>
              <p:cNvSpPr>
                <a:spLocks noChangeArrowheads="1"/>
              </p:cNvSpPr>
              <p:nvPr/>
            </p:nvSpPr>
            <p:spPr bwMode="auto">
              <a:xfrm>
                <a:off x="1408" y="300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5" name="Rectangle 19"/>
              <p:cNvSpPr>
                <a:spLocks noChangeArrowheads="1"/>
              </p:cNvSpPr>
              <p:nvPr/>
            </p:nvSpPr>
            <p:spPr bwMode="auto">
              <a:xfrm>
                <a:off x="1696" y="272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6" name="Rectangle 20"/>
              <p:cNvSpPr>
                <a:spLocks noChangeArrowheads="1"/>
              </p:cNvSpPr>
              <p:nvPr/>
            </p:nvSpPr>
            <p:spPr bwMode="auto">
              <a:xfrm>
                <a:off x="1696" y="300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7" name="Rectangle 21"/>
              <p:cNvSpPr>
                <a:spLocks noChangeArrowheads="1"/>
              </p:cNvSpPr>
              <p:nvPr/>
            </p:nvSpPr>
            <p:spPr bwMode="auto">
              <a:xfrm>
                <a:off x="1984" y="3011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</p:grpSp>
      </p:grpSp>
      <p:grpSp>
        <p:nvGrpSpPr>
          <p:cNvPr id="27" name="Group 23"/>
          <p:cNvGrpSpPr>
            <a:grpSpLocks/>
          </p:cNvGrpSpPr>
          <p:nvPr/>
        </p:nvGrpSpPr>
        <p:grpSpPr bwMode="auto">
          <a:xfrm>
            <a:off x="885825" y="1323978"/>
            <a:ext cx="2566988" cy="2482851"/>
            <a:chOff x="1587" y="2218"/>
            <a:chExt cx="1617" cy="1564"/>
          </a:xfrm>
        </p:grpSpPr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2056" y="2648"/>
              <a:ext cx="720" cy="704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effectLst/>
                </a:rPr>
                <a:t>Adder</a:t>
              </a:r>
            </a:p>
          </p:txBody>
        </p:sp>
        <p:sp>
          <p:nvSpPr>
            <p:cNvPr id="29" name="Line 25"/>
            <p:cNvSpPr>
              <a:spLocks noChangeShapeType="1"/>
            </p:cNvSpPr>
            <p:nvPr/>
          </p:nvSpPr>
          <p:spPr bwMode="auto">
            <a:xfrm>
              <a:off x="2416" y="2424"/>
              <a:ext cx="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2416" y="335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31" name="Line 27"/>
            <p:cNvSpPr>
              <a:spLocks noChangeShapeType="1"/>
            </p:cNvSpPr>
            <p:nvPr/>
          </p:nvSpPr>
          <p:spPr bwMode="auto">
            <a:xfrm>
              <a:off x="2772" y="3000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32" name="Text Box 28"/>
            <p:cNvSpPr txBox="1">
              <a:spLocks noChangeArrowheads="1"/>
            </p:cNvSpPr>
            <p:nvPr/>
          </p:nvSpPr>
          <p:spPr bwMode="auto">
            <a:xfrm>
              <a:off x="2245" y="2218"/>
              <a:ext cx="34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solidFill>
                    <a:srgbClr val="003399"/>
                  </a:solidFill>
                  <a:effectLst/>
                </a:rPr>
                <a:t>Cin</a:t>
              </a:r>
            </a:p>
          </p:txBody>
        </p:sp>
        <p:sp>
          <p:nvSpPr>
            <p:cNvPr id="33" name="Text Box 29"/>
            <p:cNvSpPr txBox="1">
              <a:spLocks noChangeArrowheads="1"/>
            </p:cNvSpPr>
            <p:nvPr/>
          </p:nvSpPr>
          <p:spPr bwMode="auto">
            <a:xfrm>
              <a:off x="2193" y="3530"/>
              <a:ext cx="44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solidFill>
                    <a:srgbClr val="003399"/>
                  </a:solidFill>
                  <a:effectLst/>
                </a:rPr>
                <a:t>Cout</a:t>
              </a:r>
            </a:p>
          </p:txBody>
        </p:sp>
        <p:sp>
          <p:nvSpPr>
            <p:cNvPr id="34" name="Text Box 30"/>
            <p:cNvSpPr txBox="1">
              <a:spLocks noChangeArrowheads="1"/>
            </p:cNvSpPr>
            <p:nvPr/>
          </p:nvSpPr>
          <p:spPr bwMode="auto">
            <a:xfrm>
              <a:off x="2998" y="2874"/>
              <a:ext cx="20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solidFill>
                    <a:srgbClr val="003399"/>
                  </a:solidFill>
                  <a:effectLst/>
                </a:rPr>
                <a:t>S</a:t>
              </a:r>
            </a:p>
          </p:txBody>
        </p:sp>
        <p:grpSp>
          <p:nvGrpSpPr>
            <p:cNvPr id="35" name="Group 31"/>
            <p:cNvGrpSpPr>
              <a:grpSpLocks/>
            </p:cNvGrpSpPr>
            <p:nvPr/>
          </p:nvGrpSpPr>
          <p:grpSpPr bwMode="auto">
            <a:xfrm>
              <a:off x="1587" y="2733"/>
              <a:ext cx="459" cy="534"/>
              <a:chOff x="1587" y="2752"/>
              <a:chExt cx="459" cy="534"/>
            </a:xfrm>
          </p:grpSpPr>
          <p:grpSp>
            <p:nvGrpSpPr>
              <p:cNvPr id="36" name="Group 32"/>
              <p:cNvGrpSpPr>
                <a:grpSpLocks/>
              </p:cNvGrpSpPr>
              <p:nvPr/>
            </p:nvGrpSpPr>
            <p:grpSpPr bwMode="auto">
              <a:xfrm>
                <a:off x="1588" y="3034"/>
                <a:ext cx="458" cy="252"/>
                <a:chOff x="1598" y="3114"/>
                <a:chExt cx="458" cy="252"/>
              </a:xfrm>
            </p:grpSpPr>
            <p:sp>
              <p:nvSpPr>
                <p:cNvPr id="40" name="Line 33"/>
                <p:cNvSpPr>
                  <a:spLocks noChangeShapeType="1"/>
                </p:cNvSpPr>
                <p:nvPr/>
              </p:nvSpPr>
              <p:spPr bwMode="auto">
                <a:xfrm>
                  <a:off x="1768" y="32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41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1598" y="3114"/>
                  <a:ext cx="211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solidFill>
                        <a:srgbClr val="003399"/>
                      </a:solidFill>
                      <a:effectLst/>
                    </a:rPr>
                    <a:t>B</a:t>
                  </a:r>
                </a:p>
              </p:txBody>
            </p:sp>
          </p:grpSp>
          <p:grpSp>
            <p:nvGrpSpPr>
              <p:cNvPr id="37" name="Group 35"/>
              <p:cNvGrpSpPr>
                <a:grpSpLocks/>
              </p:cNvGrpSpPr>
              <p:nvPr/>
            </p:nvGrpSpPr>
            <p:grpSpPr bwMode="auto">
              <a:xfrm>
                <a:off x="1587" y="2752"/>
                <a:ext cx="459" cy="252"/>
                <a:chOff x="1597" y="3114"/>
                <a:chExt cx="459" cy="252"/>
              </a:xfrm>
            </p:grpSpPr>
            <p:sp>
              <p:nvSpPr>
                <p:cNvPr id="38" name="Line 36"/>
                <p:cNvSpPr>
                  <a:spLocks noChangeShapeType="1"/>
                </p:cNvSpPr>
                <p:nvPr/>
              </p:nvSpPr>
              <p:spPr bwMode="auto">
                <a:xfrm>
                  <a:off x="1768" y="32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3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1597" y="3114"/>
                  <a:ext cx="213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solidFill>
                        <a:srgbClr val="003399"/>
                      </a:solidFill>
                      <a:effectLst/>
                    </a:rPr>
                    <a:t>A</a:t>
                  </a:r>
                </a:p>
              </p:txBody>
            </p:sp>
          </p:grpSp>
        </p:grpSp>
      </p:grpSp>
      <p:graphicFrame>
        <p:nvGraphicFramePr>
          <p:cNvPr id="4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342387"/>
              </p:ext>
            </p:extLst>
          </p:nvPr>
        </p:nvGraphicFramePr>
        <p:xfrm>
          <a:off x="4030663" y="1612900"/>
          <a:ext cx="2184400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3" name="Document" r:id="rId3" imgW="2215440" imgH="2428920" progId="Word.Document.8">
                  <p:embed/>
                </p:oleObj>
              </mc:Choice>
              <mc:Fallback>
                <p:oleObj name="Document" r:id="rId3" imgW="2215440" imgH="24289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663" y="1612900"/>
                        <a:ext cx="2184400" cy="238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39"/>
          <p:cNvSpPr>
            <a:spLocks noChangeArrowheads="1"/>
          </p:cNvSpPr>
          <p:nvPr/>
        </p:nvSpPr>
        <p:spPr bwMode="auto">
          <a:xfrm>
            <a:off x="1311565" y="4275077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0</a:t>
            </a:r>
          </a:p>
        </p:txBody>
      </p:sp>
      <p:sp>
        <p:nvSpPr>
          <p:cNvPr id="44" name="Rectangle 40"/>
          <p:cNvSpPr>
            <a:spLocks noChangeArrowheads="1"/>
          </p:cNvSpPr>
          <p:nvPr/>
        </p:nvSpPr>
        <p:spPr bwMode="auto">
          <a:xfrm>
            <a:off x="1311565" y="4719577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0</a:t>
            </a:r>
          </a:p>
        </p:txBody>
      </p:sp>
      <p:sp>
        <p:nvSpPr>
          <p:cNvPr id="45" name="Rectangle 41"/>
          <p:cNvSpPr>
            <a:spLocks noChangeArrowheads="1"/>
          </p:cNvSpPr>
          <p:nvPr/>
        </p:nvSpPr>
        <p:spPr bwMode="auto">
          <a:xfrm>
            <a:off x="1768765" y="4275077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0</a:t>
            </a:r>
          </a:p>
        </p:txBody>
      </p:sp>
      <p:grpSp>
        <p:nvGrpSpPr>
          <p:cNvPr id="46" name="Group 42"/>
          <p:cNvGrpSpPr>
            <a:grpSpLocks/>
          </p:cNvGrpSpPr>
          <p:nvPr/>
        </p:nvGrpSpPr>
        <p:grpSpPr bwMode="auto">
          <a:xfrm>
            <a:off x="2225965" y="4275077"/>
            <a:ext cx="914400" cy="444500"/>
            <a:chOff x="1696" y="2728"/>
            <a:chExt cx="576" cy="280"/>
          </a:xfrm>
        </p:grpSpPr>
        <p:sp>
          <p:nvSpPr>
            <p:cNvPr id="47" name="Rectangle 43"/>
            <p:cNvSpPr>
              <a:spLocks noChangeArrowheads="1"/>
            </p:cNvSpPr>
            <p:nvPr/>
          </p:nvSpPr>
          <p:spPr bwMode="auto">
            <a:xfrm>
              <a:off x="1984" y="2728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effectLst/>
                </a:rPr>
                <a:t>0</a:t>
              </a:r>
            </a:p>
          </p:txBody>
        </p:sp>
        <p:sp>
          <p:nvSpPr>
            <p:cNvPr id="48" name="Rectangle 44"/>
            <p:cNvSpPr>
              <a:spLocks noChangeArrowheads="1"/>
            </p:cNvSpPr>
            <p:nvPr/>
          </p:nvSpPr>
          <p:spPr bwMode="auto">
            <a:xfrm>
              <a:off x="1696" y="2728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effectLst/>
                </a:rPr>
                <a:t>1</a:t>
              </a:r>
            </a:p>
          </p:txBody>
        </p:sp>
      </p:grpSp>
      <p:grpSp>
        <p:nvGrpSpPr>
          <p:cNvPr id="49" name="Group 45"/>
          <p:cNvGrpSpPr>
            <a:grpSpLocks/>
          </p:cNvGrpSpPr>
          <p:nvPr/>
        </p:nvGrpSpPr>
        <p:grpSpPr bwMode="auto">
          <a:xfrm>
            <a:off x="1768765" y="4719577"/>
            <a:ext cx="914400" cy="444500"/>
            <a:chOff x="1408" y="3008"/>
            <a:chExt cx="576" cy="280"/>
          </a:xfrm>
        </p:grpSpPr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1408" y="3008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effectLst/>
                </a:rPr>
                <a:t>1</a:t>
              </a:r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1696" y="3008"/>
              <a:ext cx="288" cy="2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effectLst/>
                </a:rPr>
                <a:t>1</a:t>
              </a:r>
            </a:p>
          </p:txBody>
        </p:sp>
      </p:grpSp>
      <p:sp>
        <p:nvSpPr>
          <p:cNvPr id="52" name="Rectangle 48"/>
          <p:cNvSpPr>
            <a:spLocks noChangeArrowheads="1"/>
          </p:cNvSpPr>
          <p:nvPr/>
        </p:nvSpPr>
        <p:spPr bwMode="auto">
          <a:xfrm>
            <a:off x="2683165" y="4724340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1</a:t>
            </a:r>
          </a:p>
        </p:txBody>
      </p:sp>
      <p:sp>
        <p:nvSpPr>
          <p:cNvPr id="53" name="Text Box 49"/>
          <p:cNvSpPr txBox="1">
            <a:spLocks noChangeArrowheads="1"/>
          </p:cNvSpPr>
          <p:nvPr/>
        </p:nvSpPr>
        <p:spPr bwMode="auto">
          <a:xfrm>
            <a:off x="910538" y="5695890"/>
            <a:ext cx="28086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Karnaugh Map for Cout</a:t>
            </a:r>
          </a:p>
        </p:txBody>
      </p:sp>
      <p:sp>
        <p:nvSpPr>
          <p:cNvPr id="54" name="Text Box 50"/>
          <p:cNvSpPr txBox="1">
            <a:spLocks noChangeArrowheads="1"/>
          </p:cNvSpPr>
          <p:nvPr/>
        </p:nvSpPr>
        <p:spPr bwMode="auto">
          <a:xfrm>
            <a:off x="609600" y="5314890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endParaRPr lang="en-US" altLang="en-US" sz="2000">
              <a:effectLst/>
            </a:endParaRPr>
          </a:p>
        </p:txBody>
      </p:sp>
      <p:sp>
        <p:nvSpPr>
          <p:cNvPr id="55" name="Text Box 51"/>
          <p:cNvSpPr txBox="1">
            <a:spLocks noChangeArrowheads="1"/>
          </p:cNvSpPr>
          <p:nvPr/>
        </p:nvSpPr>
        <p:spPr bwMode="auto">
          <a:xfrm>
            <a:off x="4427538" y="3967163"/>
            <a:ext cx="454323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>
                <a:effectLst/>
              </a:rPr>
              <a:t>Now we have to cover all the 1s in the</a:t>
            </a:r>
          </a:p>
          <a:p>
            <a:pPr>
              <a:lnSpc>
                <a:spcPct val="100000"/>
              </a:lnSpc>
            </a:pPr>
            <a:r>
              <a:rPr lang="en-US" altLang="en-US" sz="2000">
                <a:effectLst/>
              </a:rPr>
              <a:t>Karnaugh Map using the largest</a:t>
            </a:r>
          </a:p>
          <a:p>
            <a:pPr>
              <a:lnSpc>
                <a:spcPct val="100000"/>
              </a:lnSpc>
            </a:pPr>
            <a:r>
              <a:rPr lang="en-US" altLang="en-US" sz="2000">
                <a:effectLst/>
              </a:rPr>
              <a:t>rectangles and as few rectangles</a:t>
            </a:r>
          </a:p>
          <a:p>
            <a:pPr>
              <a:lnSpc>
                <a:spcPct val="100000"/>
              </a:lnSpc>
            </a:pPr>
            <a:r>
              <a:rPr lang="en-US" altLang="en-US" sz="2000">
                <a:effectLst/>
              </a:rPr>
              <a:t>as we can.</a:t>
            </a:r>
          </a:p>
        </p:txBody>
      </p:sp>
      <p:sp>
        <p:nvSpPr>
          <p:cNvPr id="56" name="Text Box 52"/>
          <p:cNvSpPr txBox="1">
            <a:spLocks noChangeArrowheads="1"/>
          </p:cNvSpPr>
          <p:nvPr/>
        </p:nvSpPr>
        <p:spPr bwMode="auto">
          <a:xfrm>
            <a:off x="4545013" y="5281613"/>
            <a:ext cx="105349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dirty="0" err="1">
                <a:effectLst/>
              </a:rPr>
              <a:t>Cout</a:t>
            </a:r>
            <a:r>
              <a:rPr lang="en-US" altLang="en-US" sz="2000" dirty="0">
                <a:effectLst/>
              </a:rPr>
              <a:t> = </a:t>
            </a:r>
            <a:endParaRPr lang="en-US" altLang="en-US" sz="2000" dirty="0">
              <a:solidFill>
                <a:schemeClr val="accent1"/>
              </a:solidFill>
              <a:effectLst/>
            </a:endParaRPr>
          </a:p>
        </p:txBody>
      </p:sp>
      <p:sp>
        <p:nvSpPr>
          <p:cNvPr id="57" name="AutoShape 53"/>
          <p:cNvSpPr>
            <a:spLocks noChangeArrowheads="1"/>
          </p:cNvSpPr>
          <p:nvPr/>
        </p:nvSpPr>
        <p:spPr bwMode="auto">
          <a:xfrm rot="16200000">
            <a:off x="2086265" y="4567177"/>
            <a:ext cx="762000" cy="3175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58" name="AutoShape 54"/>
          <p:cNvSpPr>
            <a:spLocks noChangeArrowheads="1"/>
          </p:cNvSpPr>
          <p:nvPr/>
        </p:nvSpPr>
        <p:spPr bwMode="auto">
          <a:xfrm>
            <a:off x="2264065" y="4808477"/>
            <a:ext cx="762000" cy="3175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59" name="AutoShape 55"/>
          <p:cNvSpPr>
            <a:spLocks noChangeArrowheads="1"/>
          </p:cNvSpPr>
          <p:nvPr/>
        </p:nvSpPr>
        <p:spPr bwMode="auto">
          <a:xfrm>
            <a:off x="1844965" y="4783077"/>
            <a:ext cx="762000" cy="3175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62" name="Title 1"/>
          <p:cNvSpPr>
            <a:spLocks noGrp="1"/>
          </p:cNvSpPr>
          <p:nvPr>
            <p:ph type="title"/>
          </p:nvPr>
        </p:nvSpPr>
        <p:spPr>
          <a:xfrm>
            <a:off x="1150938" y="76200"/>
            <a:ext cx="7793037" cy="860425"/>
          </a:xfrm>
        </p:spPr>
        <p:txBody>
          <a:bodyPr/>
          <a:lstStyle/>
          <a:p>
            <a:r>
              <a:rPr lang="en-US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Example using 1-bit Adder </a:t>
            </a:r>
            <a:r>
              <a:rPr lang="en-US" sz="20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(cont’d)</a:t>
            </a:r>
            <a:endParaRPr lang="en-US" sz="4000" dirty="0"/>
          </a:p>
        </p:txBody>
      </p:sp>
      <p:sp>
        <p:nvSpPr>
          <p:cNvPr id="60" name="Text Box 52"/>
          <p:cNvSpPr txBox="1">
            <a:spLocks noChangeArrowheads="1"/>
          </p:cNvSpPr>
          <p:nvPr/>
        </p:nvSpPr>
        <p:spPr bwMode="auto">
          <a:xfrm>
            <a:off x="6671443" y="5271655"/>
            <a:ext cx="9605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dirty="0" smtClean="0">
                <a:effectLst/>
              </a:rPr>
              <a:t>+ </a:t>
            </a:r>
            <a:r>
              <a:rPr lang="en-US" altLang="en-US" sz="2000" dirty="0" err="1">
                <a:solidFill>
                  <a:schemeClr val="accent1"/>
                </a:solidFill>
                <a:effectLst/>
              </a:rPr>
              <a:t>ACin</a:t>
            </a:r>
            <a:endParaRPr lang="en-US" altLang="en-US" sz="2000" dirty="0">
              <a:solidFill>
                <a:schemeClr val="accent1"/>
              </a:solidFill>
              <a:effectLst/>
            </a:endParaRPr>
          </a:p>
        </p:txBody>
      </p:sp>
      <p:sp>
        <p:nvSpPr>
          <p:cNvPr id="61" name="Text Box 52"/>
          <p:cNvSpPr txBox="1">
            <a:spLocks noChangeArrowheads="1"/>
          </p:cNvSpPr>
          <p:nvPr/>
        </p:nvSpPr>
        <p:spPr bwMode="auto">
          <a:xfrm>
            <a:off x="5960170" y="5294110"/>
            <a:ext cx="8354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dirty="0" smtClean="0">
                <a:effectLst/>
              </a:rPr>
              <a:t>+ </a:t>
            </a:r>
            <a:r>
              <a:rPr lang="en-US" altLang="en-US" sz="2000" dirty="0">
                <a:effectLst/>
              </a:rPr>
              <a:t>AB </a:t>
            </a:r>
            <a:endParaRPr lang="en-US" altLang="en-US" sz="2000" dirty="0">
              <a:solidFill>
                <a:schemeClr val="accent1"/>
              </a:solidFill>
              <a:effectLst/>
            </a:endParaRPr>
          </a:p>
        </p:txBody>
      </p:sp>
      <p:sp>
        <p:nvSpPr>
          <p:cNvPr id="63" name="Text Box 52"/>
          <p:cNvSpPr txBox="1">
            <a:spLocks noChangeArrowheads="1"/>
          </p:cNvSpPr>
          <p:nvPr/>
        </p:nvSpPr>
        <p:spPr bwMode="auto">
          <a:xfrm>
            <a:off x="5420680" y="5285510"/>
            <a:ext cx="6924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dirty="0" err="1" smtClean="0">
                <a:effectLst/>
              </a:rPr>
              <a:t>BCin</a:t>
            </a:r>
            <a:endParaRPr lang="en-US" altLang="en-US" sz="2000" dirty="0">
              <a:solidFill>
                <a:schemeClr val="accent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0310515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9" grpId="0" animBg="1"/>
      <p:bldP spid="60" grpId="0"/>
      <p:bldP spid="61" grpId="0"/>
      <p:bldP spid="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989303" y="3790891"/>
            <a:ext cx="2303463" cy="1924050"/>
            <a:chOff x="821" y="2423"/>
            <a:chExt cx="1451" cy="1212"/>
          </a:xfrm>
        </p:grpSpPr>
        <p:grpSp>
          <p:nvGrpSpPr>
            <p:cNvPr id="8" name="Group 3"/>
            <p:cNvGrpSpPr>
              <a:grpSpLocks/>
            </p:cNvGrpSpPr>
            <p:nvPr/>
          </p:nvGrpSpPr>
          <p:grpSpPr bwMode="auto">
            <a:xfrm>
              <a:off x="821" y="2423"/>
              <a:ext cx="1435" cy="1212"/>
              <a:chOff x="821" y="2423"/>
              <a:chExt cx="1435" cy="1212"/>
            </a:xfrm>
          </p:grpSpPr>
          <p:grpSp>
            <p:nvGrpSpPr>
              <p:cNvPr id="18" name="Group 4"/>
              <p:cNvGrpSpPr>
                <a:grpSpLocks/>
              </p:cNvGrpSpPr>
              <p:nvPr/>
            </p:nvGrpSpPr>
            <p:grpSpPr bwMode="auto">
              <a:xfrm>
                <a:off x="1712" y="2423"/>
                <a:ext cx="544" cy="273"/>
                <a:chOff x="1712" y="2423"/>
                <a:chExt cx="544" cy="273"/>
              </a:xfrm>
            </p:grpSpPr>
            <p:sp>
              <p:nvSpPr>
                <p:cNvPr id="25" name="AutoShape 5"/>
                <p:cNvSpPr>
                  <a:spLocks/>
                </p:cNvSpPr>
                <p:nvPr/>
              </p:nvSpPr>
              <p:spPr bwMode="auto">
                <a:xfrm rot="5400000">
                  <a:off x="1948" y="2388"/>
                  <a:ext cx="72" cy="544"/>
                </a:xfrm>
                <a:prstGeom prst="leftBrace">
                  <a:avLst>
                    <a:gd name="adj1" fmla="val 62963"/>
                    <a:gd name="adj2" fmla="val 50000"/>
                  </a:avLst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26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879" y="2423"/>
                  <a:ext cx="211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effectLst/>
                    </a:rPr>
                    <a:t>B</a:t>
                  </a:r>
                </a:p>
              </p:txBody>
            </p:sp>
          </p:grpSp>
          <p:grpSp>
            <p:nvGrpSpPr>
              <p:cNvPr id="19" name="Group 7"/>
              <p:cNvGrpSpPr>
                <a:grpSpLocks/>
              </p:cNvGrpSpPr>
              <p:nvPr/>
            </p:nvGrpSpPr>
            <p:grpSpPr bwMode="auto">
              <a:xfrm>
                <a:off x="821" y="3012"/>
                <a:ext cx="267" cy="273"/>
                <a:chOff x="821" y="3012"/>
                <a:chExt cx="267" cy="273"/>
              </a:xfrm>
            </p:grpSpPr>
            <p:sp>
              <p:nvSpPr>
                <p:cNvPr id="23" name="AutoShape 8"/>
                <p:cNvSpPr>
                  <a:spLocks/>
                </p:cNvSpPr>
                <p:nvPr/>
              </p:nvSpPr>
              <p:spPr bwMode="auto">
                <a:xfrm>
                  <a:off x="1008" y="3012"/>
                  <a:ext cx="80" cy="272"/>
                </a:xfrm>
                <a:prstGeom prst="leftBrace">
                  <a:avLst>
                    <a:gd name="adj1" fmla="val 28333"/>
                    <a:gd name="adj2" fmla="val 50000"/>
                  </a:avLst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2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821" y="3033"/>
                  <a:ext cx="213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effectLst/>
                    </a:rPr>
                    <a:t>A</a:t>
                  </a:r>
                </a:p>
              </p:txBody>
            </p:sp>
          </p:grpSp>
          <p:grpSp>
            <p:nvGrpSpPr>
              <p:cNvPr id="20" name="Group 10"/>
              <p:cNvGrpSpPr>
                <a:grpSpLocks/>
              </p:cNvGrpSpPr>
              <p:nvPr/>
            </p:nvGrpSpPr>
            <p:grpSpPr bwMode="auto">
              <a:xfrm>
                <a:off x="1424" y="3312"/>
                <a:ext cx="544" cy="323"/>
                <a:chOff x="1424" y="3312"/>
                <a:chExt cx="544" cy="323"/>
              </a:xfrm>
            </p:grpSpPr>
            <p:sp>
              <p:nvSpPr>
                <p:cNvPr id="21" name="AutoShape 11"/>
                <p:cNvSpPr>
                  <a:spLocks/>
                </p:cNvSpPr>
                <p:nvPr/>
              </p:nvSpPr>
              <p:spPr bwMode="auto">
                <a:xfrm rot="16200000" flipV="1">
                  <a:off x="1660" y="3076"/>
                  <a:ext cx="72" cy="544"/>
                </a:xfrm>
                <a:prstGeom prst="leftBrace">
                  <a:avLst>
                    <a:gd name="adj1" fmla="val 62963"/>
                    <a:gd name="adj2" fmla="val 50000"/>
                  </a:avLst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2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526" y="3383"/>
                  <a:ext cx="340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effectLst/>
                    </a:rPr>
                    <a:t>Cin</a:t>
                  </a:r>
                </a:p>
              </p:txBody>
            </p:sp>
          </p:grp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120" y="2728"/>
              <a:ext cx="1152" cy="563"/>
              <a:chOff x="1120" y="2728"/>
              <a:chExt cx="1152" cy="563"/>
            </a:xfrm>
          </p:grpSpPr>
          <p:sp>
            <p:nvSpPr>
              <p:cNvPr id="10" name="Rectangle 14"/>
              <p:cNvSpPr>
                <a:spLocks noChangeArrowheads="1"/>
              </p:cNvSpPr>
              <p:nvPr/>
            </p:nvSpPr>
            <p:spPr bwMode="auto">
              <a:xfrm>
                <a:off x="1120" y="272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1" name="Rectangle 15"/>
              <p:cNvSpPr>
                <a:spLocks noChangeArrowheads="1"/>
              </p:cNvSpPr>
              <p:nvPr/>
            </p:nvSpPr>
            <p:spPr bwMode="auto">
              <a:xfrm>
                <a:off x="1120" y="300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1984" y="272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3" name="Rectangle 17"/>
              <p:cNvSpPr>
                <a:spLocks noChangeArrowheads="1"/>
              </p:cNvSpPr>
              <p:nvPr/>
            </p:nvSpPr>
            <p:spPr bwMode="auto">
              <a:xfrm>
                <a:off x="1408" y="272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4" name="Rectangle 18"/>
              <p:cNvSpPr>
                <a:spLocks noChangeArrowheads="1"/>
              </p:cNvSpPr>
              <p:nvPr/>
            </p:nvSpPr>
            <p:spPr bwMode="auto">
              <a:xfrm>
                <a:off x="1408" y="300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5" name="Rectangle 19"/>
              <p:cNvSpPr>
                <a:spLocks noChangeArrowheads="1"/>
              </p:cNvSpPr>
              <p:nvPr/>
            </p:nvSpPr>
            <p:spPr bwMode="auto">
              <a:xfrm>
                <a:off x="1696" y="272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6" name="Rectangle 20"/>
              <p:cNvSpPr>
                <a:spLocks noChangeArrowheads="1"/>
              </p:cNvSpPr>
              <p:nvPr/>
            </p:nvSpPr>
            <p:spPr bwMode="auto">
              <a:xfrm>
                <a:off x="1696" y="3008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  <p:sp>
            <p:nvSpPr>
              <p:cNvPr id="17" name="Rectangle 21"/>
              <p:cNvSpPr>
                <a:spLocks noChangeArrowheads="1"/>
              </p:cNvSpPr>
              <p:nvPr/>
            </p:nvSpPr>
            <p:spPr bwMode="auto">
              <a:xfrm>
                <a:off x="1984" y="3011"/>
                <a:ext cx="288" cy="28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altLang="en-US" sz="2000">
                  <a:effectLst/>
                </a:endParaRPr>
              </a:p>
            </p:txBody>
          </p:sp>
        </p:grpSp>
      </p:grpSp>
      <p:grpSp>
        <p:nvGrpSpPr>
          <p:cNvPr id="27" name="Group 23"/>
          <p:cNvGrpSpPr>
            <a:grpSpLocks/>
          </p:cNvGrpSpPr>
          <p:nvPr/>
        </p:nvGrpSpPr>
        <p:grpSpPr bwMode="auto">
          <a:xfrm>
            <a:off x="965200" y="1323976"/>
            <a:ext cx="2568575" cy="2482850"/>
            <a:chOff x="1587" y="2218"/>
            <a:chExt cx="1618" cy="1564"/>
          </a:xfrm>
        </p:grpSpPr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2056" y="2648"/>
              <a:ext cx="720" cy="704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effectLst/>
                </a:rPr>
                <a:t>Adder</a:t>
              </a:r>
            </a:p>
          </p:txBody>
        </p:sp>
        <p:sp>
          <p:nvSpPr>
            <p:cNvPr id="29" name="Line 25"/>
            <p:cNvSpPr>
              <a:spLocks noChangeShapeType="1"/>
            </p:cNvSpPr>
            <p:nvPr/>
          </p:nvSpPr>
          <p:spPr bwMode="auto">
            <a:xfrm>
              <a:off x="2416" y="2424"/>
              <a:ext cx="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2416" y="335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31" name="Line 27"/>
            <p:cNvSpPr>
              <a:spLocks noChangeShapeType="1"/>
            </p:cNvSpPr>
            <p:nvPr/>
          </p:nvSpPr>
          <p:spPr bwMode="auto">
            <a:xfrm>
              <a:off x="2772" y="3000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32" name="Text Box 28"/>
            <p:cNvSpPr txBox="1">
              <a:spLocks noChangeArrowheads="1"/>
            </p:cNvSpPr>
            <p:nvPr/>
          </p:nvSpPr>
          <p:spPr bwMode="auto">
            <a:xfrm>
              <a:off x="2246" y="2218"/>
              <a:ext cx="34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solidFill>
                    <a:srgbClr val="003399"/>
                  </a:solidFill>
                  <a:effectLst/>
                </a:rPr>
                <a:t>Cin</a:t>
              </a:r>
            </a:p>
          </p:txBody>
        </p:sp>
        <p:sp>
          <p:nvSpPr>
            <p:cNvPr id="33" name="Text Box 29"/>
            <p:cNvSpPr txBox="1">
              <a:spLocks noChangeArrowheads="1"/>
            </p:cNvSpPr>
            <p:nvPr/>
          </p:nvSpPr>
          <p:spPr bwMode="auto">
            <a:xfrm>
              <a:off x="2193" y="3530"/>
              <a:ext cx="44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solidFill>
                    <a:srgbClr val="003399"/>
                  </a:solidFill>
                  <a:effectLst/>
                </a:rPr>
                <a:t>Cout</a:t>
              </a:r>
            </a:p>
          </p:txBody>
        </p:sp>
        <p:sp>
          <p:nvSpPr>
            <p:cNvPr id="34" name="Text Box 30"/>
            <p:cNvSpPr txBox="1">
              <a:spLocks noChangeArrowheads="1"/>
            </p:cNvSpPr>
            <p:nvPr/>
          </p:nvSpPr>
          <p:spPr bwMode="auto">
            <a:xfrm>
              <a:off x="2999" y="2874"/>
              <a:ext cx="20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solidFill>
                    <a:srgbClr val="003399"/>
                  </a:solidFill>
                  <a:effectLst/>
                </a:rPr>
                <a:t>S</a:t>
              </a:r>
            </a:p>
          </p:txBody>
        </p:sp>
        <p:grpSp>
          <p:nvGrpSpPr>
            <p:cNvPr id="35" name="Group 31"/>
            <p:cNvGrpSpPr>
              <a:grpSpLocks/>
            </p:cNvGrpSpPr>
            <p:nvPr/>
          </p:nvGrpSpPr>
          <p:grpSpPr bwMode="auto">
            <a:xfrm>
              <a:off x="1587" y="2733"/>
              <a:ext cx="459" cy="534"/>
              <a:chOff x="1587" y="2752"/>
              <a:chExt cx="459" cy="534"/>
            </a:xfrm>
          </p:grpSpPr>
          <p:grpSp>
            <p:nvGrpSpPr>
              <p:cNvPr id="36" name="Group 32"/>
              <p:cNvGrpSpPr>
                <a:grpSpLocks/>
              </p:cNvGrpSpPr>
              <p:nvPr/>
            </p:nvGrpSpPr>
            <p:grpSpPr bwMode="auto">
              <a:xfrm>
                <a:off x="1589" y="3034"/>
                <a:ext cx="457" cy="252"/>
                <a:chOff x="1599" y="3114"/>
                <a:chExt cx="457" cy="252"/>
              </a:xfrm>
            </p:grpSpPr>
            <p:sp>
              <p:nvSpPr>
                <p:cNvPr id="40" name="Line 33"/>
                <p:cNvSpPr>
                  <a:spLocks noChangeShapeType="1"/>
                </p:cNvSpPr>
                <p:nvPr/>
              </p:nvSpPr>
              <p:spPr bwMode="auto">
                <a:xfrm>
                  <a:off x="1768" y="32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41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1599" y="3114"/>
                  <a:ext cx="211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solidFill>
                        <a:srgbClr val="003399"/>
                      </a:solidFill>
                      <a:effectLst/>
                    </a:rPr>
                    <a:t>B</a:t>
                  </a:r>
                </a:p>
              </p:txBody>
            </p:sp>
          </p:grpSp>
          <p:grpSp>
            <p:nvGrpSpPr>
              <p:cNvPr id="37" name="Group 35"/>
              <p:cNvGrpSpPr>
                <a:grpSpLocks/>
              </p:cNvGrpSpPr>
              <p:nvPr/>
            </p:nvGrpSpPr>
            <p:grpSpPr bwMode="auto">
              <a:xfrm>
                <a:off x="1587" y="2752"/>
                <a:ext cx="459" cy="252"/>
                <a:chOff x="1597" y="3114"/>
                <a:chExt cx="459" cy="252"/>
              </a:xfrm>
            </p:grpSpPr>
            <p:sp>
              <p:nvSpPr>
                <p:cNvPr id="38" name="Line 36"/>
                <p:cNvSpPr>
                  <a:spLocks noChangeShapeType="1"/>
                </p:cNvSpPr>
                <p:nvPr/>
              </p:nvSpPr>
              <p:spPr bwMode="auto">
                <a:xfrm>
                  <a:off x="1768" y="32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3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1597" y="3114"/>
                  <a:ext cx="213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99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altLang="en-US" sz="2000">
                      <a:solidFill>
                        <a:srgbClr val="003399"/>
                      </a:solidFill>
                      <a:effectLst/>
                    </a:rPr>
                    <a:t>A</a:t>
                  </a:r>
                </a:p>
              </p:txBody>
            </p:sp>
          </p:grpSp>
        </p:grpSp>
      </p:grpSp>
      <p:graphicFrame>
        <p:nvGraphicFramePr>
          <p:cNvPr id="4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170521"/>
              </p:ext>
            </p:extLst>
          </p:nvPr>
        </p:nvGraphicFramePr>
        <p:xfrm>
          <a:off x="4110038" y="1612900"/>
          <a:ext cx="2184400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7" name="Document" r:id="rId3" imgW="2215440" imgH="2428920" progId="Word.Document.8">
                  <p:embed/>
                </p:oleObj>
              </mc:Choice>
              <mc:Fallback>
                <p:oleObj name="Document" r:id="rId3" imgW="2215440" imgH="24289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038" y="1612900"/>
                        <a:ext cx="2184400" cy="238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39"/>
          <p:cNvSpPr>
            <a:spLocks noChangeArrowheads="1"/>
          </p:cNvSpPr>
          <p:nvPr/>
        </p:nvSpPr>
        <p:spPr bwMode="auto">
          <a:xfrm>
            <a:off x="1463965" y="4275077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0</a:t>
            </a:r>
          </a:p>
        </p:txBody>
      </p:sp>
      <p:sp>
        <p:nvSpPr>
          <p:cNvPr id="44" name="Rectangle 40"/>
          <p:cNvSpPr>
            <a:spLocks noChangeArrowheads="1"/>
          </p:cNvSpPr>
          <p:nvPr/>
        </p:nvSpPr>
        <p:spPr bwMode="auto">
          <a:xfrm>
            <a:off x="1463965" y="4719577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1</a:t>
            </a:r>
          </a:p>
        </p:txBody>
      </p:sp>
      <p:sp>
        <p:nvSpPr>
          <p:cNvPr id="45" name="Rectangle 41"/>
          <p:cNvSpPr>
            <a:spLocks noChangeArrowheads="1"/>
          </p:cNvSpPr>
          <p:nvPr/>
        </p:nvSpPr>
        <p:spPr bwMode="auto">
          <a:xfrm>
            <a:off x="1921165" y="4275077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1</a:t>
            </a:r>
          </a:p>
        </p:txBody>
      </p:sp>
      <p:sp>
        <p:nvSpPr>
          <p:cNvPr id="46" name="Rectangle 42"/>
          <p:cNvSpPr>
            <a:spLocks noChangeArrowheads="1"/>
          </p:cNvSpPr>
          <p:nvPr/>
        </p:nvSpPr>
        <p:spPr bwMode="auto">
          <a:xfrm>
            <a:off x="2835565" y="4275077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1</a:t>
            </a:r>
          </a:p>
        </p:txBody>
      </p:sp>
      <p:sp>
        <p:nvSpPr>
          <p:cNvPr id="47" name="Rectangle 43"/>
          <p:cNvSpPr>
            <a:spLocks noChangeArrowheads="1"/>
          </p:cNvSpPr>
          <p:nvPr/>
        </p:nvSpPr>
        <p:spPr bwMode="auto">
          <a:xfrm>
            <a:off x="2378365" y="4275077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0</a:t>
            </a:r>
          </a:p>
        </p:txBody>
      </p:sp>
      <p:sp>
        <p:nvSpPr>
          <p:cNvPr id="48" name="Rectangle 44"/>
          <p:cNvSpPr>
            <a:spLocks noChangeArrowheads="1"/>
          </p:cNvSpPr>
          <p:nvPr/>
        </p:nvSpPr>
        <p:spPr bwMode="auto">
          <a:xfrm>
            <a:off x="1921165" y="4719577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0</a:t>
            </a:r>
          </a:p>
        </p:txBody>
      </p:sp>
      <p:sp>
        <p:nvSpPr>
          <p:cNvPr id="49" name="Rectangle 45"/>
          <p:cNvSpPr>
            <a:spLocks noChangeArrowheads="1"/>
          </p:cNvSpPr>
          <p:nvPr/>
        </p:nvSpPr>
        <p:spPr bwMode="auto">
          <a:xfrm>
            <a:off x="2378365" y="4719577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1</a:t>
            </a:r>
          </a:p>
        </p:txBody>
      </p:sp>
      <p:sp>
        <p:nvSpPr>
          <p:cNvPr id="50" name="Rectangle 46"/>
          <p:cNvSpPr>
            <a:spLocks noChangeArrowheads="1"/>
          </p:cNvSpPr>
          <p:nvPr/>
        </p:nvSpPr>
        <p:spPr bwMode="auto">
          <a:xfrm>
            <a:off x="2835565" y="4724340"/>
            <a:ext cx="457200" cy="4445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altLang="en-US" sz="2000">
                <a:effectLst/>
              </a:rPr>
              <a:t>0</a:t>
            </a:r>
          </a:p>
        </p:txBody>
      </p:sp>
      <p:sp>
        <p:nvSpPr>
          <p:cNvPr id="53" name="AutoShape 50"/>
          <p:cNvSpPr>
            <a:spLocks noChangeArrowheads="1"/>
          </p:cNvSpPr>
          <p:nvPr/>
        </p:nvSpPr>
        <p:spPr bwMode="auto">
          <a:xfrm>
            <a:off x="1540165" y="4770377"/>
            <a:ext cx="304800" cy="3175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54" name="AutoShape 51"/>
          <p:cNvSpPr>
            <a:spLocks noChangeArrowheads="1"/>
          </p:cNvSpPr>
          <p:nvPr/>
        </p:nvSpPr>
        <p:spPr bwMode="auto">
          <a:xfrm>
            <a:off x="1997365" y="4338577"/>
            <a:ext cx="304800" cy="3175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55" name="AutoShape 52"/>
          <p:cNvSpPr>
            <a:spLocks noChangeArrowheads="1"/>
          </p:cNvSpPr>
          <p:nvPr/>
        </p:nvSpPr>
        <p:spPr bwMode="auto">
          <a:xfrm>
            <a:off x="2441865" y="4783077"/>
            <a:ext cx="304800" cy="3175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56" name="AutoShape 53"/>
          <p:cNvSpPr>
            <a:spLocks noChangeArrowheads="1"/>
          </p:cNvSpPr>
          <p:nvPr/>
        </p:nvSpPr>
        <p:spPr bwMode="auto">
          <a:xfrm>
            <a:off x="2911765" y="4338577"/>
            <a:ext cx="304800" cy="3175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57" name="Text Box 54"/>
          <p:cNvSpPr txBox="1">
            <a:spLocks noChangeArrowheads="1"/>
          </p:cNvSpPr>
          <p:nvPr/>
        </p:nvSpPr>
        <p:spPr bwMode="auto">
          <a:xfrm>
            <a:off x="4572000" y="5181600"/>
            <a:ext cx="27565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dirty="0">
                <a:solidFill>
                  <a:schemeClr val="tx2"/>
                </a:solidFill>
                <a:effectLst/>
              </a:rPr>
              <a:t>No Possible Reduction!</a:t>
            </a:r>
          </a:p>
        </p:txBody>
      </p:sp>
      <p:sp>
        <p:nvSpPr>
          <p:cNvPr id="58" name="Text Box 55"/>
          <p:cNvSpPr txBox="1">
            <a:spLocks noChangeArrowheads="1"/>
          </p:cNvSpPr>
          <p:nvPr/>
        </p:nvSpPr>
        <p:spPr bwMode="auto">
          <a:xfrm>
            <a:off x="3635375" y="1196975"/>
            <a:ext cx="41697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b="0">
                <a:solidFill>
                  <a:srgbClr val="005400"/>
                </a:solidFill>
                <a:effectLst/>
              </a:rPr>
              <a:t>Can you draw the circuit diagrams?</a:t>
            </a:r>
          </a:p>
        </p:txBody>
      </p:sp>
      <p:sp>
        <p:nvSpPr>
          <p:cNvPr id="60" name="Text Box 57"/>
          <p:cNvSpPr txBox="1">
            <a:spLocks noChangeArrowheads="1"/>
          </p:cNvSpPr>
          <p:nvPr/>
        </p:nvSpPr>
        <p:spPr bwMode="auto">
          <a:xfrm>
            <a:off x="3810000" y="4468811"/>
            <a:ext cx="6735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dirty="0">
                <a:effectLst/>
              </a:rPr>
              <a:t>S = </a:t>
            </a:r>
            <a:endParaRPr lang="en-US" altLang="en-US" sz="2000" dirty="0">
              <a:solidFill>
                <a:schemeClr val="accent1"/>
              </a:solidFill>
              <a:effectLst/>
            </a:endParaRPr>
          </a:p>
        </p:txBody>
      </p:sp>
      <p:sp>
        <p:nvSpPr>
          <p:cNvPr id="67" name="Title 1"/>
          <p:cNvSpPr>
            <a:spLocks noGrp="1"/>
          </p:cNvSpPr>
          <p:nvPr>
            <p:ph type="title"/>
          </p:nvPr>
        </p:nvSpPr>
        <p:spPr>
          <a:xfrm>
            <a:off x="1150938" y="76200"/>
            <a:ext cx="7793037" cy="860425"/>
          </a:xfrm>
        </p:spPr>
        <p:txBody>
          <a:bodyPr/>
          <a:lstStyle/>
          <a:p>
            <a:r>
              <a:rPr lang="en-US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Example using 1-bit Adder </a:t>
            </a:r>
            <a:r>
              <a:rPr lang="en-US" sz="20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(cont’d)</a:t>
            </a:r>
            <a:endParaRPr lang="en-US" sz="4000" dirty="0"/>
          </a:p>
        </p:txBody>
      </p:sp>
      <p:sp>
        <p:nvSpPr>
          <p:cNvPr id="68" name="Text Box 57"/>
          <p:cNvSpPr txBox="1">
            <a:spLocks noChangeArrowheads="1"/>
          </p:cNvSpPr>
          <p:nvPr/>
        </p:nvSpPr>
        <p:spPr bwMode="auto">
          <a:xfrm>
            <a:off x="4306269" y="4468811"/>
            <a:ext cx="11801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dirty="0" smtClean="0">
                <a:solidFill>
                  <a:schemeClr val="accent1"/>
                </a:solidFill>
              </a:rPr>
              <a:t>A</a:t>
            </a:r>
            <a:r>
              <a:rPr lang="en-US" altLang="en-US" sz="2000" dirty="0">
                <a:solidFill>
                  <a:schemeClr val="accent1"/>
                </a:solidFill>
              </a:rPr>
              <a:t>’</a:t>
            </a:r>
            <a:r>
              <a:rPr lang="en-US" altLang="en-US" sz="20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000" dirty="0">
                <a:solidFill>
                  <a:schemeClr val="accent1"/>
                </a:solidFill>
              </a:rPr>
              <a:t>B’</a:t>
            </a:r>
            <a:r>
              <a:rPr lang="en-US" altLang="en-US" sz="20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000" dirty="0" err="1">
                <a:solidFill>
                  <a:schemeClr val="accent1"/>
                </a:solidFill>
              </a:rPr>
              <a:t>Cin</a:t>
            </a:r>
            <a:r>
              <a:rPr lang="en-US" altLang="en-US" sz="2000" dirty="0">
                <a:solidFill>
                  <a:schemeClr val="accent1"/>
                </a:solidFill>
              </a:rPr>
              <a:t> </a:t>
            </a:r>
            <a:endParaRPr lang="en-US" altLang="en-US" sz="2000" dirty="0">
              <a:solidFill>
                <a:schemeClr val="accent1"/>
              </a:solidFill>
              <a:effectLst/>
            </a:endParaRPr>
          </a:p>
        </p:txBody>
      </p:sp>
      <p:sp>
        <p:nvSpPr>
          <p:cNvPr id="69" name="Text Box 57"/>
          <p:cNvSpPr txBox="1">
            <a:spLocks noChangeArrowheads="1"/>
          </p:cNvSpPr>
          <p:nvPr/>
        </p:nvSpPr>
        <p:spPr bwMode="auto">
          <a:xfrm>
            <a:off x="6324600" y="4457578"/>
            <a:ext cx="146578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dirty="0" smtClean="0"/>
              <a:t>+ </a:t>
            </a:r>
            <a:r>
              <a:rPr lang="en-US" altLang="en-US" sz="2000" dirty="0" smtClean="0">
                <a:solidFill>
                  <a:srgbClr val="00B0F0"/>
                </a:solidFill>
                <a:effectLst/>
              </a:rPr>
              <a:t>A B’ </a:t>
            </a:r>
            <a:r>
              <a:rPr lang="en-US" altLang="en-US" sz="2000" dirty="0" err="1" smtClean="0">
                <a:solidFill>
                  <a:srgbClr val="00B0F0"/>
                </a:solidFill>
                <a:effectLst/>
              </a:rPr>
              <a:t>C’in</a:t>
            </a:r>
            <a:r>
              <a:rPr lang="en-US" altLang="en-US" sz="2000" dirty="0" smtClean="0">
                <a:solidFill>
                  <a:srgbClr val="00B0F0"/>
                </a:solidFill>
                <a:effectLst/>
              </a:rPr>
              <a:t> </a:t>
            </a:r>
            <a:endParaRPr lang="en-US" altLang="en-US" sz="2000" dirty="0">
              <a:solidFill>
                <a:srgbClr val="00B0F0"/>
              </a:solidFill>
              <a:effectLst/>
            </a:endParaRPr>
          </a:p>
        </p:txBody>
      </p:sp>
      <p:sp>
        <p:nvSpPr>
          <p:cNvPr id="70" name="Text Box 57"/>
          <p:cNvSpPr txBox="1">
            <a:spLocks noChangeArrowheads="1"/>
          </p:cNvSpPr>
          <p:nvPr/>
        </p:nvSpPr>
        <p:spPr bwMode="auto">
          <a:xfrm>
            <a:off x="5257800" y="4468811"/>
            <a:ext cx="12121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dirty="0" smtClean="0"/>
              <a:t>+ 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A’BC’in</a:t>
            </a:r>
            <a:endParaRPr lang="en-US" altLang="en-US" sz="2000" dirty="0">
              <a:solidFill>
                <a:srgbClr val="FF0000"/>
              </a:solidFill>
              <a:effectLst/>
            </a:endParaRPr>
          </a:p>
        </p:txBody>
      </p:sp>
      <p:sp>
        <p:nvSpPr>
          <p:cNvPr id="71" name="Text Box 57"/>
          <p:cNvSpPr txBox="1">
            <a:spLocks noChangeArrowheads="1"/>
          </p:cNvSpPr>
          <p:nvPr/>
        </p:nvSpPr>
        <p:spPr bwMode="auto">
          <a:xfrm>
            <a:off x="7543800" y="4476690"/>
            <a:ext cx="11926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dirty="0" smtClean="0">
                <a:effectLst/>
              </a:rPr>
              <a:t>+ </a:t>
            </a:r>
            <a:r>
              <a:rPr lang="en-US" altLang="en-US" sz="2000" dirty="0" err="1" smtClean="0"/>
              <a:t>ABCin</a:t>
            </a:r>
            <a:r>
              <a:rPr lang="en-US" altLang="en-US" sz="2000" dirty="0" smtClean="0"/>
              <a:t> </a:t>
            </a:r>
            <a:endParaRPr lang="en-US" altLang="en-US" sz="2000" dirty="0">
              <a:solidFill>
                <a:schemeClr val="accent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8491270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57" grpId="0"/>
      <p:bldP spid="68" grpId="0"/>
      <p:bldP spid="69" grpId="0"/>
      <p:bldP spid="70" grpId="0"/>
      <p:bldP spid="7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Karnaugh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Maps for 4-Input Functions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9750" y="1219200"/>
            <a:ext cx="7848600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Represent functions of 4 inputs with 16 </a:t>
            </a:r>
            <a:r>
              <a:rPr lang="en-US" altLang="en-US" kern="0" dirty="0" err="1" smtClean="0">
                <a:solidFill>
                  <a:schemeClr val="tx2"/>
                </a:solidFill>
              </a:rPr>
              <a:t>minterms</a:t>
            </a:r>
            <a:endParaRPr lang="en-US" altLang="en-US" kern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Use same rules developed for 3-input functions</a:t>
            </a:r>
            <a:endParaRPr lang="en-US" altLang="en-US" kern="0" dirty="0">
              <a:solidFill>
                <a:schemeClr val="tx2"/>
              </a:solidFill>
            </a:endParaRPr>
          </a:p>
        </p:txBody>
      </p:sp>
      <p:pic>
        <p:nvPicPr>
          <p:cNvPr id="8" name="Picture 4" descr="AACFLNF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219325"/>
            <a:ext cx="6272213" cy="416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394643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Karnaugh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Map: 4-Variable 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Rectangle 133"/>
          <p:cNvSpPr>
            <a:spLocks noChangeArrowheads="1"/>
          </p:cNvSpPr>
          <p:nvPr/>
        </p:nvSpPr>
        <p:spPr bwMode="auto">
          <a:xfrm>
            <a:off x="4014788" y="3187700"/>
            <a:ext cx="665162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effectLst/>
              </a:rPr>
              <a:t>1</a:t>
            </a:r>
          </a:p>
        </p:txBody>
      </p:sp>
      <p:sp>
        <p:nvSpPr>
          <p:cNvPr id="8" name="Rectangle 29"/>
          <p:cNvSpPr txBox="1">
            <a:spLocks noChangeArrowheads="1"/>
          </p:cNvSpPr>
          <p:nvPr/>
        </p:nvSpPr>
        <p:spPr bwMode="auto">
          <a:xfrm>
            <a:off x="539750" y="1258888"/>
            <a:ext cx="784860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57188" indent="-357188">
              <a:lnSpc>
                <a:spcPct val="90000"/>
              </a:lnSpc>
              <a:spcBef>
                <a:spcPct val="50000"/>
              </a:spcBef>
              <a:buSzTx/>
              <a:buFont typeface="Arial" panose="020B0604020202020204" pitchFamily="34" charset="0"/>
              <a:buNone/>
            </a:pPr>
            <a:r>
              <a:rPr lang="en-US" altLang="en-US" kern="0" smtClean="0"/>
              <a:t>    F(A,B,C,D) = </a:t>
            </a:r>
            <a:r>
              <a:rPr lang="en-US" altLang="en-US" kern="0" smtClean="0">
                <a:latin typeface="Symbol" panose="05050102010706020507" pitchFamily="18" charset="2"/>
              </a:rPr>
              <a:t></a:t>
            </a:r>
            <a:r>
              <a:rPr lang="en-US" altLang="en-US" kern="0" smtClean="0"/>
              <a:t>m(0, 2, 3, 5, 6, 7, 8, 10, 11, 14, 15)</a:t>
            </a:r>
            <a:endParaRPr lang="en-US" altLang="en-US" kern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051300" y="5848350"/>
            <a:ext cx="941387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215" tIns="45107" rIns="90215" bIns="45107">
            <a:spAutoFit/>
          </a:bodyPr>
          <a:lstStyle>
            <a:lvl1pPr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b="0" dirty="0">
                <a:effectLst/>
                <a:latin typeface="Comic Sans MS" panose="030F0702030302020204" pitchFamily="66" charset="0"/>
              </a:rPr>
              <a:t>+ B’D’</a:t>
            </a:r>
          </a:p>
        </p:txBody>
      </p:sp>
      <p:grpSp>
        <p:nvGrpSpPr>
          <p:cNvPr id="11" name="Group 11"/>
          <p:cNvGrpSpPr>
            <a:grpSpLocks/>
          </p:cNvGrpSpPr>
          <p:nvPr/>
        </p:nvGrpSpPr>
        <p:grpSpPr bwMode="auto">
          <a:xfrm flipH="1">
            <a:off x="2949575" y="2054225"/>
            <a:ext cx="1012825" cy="1042988"/>
            <a:chOff x="1706" y="1809"/>
            <a:chExt cx="345" cy="377"/>
          </a:xfrm>
        </p:grpSpPr>
        <p:sp>
          <p:nvSpPr>
            <p:cNvPr id="24" name="AutoShape 12"/>
            <p:cNvSpPr>
              <a:spLocks noChangeArrowheads="1"/>
            </p:cNvSpPr>
            <p:nvPr/>
          </p:nvSpPr>
          <p:spPr bwMode="auto">
            <a:xfrm>
              <a:off x="1709" y="1881"/>
              <a:ext cx="264" cy="28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13"/>
            <p:cNvSpPr>
              <a:spLocks noChangeArrowheads="1"/>
            </p:cNvSpPr>
            <p:nvPr/>
          </p:nvSpPr>
          <p:spPr bwMode="auto">
            <a:xfrm>
              <a:off x="1942" y="1841"/>
              <a:ext cx="102" cy="3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14"/>
            <p:cNvSpPr>
              <a:spLocks noChangeArrowheads="1"/>
            </p:cNvSpPr>
            <p:nvPr/>
          </p:nvSpPr>
          <p:spPr bwMode="auto">
            <a:xfrm rot="-5400000">
              <a:off x="1828" y="1687"/>
              <a:ext cx="102" cy="3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" name="Group 15"/>
          <p:cNvGrpSpPr>
            <a:grpSpLocks/>
          </p:cNvGrpSpPr>
          <p:nvPr/>
        </p:nvGrpSpPr>
        <p:grpSpPr bwMode="auto">
          <a:xfrm>
            <a:off x="5562600" y="2054225"/>
            <a:ext cx="952500" cy="1042988"/>
            <a:chOff x="1706" y="1809"/>
            <a:chExt cx="345" cy="377"/>
          </a:xfrm>
        </p:grpSpPr>
        <p:sp>
          <p:nvSpPr>
            <p:cNvPr id="21" name="AutoShape 16"/>
            <p:cNvSpPr>
              <a:spLocks noChangeArrowheads="1"/>
            </p:cNvSpPr>
            <p:nvPr/>
          </p:nvSpPr>
          <p:spPr bwMode="auto">
            <a:xfrm>
              <a:off x="1709" y="1881"/>
              <a:ext cx="264" cy="28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auto">
            <a:xfrm>
              <a:off x="1942" y="1841"/>
              <a:ext cx="102" cy="3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18"/>
            <p:cNvSpPr>
              <a:spLocks noChangeArrowheads="1"/>
            </p:cNvSpPr>
            <p:nvPr/>
          </p:nvSpPr>
          <p:spPr bwMode="auto">
            <a:xfrm rot="-5400000">
              <a:off x="1828" y="1687"/>
              <a:ext cx="102" cy="3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19"/>
          <p:cNvGrpSpPr>
            <a:grpSpLocks/>
          </p:cNvGrpSpPr>
          <p:nvPr/>
        </p:nvGrpSpPr>
        <p:grpSpPr bwMode="auto">
          <a:xfrm flipH="1" flipV="1">
            <a:off x="2955925" y="4646613"/>
            <a:ext cx="1006475" cy="1008063"/>
            <a:chOff x="1706" y="1809"/>
            <a:chExt cx="345" cy="377"/>
          </a:xfrm>
        </p:grpSpPr>
        <p:sp>
          <p:nvSpPr>
            <p:cNvPr id="18" name="AutoShape 20"/>
            <p:cNvSpPr>
              <a:spLocks noChangeArrowheads="1"/>
            </p:cNvSpPr>
            <p:nvPr/>
          </p:nvSpPr>
          <p:spPr bwMode="auto">
            <a:xfrm>
              <a:off x="1709" y="1881"/>
              <a:ext cx="264" cy="28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1942" y="1841"/>
              <a:ext cx="102" cy="3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 rot="-5400000">
              <a:off x="1828" y="1687"/>
              <a:ext cx="102" cy="3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" name="Group 23"/>
          <p:cNvGrpSpPr>
            <a:grpSpLocks/>
          </p:cNvGrpSpPr>
          <p:nvPr/>
        </p:nvGrpSpPr>
        <p:grpSpPr bwMode="auto">
          <a:xfrm flipV="1">
            <a:off x="5564187" y="4646613"/>
            <a:ext cx="863600" cy="1008063"/>
            <a:chOff x="1706" y="1809"/>
            <a:chExt cx="345" cy="377"/>
          </a:xfrm>
        </p:grpSpPr>
        <p:sp>
          <p:nvSpPr>
            <p:cNvPr id="15" name="AutoShape 24"/>
            <p:cNvSpPr>
              <a:spLocks noChangeArrowheads="1"/>
            </p:cNvSpPr>
            <p:nvPr/>
          </p:nvSpPr>
          <p:spPr bwMode="auto">
            <a:xfrm>
              <a:off x="1709" y="1881"/>
              <a:ext cx="264" cy="28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25"/>
            <p:cNvSpPr>
              <a:spLocks noChangeArrowheads="1"/>
            </p:cNvSpPr>
            <p:nvPr/>
          </p:nvSpPr>
          <p:spPr bwMode="auto">
            <a:xfrm>
              <a:off x="1942" y="1841"/>
              <a:ext cx="102" cy="3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26"/>
            <p:cNvSpPr>
              <a:spLocks noChangeArrowheads="1"/>
            </p:cNvSpPr>
            <p:nvPr/>
          </p:nvSpPr>
          <p:spPr bwMode="auto">
            <a:xfrm rot="-5400000">
              <a:off x="1828" y="1687"/>
              <a:ext cx="102" cy="3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4572000" y="5438775"/>
            <a:ext cx="258763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795" tIns="26626" rIns="18795" bIns="26626">
            <a:spAutoFit/>
          </a:bodyPr>
          <a:lstStyle>
            <a:lvl1pPr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575"/>
              </a:lnSpc>
            </a:pPr>
            <a:r>
              <a:rPr lang="en-US" altLang="en-US" sz="24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D</a:t>
            </a:r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2943225" y="4502150"/>
            <a:ext cx="2603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795" tIns="26626" rIns="18795" bIns="26626">
            <a:spAutoFit/>
          </a:bodyPr>
          <a:lstStyle>
            <a:lvl1pPr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575"/>
              </a:lnSpc>
            </a:pPr>
            <a:r>
              <a:rPr lang="en-US" altLang="en-US" sz="24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6156325" y="3781425"/>
            <a:ext cx="230188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795" tIns="26626" rIns="18795" bIns="26626">
            <a:spAutoFit/>
          </a:bodyPr>
          <a:lstStyle>
            <a:lvl1pPr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575"/>
              </a:lnSpc>
            </a:pPr>
            <a:r>
              <a:rPr lang="en-US" altLang="en-US" sz="24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30" name="Text Box 115"/>
          <p:cNvSpPr txBox="1">
            <a:spLocks noChangeArrowheads="1"/>
          </p:cNvSpPr>
          <p:nvPr/>
        </p:nvSpPr>
        <p:spPr bwMode="auto">
          <a:xfrm>
            <a:off x="5148263" y="2006600"/>
            <a:ext cx="3651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215" tIns="45107" rIns="90215" bIns="45107">
            <a:spAutoFit/>
          </a:bodyPr>
          <a:lstStyle>
            <a:lvl1pPr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b="0">
                <a:effectLst/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32" name="Text Box 118"/>
          <p:cNvSpPr txBox="1">
            <a:spLocks noChangeArrowheads="1"/>
          </p:cNvSpPr>
          <p:nvPr/>
        </p:nvSpPr>
        <p:spPr bwMode="auto">
          <a:xfrm>
            <a:off x="2968625" y="5870575"/>
            <a:ext cx="11080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215" tIns="45107" rIns="90215" bIns="45107">
            <a:spAutoFit/>
          </a:bodyPr>
          <a:lstStyle>
            <a:lvl1pPr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b="0" dirty="0">
                <a:effectLst/>
                <a:latin typeface="Comic Sans MS" panose="030F0702030302020204" pitchFamily="66" charset="0"/>
              </a:rPr>
              <a:t>+ A’BD</a:t>
            </a:r>
          </a:p>
        </p:txBody>
      </p:sp>
      <p:sp>
        <p:nvSpPr>
          <p:cNvPr id="33" name="AutoShape 119"/>
          <p:cNvSpPr>
            <a:spLocks noChangeArrowheads="1"/>
          </p:cNvSpPr>
          <p:nvPr/>
        </p:nvSpPr>
        <p:spPr bwMode="auto">
          <a:xfrm>
            <a:off x="4102100" y="3278187"/>
            <a:ext cx="1079500" cy="503238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126"/>
          <p:cNvSpPr txBox="1">
            <a:spLocks noChangeArrowheads="1"/>
          </p:cNvSpPr>
          <p:nvPr/>
        </p:nvSpPr>
        <p:spPr bwMode="auto">
          <a:xfrm>
            <a:off x="2124075" y="5870575"/>
            <a:ext cx="792163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F =</a:t>
            </a:r>
          </a:p>
        </p:txBody>
      </p:sp>
      <p:sp>
        <p:nvSpPr>
          <p:cNvPr id="36" name="Rectangle 143"/>
          <p:cNvSpPr>
            <a:spLocks noChangeArrowheads="1"/>
          </p:cNvSpPr>
          <p:nvPr/>
        </p:nvSpPr>
        <p:spPr bwMode="auto">
          <a:xfrm>
            <a:off x="5346700" y="4592637"/>
            <a:ext cx="6651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effectLst/>
              </a:rPr>
              <a:t>1</a:t>
            </a:r>
          </a:p>
        </p:txBody>
      </p:sp>
      <p:sp>
        <p:nvSpPr>
          <p:cNvPr id="37" name="Rectangle 142"/>
          <p:cNvSpPr>
            <a:spLocks noChangeArrowheads="1"/>
          </p:cNvSpPr>
          <p:nvPr/>
        </p:nvSpPr>
        <p:spPr bwMode="auto">
          <a:xfrm>
            <a:off x="4679950" y="4592637"/>
            <a:ext cx="666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effectLst/>
              </a:rPr>
              <a:t>1</a:t>
            </a:r>
          </a:p>
        </p:txBody>
      </p:sp>
      <p:sp>
        <p:nvSpPr>
          <p:cNvPr id="38" name="Rectangle 141"/>
          <p:cNvSpPr>
            <a:spLocks noChangeArrowheads="1"/>
          </p:cNvSpPr>
          <p:nvPr/>
        </p:nvSpPr>
        <p:spPr bwMode="auto">
          <a:xfrm>
            <a:off x="4014788" y="4592637"/>
            <a:ext cx="6651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effectLst/>
              </a:rPr>
              <a:t>0</a:t>
            </a:r>
          </a:p>
        </p:txBody>
      </p:sp>
      <p:sp>
        <p:nvSpPr>
          <p:cNvPr id="39" name="Rectangle 140"/>
          <p:cNvSpPr>
            <a:spLocks noChangeArrowheads="1"/>
          </p:cNvSpPr>
          <p:nvPr/>
        </p:nvSpPr>
        <p:spPr bwMode="auto">
          <a:xfrm>
            <a:off x="3348038" y="4592637"/>
            <a:ext cx="666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effectLst/>
              </a:rPr>
              <a:t>1</a:t>
            </a:r>
          </a:p>
        </p:txBody>
      </p:sp>
      <p:sp>
        <p:nvSpPr>
          <p:cNvPr id="40" name="Rectangle 139"/>
          <p:cNvSpPr>
            <a:spLocks noChangeArrowheads="1"/>
          </p:cNvSpPr>
          <p:nvPr/>
        </p:nvSpPr>
        <p:spPr bwMode="auto">
          <a:xfrm>
            <a:off x="5346700" y="3890962"/>
            <a:ext cx="6651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effectLst/>
              </a:rPr>
              <a:t>1</a:t>
            </a:r>
          </a:p>
        </p:txBody>
      </p:sp>
      <p:sp>
        <p:nvSpPr>
          <p:cNvPr id="41" name="Rectangle 138"/>
          <p:cNvSpPr>
            <a:spLocks noChangeArrowheads="1"/>
          </p:cNvSpPr>
          <p:nvPr/>
        </p:nvSpPr>
        <p:spPr bwMode="auto">
          <a:xfrm>
            <a:off x="4679950" y="3890962"/>
            <a:ext cx="666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effectLst/>
              </a:rPr>
              <a:t>1</a:t>
            </a:r>
          </a:p>
        </p:txBody>
      </p:sp>
      <p:sp>
        <p:nvSpPr>
          <p:cNvPr id="42" name="Rectangle 137"/>
          <p:cNvSpPr>
            <a:spLocks noChangeArrowheads="1"/>
          </p:cNvSpPr>
          <p:nvPr/>
        </p:nvSpPr>
        <p:spPr bwMode="auto">
          <a:xfrm>
            <a:off x="4014788" y="3890962"/>
            <a:ext cx="6651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effectLst/>
              </a:rPr>
              <a:t>0</a:t>
            </a:r>
          </a:p>
        </p:txBody>
      </p:sp>
      <p:sp>
        <p:nvSpPr>
          <p:cNvPr id="43" name="Rectangle 136"/>
          <p:cNvSpPr>
            <a:spLocks noChangeArrowheads="1"/>
          </p:cNvSpPr>
          <p:nvPr/>
        </p:nvSpPr>
        <p:spPr bwMode="auto">
          <a:xfrm>
            <a:off x="3348038" y="3890962"/>
            <a:ext cx="666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effectLst/>
              </a:rPr>
              <a:t>0</a:t>
            </a:r>
          </a:p>
        </p:txBody>
      </p:sp>
      <p:sp>
        <p:nvSpPr>
          <p:cNvPr id="44" name="Rectangle 135"/>
          <p:cNvSpPr>
            <a:spLocks noChangeArrowheads="1"/>
          </p:cNvSpPr>
          <p:nvPr/>
        </p:nvSpPr>
        <p:spPr bwMode="auto">
          <a:xfrm>
            <a:off x="5346700" y="3187700"/>
            <a:ext cx="665163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effectLst/>
              </a:rPr>
              <a:t>1</a:t>
            </a:r>
          </a:p>
        </p:txBody>
      </p:sp>
      <p:sp>
        <p:nvSpPr>
          <p:cNvPr id="45" name="Rectangle 134"/>
          <p:cNvSpPr>
            <a:spLocks noChangeArrowheads="1"/>
          </p:cNvSpPr>
          <p:nvPr/>
        </p:nvSpPr>
        <p:spPr bwMode="auto">
          <a:xfrm>
            <a:off x="4679950" y="3187700"/>
            <a:ext cx="666750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effectLst/>
              </a:rPr>
              <a:t>1</a:t>
            </a:r>
          </a:p>
        </p:txBody>
      </p:sp>
      <p:sp>
        <p:nvSpPr>
          <p:cNvPr id="46" name="Rectangle 132"/>
          <p:cNvSpPr>
            <a:spLocks noChangeArrowheads="1"/>
          </p:cNvSpPr>
          <p:nvPr/>
        </p:nvSpPr>
        <p:spPr bwMode="auto">
          <a:xfrm>
            <a:off x="3342354" y="3187700"/>
            <a:ext cx="666750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effectLst/>
              </a:rPr>
              <a:t>0</a:t>
            </a:r>
          </a:p>
        </p:txBody>
      </p:sp>
      <p:sp>
        <p:nvSpPr>
          <p:cNvPr id="47" name="Rectangle 131"/>
          <p:cNvSpPr>
            <a:spLocks noChangeArrowheads="1"/>
          </p:cNvSpPr>
          <p:nvPr/>
        </p:nvSpPr>
        <p:spPr bwMode="auto">
          <a:xfrm>
            <a:off x="5346700" y="2486025"/>
            <a:ext cx="6651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effectLst/>
              </a:rPr>
              <a:t>1</a:t>
            </a:r>
          </a:p>
        </p:txBody>
      </p:sp>
      <p:sp>
        <p:nvSpPr>
          <p:cNvPr id="48" name="Rectangle 130"/>
          <p:cNvSpPr>
            <a:spLocks noChangeArrowheads="1"/>
          </p:cNvSpPr>
          <p:nvPr/>
        </p:nvSpPr>
        <p:spPr bwMode="auto">
          <a:xfrm>
            <a:off x="4679950" y="2486025"/>
            <a:ext cx="666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effectLst/>
              </a:rPr>
              <a:t>1</a:t>
            </a:r>
          </a:p>
        </p:txBody>
      </p:sp>
      <p:sp>
        <p:nvSpPr>
          <p:cNvPr id="49" name="Rectangle 129"/>
          <p:cNvSpPr>
            <a:spLocks noChangeArrowheads="1"/>
          </p:cNvSpPr>
          <p:nvPr/>
        </p:nvSpPr>
        <p:spPr bwMode="auto">
          <a:xfrm>
            <a:off x="4038600" y="2486025"/>
            <a:ext cx="6651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>
                <a:effectLst/>
              </a:rPr>
              <a:t>0</a:t>
            </a:r>
          </a:p>
        </p:txBody>
      </p:sp>
      <p:sp>
        <p:nvSpPr>
          <p:cNvPr id="50" name="Rectangle 128"/>
          <p:cNvSpPr>
            <a:spLocks noChangeArrowheads="1"/>
          </p:cNvSpPr>
          <p:nvPr/>
        </p:nvSpPr>
        <p:spPr bwMode="auto">
          <a:xfrm>
            <a:off x="3348038" y="2486025"/>
            <a:ext cx="666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953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>
                <a:effectLst/>
              </a:rPr>
              <a:t>1</a:t>
            </a:r>
          </a:p>
        </p:txBody>
      </p:sp>
      <p:sp>
        <p:nvSpPr>
          <p:cNvPr id="51" name="Line 145"/>
          <p:cNvSpPr>
            <a:spLocks noChangeShapeType="1"/>
          </p:cNvSpPr>
          <p:nvPr/>
        </p:nvSpPr>
        <p:spPr bwMode="auto">
          <a:xfrm>
            <a:off x="3348038" y="3187700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" name="Line 146"/>
          <p:cNvSpPr>
            <a:spLocks noChangeShapeType="1"/>
          </p:cNvSpPr>
          <p:nvPr/>
        </p:nvSpPr>
        <p:spPr bwMode="auto">
          <a:xfrm>
            <a:off x="3348038" y="3890962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3" name="Line 147"/>
          <p:cNvSpPr>
            <a:spLocks noChangeShapeType="1"/>
          </p:cNvSpPr>
          <p:nvPr/>
        </p:nvSpPr>
        <p:spPr bwMode="auto">
          <a:xfrm>
            <a:off x="3348038" y="4592637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4" name="Line 150"/>
          <p:cNvSpPr>
            <a:spLocks noChangeShapeType="1"/>
          </p:cNvSpPr>
          <p:nvPr/>
        </p:nvSpPr>
        <p:spPr bwMode="auto">
          <a:xfrm>
            <a:off x="4014788" y="2486025"/>
            <a:ext cx="0" cy="2808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5" name="Line 151"/>
          <p:cNvSpPr>
            <a:spLocks noChangeShapeType="1"/>
          </p:cNvSpPr>
          <p:nvPr/>
        </p:nvSpPr>
        <p:spPr bwMode="auto">
          <a:xfrm>
            <a:off x="4679950" y="2486025"/>
            <a:ext cx="0" cy="2808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" name="Line 152"/>
          <p:cNvSpPr>
            <a:spLocks noChangeShapeType="1"/>
          </p:cNvSpPr>
          <p:nvPr/>
        </p:nvSpPr>
        <p:spPr bwMode="auto">
          <a:xfrm>
            <a:off x="5346700" y="2486025"/>
            <a:ext cx="0" cy="2808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7" name="Line 192"/>
          <p:cNvSpPr>
            <a:spLocks noChangeShapeType="1"/>
          </p:cNvSpPr>
          <p:nvPr/>
        </p:nvSpPr>
        <p:spPr bwMode="auto">
          <a:xfrm>
            <a:off x="3348038" y="3890962"/>
            <a:ext cx="0" cy="1403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8" name="Line 149"/>
          <p:cNvSpPr>
            <a:spLocks noChangeShapeType="1"/>
          </p:cNvSpPr>
          <p:nvPr/>
        </p:nvSpPr>
        <p:spPr bwMode="auto">
          <a:xfrm>
            <a:off x="3348038" y="2486025"/>
            <a:ext cx="0" cy="140493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9" name="Line 153"/>
          <p:cNvSpPr>
            <a:spLocks noChangeShapeType="1"/>
          </p:cNvSpPr>
          <p:nvPr/>
        </p:nvSpPr>
        <p:spPr bwMode="auto">
          <a:xfrm>
            <a:off x="6011863" y="2486025"/>
            <a:ext cx="0" cy="7016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0" name="Line 199"/>
          <p:cNvSpPr>
            <a:spLocks noChangeShapeType="1"/>
          </p:cNvSpPr>
          <p:nvPr/>
        </p:nvSpPr>
        <p:spPr bwMode="auto">
          <a:xfrm>
            <a:off x="4679950" y="2438400"/>
            <a:ext cx="13319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1" name="Line 144"/>
          <p:cNvSpPr>
            <a:spLocks noChangeShapeType="1"/>
          </p:cNvSpPr>
          <p:nvPr/>
        </p:nvSpPr>
        <p:spPr bwMode="auto">
          <a:xfrm>
            <a:off x="3348038" y="2438400"/>
            <a:ext cx="1331912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" name="Line 202"/>
          <p:cNvSpPr>
            <a:spLocks noChangeShapeType="1"/>
          </p:cNvSpPr>
          <p:nvPr/>
        </p:nvSpPr>
        <p:spPr bwMode="auto">
          <a:xfrm>
            <a:off x="4014788" y="5294312"/>
            <a:ext cx="13319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" name="Line 148"/>
          <p:cNvSpPr>
            <a:spLocks noChangeShapeType="1"/>
          </p:cNvSpPr>
          <p:nvPr/>
        </p:nvSpPr>
        <p:spPr bwMode="auto">
          <a:xfrm>
            <a:off x="3348038" y="5294312"/>
            <a:ext cx="6667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5" name="AutoShape 5"/>
          <p:cNvSpPr>
            <a:spLocks noChangeArrowheads="1"/>
          </p:cNvSpPr>
          <p:nvPr/>
        </p:nvSpPr>
        <p:spPr bwMode="auto">
          <a:xfrm>
            <a:off x="4787900" y="2608262"/>
            <a:ext cx="1079500" cy="2519363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 Box 6"/>
          <p:cNvSpPr txBox="1">
            <a:spLocks noChangeArrowheads="1"/>
          </p:cNvSpPr>
          <p:nvPr/>
        </p:nvSpPr>
        <p:spPr bwMode="auto">
          <a:xfrm>
            <a:off x="2700338" y="5848350"/>
            <a:ext cx="3651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215" tIns="45107" rIns="90215" bIns="45107">
            <a:spAutoFit/>
          </a:bodyPr>
          <a:lstStyle>
            <a:lvl1pPr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b="0" dirty="0">
                <a:effectLst/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67" name="Line 195"/>
          <p:cNvSpPr>
            <a:spLocks noChangeShapeType="1"/>
          </p:cNvSpPr>
          <p:nvPr/>
        </p:nvSpPr>
        <p:spPr bwMode="auto">
          <a:xfrm>
            <a:off x="6011863" y="3187700"/>
            <a:ext cx="0" cy="1404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8" name="Line 197"/>
          <p:cNvSpPr>
            <a:spLocks noChangeShapeType="1"/>
          </p:cNvSpPr>
          <p:nvPr/>
        </p:nvSpPr>
        <p:spPr bwMode="auto">
          <a:xfrm>
            <a:off x="6011863" y="4592637"/>
            <a:ext cx="0" cy="7016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9" name="Line 204"/>
          <p:cNvSpPr>
            <a:spLocks noChangeShapeType="1"/>
          </p:cNvSpPr>
          <p:nvPr/>
        </p:nvSpPr>
        <p:spPr bwMode="auto">
          <a:xfrm>
            <a:off x="5346700" y="5294312"/>
            <a:ext cx="66516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0" name="Line 222"/>
          <p:cNvSpPr>
            <a:spLocks noChangeShapeType="1"/>
          </p:cNvSpPr>
          <p:nvPr/>
        </p:nvSpPr>
        <p:spPr bwMode="auto">
          <a:xfrm flipV="1">
            <a:off x="3419475" y="1600200"/>
            <a:ext cx="0" cy="3603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1" name="Line 223"/>
          <p:cNvSpPr>
            <a:spLocks noChangeShapeType="1"/>
          </p:cNvSpPr>
          <p:nvPr/>
        </p:nvSpPr>
        <p:spPr bwMode="auto">
          <a:xfrm flipV="1">
            <a:off x="3765550" y="1600200"/>
            <a:ext cx="0" cy="3603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2" name="Line 224"/>
          <p:cNvSpPr>
            <a:spLocks noChangeShapeType="1"/>
          </p:cNvSpPr>
          <p:nvPr/>
        </p:nvSpPr>
        <p:spPr bwMode="auto">
          <a:xfrm flipV="1">
            <a:off x="4095750" y="1600200"/>
            <a:ext cx="0" cy="3603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3" name="Line 225"/>
          <p:cNvSpPr>
            <a:spLocks noChangeShapeType="1"/>
          </p:cNvSpPr>
          <p:nvPr/>
        </p:nvSpPr>
        <p:spPr bwMode="auto">
          <a:xfrm flipV="1">
            <a:off x="4441825" y="1600200"/>
            <a:ext cx="0" cy="3603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4" name="Line 226"/>
          <p:cNvSpPr>
            <a:spLocks noChangeShapeType="1"/>
          </p:cNvSpPr>
          <p:nvPr/>
        </p:nvSpPr>
        <p:spPr bwMode="auto">
          <a:xfrm flipV="1">
            <a:off x="4773613" y="1600200"/>
            <a:ext cx="0" cy="3603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5" name="Line 227"/>
          <p:cNvSpPr>
            <a:spLocks noChangeShapeType="1"/>
          </p:cNvSpPr>
          <p:nvPr/>
        </p:nvSpPr>
        <p:spPr bwMode="auto">
          <a:xfrm flipV="1">
            <a:off x="5119688" y="1600200"/>
            <a:ext cx="0" cy="3603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6" name="Line 228"/>
          <p:cNvSpPr>
            <a:spLocks noChangeShapeType="1"/>
          </p:cNvSpPr>
          <p:nvPr/>
        </p:nvSpPr>
        <p:spPr bwMode="auto">
          <a:xfrm flipV="1">
            <a:off x="5486400" y="1600200"/>
            <a:ext cx="0" cy="3603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7" name="Line 229"/>
          <p:cNvSpPr>
            <a:spLocks noChangeShapeType="1"/>
          </p:cNvSpPr>
          <p:nvPr/>
        </p:nvSpPr>
        <p:spPr bwMode="auto">
          <a:xfrm flipV="1">
            <a:off x="5943600" y="1600200"/>
            <a:ext cx="0" cy="3603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8" name="Line 230"/>
          <p:cNvSpPr>
            <a:spLocks noChangeShapeType="1"/>
          </p:cNvSpPr>
          <p:nvPr/>
        </p:nvSpPr>
        <p:spPr bwMode="auto">
          <a:xfrm flipV="1">
            <a:off x="6477000" y="1600200"/>
            <a:ext cx="0" cy="3603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9" name="Line 231"/>
          <p:cNvSpPr>
            <a:spLocks noChangeShapeType="1"/>
          </p:cNvSpPr>
          <p:nvPr/>
        </p:nvSpPr>
        <p:spPr bwMode="auto">
          <a:xfrm flipV="1">
            <a:off x="7010400" y="1600200"/>
            <a:ext cx="0" cy="3603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80" name="Line 232"/>
          <p:cNvSpPr>
            <a:spLocks noChangeShapeType="1"/>
          </p:cNvSpPr>
          <p:nvPr/>
        </p:nvSpPr>
        <p:spPr bwMode="auto">
          <a:xfrm flipV="1">
            <a:off x="7543800" y="1600200"/>
            <a:ext cx="0" cy="3603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5215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32" grpId="0"/>
      <p:bldP spid="33" grpId="0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65" grpId="0" animBg="1"/>
      <p:bldP spid="66" grpId="0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Design Examples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7" name="Group 113"/>
          <p:cNvGrpSpPr>
            <a:grpSpLocks/>
          </p:cNvGrpSpPr>
          <p:nvPr/>
        </p:nvGrpSpPr>
        <p:grpSpPr bwMode="auto">
          <a:xfrm>
            <a:off x="1452563" y="1082675"/>
            <a:ext cx="5811837" cy="3908425"/>
            <a:chOff x="915" y="682"/>
            <a:chExt cx="3661" cy="2462"/>
          </a:xfrm>
        </p:grpSpPr>
        <p:grpSp>
          <p:nvGrpSpPr>
            <p:cNvPr id="8" name="Group 3"/>
            <p:cNvGrpSpPr>
              <a:grpSpLocks/>
            </p:cNvGrpSpPr>
            <p:nvPr/>
          </p:nvGrpSpPr>
          <p:grpSpPr bwMode="auto">
            <a:xfrm rot="5400000">
              <a:off x="968" y="2076"/>
              <a:ext cx="635" cy="260"/>
              <a:chOff x="1861" y="2593"/>
              <a:chExt cx="579" cy="264"/>
            </a:xfrm>
          </p:grpSpPr>
          <p:sp>
            <p:nvSpPr>
              <p:cNvPr id="15" name="Oval 4"/>
              <p:cNvSpPr>
                <a:spLocks noChangeArrowheads="1"/>
              </p:cNvSpPr>
              <p:nvPr/>
            </p:nvSpPr>
            <p:spPr bwMode="auto">
              <a:xfrm>
                <a:off x="1861" y="2614"/>
                <a:ext cx="478" cy="224"/>
              </a:xfrm>
              <a:prstGeom prst="ellipse">
                <a:avLst/>
              </a:prstGeom>
              <a:noFill/>
              <a:ln w="127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6" name="Rectangle 5"/>
              <p:cNvSpPr>
                <a:spLocks noChangeArrowheads="1"/>
              </p:cNvSpPr>
              <p:nvPr/>
            </p:nvSpPr>
            <p:spPr bwMode="auto">
              <a:xfrm>
                <a:off x="2146" y="2593"/>
                <a:ext cx="294" cy="26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9" name="Group 6"/>
            <p:cNvGrpSpPr>
              <a:grpSpLocks/>
            </p:cNvGrpSpPr>
            <p:nvPr/>
          </p:nvGrpSpPr>
          <p:grpSpPr bwMode="auto">
            <a:xfrm rot="5400000" flipH="1">
              <a:off x="1013" y="838"/>
              <a:ext cx="571" cy="260"/>
              <a:chOff x="1861" y="2593"/>
              <a:chExt cx="579" cy="264"/>
            </a:xfrm>
          </p:grpSpPr>
          <p:sp>
            <p:nvSpPr>
              <p:cNvPr id="13" name="Oval 7"/>
              <p:cNvSpPr>
                <a:spLocks noChangeArrowheads="1"/>
              </p:cNvSpPr>
              <p:nvPr/>
            </p:nvSpPr>
            <p:spPr bwMode="auto">
              <a:xfrm>
                <a:off x="1861" y="2614"/>
                <a:ext cx="478" cy="224"/>
              </a:xfrm>
              <a:prstGeom prst="ellipse">
                <a:avLst/>
              </a:prstGeom>
              <a:noFill/>
              <a:ln w="127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2146" y="2593"/>
                <a:ext cx="294" cy="26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915" y="2812"/>
              <a:ext cx="3661" cy="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2963"/>
                </a:lnSpc>
              </a:pPr>
              <a:r>
                <a:rPr lang="en-US" altLang="en-US" sz="24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A' C + A' B' D +  B' C D</a:t>
              </a:r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>
              <a:off x="1202" y="1071"/>
              <a:ext cx="474" cy="474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929" y="1056"/>
              <a:ext cx="454" cy="181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17" name="Group 117"/>
          <p:cNvGrpSpPr>
            <a:grpSpLocks/>
          </p:cNvGrpSpPr>
          <p:nvPr/>
        </p:nvGrpSpPr>
        <p:grpSpPr bwMode="auto">
          <a:xfrm>
            <a:off x="1452563" y="2146300"/>
            <a:ext cx="7372350" cy="3597275"/>
            <a:chOff x="915" y="1352"/>
            <a:chExt cx="4644" cy="2266"/>
          </a:xfrm>
        </p:grpSpPr>
        <p:grpSp>
          <p:nvGrpSpPr>
            <p:cNvPr id="18" name="Group 13"/>
            <p:cNvGrpSpPr>
              <a:grpSpLocks/>
            </p:cNvGrpSpPr>
            <p:nvPr/>
          </p:nvGrpSpPr>
          <p:grpSpPr bwMode="auto">
            <a:xfrm>
              <a:off x="3787" y="1594"/>
              <a:ext cx="1772" cy="266"/>
              <a:chOff x="3680" y="2880"/>
              <a:chExt cx="1795" cy="269"/>
            </a:xfrm>
          </p:grpSpPr>
          <p:grpSp>
            <p:nvGrpSpPr>
              <p:cNvPr id="22" name="Group 14"/>
              <p:cNvGrpSpPr>
                <a:grpSpLocks/>
              </p:cNvGrpSpPr>
              <p:nvPr/>
            </p:nvGrpSpPr>
            <p:grpSpPr bwMode="auto">
              <a:xfrm>
                <a:off x="4896" y="2880"/>
                <a:ext cx="579" cy="264"/>
                <a:chOff x="1861" y="2593"/>
                <a:chExt cx="579" cy="264"/>
              </a:xfrm>
            </p:grpSpPr>
            <p:sp>
              <p:nvSpPr>
                <p:cNvPr id="26" name="Oval 15"/>
                <p:cNvSpPr>
                  <a:spLocks noChangeArrowheads="1"/>
                </p:cNvSpPr>
                <p:nvPr/>
              </p:nvSpPr>
              <p:spPr bwMode="auto">
                <a:xfrm>
                  <a:off x="1861" y="2614"/>
                  <a:ext cx="478" cy="224"/>
                </a:xfrm>
                <a:prstGeom prst="ellipse">
                  <a:avLst/>
                </a:prstGeom>
                <a:noFill/>
                <a:ln w="12700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2146" y="2593"/>
                  <a:ext cx="294" cy="26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grpSp>
            <p:nvGrpSpPr>
              <p:cNvPr id="23" name="Group 17"/>
              <p:cNvGrpSpPr>
                <a:grpSpLocks/>
              </p:cNvGrpSpPr>
              <p:nvPr/>
            </p:nvGrpSpPr>
            <p:grpSpPr bwMode="auto">
              <a:xfrm flipH="1">
                <a:off x="3680" y="2885"/>
                <a:ext cx="579" cy="264"/>
                <a:chOff x="1861" y="2593"/>
                <a:chExt cx="579" cy="264"/>
              </a:xfrm>
            </p:grpSpPr>
            <p:sp>
              <p:nvSpPr>
                <p:cNvPr id="24" name="Oval 18"/>
                <p:cNvSpPr>
                  <a:spLocks noChangeArrowheads="1"/>
                </p:cNvSpPr>
                <p:nvPr/>
              </p:nvSpPr>
              <p:spPr bwMode="auto">
                <a:xfrm>
                  <a:off x="1861" y="2614"/>
                  <a:ext cx="478" cy="224"/>
                </a:xfrm>
                <a:prstGeom prst="ellipse">
                  <a:avLst/>
                </a:prstGeom>
                <a:noFill/>
                <a:ln w="12700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25" name="Rectangle 19"/>
                <p:cNvSpPr>
                  <a:spLocks noChangeArrowheads="1"/>
                </p:cNvSpPr>
                <p:nvPr/>
              </p:nvSpPr>
              <p:spPr bwMode="auto">
                <a:xfrm>
                  <a:off x="2146" y="2593"/>
                  <a:ext cx="294" cy="26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</p:grp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915" y="3286"/>
              <a:ext cx="3662" cy="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2963"/>
                </a:lnSpc>
              </a:pPr>
              <a:r>
                <a:rPr lang="en-US" altLang="en-US" sz="24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A C'  + B C' D'  + A B D'</a:t>
              </a:r>
            </a:p>
          </p:txBody>
        </p:sp>
        <p:sp>
          <p:nvSpPr>
            <p:cNvPr id="20" name="AutoShape 21"/>
            <p:cNvSpPr>
              <a:spLocks noChangeArrowheads="1"/>
            </p:cNvSpPr>
            <p:nvPr/>
          </p:nvSpPr>
          <p:spPr bwMode="auto">
            <a:xfrm>
              <a:off x="4150" y="1641"/>
              <a:ext cx="473" cy="474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21" name="AutoShape 22"/>
            <p:cNvSpPr>
              <a:spLocks noChangeArrowheads="1"/>
            </p:cNvSpPr>
            <p:nvPr/>
          </p:nvSpPr>
          <p:spPr bwMode="auto">
            <a:xfrm rot="-5400000">
              <a:off x="4014" y="1488"/>
              <a:ext cx="453" cy="182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28" name="Rectangle 23"/>
          <p:cNvSpPr>
            <a:spLocks noChangeArrowheads="1"/>
          </p:cNvSpPr>
          <p:nvPr/>
        </p:nvSpPr>
        <p:spPr bwMode="auto">
          <a:xfrm>
            <a:off x="525463" y="4452938"/>
            <a:ext cx="877887" cy="125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795" tIns="26626" rIns="18795" bIns="26626"/>
          <a:lstStyle>
            <a:lvl1pPr defTabSz="901700"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2963"/>
              </a:lnSpc>
            </a:pPr>
            <a:r>
              <a:rPr lang="en-US" altLang="en-US" sz="24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LT	=</a:t>
            </a:r>
          </a:p>
          <a:p>
            <a:pPr algn="ctr">
              <a:lnSpc>
                <a:spcPts val="2963"/>
              </a:lnSpc>
            </a:pPr>
            <a:r>
              <a:rPr lang="en-US" altLang="en-US" sz="24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EQ	=</a:t>
            </a:r>
          </a:p>
          <a:p>
            <a:pPr algn="ctr">
              <a:lnSpc>
                <a:spcPts val="2963"/>
              </a:lnSpc>
            </a:pPr>
            <a:r>
              <a:rPr lang="en-US" altLang="en-US" sz="24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GT	=</a:t>
            </a:r>
          </a:p>
        </p:txBody>
      </p:sp>
      <p:sp>
        <p:nvSpPr>
          <p:cNvPr id="29" name="Rectangle 24"/>
          <p:cNvSpPr>
            <a:spLocks noChangeArrowheads="1"/>
          </p:cNvSpPr>
          <p:nvPr/>
        </p:nvSpPr>
        <p:spPr bwMode="auto">
          <a:xfrm>
            <a:off x="976313" y="3751263"/>
            <a:ext cx="1754187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795" tIns="26626" rIns="18795" bIns="26626"/>
          <a:lstStyle>
            <a:lvl1pPr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2175"/>
              </a:lnSpc>
              <a:spcAft>
                <a:spcPts val="1975"/>
              </a:spcAft>
            </a:pPr>
            <a:r>
              <a:rPr lang="en-US" altLang="en-US" sz="24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K-map for LT</a:t>
            </a:r>
          </a:p>
        </p:txBody>
      </p:sp>
      <p:sp>
        <p:nvSpPr>
          <p:cNvPr id="30" name="Rectangle 25"/>
          <p:cNvSpPr>
            <a:spLocks noChangeArrowheads="1"/>
          </p:cNvSpPr>
          <p:nvPr/>
        </p:nvSpPr>
        <p:spPr bwMode="auto">
          <a:xfrm>
            <a:off x="6538913" y="3751263"/>
            <a:ext cx="180340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795" tIns="26626" rIns="18795" bIns="26626"/>
          <a:lstStyle>
            <a:lvl1pPr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2175"/>
              </a:lnSpc>
              <a:spcAft>
                <a:spcPts val="1975"/>
              </a:spcAft>
            </a:pPr>
            <a:r>
              <a:rPr lang="en-US" altLang="en-US" sz="24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K-map for GT</a:t>
            </a:r>
          </a:p>
        </p:txBody>
      </p:sp>
      <p:grpSp>
        <p:nvGrpSpPr>
          <p:cNvPr id="31" name="Group 112"/>
          <p:cNvGrpSpPr>
            <a:grpSpLocks/>
          </p:cNvGrpSpPr>
          <p:nvPr/>
        </p:nvGrpSpPr>
        <p:grpSpPr bwMode="auto">
          <a:xfrm>
            <a:off x="611188" y="1341438"/>
            <a:ext cx="2786062" cy="2519362"/>
            <a:chOff x="385" y="845"/>
            <a:chExt cx="1755" cy="1587"/>
          </a:xfrm>
        </p:grpSpPr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707" y="1067"/>
              <a:ext cx="513" cy="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1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1272" y="1066"/>
              <a:ext cx="513" cy="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1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1</a:t>
              </a: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1167" y="1010"/>
              <a:ext cx="568" cy="56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5" name="Line 31"/>
            <p:cNvSpPr>
              <a:spLocks noChangeShapeType="1"/>
            </p:cNvSpPr>
            <p:nvPr/>
          </p:nvSpPr>
          <p:spPr bwMode="auto">
            <a:xfrm>
              <a:off x="1445" y="1012"/>
              <a:ext cx="0" cy="5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6" name="Line 32"/>
            <p:cNvSpPr>
              <a:spLocks noChangeShapeType="1"/>
            </p:cNvSpPr>
            <p:nvPr/>
          </p:nvSpPr>
          <p:spPr bwMode="auto">
            <a:xfrm flipH="1">
              <a:off x="1161" y="1291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7" name="Line 33"/>
            <p:cNvSpPr>
              <a:spLocks noChangeShapeType="1"/>
            </p:cNvSpPr>
            <p:nvPr/>
          </p:nvSpPr>
          <p:spPr bwMode="auto">
            <a:xfrm>
              <a:off x="1167" y="1010"/>
              <a:ext cx="5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8" name="Line 34"/>
            <p:cNvSpPr>
              <a:spLocks noChangeShapeType="1"/>
            </p:cNvSpPr>
            <p:nvPr/>
          </p:nvSpPr>
          <p:spPr bwMode="auto">
            <a:xfrm flipH="1">
              <a:off x="1737" y="1282"/>
              <a:ext cx="0" cy="5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1777" y="1461"/>
              <a:ext cx="363" cy="2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5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1419" y="845"/>
              <a:ext cx="146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5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599" y="1010"/>
              <a:ext cx="568" cy="56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>
              <a:off x="877" y="1012"/>
              <a:ext cx="0" cy="5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43" name="Line 39"/>
            <p:cNvSpPr>
              <a:spLocks noChangeShapeType="1"/>
            </p:cNvSpPr>
            <p:nvPr/>
          </p:nvSpPr>
          <p:spPr bwMode="auto">
            <a:xfrm flipH="1">
              <a:off x="593" y="1291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702" y="1651"/>
              <a:ext cx="513" cy="5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1267" y="1650"/>
              <a:ext cx="513" cy="5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0</a:t>
              </a:r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1167" y="1581"/>
              <a:ext cx="568" cy="56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47" name="Line 43"/>
            <p:cNvSpPr>
              <a:spLocks noChangeShapeType="1"/>
            </p:cNvSpPr>
            <p:nvPr/>
          </p:nvSpPr>
          <p:spPr bwMode="auto">
            <a:xfrm>
              <a:off x="1445" y="1583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48" name="Line 44"/>
            <p:cNvSpPr>
              <a:spLocks noChangeShapeType="1"/>
            </p:cNvSpPr>
            <p:nvPr/>
          </p:nvSpPr>
          <p:spPr bwMode="auto">
            <a:xfrm flipH="1">
              <a:off x="1161" y="1861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49" name="Line 45"/>
            <p:cNvSpPr>
              <a:spLocks noChangeShapeType="1"/>
            </p:cNvSpPr>
            <p:nvPr/>
          </p:nvSpPr>
          <p:spPr bwMode="auto">
            <a:xfrm>
              <a:off x="877" y="2149"/>
              <a:ext cx="5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50" name="Line 46"/>
            <p:cNvSpPr>
              <a:spLocks noChangeShapeType="1"/>
            </p:cNvSpPr>
            <p:nvPr/>
          </p:nvSpPr>
          <p:spPr bwMode="auto">
            <a:xfrm flipH="1">
              <a:off x="599" y="1574"/>
              <a:ext cx="0" cy="5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1129" y="2227"/>
              <a:ext cx="163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5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599" y="1581"/>
              <a:ext cx="568" cy="56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53" name="Line 49"/>
            <p:cNvSpPr>
              <a:spLocks noChangeShapeType="1"/>
            </p:cNvSpPr>
            <p:nvPr/>
          </p:nvSpPr>
          <p:spPr bwMode="auto">
            <a:xfrm>
              <a:off x="877" y="1583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54" name="Line 50"/>
            <p:cNvSpPr>
              <a:spLocks noChangeShapeType="1"/>
            </p:cNvSpPr>
            <p:nvPr/>
          </p:nvSpPr>
          <p:spPr bwMode="auto">
            <a:xfrm flipH="1">
              <a:off x="593" y="1861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55" name="Text Box 51"/>
            <p:cNvSpPr txBox="1">
              <a:spLocks noChangeArrowheads="1"/>
            </p:cNvSpPr>
            <p:nvPr/>
          </p:nvSpPr>
          <p:spPr bwMode="auto">
            <a:xfrm>
              <a:off x="385" y="1768"/>
              <a:ext cx="179" cy="1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215" tIns="45107" rIns="90215" bIns="45107">
              <a:spAutoFit/>
            </a:bodyPr>
            <a:lstStyle>
              <a:lvl1pPr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1050" b="0">
                  <a:effectLst/>
                  <a:latin typeface="Comic Sans MS" panose="030F0702030302020204" pitchFamily="66" charset="0"/>
                </a:rPr>
                <a:t>A</a:t>
              </a:r>
            </a:p>
          </p:txBody>
        </p:sp>
      </p:grpSp>
      <p:sp>
        <p:nvSpPr>
          <p:cNvPr id="56" name="Rectangle 53"/>
          <p:cNvSpPr>
            <a:spLocks noChangeArrowheads="1"/>
          </p:cNvSpPr>
          <p:nvPr/>
        </p:nvSpPr>
        <p:spPr bwMode="auto">
          <a:xfrm>
            <a:off x="3757613" y="3751263"/>
            <a:ext cx="180340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795" tIns="26626" rIns="18795" bIns="26626"/>
          <a:lstStyle>
            <a:lvl1pPr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2175"/>
              </a:lnSpc>
              <a:spcAft>
                <a:spcPts val="1975"/>
              </a:spcAft>
            </a:pPr>
            <a:r>
              <a:rPr lang="en-US" altLang="en-US" sz="24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K-map for EQ</a:t>
            </a:r>
          </a:p>
        </p:txBody>
      </p:sp>
      <p:grpSp>
        <p:nvGrpSpPr>
          <p:cNvPr id="57" name="Group 114"/>
          <p:cNvGrpSpPr>
            <a:grpSpLocks/>
          </p:cNvGrpSpPr>
          <p:nvPr/>
        </p:nvGrpSpPr>
        <p:grpSpPr bwMode="auto">
          <a:xfrm>
            <a:off x="3419475" y="1341438"/>
            <a:ext cx="2376488" cy="2447925"/>
            <a:chOff x="2154" y="845"/>
            <a:chExt cx="1497" cy="1542"/>
          </a:xfrm>
        </p:grpSpPr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2459" y="1067"/>
              <a:ext cx="513" cy="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1</a:t>
              </a:r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3024" y="1066"/>
              <a:ext cx="513" cy="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>
              <a:off x="2919" y="1010"/>
              <a:ext cx="568" cy="56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1" name="Line 58"/>
            <p:cNvSpPr>
              <a:spLocks noChangeShapeType="1"/>
            </p:cNvSpPr>
            <p:nvPr/>
          </p:nvSpPr>
          <p:spPr bwMode="auto">
            <a:xfrm>
              <a:off x="3197" y="1012"/>
              <a:ext cx="0" cy="5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2" name="Line 59"/>
            <p:cNvSpPr>
              <a:spLocks noChangeShapeType="1"/>
            </p:cNvSpPr>
            <p:nvPr/>
          </p:nvSpPr>
          <p:spPr bwMode="auto">
            <a:xfrm flipH="1">
              <a:off x="2913" y="1291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>
              <a:off x="2919" y="1010"/>
              <a:ext cx="5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4" name="Line 61"/>
            <p:cNvSpPr>
              <a:spLocks noChangeShapeType="1"/>
            </p:cNvSpPr>
            <p:nvPr/>
          </p:nvSpPr>
          <p:spPr bwMode="auto">
            <a:xfrm flipH="1">
              <a:off x="3489" y="1282"/>
              <a:ext cx="0" cy="5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5" name="Rectangle 62"/>
            <p:cNvSpPr>
              <a:spLocks noChangeArrowheads="1"/>
            </p:cNvSpPr>
            <p:nvPr/>
          </p:nvSpPr>
          <p:spPr bwMode="auto">
            <a:xfrm>
              <a:off x="3529" y="1461"/>
              <a:ext cx="122" cy="2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5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3171" y="845"/>
              <a:ext cx="163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5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67" name="Rectangle 64"/>
            <p:cNvSpPr>
              <a:spLocks noChangeArrowheads="1"/>
            </p:cNvSpPr>
            <p:nvPr/>
          </p:nvSpPr>
          <p:spPr bwMode="auto">
            <a:xfrm>
              <a:off x="2351" y="1010"/>
              <a:ext cx="568" cy="56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8" name="Line 65"/>
            <p:cNvSpPr>
              <a:spLocks noChangeShapeType="1"/>
            </p:cNvSpPr>
            <p:nvPr/>
          </p:nvSpPr>
          <p:spPr bwMode="auto">
            <a:xfrm>
              <a:off x="2629" y="1012"/>
              <a:ext cx="0" cy="5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9" name="Line 66"/>
            <p:cNvSpPr>
              <a:spLocks noChangeShapeType="1"/>
            </p:cNvSpPr>
            <p:nvPr/>
          </p:nvSpPr>
          <p:spPr bwMode="auto">
            <a:xfrm flipH="1">
              <a:off x="2345" y="1291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0" name="Rectangle 67"/>
            <p:cNvSpPr>
              <a:spLocks noChangeArrowheads="1"/>
            </p:cNvSpPr>
            <p:nvPr/>
          </p:nvSpPr>
          <p:spPr bwMode="auto">
            <a:xfrm>
              <a:off x="2454" y="1651"/>
              <a:ext cx="513" cy="5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</p:txBody>
        </p:sp>
        <p:sp>
          <p:nvSpPr>
            <p:cNvPr id="71" name="Rectangle 68"/>
            <p:cNvSpPr>
              <a:spLocks noChangeArrowheads="1"/>
            </p:cNvSpPr>
            <p:nvPr/>
          </p:nvSpPr>
          <p:spPr bwMode="auto">
            <a:xfrm>
              <a:off x="3019" y="1650"/>
              <a:ext cx="513" cy="5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1</a:t>
              </a:r>
            </a:p>
          </p:txBody>
        </p:sp>
        <p:sp>
          <p:nvSpPr>
            <p:cNvPr id="72" name="Rectangle 69"/>
            <p:cNvSpPr>
              <a:spLocks noChangeArrowheads="1"/>
            </p:cNvSpPr>
            <p:nvPr/>
          </p:nvSpPr>
          <p:spPr bwMode="auto">
            <a:xfrm>
              <a:off x="2919" y="1581"/>
              <a:ext cx="568" cy="56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3" name="Line 70"/>
            <p:cNvSpPr>
              <a:spLocks noChangeShapeType="1"/>
            </p:cNvSpPr>
            <p:nvPr/>
          </p:nvSpPr>
          <p:spPr bwMode="auto">
            <a:xfrm>
              <a:off x="3197" y="1583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4" name="Line 71"/>
            <p:cNvSpPr>
              <a:spLocks noChangeShapeType="1"/>
            </p:cNvSpPr>
            <p:nvPr/>
          </p:nvSpPr>
          <p:spPr bwMode="auto">
            <a:xfrm flipH="1">
              <a:off x="2913" y="1861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5" name="Line 72"/>
            <p:cNvSpPr>
              <a:spLocks noChangeShapeType="1"/>
            </p:cNvSpPr>
            <p:nvPr/>
          </p:nvSpPr>
          <p:spPr bwMode="auto">
            <a:xfrm>
              <a:off x="2629" y="2149"/>
              <a:ext cx="5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6" name="Line 73"/>
            <p:cNvSpPr>
              <a:spLocks noChangeShapeType="1"/>
            </p:cNvSpPr>
            <p:nvPr/>
          </p:nvSpPr>
          <p:spPr bwMode="auto">
            <a:xfrm flipH="1">
              <a:off x="2351" y="1574"/>
              <a:ext cx="0" cy="5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7" name="Rectangle 74"/>
            <p:cNvSpPr>
              <a:spLocks noChangeArrowheads="1"/>
            </p:cNvSpPr>
            <p:nvPr/>
          </p:nvSpPr>
          <p:spPr bwMode="auto">
            <a:xfrm>
              <a:off x="2881" y="2182"/>
              <a:ext cx="135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5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78" name="Rectangle 75"/>
            <p:cNvSpPr>
              <a:spLocks noChangeArrowheads="1"/>
            </p:cNvSpPr>
            <p:nvPr/>
          </p:nvSpPr>
          <p:spPr bwMode="auto">
            <a:xfrm>
              <a:off x="2351" y="1581"/>
              <a:ext cx="568" cy="56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9" name="Line 76"/>
            <p:cNvSpPr>
              <a:spLocks noChangeShapeType="1"/>
            </p:cNvSpPr>
            <p:nvPr/>
          </p:nvSpPr>
          <p:spPr bwMode="auto">
            <a:xfrm>
              <a:off x="2629" y="1583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80" name="Line 77"/>
            <p:cNvSpPr>
              <a:spLocks noChangeShapeType="1"/>
            </p:cNvSpPr>
            <p:nvPr/>
          </p:nvSpPr>
          <p:spPr bwMode="auto">
            <a:xfrm flipH="1">
              <a:off x="2345" y="1861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81" name="Text Box 78"/>
            <p:cNvSpPr txBox="1">
              <a:spLocks noChangeArrowheads="1"/>
            </p:cNvSpPr>
            <p:nvPr/>
          </p:nvSpPr>
          <p:spPr bwMode="auto">
            <a:xfrm>
              <a:off x="2154" y="1768"/>
              <a:ext cx="179" cy="1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215" tIns="45107" rIns="90215" bIns="45107">
              <a:spAutoFit/>
            </a:bodyPr>
            <a:lstStyle>
              <a:lvl1pPr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1050" b="0">
                  <a:effectLst/>
                  <a:latin typeface="Comic Sans MS" panose="030F0702030302020204" pitchFamily="66" charset="0"/>
                </a:rPr>
                <a:t>A</a:t>
              </a:r>
            </a:p>
          </p:txBody>
        </p:sp>
      </p:grpSp>
      <p:grpSp>
        <p:nvGrpSpPr>
          <p:cNvPr id="82" name="Group 116"/>
          <p:cNvGrpSpPr>
            <a:grpSpLocks/>
          </p:cNvGrpSpPr>
          <p:nvPr/>
        </p:nvGrpSpPr>
        <p:grpSpPr bwMode="auto">
          <a:xfrm>
            <a:off x="6237288" y="1341438"/>
            <a:ext cx="2722562" cy="2447925"/>
            <a:chOff x="3929" y="845"/>
            <a:chExt cx="1715" cy="1542"/>
          </a:xfrm>
        </p:grpSpPr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4210" y="1067"/>
              <a:ext cx="513" cy="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0</a:t>
              </a:r>
            </a:p>
          </p:txBody>
        </p:sp>
        <p:sp>
          <p:nvSpPr>
            <p:cNvPr id="84" name="Rectangle 81"/>
            <p:cNvSpPr>
              <a:spLocks noChangeArrowheads="1"/>
            </p:cNvSpPr>
            <p:nvPr/>
          </p:nvSpPr>
          <p:spPr bwMode="auto">
            <a:xfrm>
              <a:off x="4776" y="1066"/>
              <a:ext cx="513" cy="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</p:txBody>
        </p:sp>
        <p:sp>
          <p:nvSpPr>
            <p:cNvPr id="85" name="Rectangle 82"/>
            <p:cNvSpPr>
              <a:spLocks noChangeArrowheads="1"/>
            </p:cNvSpPr>
            <p:nvPr/>
          </p:nvSpPr>
          <p:spPr bwMode="auto">
            <a:xfrm>
              <a:off x="4670" y="1010"/>
              <a:ext cx="568" cy="56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86" name="Line 83"/>
            <p:cNvSpPr>
              <a:spLocks noChangeShapeType="1"/>
            </p:cNvSpPr>
            <p:nvPr/>
          </p:nvSpPr>
          <p:spPr bwMode="auto">
            <a:xfrm>
              <a:off x="4948" y="1012"/>
              <a:ext cx="0" cy="5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87" name="Line 84"/>
            <p:cNvSpPr>
              <a:spLocks noChangeShapeType="1"/>
            </p:cNvSpPr>
            <p:nvPr/>
          </p:nvSpPr>
          <p:spPr bwMode="auto">
            <a:xfrm flipH="1">
              <a:off x="4664" y="1291"/>
              <a:ext cx="56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88" name="Line 85"/>
            <p:cNvSpPr>
              <a:spLocks noChangeShapeType="1"/>
            </p:cNvSpPr>
            <p:nvPr/>
          </p:nvSpPr>
          <p:spPr bwMode="auto">
            <a:xfrm>
              <a:off x="4670" y="1010"/>
              <a:ext cx="5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89" name="Line 86"/>
            <p:cNvSpPr>
              <a:spLocks noChangeShapeType="1"/>
            </p:cNvSpPr>
            <p:nvPr/>
          </p:nvSpPr>
          <p:spPr bwMode="auto">
            <a:xfrm flipH="1">
              <a:off x="5240" y="1282"/>
              <a:ext cx="0" cy="5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90" name="Rectangle 87"/>
            <p:cNvSpPr>
              <a:spLocks noChangeArrowheads="1"/>
            </p:cNvSpPr>
            <p:nvPr/>
          </p:nvSpPr>
          <p:spPr bwMode="auto">
            <a:xfrm>
              <a:off x="5281" y="1461"/>
              <a:ext cx="363" cy="2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5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91" name="Rectangle 88"/>
            <p:cNvSpPr>
              <a:spLocks noChangeArrowheads="1"/>
            </p:cNvSpPr>
            <p:nvPr/>
          </p:nvSpPr>
          <p:spPr bwMode="auto">
            <a:xfrm>
              <a:off x="4923" y="845"/>
              <a:ext cx="134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5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92" name="Rectangle 89"/>
            <p:cNvSpPr>
              <a:spLocks noChangeArrowheads="1"/>
            </p:cNvSpPr>
            <p:nvPr/>
          </p:nvSpPr>
          <p:spPr bwMode="auto">
            <a:xfrm>
              <a:off x="4102" y="1010"/>
              <a:ext cx="568" cy="56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93" name="Line 90"/>
            <p:cNvSpPr>
              <a:spLocks noChangeShapeType="1"/>
            </p:cNvSpPr>
            <p:nvPr/>
          </p:nvSpPr>
          <p:spPr bwMode="auto">
            <a:xfrm>
              <a:off x="4380" y="1012"/>
              <a:ext cx="0" cy="5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94" name="Line 91"/>
            <p:cNvSpPr>
              <a:spLocks noChangeShapeType="1"/>
            </p:cNvSpPr>
            <p:nvPr/>
          </p:nvSpPr>
          <p:spPr bwMode="auto">
            <a:xfrm flipH="1">
              <a:off x="4096" y="1291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95" name="Rectangle 92"/>
            <p:cNvSpPr>
              <a:spLocks noChangeArrowheads="1"/>
            </p:cNvSpPr>
            <p:nvPr/>
          </p:nvSpPr>
          <p:spPr bwMode="auto">
            <a:xfrm>
              <a:off x="4205" y="1651"/>
              <a:ext cx="513" cy="5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1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1</a:t>
              </a:r>
            </a:p>
          </p:txBody>
        </p:sp>
        <p:sp>
          <p:nvSpPr>
            <p:cNvPr id="96" name="Rectangle 93"/>
            <p:cNvSpPr>
              <a:spLocks noChangeArrowheads="1"/>
            </p:cNvSpPr>
            <p:nvPr/>
          </p:nvSpPr>
          <p:spPr bwMode="auto">
            <a:xfrm>
              <a:off x="4771" y="1650"/>
              <a:ext cx="513" cy="5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1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0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</p:txBody>
        </p:sp>
        <p:sp>
          <p:nvSpPr>
            <p:cNvPr id="97" name="Rectangle 94"/>
            <p:cNvSpPr>
              <a:spLocks noChangeArrowheads="1"/>
            </p:cNvSpPr>
            <p:nvPr/>
          </p:nvSpPr>
          <p:spPr bwMode="auto">
            <a:xfrm>
              <a:off x="4670" y="1581"/>
              <a:ext cx="568" cy="56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98" name="Line 95"/>
            <p:cNvSpPr>
              <a:spLocks noChangeShapeType="1"/>
            </p:cNvSpPr>
            <p:nvPr/>
          </p:nvSpPr>
          <p:spPr bwMode="auto">
            <a:xfrm>
              <a:off x="4948" y="1583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99" name="Line 96"/>
            <p:cNvSpPr>
              <a:spLocks noChangeShapeType="1"/>
            </p:cNvSpPr>
            <p:nvPr/>
          </p:nvSpPr>
          <p:spPr bwMode="auto">
            <a:xfrm flipH="1">
              <a:off x="4664" y="1861"/>
              <a:ext cx="56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00" name="Line 97"/>
            <p:cNvSpPr>
              <a:spLocks noChangeShapeType="1"/>
            </p:cNvSpPr>
            <p:nvPr/>
          </p:nvSpPr>
          <p:spPr bwMode="auto">
            <a:xfrm>
              <a:off x="4380" y="2149"/>
              <a:ext cx="5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01" name="Line 98"/>
            <p:cNvSpPr>
              <a:spLocks noChangeShapeType="1"/>
            </p:cNvSpPr>
            <p:nvPr/>
          </p:nvSpPr>
          <p:spPr bwMode="auto">
            <a:xfrm flipH="1">
              <a:off x="4102" y="1574"/>
              <a:ext cx="0" cy="5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02" name="Rectangle 99"/>
            <p:cNvSpPr>
              <a:spLocks noChangeArrowheads="1"/>
            </p:cNvSpPr>
            <p:nvPr/>
          </p:nvSpPr>
          <p:spPr bwMode="auto">
            <a:xfrm>
              <a:off x="4633" y="2182"/>
              <a:ext cx="152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5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103" name="Rectangle 100"/>
            <p:cNvSpPr>
              <a:spLocks noChangeArrowheads="1"/>
            </p:cNvSpPr>
            <p:nvPr/>
          </p:nvSpPr>
          <p:spPr bwMode="auto">
            <a:xfrm>
              <a:off x="4102" y="1581"/>
              <a:ext cx="568" cy="56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04" name="Line 101"/>
            <p:cNvSpPr>
              <a:spLocks noChangeShapeType="1"/>
            </p:cNvSpPr>
            <p:nvPr/>
          </p:nvSpPr>
          <p:spPr bwMode="auto">
            <a:xfrm>
              <a:off x="4380" y="1583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05" name="Line 102"/>
            <p:cNvSpPr>
              <a:spLocks noChangeShapeType="1"/>
            </p:cNvSpPr>
            <p:nvPr/>
          </p:nvSpPr>
          <p:spPr bwMode="auto">
            <a:xfrm flipH="1">
              <a:off x="4096" y="1861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06" name="Text Box 103"/>
            <p:cNvSpPr txBox="1">
              <a:spLocks noChangeArrowheads="1"/>
            </p:cNvSpPr>
            <p:nvPr/>
          </p:nvSpPr>
          <p:spPr bwMode="auto">
            <a:xfrm>
              <a:off x="3929" y="1768"/>
              <a:ext cx="179" cy="1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215" tIns="45107" rIns="90215" bIns="45107">
              <a:spAutoFit/>
            </a:bodyPr>
            <a:lstStyle>
              <a:lvl1pPr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1050" b="0">
                  <a:effectLst/>
                  <a:latin typeface="Comic Sans MS" panose="030F0702030302020204" pitchFamily="66" charset="0"/>
                </a:rPr>
                <a:t>A</a:t>
              </a:r>
            </a:p>
          </p:txBody>
        </p:sp>
      </p:grpSp>
      <p:sp>
        <p:nvSpPr>
          <p:cNvPr id="107" name="Rectangle 104"/>
          <p:cNvSpPr>
            <a:spLocks noChangeArrowheads="1"/>
          </p:cNvSpPr>
          <p:nvPr/>
        </p:nvSpPr>
        <p:spPr bwMode="auto">
          <a:xfrm>
            <a:off x="1728788" y="5668963"/>
            <a:ext cx="5811837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795" tIns="26626" rIns="18795" bIns="26626"/>
          <a:lstStyle>
            <a:lvl1pPr defTabSz="901700"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2963"/>
              </a:lnSpc>
            </a:pPr>
            <a:r>
              <a:rPr lang="en-US" altLang="en-US" sz="2400" b="0">
                <a:solidFill>
                  <a:schemeClr val="accent1"/>
                </a:solidFill>
                <a:effectLst/>
                <a:latin typeface="Comic Sans MS" panose="030F0702030302020204" pitchFamily="66" charset="0"/>
              </a:rPr>
              <a:t>Can you draw the truth table for these examples?</a:t>
            </a:r>
          </a:p>
        </p:txBody>
      </p:sp>
      <p:grpSp>
        <p:nvGrpSpPr>
          <p:cNvPr id="108" name="Group 115"/>
          <p:cNvGrpSpPr>
            <a:grpSpLocks/>
          </p:cNvGrpSpPr>
          <p:nvPr/>
        </p:nvGrpSpPr>
        <p:grpSpPr bwMode="auto">
          <a:xfrm>
            <a:off x="1452563" y="1681163"/>
            <a:ext cx="4860925" cy="3611562"/>
            <a:chOff x="915" y="1059"/>
            <a:chExt cx="3062" cy="2275"/>
          </a:xfrm>
        </p:grpSpPr>
        <p:sp>
          <p:nvSpPr>
            <p:cNvPr id="109" name="Rectangle 106"/>
            <p:cNvSpPr>
              <a:spLocks noChangeArrowheads="1"/>
            </p:cNvSpPr>
            <p:nvPr/>
          </p:nvSpPr>
          <p:spPr bwMode="auto">
            <a:xfrm>
              <a:off x="915" y="3050"/>
              <a:ext cx="3062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2963"/>
                </a:lnSpc>
              </a:pPr>
              <a:r>
                <a:rPr lang="en-US" altLang="en-US" sz="24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A'B'C'D'  +  A'BC'D  +  ABCD  +  AB'CD’</a:t>
              </a:r>
            </a:p>
          </p:txBody>
        </p:sp>
        <p:sp>
          <p:nvSpPr>
            <p:cNvPr id="110" name="AutoShape 107"/>
            <p:cNvSpPr>
              <a:spLocks noChangeArrowheads="1"/>
            </p:cNvSpPr>
            <p:nvPr/>
          </p:nvSpPr>
          <p:spPr bwMode="auto">
            <a:xfrm>
              <a:off x="2367" y="1059"/>
              <a:ext cx="189" cy="19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11" name="AutoShape 108"/>
            <p:cNvSpPr>
              <a:spLocks noChangeArrowheads="1"/>
            </p:cNvSpPr>
            <p:nvPr/>
          </p:nvSpPr>
          <p:spPr bwMode="auto">
            <a:xfrm>
              <a:off x="2651" y="1343"/>
              <a:ext cx="190" cy="19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12" name="AutoShape 109"/>
            <p:cNvSpPr>
              <a:spLocks noChangeArrowheads="1"/>
            </p:cNvSpPr>
            <p:nvPr/>
          </p:nvSpPr>
          <p:spPr bwMode="auto">
            <a:xfrm>
              <a:off x="2935" y="1628"/>
              <a:ext cx="190" cy="189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13" name="AutoShape 110"/>
            <p:cNvSpPr>
              <a:spLocks noChangeArrowheads="1"/>
            </p:cNvSpPr>
            <p:nvPr/>
          </p:nvSpPr>
          <p:spPr bwMode="auto">
            <a:xfrm>
              <a:off x="3219" y="1912"/>
              <a:ext cx="190" cy="19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pic>
        <p:nvPicPr>
          <p:cNvPr id="114" name="Picture 1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908" y="1684338"/>
            <a:ext cx="518492" cy="1820862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9108" y="1676400"/>
            <a:ext cx="518492" cy="1820862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8354" y="1676400"/>
            <a:ext cx="518492" cy="1820862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486" y="1143000"/>
            <a:ext cx="1960914" cy="393697"/>
          </a:xfrm>
          <a:prstGeom prst="rect">
            <a:avLst/>
          </a:prstGeom>
        </p:spPr>
      </p:pic>
      <p:pic>
        <p:nvPicPr>
          <p:cNvPr id="118" name="Picture 1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6846" y="1132687"/>
            <a:ext cx="1960914" cy="393697"/>
          </a:xfrm>
          <a:prstGeom prst="rect">
            <a:avLst/>
          </a:prstGeom>
        </p:spPr>
      </p:pic>
      <p:pic>
        <p:nvPicPr>
          <p:cNvPr id="119" name="Picture 1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9383" y="1130303"/>
            <a:ext cx="1960914" cy="39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13345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Physical Implementation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7" name="Group 202"/>
          <p:cNvGrpSpPr>
            <a:grpSpLocks/>
          </p:cNvGrpSpPr>
          <p:nvPr/>
        </p:nvGrpSpPr>
        <p:grpSpPr bwMode="auto">
          <a:xfrm>
            <a:off x="727075" y="1412875"/>
            <a:ext cx="3111500" cy="4519613"/>
            <a:chOff x="458" y="890"/>
            <a:chExt cx="1960" cy="2847"/>
          </a:xfrm>
        </p:grpSpPr>
        <p:sp>
          <p:nvSpPr>
            <p:cNvPr id="8" name="Line 2"/>
            <p:cNvSpPr>
              <a:spLocks noChangeShapeType="1"/>
            </p:cNvSpPr>
            <p:nvPr/>
          </p:nvSpPr>
          <p:spPr bwMode="auto">
            <a:xfrm>
              <a:off x="1558" y="1514"/>
              <a:ext cx="1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9" name="Line 3"/>
            <p:cNvSpPr>
              <a:spLocks noChangeShapeType="1"/>
            </p:cNvSpPr>
            <p:nvPr/>
          </p:nvSpPr>
          <p:spPr bwMode="auto">
            <a:xfrm>
              <a:off x="1558" y="1703"/>
              <a:ext cx="1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0" name="Line 4"/>
            <p:cNvSpPr>
              <a:spLocks noChangeShapeType="1"/>
            </p:cNvSpPr>
            <p:nvPr/>
          </p:nvSpPr>
          <p:spPr bwMode="auto">
            <a:xfrm flipV="1">
              <a:off x="1555" y="1510"/>
              <a:ext cx="0" cy="19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>
              <a:off x="1555" y="1455"/>
              <a:ext cx="0" cy="3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2" name="Arc 6"/>
            <p:cNvSpPr>
              <a:spLocks/>
            </p:cNvSpPr>
            <p:nvPr/>
          </p:nvSpPr>
          <p:spPr bwMode="auto">
            <a:xfrm>
              <a:off x="1744" y="1523"/>
              <a:ext cx="87" cy="9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3" name="Arc 7"/>
            <p:cNvSpPr>
              <a:spLocks/>
            </p:cNvSpPr>
            <p:nvPr/>
          </p:nvSpPr>
          <p:spPr bwMode="auto">
            <a:xfrm>
              <a:off x="1744" y="1519"/>
              <a:ext cx="91" cy="9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4" name="Arc 8"/>
            <p:cNvSpPr>
              <a:spLocks/>
            </p:cNvSpPr>
            <p:nvPr/>
          </p:nvSpPr>
          <p:spPr bwMode="auto">
            <a:xfrm>
              <a:off x="1744" y="1609"/>
              <a:ext cx="87" cy="9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5" name="Arc 9"/>
            <p:cNvSpPr>
              <a:spLocks/>
            </p:cNvSpPr>
            <p:nvPr/>
          </p:nvSpPr>
          <p:spPr bwMode="auto">
            <a:xfrm>
              <a:off x="1744" y="1609"/>
              <a:ext cx="91" cy="98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6" name="Arc 10"/>
            <p:cNvSpPr>
              <a:spLocks/>
            </p:cNvSpPr>
            <p:nvPr/>
          </p:nvSpPr>
          <p:spPr bwMode="auto">
            <a:xfrm>
              <a:off x="2067" y="2123"/>
              <a:ext cx="276" cy="8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7" name="Arc 11"/>
            <p:cNvSpPr>
              <a:spLocks/>
            </p:cNvSpPr>
            <p:nvPr/>
          </p:nvSpPr>
          <p:spPr bwMode="auto">
            <a:xfrm>
              <a:off x="2067" y="2119"/>
              <a:ext cx="280" cy="9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8" name="Arc 12"/>
            <p:cNvSpPr>
              <a:spLocks/>
            </p:cNvSpPr>
            <p:nvPr/>
          </p:nvSpPr>
          <p:spPr bwMode="auto">
            <a:xfrm>
              <a:off x="2067" y="2123"/>
              <a:ext cx="24" cy="7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9" name="Arc 13"/>
            <p:cNvSpPr>
              <a:spLocks/>
            </p:cNvSpPr>
            <p:nvPr/>
          </p:nvSpPr>
          <p:spPr bwMode="auto">
            <a:xfrm>
              <a:off x="2067" y="2119"/>
              <a:ext cx="28" cy="8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20" name="Arc 14"/>
            <p:cNvSpPr>
              <a:spLocks/>
            </p:cNvSpPr>
            <p:nvPr/>
          </p:nvSpPr>
          <p:spPr bwMode="auto">
            <a:xfrm>
              <a:off x="2067" y="2201"/>
              <a:ext cx="276" cy="87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21" name="Arc 15"/>
            <p:cNvSpPr>
              <a:spLocks/>
            </p:cNvSpPr>
            <p:nvPr/>
          </p:nvSpPr>
          <p:spPr bwMode="auto">
            <a:xfrm>
              <a:off x="2067" y="2201"/>
              <a:ext cx="280" cy="91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22" name="Arc 16"/>
            <p:cNvSpPr>
              <a:spLocks/>
            </p:cNvSpPr>
            <p:nvPr/>
          </p:nvSpPr>
          <p:spPr bwMode="auto">
            <a:xfrm>
              <a:off x="2067" y="2201"/>
              <a:ext cx="24" cy="87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23" name="Arc 17"/>
            <p:cNvSpPr>
              <a:spLocks/>
            </p:cNvSpPr>
            <p:nvPr/>
          </p:nvSpPr>
          <p:spPr bwMode="auto">
            <a:xfrm>
              <a:off x="2067" y="2201"/>
              <a:ext cx="28" cy="91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>
              <a:off x="2071" y="2161"/>
              <a:ext cx="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>
              <a:off x="2071" y="2240"/>
              <a:ext cx="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 flipV="1">
              <a:off x="2067" y="2284"/>
              <a:ext cx="0" cy="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27" name="Line 21"/>
            <p:cNvSpPr>
              <a:spLocks noChangeShapeType="1"/>
            </p:cNvSpPr>
            <p:nvPr/>
          </p:nvSpPr>
          <p:spPr bwMode="auto">
            <a:xfrm>
              <a:off x="2067" y="2047"/>
              <a:ext cx="0" cy="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28" name="Line 22"/>
            <p:cNvSpPr>
              <a:spLocks noChangeShapeType="1"/>
            </p:cNvSpPr>
            <p:nvPr/>
          </p:nvSpPr>
          <p:spPr bwMode="auto">
            <a:xfrm flipH="1">
              <a:off x="1353" y="1257"/>
              <a:ext cx="87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29" name="Line 23"/>
            <p:cNvSpPr>
              <a:spLocks noChangeShapeType="1"/>
            </p:cNvSpPr>
            <p:nvPr/>
          </p:nvSpPr>
          <p:spPr bwMode="auto">
            <a:xfrm>
              <a:off x="1282" y="1257"/>
              <a:ext cx="71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30" name="Line 24"/>
            <p:cNvSpPr>
              <a:spLocks noChangeShapeType="1"/>
            </p:cNvSpPr>
            <p:nvPr/>
          </p:nvSpPr>
          <p:spPr bwMode="auto">
            <a:xfrm flipH="1">
              <a:off x="1274" y="1253"/>
              <a:ext cx="1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31" name="Oval 25"/>
            <p:cNvSpPr>
              <a:spLocks noChangeArrowheads="1"/>
            </p:cNvSpPr>
            <p:nvPr/>
          </p:nvSpPr>
          <p:spPr bwMode="auto">
            <a:xfrm>
              <a:off x="1345" y="1376"/>
              <a:ext cx="32" cy="3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32" name="Line 26"/>
            <p:cNvSpPr>
              <a:spLocks noChangeShapeType="1"/>
            </p:cNvSpPr>
            <p:nvPr/>
          </p:nvSpPr>
          <p:spPr bwMode="auto">
            <a:xfrm flipH="1">
              <a:off x="1117" y="1257"/>
              <a:ext cx="86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33" name="Line 27"/>
            <p:cNvSpPr>
              <a:spLocks noChangeShapeType="1"/>
            </p:cNvSpPr>
            <p:nvPr/>
          </p:nvSpPr>
          <p:spPr bwMode="auto">
            <a:xfrm>
              <a:off x="1046" y="1257"/>
              <a:ext cx="71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34" name="Line 28"/>
            <p:cNvSpPr>
              <a:spLocks noChangeShapeType="1"/>
            </p:cNvSpPr>
            <p:nvPr/>
          </p:nvSpPr>
          <p:spPr bwMode="auto">
            <a:xfrm flipH="1">
              <a:off x="1038" y="1253"/>
              <a:ext cx="16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35" name="Oval 29"/>
            <p:cNvSpPr>
              <a:spLocks noChangeArrowheads="1"/>
            </p:cNvSpPr>
            <p:nvPr/>
          </p:nvSpPr>
          <p:spPr bwMode="auto">
            <a:xfrm>
              <a:off x="1109" y="1376"/>
              <a:ext cx="31" cy="3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36" name="Line 30"/>
            <p:cNvSpPr>
              <a:spLocks noChangeShapeType="1"/>
            </p:cNvSpPr>
            <p:nvPr/>
          </p:nvSpPr>
          <p:spPr bwMode="auto">
            <a:xfrm flipH="1">
              <a:off x="880" y="1257"/>
              <a:ext cx="87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37" name="Line 31"/>
            <p:cNvSpPr>
              <a:spLocks noChangeShapeType="1"/>
            </p:cNvSpPr>
            <p:nvPr/>
          </p:nvSpPr>
          <p:spPr bwMode="auto">
            <a:xfrm>
              <a:off x="809" y="1257"/>
              <a:ext cx="71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38" name="Line 32"/>
            <p:cNvSpPr>
              <a:spLocks noChangeShapeType="1"/>
            </p:cNvSpPr>
            <p:nvPr/>
          </p:nvSpPr>
          <p:spPr bwMode="auto">
            <a:xfrm flipH="1">
              <a:off x="801" y="1253"/>
              <a:ext cx="1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39" name="Oval 33"/>
            <p:cNvSpPr>
              <a:spLocks noChangeArrowheads="1"/>
            </p:cNvSpPr>
            <p:nvPr/>
          </p:nvSpPr>
          <p:spPr bwMode="auto">
            <a:xfrm>
              <a:off x="872" y="1376"/>
              <a:ext cx="32" cy="3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0" name="Line 34"/>
            <p:cNvSpPr>
              <a:spLocks noChangeShapeType="1"/>
            </p:cNvSpPr>
            <p:nvPr/>
          </p:nvSpPr>
          <p:spPr bwMode="auto">
            <a:xfrm flipH="1">
              <a:off x="643" y="1257"/>
              <a:ext cx="87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572" y="1257"/>
              <a:ext cx="71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2" name="Line 36"/>
            <p:cNvSpPr>
              <a:spLocks noChangeShapeType="1"/>
            </p:cNvSpPr>
            <p:nvPr/>
          </p:nvSpPr>
          <p:spPr bwMode="auto">
            <a:xfrm flipH="1">
              <a:off x="564" y="1253"/>
              <a:ext cx="1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3" name="Oval 37"/>
            <p:cNvSpPr>
              <a:spLocks noChangeArrowheads="1"/>
            </p:cNvSpPr>
            <p:nvPr/>
          </p:nvSpPr>
          <p:spPr bwMode="auto">
            <a:xfrm>
              <a:off x="635" y="1376"/>
              <a:ext cx="32" cy="3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4" name="Line 38"/>
            <p:cNvSpPr>
              <a:spLocks noChangeShapeType="1"/>
            </p:cNvSpPr>
            <p:nvPr/>
          </p:nvSpPr>
          <p:spPr bwMode="auto">
            <a:xfrm>
              <a:off x="1558" y="1909"/>
              <a:ext cx="1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5" name="Line 39"/>
            <p:cNvSpPr>
              <a:spLocks noChangeShapeType="1"/>
            </p:cNvSpPr>
            <p:nvPr/>
          </p:nvSpPr>
          <p:spPr bwMode="auto">
            <a:xfrm>
              <a:off x="1558" y="2098"/>
              <a:ext cx="1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6" name="Line 40"/>
            <p:cNvSpPr>
              <a:spLocks noChangeShapeType="1"/>
            </p:cNvSpPr>
            <p:nvPr/>
          </p:nvSpPr>
          <p:spPr bwMode="auto">
            <a:xfrm flipV="1">
              <a:off x="1555" y="1905"/>
              <a:ext cx="0" cy="19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7" name="Line 41"/>
            <p:cNvSpPr>
              <a:spLocks noChangeShapeType="1"/>
            </p:cNvSpPr>
            <p:nvPr/>
          </p:nvSpPr>
          <p:spPr bwMode="auto">
            <a:xfrm>
              <a:off x="1555" y="1850"/>
              <a:ext cx="0" cy="3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8" name="Arc 42"/>
            <p:cNvSpPr>
              <a:spLocks/>
            </p:cNvSpPr>
            <p:nvPr/>
          </p:nvSpPr>
          <p:spPr bwMode="auto">
            <a:xfrm>
              <a:off x="1744" y="1918"/>
              <a:ext cx="87" cy="9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49" name="Arc 43"/>
            <p:cNvSpPr>
              <a:spLocks/>
            </p:cNvSpPr>
            <p:nvPr/>
          </p:nvSpPr>
          <p:spPr bwMode="auto">
            <a:xfrm>
              <a:off x="1744" y="1914"/>
              <a:ext cx="91" cy="9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0" name="Arc 44"/>
            <p:cNvSpPr>
              <a:spLocks/>
            </p:cNvSpPr>
            <p:nvPr/>
          </p:nvSpPr>
          <p:spPr bwMode="auto">
            <a:xfrm>
              <a:off x="1744" y="2004"/>
              <a:ext cx="87" cy="9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1" name="Arc 45"/>
            <p:cNvSpPr>
              <a:spLocks/>
            </p:cNvSpPr>
            <p:nvPr/>
          </p:nvSpPr>
          <p:spPr bwMode="auto">
            <a:xfrm>
              <a:off x="1744" y="2004"/>
              <a:ext cx="91" cy="98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2" name="Line 46"/>
            <p:cNvSpPr>
              <a:spLocks noChangeShapeType="1"/>
            </p:cNvSpPr>
            <p:nvPr/>
          </p:nvSpPr>
          <p:spPr bwMode="auto">
            <a:xfrm>
              <a:off x="1558" y="2304"/>
              <a:ext cx="1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3" name="Line 47"/>
            <p:cNvSpPr>
              <a:spLocks noChangeShapeType="1"/>
            </p:cNvSpPr>
            <p:nvPr/>
          </p:nvSpPr>
          <p:spPr bwMode="auto">
            <a:xfrm>
              <a:off x="1558" y="2493"/>
              <a:ext cx="1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4" name="Line 48"/>
            <p:cNvSpPr>
              <a:spLocks noChangeShapeType="1"/>
            </p:cNvSpPr>
            <p:nvPr/>
          </p:nvSpPr>
          <p:spPr bwMode="auto">
            <a:xfrm flipV="1">
              <a:off x="1555" y="2300"/>
              <a:ext cx="0" cy="19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5" name="Line 49"/>
            <p:cNvSpPr>
              <a:spLocks noChangeShapeType="1"/>
            </p:cNvSpPr>
            <p:nvPr/>
          </p:nvSpPr>
          <p:spPr bwMode="auto">
            <a:xfrm>
              <a:off x="1555" y="2244"/>
              <a:ext cx="0" cy="3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6" name="Arc 50"/>
            <p:cNvSpPr>
              <a:spLocks/>
            </p:cNvSpPr>
            <p:nvPr/>
          </p:nvSpPr>
          <p:spPr bwMode="auto">
            <a:xfrm>
              <a:off x="1744" y="2313"/>
              <a:ext cx="87" cy="9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7" name="Arc 51"/>
            <p:cNvSpPr>
              <a:spLocks/>
            </p:cNvSpPr>
            <p:nvPr/>
          </p:nvSpPr>
          <p:spPr bwMode="auto">
            <a:xfrm>
              <a:off x="1744" y="2309"/>
              <a:ext cx="91" cy="9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8" name="Arc 52"/>
            <p:cNvSpPr>
              <a:spLocks/>
            </p:cNvSpPr>
            <p:nvPr/>
          </p:nvSpPr>
          <p:spPr bwMode="auto">
            <a:xfrm>
              <a:off x="1744" y="2398"/>
              <a:ext cx="87" cy="95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59" name="Arc 53"/>
            <p:cNvSpPr>
              <a:spLocks/>
            </p:cNvSpPr>
            <p:nvPr/>
          </p:nvSpPr>
          <p:spPr bwMode="auto">
            <a:xfrm>
              <a:off x="1744" y="2398"/>
              <a:ext cx="91" cy="99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60" name="Line 54"/>
            <p:cNvSpPr>
              <a:spLocks noChangeShapeType="1"/>
            </p:cNvSpPr>
            <p:nvPr/>
          </p:nvSpPr>
          <p:spPr bwMode="auto">
            <a:xfrm>
              <a:off x="1558" y="2698"/>
              <a:ext cx="1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61" name="Line 55"/>
            <p:cNvSpPr>
              <a:spLocks noChangeShapeType="1"/>
            </p:cNvSpPr>
            <p:nvPr/>
          </p:nvSpPr>
          <p:spPr bwMode="auto">
            <a:xfrm>
              <a:off x="1558" y="2888"/>
              <a:ext cx="1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62" name="Line 56"/>
            <p:cNvSpPr>
              <a:spLocks noChangeShapeType="1"/>
            </p:cNvSpPr>
            <p:nvPr/>
          </p:nvSpPr>
          <p:spPr bwMode="auto">
            <a:xfrm flipV="1">
              <a:off x="1555" y="2695"/>
              <a:ext cx="0" cy="19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63" name="Line 57"/>
            <p:cNvSpPr>
              <a:spLocks noChangeShapeType="1"/>
            </p:cNvSpPr>
            <p:nvPr/>
          </p:nvSpPr>
          <p:spPr bwMode="auto">
            <a:xfrm>
              <a:off x="1555" y="2639"/>
              <a:ext cx="0" cy="3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64" name="Arc 58"/>
            <p:cNvSpPr>
              <a:spLocks/>
            </p:cNvSpPr>
            <p:nvPr/>
          </p:nvSpPr>
          <p:spPr bwMode="auto">
            <a:xfrm>
              <a:off x="1744" y="2707"/>
              <a:ext cx="87" cy="9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65" name="Arc 59"/>
            <p:cNvSpPr>
              <a:spLocks/>
            </p:cNvSpPr>
            <p:nvPr/>
          </p:nvSpPr>
          <p:spPr bwMode="auto">
            <a:xfrm>
              <a:off x="1744" y="2703"/>
              <a:ext cx="91" cy="9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66" name="Arc 60"/>
            <p:cNvSpPr>
              <a:spLocks/>
            </p:cNvSpPr>
            <p:nvPr/>
          </p:nvSpPr>
          <p:spPr bwMode="auto">
            <a:xfrm>
              <a:off x="1744" y="2793"/>
              <a:ext cx="87" cy="95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67" name="Arc 61"/>
            <p:cNvSpPr>
              <a:spLocks/>
            </p:cNvSpPr>
            <p:nvPr/>
          </p:nvSpPr>
          <p:spPr bwMode="auto">
            <a:xfrm>
              <a:off x="1744" y="2793"/>
              <a:ext cx="91" cy="99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68" name="Line 62"/>
            <p:cNvSpPr>
              <a:spLocks noChangeShapeType="1"/>
            </p:cNvSpPr>
            <p:nvPr/>
          </p:nvSpPr>
          <p:spPr bwMode="auto">
            <a:xfrm>
              <a:off x="1835" y="1609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69" name="Line 63"/>
            <p:cNvSpPr>
              <a:spLocks noChangeShapeType="1"/>
            </p:cNvSpPr>
            <p:nvPr/>
          </p:nvSpPr>
          <p:spPr bwMode="auto">
            <a:xfrm>
              <a:off x="1992" y="2083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70" name="Line 64"/>
            <p:cNvSpPr>
              <a:spLocks noChangeShapeType="1"/>
            </p:cNvSpPr>
            <p:nvPr/>
          </p:nvSpPr>
          <p:spPr bwMode="auto">
            <a:xfrm>
              <a:off x="1913" y="1609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71" name="Line 65"/>
            <p:cNvSpPr>
              <a:spLocks noChangeShapeType="1"/>
            </p:cNvSpPr>
            <p:nvPr/>
          </p:nvSpPr>
          <p:spPr bwMode="auto">
            <a:xfrm>
              <a:off x="1988" y="1613"/>
              <a:ext cx="0" cy="4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72" name="Line 66"/>
            <p:cNvSpPr>
              <a:spLocks noChangeShapeType="1"/>
            </p:cNvSpPr>
            <p:nvPr/>
          </p:nvSpPr>
          <p:spPr bwMode="auto">
            <a:xfrm>
              <a:off x="1835" y="2398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73" name="Line 67"/>
            <p:cNvSpPr>
              <a:spLocks noChangeShapeType="1"/>
            </p:cNvSpPr>
            <p:nvPr/>
          </p:nvSpPr>
          <p:spPr bwMode="auto">
            <a:xfrm>
              <a:off x="1992" y="2240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74" name="Line 68"/>
            <p:cNvSpPr>
              <a:spLocks noChangeShapeType="1"/>
            </p:cNvSpPr>
            <p:nvPr/>
          </p:nvSpPr>
          <p:spPr bwMode="auto">
            <a:xfrm>
              <a:off x="1913" y="2240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75" name="Line 69"/>
            <p:cNvSpPr>
              <a:spLocks noChangeShapeType="1"/>
            </p:cNvSpPr>
            <p:nvPr/>
          </p:nvSpPr>
          <p:spPr bwMode="auto">
            <a:xfrm>
              <a:off x="1909" y="2244"/>
              <a:ext cx="0" cy="1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76" name="Line 70"/>
            <p:cNvSpPr>
              <a:spLocks noChangeShapeType="1"/>
            </p:cNvSpPr>
            <p:nvPr/>
          </p:nvSpPr>
          <p:spPr bwMode="auto">
            <a:xfrm>
              <a:off x="1835" y="2793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77" name="Line 71"/>
            <p:cNvSpPr>
              <a:spLocks noChangeShapeType="1"/>
            </p:cNvSpPr>
            <p:nvPr/>
          </p:nvSpPr>
          <p:spPr bwMode="auto">
            <a:xfrm>
              <a:off x="1992" y="2319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78" name="Line 72"/>
            <p:cNvSpPr>
              <a:spLocks noChangeShapeType="1"/>
            </p:cNvSpPr>
            <p:nvPr/>
          </p:nvSpPr>
          <p:spPr bwMode="auto">
            <a:xfrm>
              <a:off x="1988" y="2323"/>
              <a:ext cx="0" cy="4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79" name="Line 73"/>
            <p:cNvSpPr>
              <a:spLocks noChangeShapeType="1"/>
            </p:cNvSpPr>
            <p:nvPr/>
          </p:nvSpPr>
          <p:spPr bwMode="auto">
            <a:xfrm>
              <a:off x="1913" y="2793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80" name="Line 74"/>
            <p:cNvSpPr>
              <a:spLocks noChangeShapeType="1"/>
            </p:cNvSpPr>
            <p:nvPr/>
          </p:nvSpPr>
          <p:spPr bwMode="auto">
            <a:xfrm>
              <a:off x="2347" y="2201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81" name="Line 75"/>
            <p:cNvSpPr>
              <a:spLocks noChangeShapeType="1"/>
            </p:cNvSpPr>
            <p:nvPr/>
          </p:nvSpPr>
          <p:spPr bwMode="auto">
            <a:xfrm>
              <a:off x="647" y="1178"/>
              <a:ext cx="0" cy="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82" name="Line 76"/>
            <p:cNvSpPr>
              <a:spLocks noChangeShapeType="1"/>
            </p:cNvSpPr>
            <p:nvPr/>
          </p:nvSpPr>
          <p:spPr bwMode="auto">
            <a:xfrm>
              <a:off x="1480" y="2280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83" name="Line 77"/>
            <p:cNvSpPr>
              <a:spLocks noChangeShapeType="1"/>
            </p:cNvSpPr>
            <p:nvPr/>
          </p:nvSpPr>
          <p:spPr bwMode="auto">
            <a:xfrm>
              <a:off x="1480" y="2675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84" name="Line 78"/>
            <p:cNvSpPr>
              <a:spLocks noChangeShapeType="1"/>
            </p:cNvSpPr>
            <p:nvPr/>
          </p:nvSpPr>
          <p:spPr bwMode="auto">
            <a:xfrm>
              <a:off x="533" y="1174"/>
              <a:ext cx="1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85" name="Rectangle 79"/>
            <p:cNvSpPr>
              <a:spLocks noChangeArrowheads="1"/>
            </p:cNvSpPr>
            <p:nvPr/>
          </p:nvSpPr>
          <p:spPr bwMode="auto">
            <a:xfrm>
              <a:off x="521" y="1166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86" name="Line 80"/>
            <p:cNvSpPr>
              <a:spLocks noChangeShapeType="1"/>
            </p:cNvSpPr>
            <p:nvPr/>
          </p:nvSpPr>
          <p:spPr bwMode="auto">
            <a:xfrm>
              <a:off x="529" y="1060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87" name="Line 81"/>
            <p:cNvSpPr>
              <a:spLocks noChangeShapeType="1"/>
            </p:cNvSpPr>
            <p:nvPr/>
          </p:nvSpPr>
          <p:spPr bwMode="auto">
            <a:xfrm>
              <a:off x="529" y="1178"/>
              <a:ext cx="0" cy="10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88" name="Rectangle 82"/>
            <p:cNvSpPr>
              <a:spLocks noChangeArrowheads="1"/>
            </p:cNvSpPr>
            <p:nvPr/>
          </p:nvSpPr>
          <p:spPr bwMode="auto">
            <a:xfrm>
              <a:off x="521" y="2272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89" name="Line 83"/>
            <p:cNvSpPr>
              <a:spLocks noChangeShapeType="1"/>
            </p:cNvSpPr>
            <p:nvPr/>
          </p:nvSpPr>
          <p:spPr bwMode="auto">
            <a:xfrm>
              <a:off x="529" y="2284"/>
              <a:ext cx="0" cy="3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90" name="Rectangle 84"/>
            <p:cNvSpPr>
              <a:spLocks noChangeArrowheads="1"/>
            </p:cNvSpPr>
            <p:nvPr/>
          </p:nvSpPr>
          <p:spPr bwMode="auto">
            <a:xfrm>
              <a:off x="521" y="2667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91" name="Line 85"/>
            <p:cNvSpPr>
              <a:spLocks noChangeShapeType="1"/>
            </p:cNvSpPr>
            <p:nvPr/>
          </p:nvSpPr>
          <p:spPr bwMode="auto">
            <a:xfrm>
              <a:off x="529" y="2679"/>
              <a:ext cx="0" cy="54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92" name="Line 86"/>
            <p:cNvSpPr>
              <a:spLocks noChangeShapeType="1"/>
            </p:cNvSpPr>
            <p:nvPr/>
          </p:nvSpPr>
          <p:spPr bwMode="auto">
            <a:xfrm>
              <a:off x="533" y="2280"/>
              <a:ext cx="93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93" name="Line 87"/>
            <p:cNvSpPr>
              <a:spLocks noChangeShapeType="1"/>
            </p:cNvSpPr>
            <p:nvPr/>
          </p:nvSpPr>
          <p:spPr bwMode="auto">
            <a:xfrm>
              <a:off x="533" y="2675"/>
              <a:ext cx="93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94" name="Line 88"/>
            <p:cNvSpPr>
              <a:spLocks noChangeShapeType="1"/>
            </p:cNvSpPr>
            <p:nvPr/>
          </p:nvSpPr>
          <p:spPr bwMode="auto">
            <a:xfrm>
              <a:off x="1121" y="1178"/>
              <a:ext cx="0" cy="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95" name="Line 89"/>
            <p:cNvSpPr>
              <a:spLocks noChangeShapeType="1"/>
            </p:cNvSpPr>
            <p:nvPr/>
          </p:nvSpPr>
          <p:spPr bwMode="auto">
            <a:xfrm>
              <a:off x="1480" y="2438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96" name="Line 90"/>
            <p:cNvSpPr>
              <a:spLocks noChangeShapeType="1"/>
            </p:cNvSpPr>
            <p:nvPr/>
          </p:nvSpPr>
          <p:spPr bwMode="auto">
            <a:xfrm>
              <a:off x="1480" y="2833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97" name="Line 91"/>
            <p:cNvSpPr>
              <a:spLocks noChangeShapeType="1"/>
            </p:cNvSpPr>
            <p:nvPr/>
          </p:nvSpPr>
          <p:spPr bwMode="auto">
            <a:xfrm>
              <a:off x="1006" y="1174"/>
              <a:ext cx="11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98" name="Rectangle 92"/>
            <p:cNvSpPr>
              <a:spLocks noChangeArrowheads="1"/>
            </p:cNvSpPr>
            <p:nvPr/>
          </p:nvSpPr>
          <p:spPr bwMode="auto">
            <a:xfrm>
              <a:off x="994" y="1166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99" name="Line 93"/>
            <p:cNvSpPr>
              <a:spLocks noChangeShapeType="1"/>
            </p:cNvSpPr>
            <p:nvPr/>
          </p:nvSpPr>
          <p:spPr bwMode="auto">
            <a:xfrm>
              <a:off x="1002" y="1060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00" name="Line 94"/>
            <p:cNvSpPr>
              <a:spLocks noChangeShapeType="1"/>
            </p:cNvSpPr>
            <p:nvPr/>
          </p:nvSpPr>
          <p:spPr bwMode="auto">
            <a:xfrm>
              <a:off x="1002" y="1178"/>
              <a:ext cx="0" cy="125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01" name="Rectangle 95"/>
            <p:cNvSpPr>
              <a:spLocks noChangeArrowheads="1"/>
            </p:cNvSpPr>
            <p:nvPr/>
          </p:nvSpPr>
          <p:spPr bwMode="auto">
            <a:xfrm>
              <a:off x="994" y="2430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02" name="Line 96"/>
            <p:cNvSpPr>
              <a:spLocks noChangeShapeType="1"/>
            </p:cNvSpPr>
            <p:nvPr/>
          </p:nvSpPr>
          <p:spPr bwMode="auto">
            <a:xfrm>
              <a:off x="1002" y="2442"/>
              <a:ext cx="0" cy="3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03" name="Rectangle 97"/>
            <p:cNvSpPr>
              <a:spLocks noChangeArrowheads="1"/>
            </p:cNvSpPr>
            <p:nvPr/>
          </p:nvSpPr>
          <p:spPr bwMode="auto">
            <a:xfrm>
              <a:off x="994" y="2825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04" name="Line 98"/>
            <p:cNvSpPr>
              <a:spLocks noChangeShapeType="1"/>
            </p:cNvSpPr>
            <p:nvPr/>
          </p:nvSpPr>
          <p:spPr bwMode="auto">
            <a:xfrm>
              <a:off x="1002" y="2837"/>
              <a:ext cx="0" cy="4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05" name="Line 99"/>
            <p:cNvSpPr>
              <a:spLocks noChangeShapeType="1"/>
            </p:cNvSpPr>
            <p:nvPr/>
          </p:nvSpPr>
          <p:spPr bwMode="auto">
            <a:xfrm>
              <a:off x="1006" y="2438"/>
              <a:ext cx="4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06" name="Line 100"/>
            <p:cNvSpPr>
              <a:spLocks noChangeShapeType="1"/>
            </p:cNvSpPr>
            <p:nvPr/>
          </p:nvSpPr>
          <p:spPr bwMode="auto">
            <a:xfrm>
              <a:off x="1006" y="2833"/>
              <a:ext cx="4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07" name="Line 101"/>
            <p:cNvSpPr>
              <a:spLocks noChangeShapeType="1"/>
            </p:cNvSpPr>
            <p:nvPr/>
          </p:nvSpPr>
          <p:spPr bwMode="auto">
            <a:xfrm>
              <a:off x="647" y="1415"/>
              <a:ext cx="0" cy="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08" name="Rectangle 102"/>
            <p:cNvSpPr>
              <a:spLocks noChangeArrowheads="1"/>
            </p:cNvSpPr>
            <p:nvPr/>
          </p:nvSpPr>
          <p:spPr bwMode="auto">
            <a:xfrm>
              <a:off x="639" y="1482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09" name="Line 103"/>
            <p:cNvSpPr>
              <a:spLocks noChangeShapeType="1"/>
            </p:cNvSpPr>
            <p:nvPr/>
          </p:nvSpPr>
          <p:spPr bwMode="auto">
            <a:xfrm>
              <a:off x="1480" y="1490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10" name="Line 104"/>
            <p:cNvSpPr>
              <a:spLocks noChangeShapeType="1"/>
            </p:cNvSpPr>
            <p:nvPr/>
          </p:nvSpPr>
          <p:spPr bwMode="auto">
            <a:xfrm>
              <a:off x="1480" y="1885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11" name="Line 105"/>
            <p:cNvSpPr>
              <a:spLocks noChangeShapeType="1"/>
            </p:cNvSpPr>
            <p:nvPr/>
          </p:nvSpPr>
          <p:spPr bwMode="auto">
            <a:xfrm>
              <a:off x="647" y="1494"/>
              <a:ext cx="0" cy="3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12" name="Rectangle 106"/>
            <p:cNvSpPr>
              <a:spLocks noChangeArrowheads="1"/>
            </p:cNvSpPr>
            <p:nvPr/>
          </p:nvSpPr>
          <p:spPr bwMode="auto">
            <a:xfrm>
              <a:off x="639" y="1877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13" name="Line 107"/>
            <p:cNvSpPr>
              <a:spLocks noChangeShapeType="1"/>
            </p:cNvSpPr>
            <p:nvPr/>
          </p:nvSpPr>
          <p:spPr bwMode="auto">
            <a:xfrm>
              <a:off x="647" y="1889"/>
              <a:ext cx="0" cy="18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14" name="Line 108"/>
            <p:cNvSpPr>
              <a:spLocks noChangeShapeType="1"/>
            </p:cNvSpPr>
            <p:nvPr/>
          </p:nvSpPr>
          <p:spPr bwMode="auto">
            <a:xfrm>
              <a:off x="651" y="1490"/>
              <a:ext cx="82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15" name="Line 109"/>
            <p:cNvSpPr>
              <a:spLocks noChangeShapeType="1"/>
            </p:cNvSpPr>
            <p:nvPr/>
          </p:nvSpPr>
          <p:spPr bwMode="auto">
            <a:xfrm>
              <a:off x="651" y="1885"/>
              <a:ext cx="82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16" name="Line 110"/>
            <p:cNvSpPr>
              <a:spLocks noChangeShapeType="1"/>
            </p:cNvSpPr>
            <p:nvPr/>
          </p:nvSpPr>
          <p:spPr bwMode="auto">
            <a:xfrm>
              <a:off x="1121" y="1415"/>
              <a:ext cx="0" cy="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17" name="Line 111"/>
            <p:cNvSpPr>
              <a:spLocks noChangeShapeType="1"/>
            </p:cNvSpPr>
            <p:nvPr/>
          </p:nvSpPr>
          <p:spPr bwMode="auto">
            <a:xfrm>
              <a:off x="1480" y="1648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18" name="Line 112"/>
            <p:cNvSpPr>
              <a:spLocks noChangeShapeType="1"/>
            </p:cNvSpPr>
            <p:nvPr/>
          </p:nvSpPr>
          <p:spPr bwMode="auto">
            <a:xfrm>
              <a:off x="1480" y="2043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19" name="Line 113"/>
            <p:cNvSpPr>
              <a:spLocks noChangeShapeType="1"/>
            </p:cNvSpPr>
            <p:nvPr/>
          </p:nvSpPr>
          <p:spPr bwMode="auto">
            <a:xfrm>
              <a:off x="1121" y="1494"/>
              <a:ext cx="0" cy="1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20" name="Rectangle 114"/>
            <p:cNvSpPr>
              <a:spLocks noChangeArrowheads="1"/>
            </p:cNvSpPr>
            <p:nvPr/>
          </p:nvSpPr>
          <p:spPr bwMode="auto">
            <a:xfrm>
              <a:off x="1113" y="1640"/>
              <a:ext cx="23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21" name="Line 115"/>
            <p:cNvSpPr>
              <a:spLocks noChangeShapeType="1"/>
            </p:cNvSpPr>
            <p:nvPr/>
          </p:nvSpPr>
          <p:spPr bwMode="auto">
            <a:xfrm>
              <a:off x="1121" y="1652"/>
              <a:ext cx="0" cy="3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22" name="Rectangle 116"/>
            <p:cNvSpPr>
              <a:spLocks noChangeArrowheads="1"/>
            </p:cNvSpPr>
            <p:nvPr/>
          </p:nvSpPr>
          <p:spPr bwMode="auto">
            <a:xfrm>
              <a:off x="1113" y="2035"/>
              <a:ext cx="23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23" name="Line 117"/>
            <p:cNvSpPr>
              <a:spLocks noChangeShapeType="1"/>
            </p:cNvSpPr>
            <p:nvPr/>
          </p:nvSpPr>
          <p:spPr bwMode="auto">
            <a:xfrm>
              <a:off x="1121" y="2047"/>
              <a:ext cx="0" cy="16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24" name="Line 118"/>
            <p:cNvSpPr>
              <a:spLocks noChangeShapeType="1"/>
            </p:cNvSpPr>
            <p:nvPr/>
          </p:nvSpPr>
          <p:spPr bwMode="auto">
            <a:xfrm>
              <a:off x="1125" y="1648"/>
              <a:ext cx="34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25" name="Line 119"/>
            <p:cNvSpPr>
              <a:spLocks noChangeShapeType="1"/>
            </p:cNvSpPr>
            <p:nvPr/>
          </p:nvSpPr>
          <p:spPr bwMode="auto">
            <a:xfrm>
              <a:off x="1125" y="2043"/>
              <a:ext cx="34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26" name="Line 120"/>
            <p:cNvSpPr>
              <a:spLocks noChangeShapeType="1"/>
            </p:cNvSpPr>
            <p:nvPr/>
          </p:nvSpPr>
          <p:spPr bwMode="auto">
            <a:xfrm>
              <a:off x="1992" y="2161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27" name="Line 121"/>
            <p:cNvSpPr>
              <a:spLocks noChangeShapeType="1"/>
            </p:cNvSpPr>
            <p:nvPr/>
          </p:nvSpPr>
          <p:spPr bwMode="auto">
            <a:xfrm>
              <a:off x="1835" y="2004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28" name="Line 122"/>
            <p:cNvSpPr>
              <a:spLocks noChangeShapeType="1"/>
            </p:cNvSpPr>
            <p:nvPr/>
          </p:nvSpPr>
          <p:spPr bwMode="auto">
            <a:xfrm>
              <a:off x="1909" y="2007"/>
              <a:ext cx="0" cy="1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29" name="Line 123"/>
            <p:cNvSpPr>
              <a:spLocks noChangeShapeType="1"/>
            </p:cNvSpPr>
            <p:nvPr/>
          </p:nvSpPr>
          <p:spPr bwMode="auto">
            <a:xfrm>
              <a:off x="1913" y="2161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30" name="Line 124"/>
            <p:cNvSpPr>
              <a:spLocks noChangeShapeType="1"/>
            </p:cNvSpPr>
            <p:nvPr/>
          </p:nvSpPr>
          <p:spPr bwMode="auto">
            <a:xfrm>
              <a:off x="884" y="1415"/>
              <a:ext cx="0" cy="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31" name="Line 125"/>
            <p:cNvSpPr>
              <a:spLocks noChangeShapeType="1"/>
            </p:cNvSpPr>
            <p:nvPr/>
          </p:nvSpPr>
          <p:spPr bwMode="auto">
            <a:xfrm>
              <a:off x="1480" y="1569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32" name="Line 126"/>
            <p:cNvSpPr>
              <a:spLocks noChangeShapeType="1"/>
            </p:cNvSpPr>
            <p:nvPr/>
          </p:nvSpPr>
          <p:spPr bwMode="auto">
            <a:xfrm>
              <a:off x="1480" y="2754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33" name="Line 127"/>
            <p:cNvSpPr>
              <a:spLocks noChangeShapeType="1"/>
            </p:cNvSpPr>
            <p:nvPr/>
          </p:nvSpPr>
          <p:spPr bwMode="auto">
            <a:xfrm>
              <a:off x="884" y="1494"/>
              <a:ext cx="0" cy="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34" name="Rectangle 128"/>
            <p:cNvSpPr>
              <a:spLocks noChangeArrowheads="1"/>
            </p:cNvSpPr>
            <p:nvPr/>
          </p:nvSpPr>
          <p:spPr bwMode="auto">
            <a:xfrm>
              <a:off x="876" y="1561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35" name="Line 129"/>
            <p:cNvSpPr>
              <a:spLocks noChangeShapeType="1"/>
            </p:cNvSpPr>
            <p:nvPr/>
          </p:nvSpPr>
          <p:spPr bwMode="auto">
            <a:xfrm>
              <a:off x="884" y="1573"/>
              <a:ext cx="0" cy="11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36" name="Rectangle 130"/>
            <p:cNvSpPr>
              <a:spLocks noChangeArrowheads="1"/>
            </p:cNvSpPr>
            <p:nvPr/>
          </p:nvSpPr>
          <p:spPr bwMode="auto">
            <a:xfrm>
              <a:off x="876" y="2746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37" name="Line 131"/>
            <p:cNvSpPr>
              <a:spLocks noChangeShapeType="1"/>
            </p:cNvSpPr>
            <p:nvPr/>
          </p:nvSpPr>
          <p:spPr bwMode="auto">
            <a:xfrm>
              <a:off x="884" y="2758"/>
              <a:ext cx="0" cy="97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38" name="Line 132"/>
            <p:cNvSpPr>
              <a:spLocks noChangeShapeType="1"/>
            </p:cNvSpPr>
            <p:nvPr/>
          </p:nvSpPr>
          <p:spPr bwMode="auto">
            <a:xfrm>
              <a:off x="888" y="1569"/>
              <a:ext cx="58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39" name="Line 133"/>
            <p:cNvSpPr>
              <a:spLocks noChangeShapeType="1"/>
            </p:cNvSpPr>
            <p:nvPr/>
          </p:nvSpPr>
          <p:spPr bwMode="auto">
            <a:xfrm>
              <a:off x="888" y="2754"/>
              <a:ext cx="58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40" name="Line 134"/>
            <p:cNvSpPr>
              <a:spLocks noChangeShapeType="1"/>
            </p:cNvSpPr>
            <p:nvPr/>
          </p:nvSpPr>
          <p:spPr bwMode="auto">
            <a:xfrm>
              <a:off x="1357" y="1415"/>
              <a:ext cx="0" cy="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41" name="Line 135"/>
            <p:cNvSpPr>
              <a:spLocks noChangeShapeType="1"/>
            </p:cNvSpPr>
            <p:nvPr/>
          </p:nvSpPr>
          <p:spPr bwMode="auto">
            <a:xfrm>
              <a:off x="1480" y="1727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42" name="Line 136"/>
            <p:cNvSpPr>
              <a:spLocks noChangeShapeType="1"/>
            </p:cNvSpPr>
            <p:nvPr/>
          </p:nvSpPr>
          <p:spPr bwMode="auto">
            <a:xfrm>
              <a:off x="1480" y="2912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43" name="Line 137"/>
            <p:cNvSpPr>
              <a:spLocks noChangeShapeType="1"/>
            </p:cNvSpPr>
            <p:nvPr/>
          </p:nvSpPr>
          <p:spPr bwMode="auto">
            <a:xfrm>
              <a:off x="1357" y="1494"/>
              <a:ext cx="0" cy="22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44" name="Rectangle 138"/>
            <p:cNvSpPr>
              <a:spLocks noChangeArrowheads="1"/>
            </p:cNvSpPr>
            <p:nvPr/>
          </p:nvSpPr>
          <p:spPr bwMode="auto">
            <a:xfrm>
              <a:off x="1349" y="1719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45" name="Line 139"/>
            <p:cNvSpPr>
              <a:spLocks noChangeShapeType="1"/>
            </p:cNvSpPr>
            <p:nvPr/>
          </p:nvSpPr>
          <p:spPr bwMode="auto">
            <a:xfrm>
              <a:off x="1357" y="1731"/>
              <a:ext cx="0" cy="11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46" name="Rectangle 140"/>
            <p:cNvSpPr>
              <a:spLocks noChangeArrowheads="1"/>
            </p:cNvSpPr>
            <p:nvPr/>
          </p:nvSpPr>
          <p:spPr bwMode="auto">
            <a:xfrm>
              <a:off x="1349" y="2904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47" name="Line 141"/>
            <p:cNvSpPr>
              <a:spLocks noChangeShapeType="1"/>
            </p:cNvSpPr>
            <p:nvPr/>
          </p:nvSpPr>
          <p:spPr bwMode="auto">
            <a:xfrm>
              <a:off x="1357" y="2916"/>
              <a:ext cx="0" cy="82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48" name="Line 142"/>
            <p:cNvSpPr>
              <a:spLocks noChangeShapeType="1"/>
            </p:cNvSpPr>
            <p:nvPr/>
          </p:nvSpPr>
          <p:spPr bwMode="auto">
            <a:xfrm>
              <a:off x="1361" y="1727"/>
              <a:ext cx="11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49" name="Line 143"/>
            <p:cNvSpPr>
              <a:spLocks noChangeShapeType="1"/>
            </p:cNvSpPr>
            <p:nvPr/>
          </p:nvSpPr>
          <p:spPr bwMode="auto">
            <a:xfrm>
              <a:off x="1361" y="2912"/>
              <a:ext cx="11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50" name="Line 144"/>
            <p:cNvSpPr>
              <a:spLocks noChangeShapeType="1"/>
            </p:cNvSpPr>
            <p:nvPr/>
          </p:nvSpPr>
          <p:spPr bwMode="auto">
            <a:xfrm>
              <a:off x="884" y="1178"/>
              <a:ext cx="0" cy="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51" name="Line 145"/>
            <p:cNvSpPr>
              <a:spLocks noChangeShapeType="1"/>
            </p:cNvSpPr>
            <p:nvPr/>
          </p:nvSpPr>
          <p:spPr bwMode="auto">
            <a:xfrm>
              <a:off x="1480" y="1964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52" name="Line 146"/>
            <p:cNvSpPr>
              <a:spLocks noChangeShapeType="1"/>
            </p:cNvSpPr>
            <p:nvPr/>
          </p:nvSpPr>
          <p:spPr bwMode="auto">
            <a:xfrm>
              <a:off x="1480" y="2359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53" name="Line 147"/>
            <p:cNvSpPr>
              <a:spLocks noChangeShapeType="1"/>
            </p:cNvSpPr>
            <p:nvPr/>
          </p:nvSpPr>
          <p:spPr bwMode="auto">
            <a:xfrm>
              <a:off x="770" y="1174"/>
              <a:ext cx="1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54" name="Rectangle 148"/>
            <p:cNvSpPr>
              <a:spLocks noChangeArrowheads="1"/>
            </p:cNvSpPr>
            <p:nvPr/>
          </p:nvSpPr>
          <p:spPr bwMode="auto">
            <a:xfrm>
              <a:off x="758" y="1166"/>
              <a:ext cx="23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55" name="Line 149"/>
            <p:cNvSpPr>
              <a:spLocks noChangeShapeType="1"/>
            </p:cNvSpPr>
            <p:nvPr/>
          </p:nvSpPr>
          <p:spPr bwMode="auto">
            <a:xfrm>
              <a:off x="766" y="1060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56" name="Line 150"/>
            <p:cNvSpPr>
              <a:spLocks noChangeShapeType="1"/>
            </p:cNvSpPr>
            <p:nvPr/>
          </p:nvSpPr>
          <p:spPr bwMode="auto">
            <a:xfrm>
              <a:off x="766" y="1178"/>
              <a:ext cx="0" cy="7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57" name="Rectangle 151"/>
            <p:cNvSpPr>
              <a:spLocks noChangeArrowheads="1"/>
            </p:cNvSpPr>
            <p:nvPr/>
          </p:nvSpPr>
          <p:spPr bwMode="auto">
            <a:xfrm>
              <a:off x="758" y="1956"/>
              <a:ext cx="23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58" name="Line 152"/>
            <p:cNvSpPr>
              <a:spLocks noChangeShapeType="1"/>
            </p:cNvSpPr>
            <p:nvPr/>
          </p:nvSpPr>
          <p:spPr bwMode="auto">
            <a:xfrm>
              <a:off x="766" y="1968"/>
              <a:ext cx="0" cy="3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59" name="Rectangle 153"/>
            <p:cNvSpPr>
              <a:spLocks noChangeArrowheads="1"/>
            </p:cNvSpPr>
            <p:nvPr/>
          </p:nvSpPr>
          <p:spPr bwMode="auto">
            <a:xfrm>
              <a:off x="758" y="2351"/>
              <a:ext cx="23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60" name="Line 154"/>
            <p:cNvSpPr>
              <a:spLocks noChangeShapeType="1"/>
            </p:cNvSpPr>
            <p:nvPr/>
          </p:nvSpPr>
          <p:spPr bwMode="auto">
            <a:xfrm>
              <a:off x="766" y="2363"/>
              <a:ext cx="0" cy="11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61" name="Line 155"/>
            <p:cNvSpPr>
              <a:spLocks noChangeShapeType="1"/>
            </p:cNvSpPr>
            <p:nvPr/>
          </p:nvSpPr>
          <p:spPr bwMode="auto">
            <a:xfrm>
              <a:off x="770" y="1964"/>
              <a:ext cx="70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62" name="Line 156"/>
            <p:cNvSpPr>
              <a:spLocks noChangeShapeType="1"/>
            </p:cNvSpPr>
            <p:nvPr/>
          </p:nvSpPr>
          <p:spPr bwMode="auto">
            <a:xfrm>
              <a:off x="770" y="2359"/>
              <a:ext cx="70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63" name="Line 157"/>
            <p:cNvSpPr>
              <a:spLocks noChangeShapeType="1"/>
            </p:cNvSpPr>
            <p:nvPr/>
          </p:nvSpPr>
          <p:spPr bwMode="auto">
            <a:xfrm>
              <a:off x="1357" y="1178"/>
              <a:ext cx="0" cy="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64" name="Line 158"/>
            <p:cNvSpPr>
              <a:spLocks noChangeShapeType="1"/>
            </p:cNvSpPr>
            <p:nvPr/>
          </p:nvSpPr>
          <p:spPr bwMode="auto">
            <a:xfrm>
              <a:off x="1480" y="2122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65" name="Line 159"/>
            <p:cNvSpPr>
              <a:spLocks noChangeShapeType="1"/>
            </p:cNvSpPr>
            <p:nvPr/>
          </p:nvSpPr>
          <p:spPr bwMode="auto">
            <a:xfrm>
              <a:off x="1480" y="2517"/>
              <a:ext cx="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66" name="Line 160"/>
            <p:cNvSpPr>
              <a:spLocks noChangeShapeType="1"/>
            </p:cNvSpPr>
            <p:nvPr/>
          </p:nvSpPr>
          <p:spPr bwMode="auto">
            <a:xfrm>
              <a:off x="1243" y="1174"/>
              <a:ext cx="1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67" name="Rectangle 161"/>
            <p:cNvSpPr>
              <a:spLocks noChangeArrowheads="1"/>
            </p:cNvSpPr>
            <p:nvPr/>
          </p:nvSpPr>
          <p:spPr bwMode="auto">
            <a:xfrm>
              <a:off x="1231" y="1166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68" name="Line 162"/>
            <p:cNvSpPr>
              <a:spLocks noChangeShapeType="1"/>
            </p:cNvSpPr>
            <p:nvPr/>
          </p:nvSpPr>
          <p:spPr bwMode="auto">
            <a:xfrm>
              <a:off x="1239" y="1060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69" name="Line 163"/>
            <p:cNvSpPr>
              <a:spLocks noChangeShapeType="1"/>
            </p:cNvSpPr>
            <p:nvPr/>
          </p:nvSpPr>
          <p:spPr bwMode="auto">
            <a:xfrm>
              <a:off x="1239" y="1178"/>
              <a:ext cx="0" cy="9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70" name="Rectangle 164"/>
            <p:cNvSpPr>
              <a:spLocks noChangeArrowheads="1"/>
            </p:cNvSpPr>
            <p:nvPr/>
          </p:nvSpPr>
          <p:spPr bwMode="auto">
            <a:xfrm>
              <a:off x="1231" y="2114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71" name="Line 165"/>
            <p:cNvSpPr>
              <a:spLocks noChangeShapeType="1"/>
            </p:cNvSpPr>
            <p:nvPr/>
          </p:nvSpPr>
          <p:spPr bwMode="auto">
            <a:xfrm>
              <a:off x="1239" y="2126"/>
              <a:ext cx="0" cy="3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72" name="Rectangle 166"/>
            <p:cNvSpPr>
              <a:spLocks noChangeArrowheads="1"/>
            </p:cNvSpPr>
            <p:nvPr/>
          </p:nvSpPr>
          <p:spPr bwMode="auto">
            <a:xfrm>
              <a:off x="1231" y="2509"/>
              <a:ext cx="24" cy="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73" name="Line 167"/>
            <p:cNvSpPr>
              <a:spLocks noChangeShapeType="1"/>
            </p:cNvSpPr>
            <p:nvPr/>
          </p:nvSpPr>
          <p:spPr bwMode="auto">
            <a:xfrm>
              <a:off x="1239" y="2521"/>
              <a:ext cx="0" cy="10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74" name="Line 168"/>
            <p:cNvSpPr>
              <a:spLocks noChangeShapeType="1"/>
            </p:cNvSpPr>
            <p:nvPr/>
          </p:nvSpPr>
          <p:spPr bwMode="auto">
            <a:xfrm>
              <a:off x="1243" y="2122"/>
              <a:ext cx="2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75" name="Line 169"/>
            <p:cNvSpPr>
              <a:spLocks noChangeShapeType="1"/>
            </p:cNvSpPr>
            <p:nvPr/>
          </p:nvSpPr>
          <p:spPr bwMode="auto">
            <a:xfrm>
              <a:off x="1243" y="2517"/>
              <a:ext cx="2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76" name="Rectangle 170"/>
            <p:cNvSpPr>
              <a:spLocks noChangeArrowheads="1"/>
            </p:cNvSpPr>
            <p:nvPr/>
          </p:nvSpPr>
          <p:spPr bwMode="auto">
            <a:xfrm>
              <a:off x="458" y="890"/>
              <a:ext cx="1081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388938" algn="l"/>
                  <a:tab pos="727075" algn="l"/>
                  <a:tab pos="11271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388938" algn="l"/>
                  <a:tab pos="727075" algn="l"/>
                  <a:tab pos="11271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388938" algn="l"/>
                  <a:tab pos="727075" algn="l"/>
                  <a:tab pos="11271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388938" algn="l"/>
                  <a:tab pos="727075" algn="l"/>
                  <a:tab pos="11271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388938" algn="l"/>
                  <a:tab pos="727075" algn="l"/>
                  <a:tab pos="11271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388938" algn="l"/>
                  <a:tab pos="727075" algn="l"/>
                  <a:tab pos="11271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388938" algn="l"/>
                  <a:tab pos="727075" algn="l"/>
                  <a:tab pos="11271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388938" algn="l"/>
                  <a:tab pos="727075" algn="l"/>
                  <a:tab pos="11271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388938" algn="l"/>
                  <a:tab pos="727075" algn="l"/>
                  <a:tab pos="11271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3200" b="0">
                  <a:solidFill>
                    <a:srgbClr val="000000"/>
                  </a:solidFill>
                  <a:effectLst/>
                  <a:latin typeface="Tahoma" panose="020B0604030504040204" pitchFamily="34" charset="0"/>
                </a:rPr>
                <a:t>A	B	C	D</a:t>
              </a:r>
            </a:p>
          </p:txBody>
        </p:sp>
      </p:grpSp>
      <p:sp>
        <p:nvSpPr>
          <p:cNvPr id="177" name="Rectangle 171"/>
          <p:cNvSpPr>
            <a:spLocks noChangeArrowheads="1"/>
          </p:cNvSpPr>
          <p:nvPr/>
        </p:nvSpPr>
        <p:spPr bwMode="auto">
          <a:xfrm>
            <a:off x="3908425" y="3355975"/>
            <a:ext cx="750888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795" tIns="26626" rIns="18795" bIns="26626"/>
          <a:lstStyle>
            <a:lvl1pPr defTabSz="901700">
              <a:tabLst>
                <a:tab pos="388938" algn="l"/>
                <a:tab pos="727075" algn="l"/>
                <a:tab pos="1127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tabLst>
                <a:tab pos="388938" algn="l"/>
                <a:tab pos="727075" algn="l"/>
                <a:tab pos="1127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tabLst>
                <a:tab pos="388938" algn="l"/>
                <a:tab pos="727075" algn="l"/>
                <a:tab pos="1127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tabLst>
                <a:tab pos="388938" algn="l"/>
                <a:tab pos="727075" algn="l"/>
                <a:tab pos="1127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tabLst>
                <a:tab pos="388938" algn="l"/>
                <a:tab pos="727075" algn="l"/>
                <a:tab pos="1127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tabLst>
                <a:tab pos="388938" algn="l"/>
                <a:tab pos="727075" algn="l"/>
                <a:tab pos="1127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tabLst>
                <a:tab pos="388938" algn="l"/>
                <a:tab pos="727075" algn="l"/>
                <a:tab pos="1127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tabLst>
                <a:tab pos="388938" algn="l"/>
                <a:tab pos="727075" algn="l"/>
                <a:tab pos="1127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tabLst>
                <a:tab pos="388938" algn="l"/>
                <a:tab pos="727075" algn="l"/>
                <a:tab pos="1127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775"/>
              </a:lnSpc>
            </a:pPr>
            <a:r>
              <a:rPr lang="en-US" altLang="en-US" sz="3200" b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EQ</a:t>
            </a:r>
          </a:p>
        </p:txBody>
      </p:sp>
      <p:sp>
        <p:nvSpPr>
          <p:cNvPr id="178" name="Rectangle 173"/>
          <p:cNvSpPr>
            <a:spLocks noChangeArrowheads="1"/>
          </p:cNvSpPr>
          <p:nvPr/>
        </p:nvSpPr>
        <p:spPr bwMode="auto">
          <a:xfrm>
            <a:off x="4500563" y="1268413"/>
            <a:ext cx="4316412" cy="1255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1073150" indent="-10731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443038" indent="-1905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9653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48761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009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467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924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4381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8387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None/>
            </a:pPr>
            <a:r>
              <a:rPr lang="en-US" altLang="en-US" sz="1600">
                <a:solidFill>
                  <a:schemeClr val="accent1"/>
                </a:solidFill>
                <a:effectLst/>
              </a:rPr>
              <a:t>Step 1</a:t>
            </a:r>
            <a:r>
              <a:rPr lang="en-US" altLang="en-US" sz="1600">
                <a:effectLst/>
              </a:rPr>
              <a:t>: Truth table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None/>
            </a:pPr>
            <a:r>
              <a:rPr lang="en-US" altLang="en-US" sz="1600">
                <a:solidFill>
                  <a:schemeClr val="accent1"/>
                </a:solidFill>
                <a:effectLst/>
              </a:rPr>
              <a:t>Step 2</a:t>
            </a:r>
            <a:r>
              <a:rPr lang="en-US" altLang="en-US" sz="1600">
                <a:effectLst/>
              </a:rPr>
              <a:t>: K-map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None/>
            </a:pPr>
            <a:r>
              <a:rPr lang="en-US" altLang="en-US" sz="1600">
                <a:solidFill>
                  <a:schemeClr val="accent1"/>
                </a:solidFill>
                <a:effectLst/>
              </a:rPr>
              <a:t>Step 3</a:t>
            </a:r>
            <a:r>
              <a:rPr lang="en-US" altLang="en-US" sz="1600">
                <a:effectLst/>
              </a:rPr>
              <a:t>: Minimized sum-of-products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None/>
            </a:pPr>
            <a:r>
              <a:rPr lang="en-US" altLang="en-US" sz="1600">
                <a:solidFill>
                  <a:schemeClr val="accent1"/>
                </a:solidFill>
                <a:effectLst/>
              </a:rPr>
              <a:t>Step 4</a:t>
            </a:r>
            <a:r>
              <a:rPr lang="en-US" altLang="en-US" sz="1600">
                <a:effectLst/>
              </a:rPr>
              <a:t>: Physical implementation with gates</a:t>
            </a:r>
          </a:p>
        </p:txBody>
      </p:sp>
      <p:grpSp>
        <p:nvGrpSpPr>
          <p:cNvPr id="179" name="Group 174"/>
          <p:cNvGrpSpPr>
            <a:grpSpLocks/>
          </p:cNvGrpSpPr>
          <p:nvPr/>
        </p:nvGrpSpPr>
        <p:grpSpPr bwMode="auto">
          <a:xfrm>
            <a:off x="5292725" y="3500438"/>
            <a:ext cx="2720975" cy="3024187"/>
            <a:chOff x="2178" y="1088"/>
            <a:chExt cx="1714" cy="1905"/>
          </a:xfrm>
        </p:grpSpPr>
        <p:sp>
          <p:nvSpPr>
            <p:cNvPr id="180" name="Rectangle 175"/>
            <p:cNvSpPr>
              <a:spLocks noChangeArrowheads="1"/>
            </p:cNvSpPr>
            <p:nvPr/>
          </p:nvSpPr>
          <p:spPr bwMode="auto">
            <a:xfrm>
              <a:off x="2367" y="2583"/>
              <a:ext cx="1136" cy="4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2175"/>
                </a:lnSpc>
                <a:spcAft>
                  <a:spcPts val="1975"/>
                </a:spcAft>
              </a:pPr>
              <a:r>
                <a:rPr lang="en-US" altLang="en-US" sz="32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K-map for EQ</a:t>
              </a:r>
            </a:p>
          </p:txBody>
        </p:sp>
        <p:grpSp>
          <p:nvGrpSpPr>
            <p:cNvPr id="181" name="Group 176"/>
            <p:cNvGrpSpPr>
              <a:grpSpLocks/>
            </p:cNvGrpSpPr>
            <p:nvPr/>
          </p:nvGrpSpPr>
          <p:grpSpPr bwMode="auto">
            <a:xfrm>
              <a:off x="2178" y="1088"/>
              <a:ext cx="1714" cy="1471"/>
              <a:chOff x="4245" y="2703"/>
              <a:chExt cx="1738" cy="1490"/>
            </a:xfrm>
          </p:grpSpPr>
          <p:sp>
            <p:nvSpPr>
              <p:cNvPr id="182" name="Rectangle 177"/>
              <p:cNvSpPr>
                <a:spLocks noChangeArrowheads="1"/>
              </p:cNvSpPr>
              <p:nvPr/>
            </p:nvSpPr>
            <p:spPr bwMode="auto">
              <a:xfrm>
                <a:off x="4530" y="2905"/>
                <a:ext cx="520" cy="5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775"/>
                  </a:lnSpc>
                </a:pPr>
                <a:r>
                  <a:rPr lang="en-US" altLang="en-US" sz="1100" b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1	0</a:t>
                </a:r>
              </a:p>
              <a:p>
                <a:pPr>
                  <a:lnSpc>
                    <a:spcPts val="1775"/>
                  </a:lnSpc>
                  <a:spcBef>
                    <a:spcPts val="1775"/>
                  </a:spcBef>
                </a:pPr>
                <a:r>
                  <a:rPr lang="en-US" altLang="en-US" sz="1100" b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0	1</a:t>
                </a:r>
              </a:p>
            </p:txBody>
          </p:sp>
          <p:sp>
            <p:nvSpPr>
              <p:cNvPr id="183" name="Rectangle 178"/>
              <p:cNvSpPr>
                <a:spLocks noChangeArrowheads="1"/>
              </p:cNvSpPr>
              <p:nvPr/>
            </p:nvSpPr>
            <p:spPr bwMode="auto">
              <a:xfrm>
                <a:off x="5103" y="2904"/>
                <a:ext cx="520" cy="5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775"/>
                  </a:lnSpc>
                </a:pPr>
                <a:r>
                  <a:rPr lang="en-US" altLang="en-US" sz="1100" b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0	0</a:t>
                </a:r>
              </a:p>
              <a:p>
                <a:pPr>
                  <a:lnSpc>
                    <a:spcPts val="1775"/>
                  </a:lnSpc>
                  <a:spcBef>
                    <a:spcPts val="1775"/>
                  </a:spcBef>
                </a:pPr>
                <a:r>
                  <a:rPr lang="en-US" altLang="en-US" sz="1100" b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0	0</a:t>
                </a:r>
              </a:p>
            </p:txBody>
          </p:sp>
          <p:sp>
            <p:nvSpPr>
              <p:cNvPr id="184" name="Rectangle 179"/>
              <p:cNvSpPr>
                <a:spLocks noChangeArrowheads="1"/>
              </p:cNvSpPr>
              <p:nvPr/>
            </p:nvSpPr>
            <p:spPr bwMode="auto">
              <a:xfrm>
                <a:off x="4996" y="2847"/>
                <a:ext cx="576" cy="57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85" name="Line 180"/>
              <p:cNvSpPr>
                <a:spLocks noChangeShapeType="1"/>
              </p:cNvSpPr>
              <p:nvPr/>
            </p:nvSpPr>
            <p:spPr bwMode="auto">
              <a:xfrm>
                <a:off x="5278" y="2849"/>
                <a:ext cx="0" cy="5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86" name="Line 181"/>
              <p:cNvSpPr>
                <a:spLocks noChangeShapeType="1"/>
              </p:cNvSpPr>
              <p:nvPr/>
            </p:nvSpPr>
            <p:spPr bwMode="auto">
              <a:xfrm flipH="1">
                <a:off x="4990" y="3131"/>
                <a:ext cx="57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87" name="Line 182"/>
              <p:cNvSpPr>
                <a:spLocks noChangeShapeType="1"/>
              </p:cNvSpPr>
              <p:nvPr/>
            </p:nvSpPr>
            <p:spPr bwMode="auto">
              <a:xfrm>
                <a:off x="4996" y="2847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88" name="Line 183"/>
              <p:cNvSpPr>
                <a:spLocks noChangeShapeType="1"/>
              </p:cNvSpPr>
              <p:nvPr/>
            </p:nvSpPr>
            <p:spPr bwMode="auto">
              <a:xfrm flipH="1">
                <a:off x="5574" y="3122"/>
                <a:ext cx="0" cy="5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89" name="Rectangle 184"/>
              <p:cNvSpPr>
                <a:spLocks noChangeArrowheads="1"/>
              </p:cNvSpPr>
              <p:nvPr/>
            </p:nvSpPr>
            <p:spPr bwMode="auto">
              <a:xfrm>
                <a:off x="5615" y="3304"/>
                <a:ext cx="368" cy="2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575"/>
                  </a:lnSpc>
                </a:pPr>
                <a:r>
                  <a:rPr lang="en-US" altLang="en-US" sz="1200" b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B</a:t>
                </a:r>
              </a:p>
            </p:txBody>
          </p:sp>
          <p:sp>
            <p:nvSpPr>
              <p:cNvPr id="190" name="Rectangle 185"/>
              <p:cNvSpPr>
                <a:spLocks noChangeArrowheads="1"/>
              </p:cNvSpPr>
              <p:nvPr/>
            </p:nvSpPr>
            <p:spPr bwMode="auto">
              <a:xfrm>
                <a:off x="5252" y="2703"/>
                <a:ext cx="368" cy="2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575"/>
                  </a:lnSpc>
                </a:pPr>
                <a:r>
                  <a:rPr lang="en-US" altLang="en-US" sz="1200" b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C</a:t>
                </a:r>
              </a:p>
            </p:txBody>
          </p:sp>
          <p:sp>
            <p:nvSpPr>
              <p:cNvPr id="191" name="Rectangle 186"/>
              <p:cNvSpPr>
                <a:spLocks noChangeArrowheads="1"/>
              </p:cNvSpPr>
              <p:nvPr/>
            </p:nvSpPr>
            <p:spPr bwMode="auto">
              <a:xfrm>
                <a:off x="4420" y="2847"/>
                <a:ext cx="576" cy="57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92" name="Line 187"/>
              <p:cNvSpPr>
                <a:spLocks noChangeShapeType="1"/>
              </p:cNvSpPr>
              <p:nvPr/>
            </p:nvSpPr>
            <p:spPr bwMode="auto">
              <a:xfrm>
                <a:off x="4702" y="2849"/>
                <a:ext cx="0" cy="5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93" name="Line 188"/>
              <p:cNvSpPr>
                <a:spLocks noChangeShapeType="1"/>
              </p:cNvSpPr>
              <p:nvPr/>
            </p:nvSpPr>
            <p:spPr bwMode="auto">
              <a:xfrm flipH="1">
                <a:off x="4414" y="3131"/>
                <a:ext cx="57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94" name="Rectangle 189"/>
              <p:cNvSpPr>
                <a:spLocks noChangeArrowheads="1"/>
              </p:cNvSpPr>
              <p:nvPr/>
            </p:nvSpPr>
            <p:spPr bwMode="auto">
              <a:xfrm>
                <a:off x="4525" y="3496"/>
                <a:ext cx="520" cy="5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775"/>
                  </a:lnSpc>
                </a:pPr>
                <a:r>
                  <a:rPr lang="en-US" altLang="en-US" sz="1100" b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0	0</a:t>
                </a:r>
              </a:p>
              <a:p>
                <a:pPr>
                  <a:lnSpc>
                    <a:spcPts val="1775"/>
                  </a:lnSpc>
                  <a:spcBef>
                    <a:spcPts val="1775"/>
                  </a:spcBef>
                </a:pPr>
                <a:r>
                  <a:rPr lang="en-US" altLang="en-US" sz="1100" b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0	0</a:t>
                </a:r>
              </a:p>
            </p:txBody>
          </p:sp>
          <p:sp>
            <p:nvSpPr>
              <p:cNvPr id="195" name="Rectangle 190"/>
              <p:cNvSpPr>
                <a:spLocks noChangeArrowheads="1"/>
              </p:cNvSpPr>
              <p:nvPr/>
            </p:nvSpPr>
            <p:spPr bwMode="auto">
              <a:xfrm>
                <a:off x="5098" y="3495"/>
                <a:ext cx="520" cy="5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775"/>
                  </a:lnSpc>
                </a:pPr>
                <a:r>
                  <a:rPr lang="en-US" altLang="en-US" sz="1100" b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1	0</a:t>
                </a:r>
              </a:p>
              <a:p>
                <a:pPr>
                  <a:lnSpc>
                    <a:spcPts val="1775"/>
                  </a:lnSpc>
                  <a:spcBef>
                    <a:spcPts val="1775"/>
                  </a:spcBef>
                </a:pPr>
                <a:r>
                  <a:rPr lang="en-US" altLang="en-US" sz="1100" b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0	1</a:t>
                </a:r>
              </a:p>
            </p:txBody>
          </p:sp>
          <p:sp>
            <p:nvSpPr>
              <p:cNvPr id="196" name="Rectangle 191"/>
              <p:cNvSpPr>
                <a:spLocks noChangeArrowheads="1"/>
              </p:cNvSpPr>
              <p:nvPr/>
            </p:nvSpPr>
            <p:spPr bwMode="auto">
              <a:xfrm>
                <a:off x="4996" y="3425"/>
                <a:ext cx="576" cy="57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97" name="Line 192"/>
              <p:cNvSpPr>
                <a:spLocks noChangeShapeType="1"/>
              </p:cNvSpPr>
              <p:nvPr/>
            </p:nvSpPr>
            <p:spPr bwMode="auto">
              <a:xfrm>
                <a:off x="5278" y="3427"/>
                <a:ext cx="0" cy="5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98" name="Line 193"/>
              <p:cNvSpPr>
                <a:spLocks noChangeShapeType="1"/>
              </p:cNvSpPr>
              <p:nvPr/>
            </p:nvSpPr>
            <p:spPr bwMode="auto">
              <a:xfrm flipH="1">
                <a:off x="4990" y="3709"/>
                <a:ext cx="57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99" name="Line 194"/>
              <p:cNvSpPr>
                <a:spLocks noChangeShapeType="1"/>
              </p:cNvSpPr>
              <p:nvPr/>
            </p:nvSpPr>
            <p:spPr bwMode="auto">
              <a:xfrm>
                <a:off x="4702" y="4001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200" name="Line 195"/>
              <p:cNvSpPr>
                <a:spLocks noChangeShapeType="1"/>
              </p:cNvSpPr>
              <p:nvPr/>
            </p:nvSpPr>
            <p:spPr bwMode="auto">
              <a:xfrm flipH="1">
                <a:off x="4420" y="3418"/>
                <a:ext cx="0" cy="58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201" name="Rectangle 196"/>
              <p:cNvSpPr>
                <a:spLocks noChangeArrowheads="1"/>
              </p:cNvSpPr>
              <p:nvPr/>
            </p:nvSpPr>
            <p:spPr bwMode="auto">
              <a:xfrm>
                <a:off x="4958" y="3985"/>
                <a:ext cx="368" cy="2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575"/>
                  </a:lnSpc>
                </a:pPr>
                <a:r>
                  <a:rPr lang="en-US" altLang="en-US" sz="1200" b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D</a:t>
                </a:r>
              </a:p>
            </p:txBody>
          </p:sp>
          <p:sp>
            <p:nvSpPr>
              <p:cNvPr id="202" name="Rectangle 197"/>
              <p:cNvSpPr>
                <a:spLocks noChangeArrowheads="1"/>
              </p:cNvSpPr>
              <p:nvPr/>
            </p:nvSpPr>
            <p:spPr bwMode="auto">
              <a:xfrm>
                <a:off x="4420" y="3425"/>
                <a:ext cx="576" cy="57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203" name="Line 198"/>
              <p:cNvSpPr>
                <a:spLocks noChangeShapeType="1"/>
              </p:cNvSpPr>
              <p:nvPr/>
            </p:nvSpPr>
            <p:spPr bwMode="auto">
              <a:xfrm>
                <a:off x="4702" y="3427"/>
                <a:ext cx="0" cy="5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204" name="Line 199"/>
              <p:cNvSpPr>
                <a:spLocks noChangeShapeType="1"/>
              </p:cNvSpPr>
              <p:nvPr/>
            </p:nvSpPr>
            <p:spPr bwMode="auto">
              <a:xfrm flipH="1">
                <a:off x="4414" y="3709"/>
                <a:ext cx="57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205" name="Text Box 200"/>
              <p:cNvSpPr txBox="1">
                <a:spLocks noChangeArrowheads="1"/>
              </p:cNvSpPr>
              <p:nvPr/>
            </p:nvSpPr>
            <p:spPr bwMode="auto">
              <a:xfrm>
                <a:off x="4245" y="3615"/>
                <a:ext cx="188" cy="1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215" tIns="45107" rIns="90215" bIns="45107">
                <a:spAutoFit/>
              </a:bodyPr>
              <a:lstStyle>
                <a:lvl1pPr defTabSz="9017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sz="1200" b="0">
                    <a:effectLst/>
                    <a:latin typeface="Comic Sans MS" panose="030F0702030302020204" pitchFamily="66" charset="0"/>
                  </a:rPr>
                  <a:t>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762473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Karnaugh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Maps: Don’t Cares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9750" y="1392238"/>
            <a:ext cx="7848600" cy="135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 smtClean="0">
                <a:solidFill>
                  <a:srgbClr val="0070C0"/>
                </a:solidFill>
              </a:rPr>
              <a:t>In some cases, outputs are undefined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 smtClean="0">
                <a:solidFill>
                  <a:srgbClr val="0070C0"/>
                </a:solidFill>
              </a:rPr>
              <a:t>We “don’t care” if the circuit produces a ‘0’ or a ‘1’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 smtClean="0">
                <a:solidFill>
                  <a:srgbClr val="0070C0"/>
                </a:solidFill>
              </a:rPr>
              <a:t>This knowledge can be used to simplify functions</a:t>
            </a:r>
            <a:endParaRPr lang="en-US" altLang="en-US" sz="2000" kern="0" dirty="0">
              <a:solidFill>
                <a:srgbClr val="0070C0"/>
              </a:solidFill>
            </a:endParaRPr>
          </a:p>
        </p:txBody>
      </p:sp>
      <p:sp>
        <p:nvSpPr>
          <p:cNvPr id="11" name="Rectangle 30"/>
          <p:cNvSpPr>
            <a:spLocks noChangeArrowheads="1"/>
          </p:cNvSpPr>
          <p:nvPr/>
        </p:nvSpPr>
        <p:spPr bwMode="auto">
          <a:xfrm>
            <a:off x="5634038" y="3814763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6132513" y="3814763"/>
            <a:ext cx="635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2400"/>
          </a:p>
        </p:txBody>
      </p:sp>
      <p:grpSp>
        <p:nvGrpSpPr>
          <p:cNvPr id="3" name="Group 2"/>
          <p:cNvGrpSpPr/>
          <p:nvPr/>
        </p:nvGrpSpPr>
        <p:grpSpPr>
          <a:xfrm>
            <a:off x="685800" y="2971800"/>
            <a:ext cx="3459163" cy="3087688"/>
            <a:chOff x="685800" y="2971800"/>
            <a:chExt cx="3459163" cy="3087688"/>
          </a:xfrm>
        </p:grpSpPr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3505200" y="4114800"/>
              <a:ext cx="639763" cy="895350"/>
              <a:chOff x="2079" y="2574"/>
              <a:chExt cx="403" cy="564"/>
            </a:xfrm>
          </p:grpSpPr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 flipH="1">
                <a:off x="2079" y="2574"/>
                <a:ext cx="0" cy="56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0" name="Rectangle 11"/>
              <p:cNvSpPr>
                <a:spLocks noChangeArrowheads="1"/>
              </p:cNvSpPr>
              <p:nvPr/>
            </p:nvSpPr>
            <p:spPr bwMode="auto">
              <a:xfrm>
                <a:off x="2119" y="2753"/>
                <a:ext cx="363" cy="2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575"/>
                  </a:lnSpc>
                </a:pPr>
                <a:r>
                  <a:rPr lang="en-US" altLang="en-US" sz="1050" dirty="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D</a:t>
                </a:r>
              </a:p>
            </p:txBody>
          </p:sp>
        </p:grpSp>
        <p:grpSp>
          <p:nvGrpSpPr>
            <p:cNvPr id="13" name="Group 51"/>
            <p:cNvGrpSpPr>
              <a:grpSpLocks/>
            </p:cNvGrpSpPr>
            <p:nvPr/>
          </p:nvGrpSpPr>
          <p:grpSpPr bwMode="auto">
            <a:xfrm>
              <a:off x="685800" y="2971800"/>
              <a:ext cx="2709863" cy="3087688"/>
              <a:chOff x="432" y="1872"/>
              <a:chExt cx="1707" cy="1945"/>
            </a:xfrm>
          </p:grpSpPr>
          <p:sp>
            <p:nvSpPr>
              <p:cNvPr id="14" name="Rectangle 4"/>
              <p:cNvSpPr>
                <a:spLocks noChangeArrowheads="1"/>
              </p:cNvSpPr>
              <p:nvPr/>
            </p:nvSpPr>
            <p:spPr bwMode="auto">
              <a:xfrm>
                <a:off x="1049" y="2359"/>
                <a:ext cx="513" cy="5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775"/>
                  </a:lnSpc>
                </a:pPr>
                <a:r>
                  <a:rPr lang="en-US" altLang="en-US" sz="100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0	0</a:t>
                </a:r>
              </a:p>
              <a:p>
                <a:pPr>
                  <a:lnSpc>
                    <a:spcPts val="1775"/>
                  </a:lnSpc>
                  <a:spcBef>
                    <a:spcPts val="1775"/>
                  </a:spcBef>
                </a:pPr>
                <a:r>
                  <a:rPr lang="en-US" altLang="en-US" sz="100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1	1</a:t>
                </a:r>
              </a:p>
            </p:txBody>
          </p:sp>
          <p:sp>
            <p:nvSpPr>
              <p:cNvPr id="15" name="Rectangle 5"/>
              <p:cNvSpPr>
                <a:spLocks noChangeArrowheads="1"/>
              </p:cNvSpPr>
              <p:nvPr/>
            </p:nvSpPr>
            <p:spPr bwMode="auto">
              <a:xfrm>
                <a:off x="1614" y="2358"/>
                <a:ext cx="513" cy="5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775"/>
                  </a:lnSpc>
                </a:pPr>
                <a:r>
                  <a:rPr lang="en-US" altLang="en-US" sz="100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X	0</a:t>
                </a:r>
              </a:p>
              <a:p>
                <a:pPr>
                  <a:lnSpc>
                    <a:spcPts val="1775"/>
                  </a:lnSpc>
                  <a:spcBef>
                    <a:spcPts val="1775"/>
                  </a:spcBef>
                </a:pPr>
                <a:r>
                  <a:rPr lang="en-US" altLang="en-US" sz="100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X	1</a:t>
                </a:r>
              </a:p>
            </p:txBody>
          </p:sp>
          <p:sp>
            <p:nvSpPr>
              <p:cNvPr id="16" name="Rectangle 6"/>
              <p:cNvSpPr>
                <a:spLocks noChangeArrowheads="1"/>
              </p:cNvSpPr>
              <p:nvPr/>
            </p:nvSpPr>
            <p:spPr bwMode="auto">
              <a:xfrm>
                <a:off x="1509" y="2302"/>
                <a:ext cx="568" cy="56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>
                <a:off x="1787" y="2304"/>
                <a:ext cx="0" cy="5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8" name="Line 8"/>
              <p:cNvSpPr>
                <a:spLocks noChangeShapeType="1"/>
              </p:cNvSpPr>
              <p:nvPr/>
            </p:nvSpPr>
            <p:spPr bwMode="auto">
              <a:xfrm flipH="1">
                <a:off x="1503" y="2583"/>
                <a:ext cx="56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9" name="Rectangle 12"/>
              <p:cNvSpPr>
                <a:spLocks noChangeArrowheads="1"/>
              </p:cNvSpPr>
              <p:nvPr/>
            </p:nvSpPr>
            <p:spPr bwMode="auto">
              <a:xfrm>
                <a:off x="1776" y="1872"/>
                <a:ext cx="363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575"/>
                  </a:lnSpc>
                </a:pPr>
                <a:r>
                  <a:rPr lang="en-US" altLang="en-US" sz="105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A</a:t>
                </a:r>
              </a:p>
            </p:txBody>
          </p:sp>
          <p:sp>
            <p:nvSpPr>
              <p:cNvPr id="20" name="Rectangle 13"/>
              <p:cNvSpPr>
                <a:spLocks noChangeArrowheads="1"/>
              </p:cNvSpPr>
              <p:nvPr/>
            </p:nvSpPr>
            <p:spPr bwMode="auto">
              <a:xfrm>
                <a:off x="941" y="2302"/>
                <a:ext cx="568" cy="56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21" name="Line 14"/>
              <p:cNvSpPr>
                <a:spLocks noChangeShapeType="1"/>
              </p:cNvSpPr>
              <p:nvPr/>
            </p:nvSpPr>
            <p:spPr bwMode="auto">
              <a:xfrm>
                <a:off x="1219" y="2304"/>
                <a:ext cx="0" cy="5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 flipH="1">
                <a:off x="935" y="2583"/>
                <a:ext cx="56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23" name="Rectangle 16"/>
              <p:cNvSpPr>
                <a:spLocks noChangeArrowheads="1"/>
              </p:cNvSpPr>
              <p:nvPr/>
            </p:nvSpPr>
            <p:spPr bwMode="auto">
              <a:xfrm>
                <a:off x="1044" y="2943"/>
                <a:ext cx="513" cy="5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775"/>
                  </a:lnSpc>
                </a:pPr>
                <a:r>
                  <a:rPr lang="en-US" altLang="en-US" sz="100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1	1</a:t>
                </a:r>
              </a:p>
              <a:p>
                <a:pPr>
                  <a:lnSpc>
                    <a:spcPts val="1775"/>
                  </a:lnSpc>
                  <a:spcBef>
                    <a:spcPts val="1775"/>
                  </a:spcBef>
                </a:pPr>
                <a:r>
                  <a:rPr lang="en-US" altLang="en-US" sz="100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0	X</a:t>
                </a:r>
              </a:p>
            </p:txBody>
          </p:sp>
          <p:sp>
            <p:nvSpPr>
              <p:cNvPr id="24" name="Rectangle 17"/>
              <p:cNvSpPr>
                <a:spLocks noChangeArrowheads="1"/>
              </p:cNvSpPr>
              <p:nvPr/>
            </p:nvSpPr>
            <p:spPr bwMode="auto">
              <a:xfrm>
                <a:off x="1609" y="2942"/>
                <a:ext cx="513" cy="5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8795" tIns="26626" rIns="18795" bIns="26626"/>
              <a:lstStyle>
                <a:lvl1pPr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4508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90170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352550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1804988" defTabSz="901700"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621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193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765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33788" defTabSz="901700" fontAlgn="base">
                  <a:spcBef>
                    <a:spcPct val="0"/>
                  </a:spcBef>
                  <a:spcAft>
                    <a:spcPct val="0"/>
                  </a:spcAft>
                  <a:tabLst>
                    <a:tab pos="450850" algn="l"/>
                    <a:tab pos="901700" algn="l"/>
                    <a:tab pos="13525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ts val="1775"/>
                  </a:lnSpc>
                </a:pPr>
                <a:r>
                  <a:rPr lang="en-US" altLang="en-US" sz="100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0	0</a:t>
                </a:r>
              </a:p>
              <a:p>
                <a:pPr>
                  <a:lnSpc>
                    <a:spcPts val="1775"/>
                  </a:lnSpc>
                  <a:spcBef>
                    <a:spcPts val="1775"/>
                  </a:spcBef>
                </a:pPr>
                <a:r>
                  <a:rPr lang="en-US" altLang="en-US" sz="1000">
                    <a:solidFill>
                      <a:srgbClr val="000000"/>
                    </a:solidFill>
                    <a:effectLst/>
                    <a:latin typeface="Comic Sans MS" panose="030F0702030302020204" pitchFamily="66" charset="0"/>
                  </a:rPr>
                  <a:t>0	0</a:t>
                </a:r>
              </a:p>
            </p:txBody>
          </p:sp>
          <p:sp>
            <p:nvSpPr>
              <p:cNvPr id="25" name="Rectangle 18"/>
              <p:cNvSpPr>
                <a:spLocks noChangeArrowheads="1"/>
              </p:cNvSpPr>
              <p:nvPr/>
            </p:nvSpPr>
            <p:spPr bwMode="auto">
              <a:xfrm>
                <a:off x="1509" y="2873"/>
                <a:ext cx="568" cy="5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26" name="Line 19"/>
              <p:cNvSpPr>
                <a:spLocks noChangeShapeType="1"/>
              </p:cNvSpPr>
              <p:nvPr/>
            </p:nvSpPr>
            <p:spPr bwMode="auto">
              <a:xfrm>
                <a:off x="1787" y="2875"/>
                <a:ext cx="0" cy="5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27" name="Line 20"/>
              <p:cNvSpPr>
                <a:spLocks noChangeShapeType="1"/>
              </p:cNvSpPr>
              <p:nvPr/>
            </p:nvSpPr>
            <p:spPr bwMode="auto">
              <a:xfrm flipH="1">
                <a:off x="1503" y="3153"/>
                <a:ext cx="56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grpSp>
            <p:nvGrpSpPr>
              <p:cNvPr id="28" name="Group 50"/>
              <p:cNvGrpSpPr>
                <a:grpSpLocks/>
              </p:cNvGrpSpPr>
              <p:nvPr/>
            </p:nvGrpSpPr>
            <p:grpSpPr bwMode="auto">
              <a:xfrm>
                <a:off x="1248" y="3581"/>
                <a:ext cx="615" cy="236"/>
                <a:chOff x="1248" y="3581"/>
                <a:chExt cx="615" cy="236"/>
              </a:xfrm>
            </p:grpSpPr>
            <p:sp>
              <p:nvSpPr>
                <p:cNvPr id="51" name="Line 22"/>
                <p:cNvSpPr>
                  <a:spLocks noChangeShapeType="1"/>
                </p:cNvSpPr>
                <p:nvPr/>
              </p:nvSpPr>
              <p:spPr bwMode="auto">
                <a:xfrm>
                  <a:off x="1248" y="3581"/>
                  <a:ext cx="56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52" name="Rectangle 23"/>
                <p:cNvSpPr>
                  <a:spLocks noChangeArrowheads="1"/>
                </p:cNvSpPr>
                <p:nvPr/>
              </p:nvSpPr>
              <p:spPr bwMode="auto">
                <a:xfrm>
                  <a:off x="1500" y="3612"/>
                  <a:ext cx="363" cy="2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8795" tIns="26626" rIns="18795" bIns="26626"/>
                <a:lstStyle>
                  <a:lvl1pPr defTabSz="901700">
                    <a:tabLst>
                      <a:tab pos="450850" algn="l"/>
                      <a:tab pos="901700" algn="l"/>
                      <a:tab pos="135255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450850" defTabSz="901700">
                    <a:tabLst>
                      <a:tab pos="450850" algn="l"/>
                      <a:tab pos="901700" algn="l"/>
                      <a:tab pos="135255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901700" defTabSz="901700">
                    <a:tabLst>
                      <a:tab pos="450850" algn="l"/>
                      <a:tab pos="901700" algn="l"/>
                      <a:tab pos="135255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352550" defTabSz="901700">
                    <a:tabLst>
                      <a:tab pos="450850" algn="l"/>
                      <a:tab pos="901700" algn="l"/>
                      <a:tab pos="135255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1804988" defTabSz="901700">
                    <a:tabLst>
                      <a:tab pos="450850" algn="l"/>
                      <a:tab pos="901700" algn="l"/>
                      <a:tab pos="135255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262188" defTabSz="901700" fontAlgn="base">
                    <a:spcBef>
                      <a:spcPct val="0"/>
                    </a:spcBef>
                    <a:spcAft>
                      <a:spcPct val="0"/>
                    </a:spcAft>
                    <a:tabLst>
                      <a:tab pos="450850" algn="l"/>
                      <a:tab pos="901700" algn="l"/>
                      <a:tab pos="135255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719388" defTabSz="901700" fontAlgn="base">
                    <a:spcBef>
                      <a:spcPct val="0"/>
                    </a:spcBef>
                    <a:spcAft>
                      <a:spcPct val="0"/>
                    </a:spcAft>
                    <a:tabLst>
                      <a:tab pos="450850" algn="l"/>
                      <a:tab pos="901700" algn="l"/>
                      <a:tab pos="135255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176588" defTabSz="901700" fontAlgn="base">
                    <a:spcBef>
                      <a:spcPct val="0"/>
                    </a:spcBef>
                    <a:spcAft>
                      <a:spcPct val="0"/>
                    </a:spcAft>
                    <a:tabLst>
                      <a:tab pos="450850" algn="l"/>
                      <a:tab pos="901700" algn="l"/>
                      <a:tab pos="135255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633788" defTabSz="901700" fontAlgn="base">
                    <a:spcBef>
                      <a:spcPct val="0"/>
                    </a:spcBef>
                    <a:spcAft>
                      <a:spcPct val="0"/>
                    </a:spcAft>
                    <a:tabLst>
                      <a:tab pos="450850" algn="l"/>
                      <a:tab pos="901700" algn="l"/>
                      <a:tab pos="135255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ts val="1575"/>
                    </a:lnSpc>
                  </a:pPr>
                  <a:r>
                    <a:rPr lang="en-US" altLang="en-US" sz="1050">
                      <a:solidFill>
                        <a:srgbClr val="000000"/>
                      </a:solidFill>
                      <a:effectLst/>
                      <a:latin typeface="Comic Sans MS" panose="030F0702030302020204" pitchFamily="66" charset="0"/>
                    </a:rPr>
                    <a:t>B</a:t>
                  </a:r>
                </a:p>
              </p:txBody>
            </p:sp>
          </p:grpSp>
          <p:sp>
            <p:nvSpPr>
              <p:cNvPr id="29" name="Rectangle 24"/>
              <p:cNvSpPr>
                <a:spLocks noChangeArrowheads="1"/>
              </p:cNvSpPr>
              <p:nvPr/>
            </p:nvSpPr>
            <p:spPr bwMode="auto">
              <a:xfrm>
                <a:off x="941" y="2873"/>
                <a:ext cx="568" cy="5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30" name="Line 25"/>
              <p:cNvSpPr>
                <a:spLocks noChangeShapeType="1"/>
              </p:cNvSpPr>
              <p:nvPr/>
            </p:nvSpPr>
            <p:spPr bwMode="auto">
              <a:xfrm>
                <a:off x="1219" y="2875"/>
                <a:ext cx="0" cy="5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31" name="Line 26"/>
              <p:cNvSpPr>
                <a:spLocks noChangeShapeType="1"/>
              </p:cNvSpPr>
              <p:nvPr/>
            </p:nvSpPr>
            <p:spPr bwMode="auto">
              <a:xfrm flipH="1">
                <a:off x="935" y="3153"/>
                <a:ext cx="56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grpSp>
            <p:nvGrpSpPr>
              <p:cNvPr id="32" name="Group 27"/>
              <p:cNvGrpSpPr>
                <a:grpSpLocks/>
              </p:cNvGrpSpPr>
              <p:nvPr/>
            </p:nvGrpSpPr>
            <p:grpSpPr bwMode="auto">
              <a:xfrm>
                <a:off x="467" y="2840"/>
                <a:ext cx="173" cy="575"/>
                <a:chOff x="768" y="2866"/>
                <a:chExt cx="173" cy="575"/>
              </a:xfrm>
            </p:grpSpPr>
            <p:sp>
              <p:nvSpPr>
                <p:cNvPr id="49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941" y="2866"/>
                  <a:ext cx="0" cy="57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50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768" y="3060"/>
                  <a:ext cx="168" cy="1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215" tIns="45107" rIns="90215" bIns="45107">
                  <a:spAutoFit/>
                </a:bodyPr>
                <a:lstStyle>
                  <a:lvl1pPr defTabSz="9017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450850" defTabSz="9017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901700" defTabSz="9017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352550" defTabSz="9017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1804988" defTabSz="9017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262188" defTabSz="9017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719388" defTabSz="9017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176588" defTabSz="9017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633788" defTabSz="9017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 sz="1050">
                      <a:effectLst/>
                      <a:latin typeface="Comic Sans MS" panose="030F0702030302020204" pitchFamily="66" charset="0"/>
                    </a:rPr>
                    <a:t>C</a:t>
                  </a:r>
                </a:p>
              </p:txBody>
            </p:sp>
          </p:grpSp>
          <p:sp>
            <p:nvSpPr>
              <p:cNvPr id="33" name="Line 32"/>
              <p:cNvSpPr>
                <a:spLocks noChangeShapeType="1"/>
              </p:cNvSpPr>
              <p:nvPr/>
            </p:nvSpPr>
            <p:spPr bwMode="auto">
              <a:xfrm flipH="1" flipV="1">
                <a:off x="696" y="2064"/>
                <a:ext cx="24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34" name="Text Box 33"/>
              <p:cNvSpPr txBox="1">
                <a:spLocks noChangeArrowheads="1"/>
              </p:cNvSpPr>
              <p:nvPr/>
            </p:nvSpPr>
            <p:spPr bwMode="auto">
              <a:xfrm>
                <a:off x="432" y="2112"/>
                <a:ext cx="36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2400">
                    <a:solidFill>
                      <a:srgbClr val="005400"/>
                    </a:solidFill>
                    <a:effectLst/>
                  </a:rPr>
                  <a:t>CD</a:t>
                </a:r>
              </a:p>
            </p:txBody>
          </p:sp>
          <p:sp>
            <p:nvSpPr>
              <p:cNvPr id="35" name="Text Box 34"/>
              <p:cNvSpPr txBox="1">
                <a:spLocks noChangeArrowheads="1"/>
              </p:cNvSpPr>
              <p:nvPr/>
            </p:nvSpPr>
            <p:spPr bwMode="auto">
              <a:xfrm>
                <a:off x="816" y="1920"/>
                <a:ext cx="347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2400">
                    <a:solidFill>
                      <a:srgbClr val="005400"/>
                    </a:solidFill>
                    <a:effectLst/>
                  </a:rPr>
                  <a:t>AB</a:t>
                </a:r>
              </a:p>
            </p:txBody>
          </p:sp>
          <p:grpSp>
            <p:nvGrpSpPr>
              <p:cNvPr id="36" name="Group 35"/>
              <p:cNvGrpSpPr>
                <a:grpSpLocks/>
              </p:cNvGrpSpPr>
              <p:nvPr/>
            </p:nvGrpSpPr>
            <p:grpSpPr bwMode="auto">
              <a:xfrm>
                <a:off x="662" y="2327"/>
                <a:ext cx="330" cy="556"/>
                <a:chOff x="662" y="2327"/>
                <a:chExt cx="330" cy="556"/>
              </a:xfrm>
            </p:grpSpPr>
            <p:sp>
              <p:nvSpPr>
                <p:cNvPr id="47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662" y="2327"/>
                  <a:ext cx="328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:r>
                    <a:rPr lang="en-US" altLang="en-US" sz="2400">
                      <a:solidFill>
                        <a:schemeClr val="accent1"/>
                      </a:solidFill>
                      <a:effectLst/>
                    </a:rPr>
                    <a:t>00</a:t>
                  </a:r>
                </a:p>
              </p:txBody>
            </p:sp>
            <p:sp>
              <p:nvSpPr>
                <p:cNvPr id="48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664" y="2592"/>
                  <a:ext cx="328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:r>
                    <a:rPr lang="en-US" altLang="en-US" sz="2400">
                      <a:solidFill>
                        <a:schemeClr val="accent1"/>
                      </a:solidFill>
                      <a:effectLst/>
                    </a:rPr>
                    <a:t>01</a:t>
                  </a:r>
                </a:p>
              </p:txBody>
            </p:sp>
          </p:grpSp>
          <p:grpSp>
            <p:nvGrpSpPr>
              <p:cNvPr id="37" name="Group 38"/>
              <p:cNvGrpSpPr>
                <a:grpSpLocks/>
              </p:cNvGrpSpPr>
              <p:nvPr/>
            </p:nvGrpSpPr>
            <p:grpSpPr bwMode="auto">
              <a:xfrm>
                <a:off x="656" y="2880"/>
                <a:ext cx="330" cy="556"/>
                <a:chOff x="662" y="2327"/>
                <a:chExt cx="330" cy="556"/>
              </a:xfrm>
            </p:grpSpPr>
            <p:sp>
              <p:nvSpPr>
                <p:cNvPr id="45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662" y="2327"/>
                  <a:ext cx="328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:r>
                    <a:rPr lang="en-US" altLang="en-US" sz="2400">
                      <a:solidFill>
                        <a:schemeClr val="accent1"/>
                      </a:solidFill>
                      <a:effectLst/>
                    </a:rPr>
                    <a:t>11</a:t>
                  </a:r>
                </a:p>
              </p:txBody>
            </p:sp>
            <p:sp>
              <p:nvSpPr>
                <p:cNvPr id="46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664" y="2592"/>
                  <a:ext cx="328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:r>
                    <a:rPr lang="en-US" altLang="en-US" sz="2400">
                      <a:solidFill>
                        <a:schemeClr val="accent1"/>
                      </a:solidFill>
                      <a:effectLst/>
                    </a:rPr>
                    <a:t>10</a:t>
                  </a:r>
                </a:p>
              </p:txBody>
            </p:sp>
          </p:grpSp>
          <p:sp>
            <p:nvSpPr>
              <p:cNvPr id="38" name="Line 41"/>
              <p:cNvSpPr>
                <a:spLocks noChangeShapeType="1"/>
              </p:cNvSpPr>
              <p:nvPr/>
            </p:nvSpPr>
            <p:spPr bwMode="auto">
              <a:xfrm>
                <a:off x="1488" y="2064"/>
                <a:ext cx="56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grpSp>
            <p:nvGrpSpPr>
              <p:cNvPr id="39" name="Group 42"/>
              <p:cNvGrpSpPr>
                <a:grpSpLocks/>
              </p:cNvGrpSpPr>
              <p:nvPr/>
            </p:nvGrpSpPr>
            <p:grpSpPr bwMode="auto">
              <a:xfrm>
                <a:off x="950" y="2087"/>
                <a:ext cx="602" cy="292"/>
                <a:chOff x="950" y="2087"/>
                <a:chExt cx="602" cy="292"/>
              </a:xfrm>
            </p:grpSpPr>
            <p:sp>
              <p:nvSpPr>
                <p:cNvPr id="4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950" y="2087"/>
                  <a:ext cx="328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:r>
                    <a:rPr lang="en-US" altLang="en-US" sz="2400">
                      <a:solidFill>
                        <a:schemeClr val="accent1"/>
                      </a:solidFill>
                      <a:effectLst/>
                    </a:rPr>
                    <a:t>00</a:t>
                  </a:r>
                </a:p>
              </p:txBody>
            </p:sp>
            <p:sp>
              <p:nvSpPr>
                <p:cNvPr id="4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224" y="2088"/>
                  <a:ext cx="328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:r>
                    <a:rPr lang="en-US" altLang="en-US" sz="2400">
                      <a:solidFill>
                        <a:schemeClr val="accent1"/>
                      </a:solidFill>
                      <a:effectLst/>
                    </a:rPr>
                    <a:t>01</a:t>
                  </a:r>
                </a:p>
              </p:txBody>
            </p:sp>
          </p:grpSp>
          <p:grpSp>
            <p:nvGrpSpPr>
              <p:cNvPr id="40" name="Group 45"/>
              <p:cNvGrpSpPr>
                <a:grpSpLocks/>
              </p:cNvGrpSpPr>
              <p:nvPr/>
            </p:nvGrpSpPr>
            <p:grpSpPr bwMode="auto">
              <a:xfrm>
                <a:off x="1496" y="2080"/>
                <a:ext cx="602" cy="292"/>
                <a:chOff x="950" y="2087"/>
                <a:chExt cx="602" cy="292"/>
              </a:xfrm>
            </p:grpSpPr>
            <p:sp>
              <p:nvSpPr>
                <p:cNvPr id="41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950" y="2087"/>
                  <a:ext cx="328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:r>
                    <a:rPr lang="en-US" altLang="en-US" sz="2400">
                      <a:solidFill>
                        <a:schemeClr val="accent1"/>
                      </a:solidFill>
                      <a:effectLst/>
                    </a:rPr>
                    <a:t>11</a:t>
                  </a:r>
                </a:p>
              </p:txBody>
            </p:sp>
            <p:sp>
              <p:nvSpPr>
                <p:cNvPr id="42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224" y="2088"/>
                  <a:ext cx="328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:r>
                    <a:rPr lang="en-US" altLang="en-US" sz="2400">
                      <a:solidFill>
                        <a:schemeClr val="accent1"/>
                      </a:solidFill>
                      <a:effectLst/>
                    </a:rPr>
                    <a:t>10</a:t>
                  </a:r>
                </a:p>
              </p:txBody>
            </p:sp>
          </p:grpSp>
        </p:grpSp>
      </p:grpSp>
      <p:sp>
        <p:nvSpPr>
          <p:cNvPr id="53" name="Text Box 48"/>
          <p:cNvSpPr txBox="1">
            <a:spLocks noChangeArrowheads="1"/>
          </p:cNvSpPr>
          <p:nvPr/>
        </p:nvSpPr>
        <p:spPr bwMode="auto">
          <a:xfrm>
            <a:off x="4267200" y="3733800"/>
            <a:ext cx="474880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400" dirty="0">
                <a:solidFill>
                  <a:srgbClr val="005400"/>
                </a:solidFill>
                <a:effectLst/>
              </a:rPr>
              <a:t>- </a:t>
            </a:r>
            <a:r>
              <a:rPr lang="en-US" altLang="en-US" sz="2400" dirty="0">
                <a:solidFill>
                  <a:srgbClr val="0070C0"/>
                </a:solidFill>
                <a:effectLst/>
              </a:rPr>
              <a:t>Treat X’s like either 1’s or 0’s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en-US" altLang="en-US" sz="2400" dirty="0">
                <a:solidFill>
                  <a:srgbClr val="0070C0"/>
                </a:solidFill>
                <a:effectLst/>
              </a:rPr>
              <a:t> Very useful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en-US" altLang="en-US" sz="2400" dirty="0">
                <a:solidFill>
                  <a:srgbClr val="0070C0"/>
                </a:solidFill>
                <a:effectLst/>
              </a:rPr>
              <a:t> OK to leave some X’s uncovered</a:t>
            </a:r>
          </a:p>
        </p:txBody>
      </p:sp>
    </p:spTree>
    <p:extLst>
      <p:ext uri="{BB962C8B-B14F-4D97-AF65-F5344CB8AC3E}">
        <p14:creationId xmlns:p14="http://schemas.microsoft.com/office/powerpoint/2010/main" val="355463650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Don’t Care Conditions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9750" y="1258888"/>
            <a:ext cx="8280400" cy="454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rgbClr val="0070C0"/>
                </a:solidFill>
              </a:rPr>
              <a:t>In some situations, we don’t care about the value of a function for certain combinations of the variables.</a:t>
            </a:r>
          </a:p>
          <a:p>
            <a:pPr marL="900113" lvl="1" indent="-363538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kern="0" dirty="0" smtClean="0">
                <a:solidFill>
                  <a:srgbClr val="00B050"/>
                </a:solidFill>
              </a:rPr>
              <a:t>these combinations may be impossible in certain contexts</a:t>
            </a:r>
          </a:p>
          <a:p>
            <a:pPr marL="900113" lvl="1" indent="-363538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kern="0" dirty="0" smtClean="0">
                <a:solidFill>
                  <a:srgbClr val="00B050"/>
                </a:solidFill>
              </a:rPr>
              <a:t>or the value of  the function may not matter when the combinations occur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rgbClr val="0070C0"/>
                </a:solidFill>
              </a:rPr>
              <a:t>In such situations we say the function is incompletely specified and there are multiple (completely specified) logic functions that can be used in the design.</a:t>
            </a:r>
          </a:p>
          <a:p>
            <a:pPr marL="900113" lvl="1" indent="-363538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kern="0" dirty="0" smtClean="0">
                <a:solidFill>
                  <a:srgbClr val="00B050"/>
                </a:solidFill>
              </a:rPr>
              <a:t>so we can select a function that gives the simplest circuit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rgbClr val="0070C0"/>
                </a:solidFill>
              </a:rPr>
              <a:t>When constructing the terms in the simplification procedure, we can choose to either cover or not cover the don’t care conditions.</a:t>
            </a:r>
            <a:endParaRPr lang="en-US" altLang="en-US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93714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Overview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Introduction to </a:t>
            </a:r>
            <a:r>
              <a:rPr lang="en-US" sz="2800" dirty="0" err="1" smtClean="0">
                <a:solidFill>
                  <a:schemeClr val="tx2"/>
                </a:solidFill>
              </a:rPr>
              <a:t>Karnaugh</a:t>
            </a:r>
            <a:r>
              <a:rPr lang="en-US" sz="2800" dirty="0" smtClean="0">
                <a:solidFill>
                  <a:schemeClr val="tx2"/>
                </a:solidFill>
              </a:rPr>
              <a:t> Maps</a:t>
            </a:r>
          </a:p>
          <a:p>
            <a:r>
              <a:rPr lang="en-US" sz="2800" dirty="0" err="1" smtClean="0">
                <a:solidFill>
                  <a:schemeClr val="tx2"/>
                </a:solidFill>
              </a:rPr>
              <a:t>Karnaugh</a:t>
            </a:r>
            <a:r>
              <a:rPr lang="en-US" sz="2800" dirty="0" smtClean="0">
                <a:solidFill>
                  <a:schemeClr val="tx2"/>
                </a:solidFill>
              </a:rPr>
              <a:t> Maps</a:t>
            </a:r>
            <a:r>
              <a:rPr lang="ar-SA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>
                <a:solidFill>
                  <a:schemeClr val="tx2"/>
                </a:solidFill>
              </a:rPr>
              <a:t>Rules and Methods </a:t>
            </a:r>
            <a:endParaRPr lang="en-US" sz="2800" dirty="0" smtClean="0">
              <a:solidFill>
                <a:schemeClr val="tx2"/>
              </a:solidFill>
            </a:endParaRPr>
          </a:p>
          <a:p>
            <a:r>
              <a:rPr lang="en-US" sz="2800" dirty="0" smtClean="0">
                <a:solidFill>
                  <a:schemeClr val="tx2"/>
                </a:solidFill>
              </a:rPr>
              <a:t>Two and Three-Variable K-Maps 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Four-Variable K-Maps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Simplification Techniques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Don’t Cares Conditions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61857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Don’t Cares Examples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682069" y="2137847"/>
            <a:ext cx="21624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2400" b="0" i="1" dirty="0">
                <a:solidFill>
                  <a:schemeClr val="tx2"/>
                </a:solidFill>
                <a:effectLst/>
                <a:latin typeface="Book Antiqua" panose="02040602050305030304" pitchFamily="18" charset="0"/>
              </a:rPr>
              <a:t>F=A</a:t>
            </a:r>
            <a:r>
              <a:rPr lang="en-US" altLang="en-US" sz="2400" b="0" dirty="0">
                <a:solidFill>
                  <a:schemeClr val="tx2"/>
                </a:solidFill>
                <a:effectLst/>
                <a:latin typeface="Book Antiqua" panose="02040602050305030304" pitchFamily="18" charset="0"/>
                <a:sym typeface="Symbol" panose="05050102010706020507" pitchFamily="18" charset="2"/>
              </a:rPr>
              <a:t></a:t>
            </a:r>
            <a:r>
              <a:rPr lang="en-US" altLang="en-US" sz="2400" b="0" i="1" dirty="0">
                <a:solidFill>
                  <a:schemeClr val="tx2"/>
                </a:solidFill>
                <a:effectLst/>
                <a:latin typeface="Book Antiqua" panose="02040602050305030304" pitchFamily="18" charset="0"/>
              </a:rPr>
              <a:t>C</a:t>
            </a:r>
            <a:r>
              <a:rPr lang="en-US" altLang="en-US" sz="2400" b="0" dirty="0">
                <a:solidFill>
                  <a:schemeClr val="tx2"/>
                </a:solidFill>
                <a:effectLst/>
                <a:latin typeface="Book Antiqua" panose="02040602050305030304" pitchFamily="18" charset="0"/>
                <a:sym typeface="Symbol" panose="05050102010706020507" pitchFamily="18" charset="2"/>
              </a:rPr>
              <a:t></a:t>
            </a:r>
            <a:r>
              <a:rPr lang="en-US" altLang="en-US" sz="2400" b="0" i="1" dirty="0">
                <a:solidFill>
                  <a:schemeClr val="tx2"/>
                </a:solidFill>
                <a:effectLst/>
                <a:latin typeface="Book Antiqua" panose="02040602050305030304" pitchFamily="18" charset="0"/>
                <a:sym typeface="Symbol" panose="05050102010706020507" pitchFamily="18" charset="2"/>
              </a:rPr>
              <a:t>D</a:t>
            </a:r>
            <a:r>
              <a:rPr lang="en-US" altLang="en-US" sz="2400" b="0" i="1" dirty="0">
                <a:solidFill>
                  <a:schemeClr val="tx2"/>
                </a:solidFill>
                <a:effectLst/>
                <a:latin typeface="Book Antiqua" panose="02040602050305030304" pitchFamily="18" charset="0"/>
              </a:rPr>
              <a:t>+B+AC</a:t>
            </a:r>
            <a:endParaRPr lang="en-US" altLang="en-US" sz="2400" b="0" dirty="0">
              <a:solidFill>
                <a:schemeClr val="tx2"/>
              </a:solidFill>
              <a:effectLst/>
              <a:latin typeface="Book Antiqua" panose="02040602050305030304" pitchFamily="18" charset="0"/>
              <a:sym typeface="Symbol" panose="05050102010706020507" pitchFamily="18" charset="2"/>
            </a:endParaRP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931863" y="1235075"/>
            <a:ext cx="2074862" cy="2133600"/>
            <a:chOff x="405" y="1016"/>
            <a:chExt cx="1307" cy="1344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752" y="140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405" y="1256"/>
              <a:ext cx="25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AB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752" y="164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x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992" y="164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x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992" y="140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H="1" flipV="1">
              <a:off x="560" y="1208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816" y="117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1056" y="117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552" y="141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552" y="165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592" y="1016"/>
              <a:ext cx="27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CD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1232" y="140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1232" y="164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x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1472" y="164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1472" y="140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1296" y="117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1536" y="117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752" y="188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752" y="2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x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992" y="2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992" y="188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552" y="189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552" y="213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1232" y="188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1232" y="2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1472" y="2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1472" y="188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x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</p:grpSp>
      <p:sp>
        <p:nvSpPr>
          <p:cNvPr id="36" name="AutoShape 32"/>
          <p:cNvSpPr>
            <a:spLocks noChangeArrowheads="1"/>
          </p:cNvSpPr>
          <p:nvPr/>
        </p:nvSpPr>
        <p:spPr bwMode="auto">
          <a:xfrm>
            <a:off x="1497013" y="2228850"/>
            <a:ext cx="1485900" cy="74295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AutoShape 33"/>
          <p:cNvSpPr>
            <a:spLocks noChangeArrowheads="1"/>
          </p:cNvSpPr>
          <p:nvPr/>
        </p:nvSpPr>
        <p:spPr bwMode="auto">
          <a:xfrm>
            <a:off x="2284413" y="2622550"/>
            <a:ext cx="663575" cy="738188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AutoShape 34"/>
          <p:cNvSpPr>
            <a:spLocks noChangeArrowheads="1"/>
          </p:cNvSpPr>
          <p:nvPr/>
        </p:nvSpPr>
        <p:spPr bwMode="auto">
          <a:xfrm>
            <a:off x="1903413" y="1857375"/>
            <a:ext cx="295275" cy="709613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9" name="Group 35"/>
          <p:cNvGrpSpPr>
            <a:grpSpLocks/>
          </p:cNvGrpSpPr>
          <p:nvPr/>
        </p:nvGrpSpPr>
        <p:grpSpPr bwMode="auto">
          <a:xfrm>
            <a:off x="963613" y="4125913"/>
            <a:ext cx="2074862" cy="2133600"/>
            <a:chOff x="405" y="1016"/>
            <a:chExt cx="1307" cy="1344"/>
          </a:xfrm>
        </p:grpSpPr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752" y="140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405" y="1256"/>
              <a:ext cx="25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AB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752" y="164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x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992" y="164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x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992" y="140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5" name="Line 41"/>
            <p:cNvSpPr>
              <a:spLocks noChangeShapeType="1"/>
            </p:cNvSpPr>
            <p:nvPr/>
          </p:nvSpPr>
          <p:spPr bwMode="auto">
            <a:xfrm flipH="1" flipV="1">
              <a:off x="560" y="1208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816" y="117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7" name="Rectangle 43"/>
            <p:cNvSpPr>
              <a:spLocks noChangeArrowheads="1"/>
            </p:cNvSpPr>
            <p:nvPr/>
          </p:nvSpPr>
          <p:spPr bwMode="auto">
            <a:xfrm>
              <a:off x="1056" y="117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8" name="Rectangle 44"/>
            <p:cNvSpPr>
              <a:spLocks noChangeArrowheads="1"/>
            </p:cNvSpPr>
            <p:nvPr/>
          </p:nvSpPr>
          <p:spPr bwMode="auto">
            <a:xfrm>
              <a:off x="552" y="141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9" name="Rectangle 45"/>
            <p:cNvSpPr>
              <a:spLocks noChangeArrowheads="1"/>
            </p:cNvSpPr>
            <p:nvPr/>
          </p:nvSpPr>
          <p:spPr bwMode="auto">
            <a:xfrm>
              <a:off x="552" y="165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592" y="1016"/>
              <a:ext cx="27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CD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1232" y="140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1232" y="164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x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3" name="Rectangle 49"/>
            <p:cNvSpPr>
              <a:spLocks noChangeArrowheads="1"/>
            </p:cNvSpPr>
            <p:nvPr/>
          </p:nvSpPr>
          <p:spPr bwMode="auto">
            <a:xfrm>
              <a:off x="1472" y="164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4" name="Rectangle 50"/>
            <p:cNvSpPr>
              <a:spLocks noChangeArrowheads="1"/>
            </p:cNvSpPr>
            <p:nvPr/>
          </p:nvSpPr>
          <p:spPr bwMode="auto">
            <a:xfrm>
              <a:off x="1472" y="140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5" name="Rectangle 51"/>
            <p:cNvSpPr>
              <a:spLocks noChangeArrowheads="1"/>
            </p:cNvSpPr>
            <p:nvPr/>
          </p:nvSpPr>
          <p:spPr bwMode="auto">
            <a:xfrm>
              <a:off x="1296" y="117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1536" y="117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752" y="188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752" y="2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x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9" name="Rectangle 55"/>
            <p:cNvSpPr>
              <a:spLocks noChangeArrowheads="1"/>
            </p:cNvSpPr>
            <p:nvPr/>
          </p:nvSpPr>
          <p:spPr bwMode="auto">
            <a:xfrm>
              <a:off x="992" y="2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60" name="Rectangle 56"/>
            <p:cNvSpPr>
              <a:spLocks noChangeArrowheads="1"/>
            </p:cNvSpPr>
            <p:nvPr/>
          </p:nvSpPr>
          <p:spPr bwMode="auto">
            <a:xfrm>
              <a:off x="992" y="188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552" y="189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552" y="213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1232" y="188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1232" y="2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1472" y="2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1472" y="188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x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</p:grpSp>
      <p:sp>
        <p:nvSpPr>
          <p:cNvPr id="67" name="AutoShape 63"/>
          <p:cNvSpPr>
            <a:spLocks noChangeArrowheads="1"/>
          </p:cNvSpPr>
          <p:nvPr/>
        </p:nvSpPr>
        <p:spPr bwMode="auto">
          <a:xfrm>
            <a:off x="2324100" y="5119688"/>
            <a:ext cx="690563" cy="74295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AutoShape 64"/>
          <p:cNvSpPr>
            <a:spLocks noChangeArrowheads="1"/>
          </p:cNvSpPr>
          <p:nvPr/>
        </p:nvSpPr>
        <p:spPr bwMode="auto">
          <a:xfrm>
            <a:off x="2303463" y="5514975"/>
            <a:ext cx="741362" cy="7366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AutoShape 65"/>
          <p:cNvSpPr>
            <a:spLocks noChangeArrowheads="1"/>
          </p:cNvSpPr>
          <p:nvPr/>
        </p:nvSpPr>
        <p:spPr bwMode="auto">
          <a:xfrm>
            <a:off x="1935163" y="4748213"/>
            <a:ext cx="295275" cy="369887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AutoShape 66"/>
          <p:cNvSpPr>
            <a:spLocks noChangeArrowheads="1"/>
          </p:cNvSpPr>
          <p:nvPr/>
        </p:nvSpPr>
        <p:spPr bwMode="auto">
          <a:xfrm>
            <a:off x="1555750" y="5548313"/>
            <a:ext cx="663575" cy="32067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Rectangle 67"/>
          <p:cNvSpPr>
            <a:spLocks noChangeArrowheads="1"/>
          </p:cNvSpPr>
          <p:nvPr/>
        </p:nvSpPr>
        <p:spPr bwMode="auto">
          <a:xfrm>
            <a:off x="3424740" y="5133460"/>
            <a:ext cx="35073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2400" b="0" i="1" dirty="0">
                <a:solidFill>
                  <a:schemeClr val="tx2"/>
                </a:solidFill>
                <a:effectLst/>
                <a:latin typeface="Book Antiqua" panose="02040602050305030304" pitchFamily="18" charset="0"/>
              </a:rPr>
              <a:t>F=A</a:t>
            </a:r>
            <a:r>
              <a:rPr lang="en-US" altLang="en-US" sz="2400" b="0" dirty="0">
                <a:solidFill>
                  <a:schemeClr val="tx2"/>
                </a:solidFill>
                <a:effectLst/>
                <a:latin typeface="Book Antiqua" panose="02040602050305030304" pitchFamily="18" charset="0"/>
                <a:sym typeface="Symbol" panose="05050102010706020507" pitchFamily="18" charset="2"/>
              </a:rPr>
              <a:t></a:t>
            </a:r>
            <a:r>
              <a:rPr lang="en-US" altLang="en-US" sz="2400" b="0" i="1" dirty="0">
                <a:solidFill>
                  <a:schemeClr val="tx2"/>
                </a:solidFill>
                <a:effectLst/>
                <a:latin typeface="Book Antiqua" panose="02040602050305030304" pitchFamily="18" charset="0"/>
                <a:sym typeface="Symbol" panose="05050102010706020507" pitchFamily="18" charset="2"/>
              </a:rPr>
              <a:t>B</a:t>
            </a:r>
            <a:r>
              <a:rPr lang="en-US" altLang="en-US" sz="2400" b="0" dirty="0">
                <a:solidFill>
                  <a:schemeClr val="tx2"/>
                </a:solidFill>
                <a:effectLst/>
                <a:latin typeface="Book Antiqua" panose="02040602050305030304" pitchFamily="18" charset="0"/>
                <a:sym typeface="Symbol" panose="05050102010706020507" pitchFamily="18" charset="2"/>
              </a:rPr>
              <a:t></a:t>
            </a:r>
            <a:r>
              <a:rPr lang="en-US" altLang="en-US" sz="2400" b="0" i="1" dirty="0">
                <a:solidFill>
                  <a:schemeClr val="tx2"/>
                </a:solidFill>
                <a:effectLst/>
                <a:latin typeface="Book Antiqua" panose="02040602050305030304" pitchFamily="18" charset="0"/>
              </a:rPr>
              <a:t>C</a:t>
            </a:r>
            <a:r>
              <a:rPr lang="en-US" altLang="en-US" sz="2400" b="0" dirty="0">
                <a:solidFill>
                  <a:schemeClr val="tx2"/>
                </a:solidFill>
                <a:effectLst/>
                <a:latin typeface="Book Antiqua" panose="02040602050305030304" pitchFamily="18" charset="0"/>
                <a:sym typeface="Symbol" panose="05050102010706020507" pitchFamily="18" charset="2"/>
              </a:rPr>
              <a:t></a:t>
            </a:r>
            <a:r>
              <a:rPr lang="en-US" altLang="en-US" sz="2400" b="0" i="1" dirty="0">
                <a:solidFill>
                  <a:schemeClr val="tx2"/>
                </a:solidFill>
                <a:effectLst/>
                <a:latin typeface="Book Antiqua" panose="02040602050305030304" pitchFamily="18" charset="0"/>
                <a:sym typeface="Symbol" panose="05050102010706020507" pitchFamily="18" charset="2"/>
              </a:rPr>
              <a:t>D</a:t>
            </a:r>
            <a:r>
              <a:rPr lang="en-US" altLang="en-US" sz="2400" b="0" i="1" dirty="0">
                <a:solidFill>
                  <a:schemeClr val="tx2"/>
                </a:solidFill>
                <a:effectLst/>
                <a:latin typeface="Book Antiqua" panose="02040602050305030304" pitchFamily="18" charset="0"/>
              </a:rPr>
              <a:t>+ABC</a:t>
            </a:r>
            <a:r>
              <a:rPr lang="en-US" altLang="en-US" sz="2400" b="0" dirty="0">
                <a:solidFill>
                  <a:schemeClr val="tx2"/>
                </a:solidFill>
                <a:effectLst/>
                <a:latin typeface="Book Antiqua" panose="02040602050305030304" pitchFamily="18" charset="0"/>
                <a:sym typeface="Symbol" panose="05050102010706020507" pitchFamily="18" charset="2"/>
              </a:rPr>
              <a:t></a:t>
            </a:r>
            <a:r>
              <a:rPr lang="en-US" altLang="en-US" sz="2400" b="0" i="1" dirty="0">
                <a:solidFill>
                  <a:schemeClr val="tx2"/>
                </a:solidFill>
                <a:effectLst/>
                <a:latin typeface="Book Antiqua" panose="02040602050305030304" pitchFamily="18" charset="0"/>
              </a:rPr>
              <a:t>+BC+AC</a:t>
            </a:r>
          </a:p>
        </p:txBody>
      </p:sp>
      <p:sp>
        <p:nvSpPr>
          <p:cNvPr id="72" name="Rectangle 68"/>
          <p:cNvSpPr>
            <a:spLocks noChangeArrowheads="1"/>
          </p:cNvSpPr>
          <p:nvPr/>
        </p:nvSpPr>
        <p:spPr bwMode="auto">
          <a:xfrm>
            <a:off x="701675" y="3644900"/>
            <a:ext cx="3725863" cy="38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203200" indent="-203200">
              <a:lnSpc>
                <a:spcPct val="75000"/>
              </a:lnSpc>
              <a:spcBef>
                <a:spcPct val="65000"/>
              </a:spcBef>
              <a:buSzPct val="100000"/>
              <a:buChar char="°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190500">
              <a:lnSpc>
                <a:spcPct val="85000"/>
              </a:lnSpc>
              <a:spcBef>
                <a:spcPct val="4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lnSpc>
                <a:spcPct val="85000"/>
              </a:lnSpc>
              <a:spcBef>
                <a:spcPct val="40000"/>
              </a:spcBef>
              <a:buSzPct val="100000"/>
              <a:buChar char="-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28900" indent="-3429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86100" indent="-3429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3300" indent="-3429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00500" indent="-3429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dirty="0">
                <a:solidFill>
                  <a:schemeClr val="tx2"/>
                </a:solidFill>
                <a:effectLst/>
              </a:rPr>
              <a:t>Alternative covering:</a:t>
            </a:r>
          </a:p>
        </p:txBody>
      </p:sp>
    </p:spTree>
    <p:extLst>
      <p:ext uri="{BB962C8B-B14F-4D97-AF65-F5344CB8AC3E}">
        <p14:creationId xmlns:p14="http://schemas.microsoft.com/office/powerpoint/2010/main" val="178014205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36" grpId="0" animBg="1"/>
      <p:bldP spid="37" grpId="0" animBg="1"/>
      <p:bldP spid="38" grpId="0" animBg="1"/>
      <p:bldP spid="67" grpId="0" animBg="1"/>
      <p:bldP spid="68" grpId="0" animBg="1"/>
      <p:bldP spid="69" grpId="0" animBg="1"/>
      <p:bldP spid="70" grpId="0" animBg="1"/>
      <p:bldP spid="71" grpId="0" autoUpdateAnimBg="0"/>
      <p:bldP spid="7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Don’t </a:t>
            </a:r>
            <a:r>
              <a:rPr lang="en-US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Cares </a:t>
            </a: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Examples (cont’d)</a:t>
            </a:r>
            <a:endParaRPr lang="en-US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9750" y="1338263"/>
            <a:ext cx="78486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47663" indent="-347663" defTabSz="927100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kern="0" dirty="0" smtClean="0">
                <a:solidFill>
                  <a:schemeClr val="tx2"/>
                </a:solidFill>
              </a:rPr>
              <a:t>f(A,B,C,D) = </a:t>
            </a:r>
            <a:r>
              <a:rPr lang="en-US" altLang="en-US" kern="0" dirty="0" smtClean="0">
                <a:solidFill>
                  <a:schemeClr val="tx2"/>
                </a:solidFill>
                <a:latin typeface="Symbol" panose="05050102010706020507" pitchFamily="18" charset="2"/>
              </a:rPr>
              <a:t></a:t>
            </a:r>
            <a:r>
              <a:rPr lang="en-US" altLang="en-US" kern="0" dirty="0" smtClean="0">
                <a:solidFill>
                  <a:schemeClr val="tx2"/>
                </a:solidFill>
              </a:rPr>
              <a:t>m(1,3,5,7,9) + d(6,12,13)</a:t>
            </a:r>
          </a:p>
          <a:p>
            <a:pPr marL="804863" lvl="1" indent="-342900" defTabSz="9271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kern="0" dirty="0" smtClean="0">
                <a:solidFill>
                  <a:srgbClr val="00B050"/>
                </a:solidFill>
              </a:rPr>
              <a:t>f = A'D + B'C'D           	without don't cares</a:t>
            </a:r>
          </a:p>
          <a:p>
            <a:pPr marL="804863" lvl="1" indent="-342900" defTabSz="9271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kern="0" dirty="0" smtClean="0">
                <a:solidFill>
                  <a:srgbClr val="00B050"/>
                </a:solidFill>
              </a:rPr>
              <a:t>f = 				with don't cares</a:t>
            </a:r>
            <a:endParaRPr lang="en-US" altLang="en-US" sz="2400" kern="0" dirty="0">
              <a:solidFill>
                <a:srgbClr val="00B050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814888" y="3429000"/>
            <a:ext cx="3368675" cy="147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795" tIns="26626" rIns="18795" bIns="26626"/>
          <a:lstStyle>
            <a:lvl1pPr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2175"/>
              </a:lnSpc>
              <a:spcAft>
                <a:spcPts val="1975"/>
              </a:spcAft>
            </a:pPr>
            <a:r>
              <a:rPr lang="en-US" altLang="en-US" sz="2000" b="0" u="sng" dirty="0">
                <a:solidFill>
                  <a:srgbClr val="FF33CC"/>
                </a:solidFill>
                <a:effectLst/>
                <a:latin typeface="Comic Sans MS" panose="030F0702030302020204" pitchFamily="66" charset="0"/>
              </a:rPr>
              <a:t>don't cares</a:t>
            </a:r>
            <a:r>
              <a:rPr lang="en-US" altLang="en-US" sz="2000" b="0" dirty="0">
                <a:solidFill>
                  <a:srgbClr val="FF33CC"/>
                </a:solidFill>
                <a:effectLst/>
                <a:latin typeface="Comic Sans MS" panose="030F0702030302020204" pitchFamily="66" charset="0"/>
              </a:rPr>
              <a:t> can be treated as</a:t>
            </a:r>
            <a:br>
              <a:rPr lang="en-US" altLang="en-US" sz="2000" b="0" dirty="0">
                <a:solidFill>
                  <a:srgbClr val="FF33CC"/>
                </a:solidFill>
                <a:effectLst/>
                <a:latin typeface="Comic Sans MS" panose="030F0702030302020204" pitchFamily="66" charset="0"/>
              </a:rPr>
            </a:br>
            <a:r>
              <a:rPr lang="en-US" altLang="en-US" sz="2000" b="0" dirty="0">
                <a:solidFill>
                  <a:srgbClr val="FF33CC"/>
                </a:solidFill>
                <a:effectLst/>
                <a:latin typeface="Comic Sans MS" panose="030F0702030302020204" pitchFamily="66" charset="0"/>
              </a:rPr>
              <a:t>1s or 0s</a:t>
            </a:r>
            <a:br>
              <a:rPr lang="en-US" altLang="en-US" sz="2000" b="0" dirty="0">
                <a:solidFill>
                  <a:srgbClr val="FF33CC"/>
                </a:solidFill>
                <a:effectLst/>
                <a:latin typeface="Comic Sans MS" panose="030F0702030302020204" pitchFamily="66" charset="0"/>
              </a:rPr>
            </a:br>
            <a:r>
              <a:rPr lang="en-US" altLang="en-US" sz="2000" b="0" dirty="0">
                <a:solidFill>
                  <a:srgbClr val="FF33CC"/>
                </a:solidFill>
                <a:effectLst/>
                <a:latin typeface="Comic Sans MS" panose="030F0702030302020204" pitchFamily="66" charset="0"/>
              </a:rPr>
              <a:t>depending on which is more </a:t>
            </a:r>
            <a:br>
              <a:rPr lang="en-US" altLang="en-US" sz="2000" b="0" dirty="0">
                <a:solidFill>
                  <a:srgbClr val="FF33CC"/>
                </a:solidFill>
                <a:effectLst/>
                <a:latin typeface="Comic Sans MS" panose="030F0702030302020204" pitchFamily="66" charset="0"/>
              </a:rPr>
            </a:br>
            <a:r>
              <a:rPr lang="en-US" altLang="en-US" sz="2000" b="0" dirty="0">
                <a:solidFill>
                  <a:srgbClr val="FF33CC"/>
                </a:solidFill>
                <a:effectLst/>
                <a:latin typeface="Comic Sans MS" panose="030F0702030302020204" pitchFamily="66" charset="0"/>
              </a:rPr>
              <a:t>advantageous</a:t>
            </a:r>
          </a:p>
        </p:txBody>
      </p: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900113" y="2997200"/>
            <a:ext cx="2447925" cy="2519363"/>
            <a:chOff x="567" y="1888"/>
            <a:chExt cx="1542" cy="1587"/>
          </a:xfrm>
        </p:grpSpPr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885" y="2132"/>
              <a:ext cx="513" cy="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1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1</a:t>
              </a: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1450" y="2131"/>
              <a:ext cx="513" cy="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X</a:t>
              </a: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1345" y="2075"/>
              <a:ext cx="568" cy="56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1623" y="2077"/>
              <a:ext cx="0" cy="5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H="1">
              <a:off x="1339" y="2356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1345" y="2075"/>
              <a:ext cx="5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H="1">
              <a:off x="1915" y="2347"/>
              <a:ext cx="0" cy="5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1955" y="2589"/>
              <a:ext cx="154" cy="2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1597" y="1888"/>
              <a:ext cx="149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777" y="2075"/>
              <a:ext cx="568" cy="56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1055" y="2077"/>
              <a:ext cx="0" cy="5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 flipH="1">
              <a:off x="771" y="2356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880" y="2716"/>
              <a:ext cx="513" cy="5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X	X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1</a:t>
              </a: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1445" y="2715"/>
              <a:ext cx="513" cy="5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1345" y="2646"/>
              <a:ext cx="568" cy="56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5" name="Line 21"/>
            <p:cNvSpPr>
              <a:spLocks noChangeShapeType="1"/>
            </p:cNvSpPr>
            <p:nvPr/>
          </p:nvSpPr>
          <p:spPr bwMode="auto">
            <a:xfrm>
              <a:off x="1623" y="2648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6" name="Line 22"/>
            <p:cNvSpPr>
              <a:spLocks noChangeShapeType="1"/>
            </p:cNvSpPr>
            <p:nvPr/>
          </p:nvSpPr>
          <p:spPr bwMode="auto">
            <a:xfrm flipH="1">
              <a:off x="1339" y="2926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7" name="Line 23"/>
            <p:cNvSpPr>
              <a:spLocks noChangeShapeType="1"/>
            </p:cNvSpPr>
            <p:nvPr/>
          </p:nvSpPr>
          <p:spPr bwMode="auto">
            <a:xfrm>
              <a:off x="1055" y="3214"/>
              <a:ext cx="5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8" name="Line 24"/>
            <p:cNvSpPr>
              <a:spLocks noChangeShapeType="1"/>
            </p:cNvSpPr>
            <p:nvPr/>
          </p:nvSpPr>
          <p:spPr bwMode="auto">
            <a:xfrm flipH="1">
              <a:off x="777" y="2639"/>
              <a:ext cx="0" cy="5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1307" y="3270"/>
              <a:ext cx="122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0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777" y="2646"/>
              <a:ext cx="568" cy="56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31" name="Line 27"/>
            <p:cNvSpPr>
              <a:spLocks noChangeShapeType="1"/>
            </p:cNvSpPr>
            <p:nvPr/>
          </p:nvSpPr>
          <p:spPr bwMode="auto">
            <a:xfrm>
              <a:off x="1055" y="2648"/>
              <a:ext cx="0" cy="5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32" name="Line 28"/>
            <p:cNvSpPr>
              <a:spLocks noChangeShapeType="1"/>
            </p:cNvSpPr>
            <p:nvPr/>
          </p:nvSpPr>
          <p:spPr bwMode="auto">
            <a:xfrm flipH="1">
              <a:off x="771" y="2926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33" name="Text Box 29"/>
            <p:cNvSpPr txBox="1">
              <a:spLocks noChangeArrowheads="1"/>
            </p:cNvSpPr>
            <p:nvPr/>
          </p:nvSpPr>
          <p:spPr bwMode="auto">
            <a:xfrm>
              <a:off x="567" y="2833"/>
              <a:ext cx="17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215" tIns="45107" rIns="90215" bIns="45107">
              <a:spAutoFit/>
            </a:bodyPr>
            <a:lstStyle>
              <a:lvl1pPr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1000">
                  <a:effectLst/>
                  <a:latin typeface="Comic Sans MS" panose="030F0702030302020204" pitchFamily="66" charset="0"/>
                </a:rPr>
                <a:t>A</a:t>
              </a:r>
            </a:p>
          </p:txBody>
        </p:sp>
      </p:grpSp>
      <p:grpSp>
        <p:nvGrpSpPr>
          <p:cNvPr id="34" name="Group 40"/>
          <p:cNvGrpSpPr>
            <a:grpSpLocks/>
          </p:cNvGrpSpPr>
          <p:nvPr/>
        </p:nvGrpSpPr>
        <p:grpSpPr bwMode="auto">
          <a:xfrm>
            <a:off x="1722438" y="2268538"/>
            <a:ext cx="766763" cy="1922462"/>
            <a:chOff x="1085" y="1403"/>
            <a:chExt cx="483" cy="1211"/>
          </a:xfrm>
        </p:grpSpPr>
        <p:sp>
          <p:nvSpPr>
            <p:cNvPr id="35" name="AutoShape 31"/>
            <p:cNvSpPr>
              <a:spLocks noChangeArrowheads="1"/>
            </p:cNvSpPr>
            <p:nvPr/>
          </p:nvSpPr>
          <p:spPr bwMode="auto">
            <a:xfrm>
              <a:off x="1111" y="2115"/>
              <a:ext cx="457" cy="499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1085" y="1403"/>
              <a:ext cx="460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215" tIns="45107" rIns="90215" bIns="45107">
              <a:spAutoFit/>
            </a:bodyPr>
            <a:lstStyle>
              <a:lvl1pPr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2400" b="0" dirty="0">
                  <a:solidFill>
                    <a:srgbClr val="00B050"/>
                  </a:solidFill>
                  <a:effectLst/>
                  <a:latin typeface="Tahoma" panose="020B0604030504040204" pitchFamily="34" charset="0"/>
                </a:rPr>
                <a:t>A‘ D</a:t>
              </a:r>
            </a:p>
          </p:txBody>
        </p:sp>
      </p:grpSp>
      <p:grpSp>
        <p:nvGrpSpPr>
          <p:cNvPr id="37" name="Group 42"/>
          <p:cNvGrpSpPr>
            <a:grpSpLocks/>
          </p:cNvGrpSpPr>
          <p:nvPr/>
        </p:nvGrpSpPr>
        <p:grpSpPr bwMode="auto">
          <a:xfrm>
            <a:off x="1741488" y="2268538"/>
            <a:ext cx="1549400" cy="2752725"/>
            <a:chOff x="1097" y="1429"/>
            <a:chExt cx="976" cy="1734"/>
          </a:xfrm>
        </p:grpSpPr>
        <p:sp>
          <p:nvSpPr>
            <p:cNvPr id="40" name="AutoShape 36"/>
            <p:cNvSpPr>
              <a:spLocks noChangeArrowheads="1"/>
            </p:cNvSpPr>
            <p:nvPr/>
          </p:nvSpPr>
          <p:spPr bwMode="auto">
            <a:xfrm>
              <a:off x="1097" y="2115"/>
              <a:ext cx="195" cy="1048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1391" y="1429"/>
              <a:ext cx="682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215" tIns="45107" rIns="90215" bIns="45107">
              <a:spAutoFit/>
            </a:bodyPr>
            <a:lstStyle>
              <a:lvl1pPr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2000" b="0" dirty="0">
                  <a:effectLst/>
                  <a:latin typeface="Tahoma" panose="020B0604030504040204" pitchFamily="34" charset="0"/>
                </a:rPr>
                <a:t> + </a:t>
              </a:r>
              <a:r>
                <a:rPr lang="en-US" altLang="en-US" sz="2400" b="0" dirty="0">
                  <a:solidFill>
                    <a:srgbClr val="00B050"/>
                  </a:solidFill>
                  <a:effectLst/>
                  <a:latin typeface="Tahoma" panose="020B0604030504040204" pitchFamily="34" charset="0"/>
                </a:rPr>
                <a:t>C‘ 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685313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Definition of 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Terms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1143000"/>
            <a:ext cx="8659813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err="1" smtClean="0">
                <a:solidFill>
                  <a:schemeClr val="tx2"/>
                </a:solidFill>
              </a:rPr>
              <a:t>Implicant</a:t>
            </a:r>
            <a:endParaRPr lang="en-US" altLang="en-US" kern="0" dirty="0" smtClean="0">
              <a:solidFill>
                <a:schemeClr val="tx2"/>
              </a:solidFill>
            </a:endParaRPr>
          </a:p>
          <a:p>
            <a:pPr marL="879475" lvl="1" indent="-3429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kern="0" dirty="0" smtClean="0">
                <a:solidFill>
                  <a:srgbClr val="00B050"/>
                </a:solidFill>
              </a:rPr>
              <a:t>Single product term of the ON-set (terms that create a logic 1)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Prime </a:t>
            </a:r>
            <a:r>
              <a:rPr lang="en-US" altLang="en-US" kern="0" dirty="0" err="1" smtClean="0">
                <a:solidFill>
                  <a:schemeClr val="tx2"/>
                </a:solidFill>
              </a:rPr>
              <a:t>implicant</a:t>
            </a:r>
            <a:endParaRPr lang="en-US" altLang="en-US" kern="0" dirty="0" smtClean="0">
              <a:solidFill>
                <a:schemeClr val="tx2"/>
              </a:solidFill>
            </a:endParaRPr>
          </a:p>
          <a:p>
            <a:pPr marL="879475" lvl="1" indent="-3429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kern="0" dirty="0" err="1" smtClean="0">
                <a:solidFill>
                  <a:srgbClr val="00B050"/>
                </a:solidFill>
              </a:rPr>
              <a:t>Implicant</a:t>
            </a:r>
            <a:r>
              <a:rPr lang="en-US" altLang="en-US" kern="0" dirty="0" smtClean="0">
                <a:solidFill>
                  <a:srgbClr val="00B050"/>
                </a:solidFill>
              </a:rPr>
              <a:t> that can't be combined with another to form an </a:t>
            </a:r>
            <a:r>
              <a:rPr lang="en-US" altLang="en-US" kern="0" dirty="0" err="1" smtClean="0">
                <a:solidFill>
                  <a:srgbClr val="00B050"/>
                </a:solidFill>
              </a:rPr>
              <a:t>implicant</a:t>
            </a:r>
            <a:r>
              <a:rPr lang="en-US" altLang="en-US" kern="0" dirty="0" smtClean="0">
                <a:solidFill>
                  <a:srgbClr val="00B050"/>
                </a:solidFill>
              </a:rPr>
              <a:t> with fewer literals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Essential prime </a:t>
            </a:r>
            <a:r>
              <a:rPr lang="en-US" altLang="en-US" kern="0" dirty="0" err="1" smtClean="0">
                <a:solidFill>
                  <a:schemeClr val="tx2"/>
                </a:solidFill>
              </a:rPr>
              <a:t>implicant</a:t>
            </a:r>
            <a:endParaRPr lang="en-US" altLang="en-US" kern="0" dirty="0" smtClean="0">
              <a:solidFill>
                <a:schemeClr val="tx2"/>
              </a:solidFill>
            </a:endParaRPr>
          </a:p>
          <a:p>
            <a:pPr marL="879475" lvl="1" indent="-3429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kern="0" dirty="0" smtClean="0">
                <a:solidFill>
                  <a:srgbClr val="00B050"/>
                </a:solidFill>
              </a:rPr>
              <a:t>Prime </a:t>
            </a:r>
            <a:r>
              <a:rPr lang="en-US" altLang="en-US" kern="0" dirty="0" err="1" smtClean="0">
                <a:solidFill>
                  <a:srgbClr val="00B050"/>
                </a:solidFill>
              </a:rPr>
              <a:t>implicant</a:t>
            </a:r>
            <a:r>
              <a:rPr lang="en-US" altLang="en-US" kern="0" dirty="0" smtClean="0">
                <a:solidFill>
                  <a:srgbClr val="00B050"/>
                </a:solidFill>
              </a:rPr>
              <a:t> is essential if it alone covers a </a:t>
            </a:r>
            <a:r>
              <a:rPr lang="en-US" altLang="en-US" kern="0" dirty="0" err="1" smtClean="0">
                <a:solidFill>
                  <a:srgbClr val="00B050"/>
                </a:solidFill>
              </a:rPr>
              <a:t>minterm</a:t>
            </a:r>
            <a:r>
              <a:rPr lang="en-US" altLang="en-US" kern="0" dirty="0" smtClean="0">
                <a:solidFill>
                  <a:srgbClr val="00B050"/>
                </a:solidFill>
              </a:rPr>
              <a:t> in the K-map</a:t>
            </a:r>
          </a:p>
          <a:p>
            <a:pPr marL="879475" lvl="1" indent="-3429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kern="0" dirty="0" smtClean="0">
                <a:solidFill>
                  <a:srgbClr val="00B050"/>
                </a:solidFill>
              </a:rPr>
              <a:t>Remember that all squares marked with 1 must be covered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Objective:</a:t>
            </a:r>
          </a:p>
          <a:p>
            <a:pPr marL="879475" lvl="1" indent="-3429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kern="0" dirty="0" smtClean="0">
                <a:solidFill>
                  <a:srgbClr val="00B050"/>
                </a:solidFill>
              </a:rPr>
              <a:t>Group </a:t>
            </a:r>
            <a:r>
              <a:rPr lang="en-US" altLang="en-US" kern="0" dirty="0" err="1" smtClean="0">
                <a:solidFill>
                  <a:srgbClr val="00B050"/>
                </a:solidFill>
              </a:rPr>
              <a:t>implicants</a:t>
            </a:r>
            <a:r>
              <a:rPr lang="en-US" altLang="en-US" kern="0" dirty="0" smtClean="0">
                <a:solidFill>
                  <a:srgbClr val="00B050"/>
                </a:solidFill>
              </a:rPr>
              <a:t> into prime </a:t>
            </a:r>
            <a:r>
              <a:rPr lang="en-US" altLang="en-US" kern="0" dirty="0" err="1" smtClean="0">
                <a:solidFill>
                  <a:srgbClr val="00B050"/>
                </a:solidFill>
              </a:rPr>
              <a:t>implicants</a:t>
            </a:r>
            <a:r>
              <a:rPr lang="en-US" altLang="en-US" kern="0" dirty="0" smtClean="0">
                <a:solidFill>
                  <a:srgbClr val="00B050"/>
                </a:solidFill>
              </a:rPr>
              <a:t> (minimize literals per term)</a:t>
            </a:r>
          </a:p>
          <a:p>
            <a:pPr marL="879475" lvl="1" indent="-3429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kern="0" dirty="0" smtClean="0">
                <a:solidFill>
                  <a:srgbClr val="00B050"/>
                </a:solidFill>
              </a:rPr>
              <a:t>Cover the K-map with as few prime </a:t>
            </a:r>
            <a:r>
              <a:rPr lang="en-US" altLang="en-US" kern="0" dirty="0" err="1" smtClean="0">
                <a:solidFill>
                  <a:srgbClr val="00B050"/>
                </a:solidFill>
              </a:rPr>
              <a:t>implicants</a:t>
            </a:r>
            <a:r>
              <a:rPr lang="en-US" altLang="en-US" kern="0" dirty="0" smtClean="0">
                <a:solidFill>
                  <a:srgbClr val="00B050"/>
                </a:solidFill>
              </a:rPr>
              <a:t> as possible</a:t>
            </a:r>
            <a:br>
              <a:rPr lang="en-US" altLang="en-US" kern="0" dirty="0" smtClean="0">
                <a:solidFill>
                  <a:srgbClr val="00B050"/>
                </a:solidFill>
              </a:rPr>
            </a:br>
            <a:r>
              <a:rPr lang="en-US" altLang="en-US" kern="0" dirty="0" smtClean="0">
                <a:solidFill>
                  <a:srgbClr val="00B050"/>
                </a:solidFill>
              </a:rPr>
              <a:t>(minimize number of product terms)</a:t>
            </a:r>
            <a:endParaRPr lang="en-US" altLang="en-US" kern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036762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Examples to Illustrate Terms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738188" y="1816100"/>
            <a:ext cx="2301875" cy="1689100"/>
            <a:chOff x="471" y="1159"/>
            <a:chExt cx="1471" cy="1078"/>
          </a:xfrm>
        </p:grpSpPr>
        <p:grpSp>
          <p:nvGrpSpPr>
            <p:cNvPr id="8" name="Group 3"/>
            <p:cNvGrpSpPr>
              <a:grpSpLocks/>
            </p:cNvGrpSpPr>
            <p:nvPr/>
          </p:nvGrpSpPr>
          <p:grpSpPr bwMode="auto">
            <a:xfrm flipH="1">
              <a:off x="471" y="1704"/>
              <a:ext cx="417" cy="284"/>
              <a:chOff x="5104" y="1719"/>
              <a:chExt cx="417" cy="284"/>
            </a:xfrm>
          </p:grpSpPr>
          <p:sp>
            <p:nvSpPr>
              <p:cNvPr id="18" name="AutoShape 4"/>
              <p:cNvSpPr>
                <a:spLocks noChangeArrowheads="1"/>
              </p:cNvSpPr>
              <p:nvPr/>
            </p:nvSpPr>
            <p:spPr bwMode="auto">
              <a:xfrm>
                <a:off x="5104" y="1739"/>
                <a:ext cx="356" cy="234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5389" y="1719"/>
                <a:ext cx="132" cy="2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pSp>
          <p:nvGrpSpPr>
            <p:cNvPr id="9" name="Group 6"/>
            <p:cNvGrpSpPr>
              <a:grpSpLocks/>
            </p:cNvGrpSpPr>
            <p:nvPr/>
          </p:nvGrpSpPr>
          <p:grpSpPr bwMode="auto">
            <a:xfrm>
              <a:off x="1525" y="1708"/>
              <a:ext cx="417" cy="284"/>
              <a:chOff x="5104" y="1719"/>
              <a:chExt cx="417" cy="284"/>
            </a:xfrm>
          </p:grpSpPr>
          <p:sp>
            <p:nvSpPr>
              <p:cNvPr id="16" name="AutoShape 7"/>
              <p:cNvSpPr>
                <a:spLocks noChangeArrowheads="1"/>
              </p:cNvSpPr>
              <p:nvPr/>
            </p:nvSpPr>
            <p:spPr bwMode="auto">
              <a:xfrm>
                <a:off x="5104" y="1739"/>
                <a:ext cx="356" cy="234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7" name="Rectangle 8"/>
              <p:cNvSpPr>
                <a:spLocks noChangeArrowheads="1"/>
              </p:cNvSpPr>
              <p:nvPr/>
            </p:nvSpPr>
            <p:spPr bwMode="auto">
              <a:xfrm>
                <a:off x="5389" y="1719"/>
                <a:ext cx="132" cy="2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>
              <a:off x="671" y="1159"/>
              <a:ext cx="1078" cy="1078"/>
              <a:chOff x="671" y="1159"/>
              <a:chExt cx="1078" cy="1078"/>
            </a:xfrm>
          </p:grpSpPr>
          <p:sp>
            <p:nvSpPr>
              <p:cNvPr id="11" name="AutoShape 10"/>
              <p:cNvSpPr>
                <a:spLocks noChangeArrowheads="1"/>
              </p:cNvSpPr>
              <p:nvPr/>
            </p:nvSpPr>
            <p:spPr bwMode="auto">
              <a:xfrm>
                <a:off x="1251" y="1729"/>
                <a:ext cx="498" cy="508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2" name="AutoShape 11"/>
              <p:cNvSpPr>
                <a:spLocks noChangeArrowheads="1"/>
              </p:cNvSpPr>
              <p:nvPr/>
            </p:nvSpPr>
            <p:spPr bwMode="auto">
              <a:xfrm>
                <a:off x="1251" y="1159"/>
                <a:ext cx="203" cy="1068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3" name="AutoShape 12"/>
              <p:cNvSpPr>
                <a:spLocks noChangeArrowheads="1"/>
              </p:cNvSpPr>
              <p:nvPr/>
            </p:nvSpPr>
            <p:spPr bwMode="auto">
              <a:xfrm>
                <a:off x="671" y="1444"/>
                <a:ext cx="488" cy="203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4" name="AutoShape 13"/>
              <p:cNvSpPr>
                <a:spLocks noChangeArrowheads="1"/>
              </p:cNvSpPr>
              <p:nvPr/>
            </p:nvSpPr>
            <p:spPr bwMode="auto">
              <a:xfrm>
                <a:off x="956" y="1171"/>
                <a:ext cx="478" cy="467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5" name="AutoShape 14"/>
              <p:cNvSpPr>
                <a:spLocks noChangeArrowheads="1"/>
              </p:cNvSpPr>
              <p:nvPr/>
            </p:nvSpPr>
            <p:spPr bwMode="auto">
              <a:xfrm>
                <a:off x="702" y="1474"/>
                <a:ext cx="162" cy="478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grpSp>
        <p:nvGrpSpPr>
          <p:cNvPr id="20" name="Group 15"/>
          <p:cNvGrpSpPr>
            <a:grpSpLocks/>
          </p:cNvGrpSpPr>
          <p:nvPr/>
        </p:nvGrpSpPr>
        <p:grpSpPr bwMode="auto">
          <a:xfrm>
            <a:off x="704850" y="1536700"/>
            <a:ext cx="2736850" cy="2335213"/>
            <a:chOff x="4834" y="981"/>
            <a:chExt cx="1748" cy="1490"/>
          </a:xfrm>
        </p:grpSpPr>
        <p:sp>
          <p:nvSpPr>
            <p:cNvPr id="21" name="Rectangle 16"/>
            <p:cNvSpPr>
              <a:spLocks noChangeArrowheads="1"/>
            </p:cNvSpPr>
            <p:nvPr/>
          </p:nvSpPr>
          <p:spPr bwMode="auto">
            <a:xfrm>
              <a:off x="5129" y="1183"/>
              <a:ext cx="520" cy="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X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1</a:t>
              </a:r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auto">
            <a:xfrm>
              <a:off x="5702" y="1182"/>
              <a:ext cx="520" cy="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0</a:t>
              </a:r>
            </a:p>
          </p:txBody>
        </p:sp>
        <p:sp>
          <p:nvSpPr>
            <p:cNvPr id="23" name="Rectangle 18"/>
            <p:cNvSpPr>
              <a:spLocks noChangeArrowheads="1"/>
            </p:cNvSpPr>
            <p:nvPr/>
          </p:nvSpPr>
          <p:spPr bwMode="auto">
            <a:xfrm>
              <a:off x="5595" y="1125"/>
              <a:ext cx="576" cy="5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4" name="Line 19"/>
            <p:cNvSpPr>
              <a:spLocks noChangeShapeType="1"/>
            </p:cNvSpPr>
            <p:nvPr/>
          </p:nvSpPr>
          <p:spPr bwMode="auto">
            <a:xfrm>
              <a:off x="5877" y="1127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5" name="Line 20"/>
            <p:cNvSpPr>
              <a:spLocks noChangeShapeType="1"/>
            </p:cNvSpPr>
            <p:nvPr/>
          </p:nvSpPr>
          <p:spPr bwMode="auto">
            <a:xfrm flipH="1">
              <a:off x="5589" y="1409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6" name="Line 21"/>
            <p:cNvSpPr>
              <a:spLocks noChangeShapeType="1"/>
            </p:cNvSpPr>
            <p:nvPr/>
          </p:nvSpPr>
          <p:spPr bwMode="auto">
            <a:xfrm>
              <a:off x="5595" y="1125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7" name="Line 22"/>
            <p:cNvSpPr>
              <a:spLocks noChangeShapeType="1"/>
            </p:cNvSpPr>
            <p:nvPr/>
          </p:nvSpPr>
          <p:spPr bwMode="auto">
            <a:xfrm flipH="1">
              <a:off x="6173" y="1400"/>
              <a:ext cx="0" cy="5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Rectangle 23"/>
            <p:cNvSpPr>
              <a:spLocks noChangeArrowheads="1"/>
            </p:cNvSpPr>
            <p:nvPr/>
          </p:nvSpPr>
          <p:spPr bwMode="auto">
            <a:xfrm>
              <a:off x="6214" y="1582"/>
              <a:ext cx="368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29" name="Rectangle 24"/>
            <p:cNvSpPr>
              <a:spLocks noChangeArrowheads="1"/>
            </p:cNvSpPr>
            <p:nvPr/>
          </p:nvSpPr>
          <p:spPr bwMode="auto">
            <a:xfrm>
              <a:off x="5851" y="981"/>
              <a:ext cx="368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30" name="Rectangle 25"/>
            <p:cNvSpPr>
              <a:spLocks noChangeArrowheads="1"/>
            </p:cNvSpPr>
            <p:nvPr/>
          </p:nvSpPr>
          <p:spPr bwMode="auto">
            <a:xfrm>
              <a:off x="5019" y="1125"/>
              <a:ext cx="576" cy="5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1" name="Line 26"/>
            <p:cNvSpPr>
              <a:spLocks noChangeShapeType="1"/>
            </p:cNvSpPr>
            <p:nvPr/>
          </p:nvSpPr>
          <p:spPr bwMode="auto">
            <a:xfrm>
              <a:off x="5301" y="1127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2" name="Line 27"/>
            <p:cNvSpPr>
              <a:spLocks noChangeShapeType="1"/>
            </p:cNvSpPr>
            <p:nvPr/>
          </p:nvSpPr>
          <p:spPr bwMode="auto">
            <a:xfrm flipH="1">
              <a:off x="5013" y="1409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3" name="Rectangle 28"/>
            <p:cNvSpPr>
              <a:spLocks noChangeArrowheads="1"/>
            </p:cNvSpPr>
            <p:nvPr/>
          </p:nvSpPr>
          <p:spPr bwMode="auto">
            <a:xfrm>
              <a:off x="5124" y="1774"/>
              <a:ext cx="520" cy="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</p:txBody>
        </p:sp>
        <p:sp>
          <p:nvSpPr>
            <p:cNvPr id="34" name="Rectangle 29"/>
            <p:cNvSpPr>
              <a:spLocks noChangeArrowheads="1"/>
            </p:cNvSpPr>
            <p:nvPr/>
          </p:nvSpPr>
          <p:spPr bwMode="auto">
            <a:xfrm>
              <a:off x="5697" y="1773"/>
              <a:ext cx="520" cy="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1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1</a:t>
              </a:r>
            </a:p>
          </p:txBody>
        </p:sp>
        <p:sp>
          <p:nvSpPr>
            <p:cNvPr id="35" name="Rectangle 30"/>
            <p:cNvSpPr>
              <a:spLocks noChangeArrowheads="1"/>
            </p:cNvSpPr>
            <p:nvPr/>
          </p:nvSpPr>
          <p:spPr bwMode="auto">
            <a:xfrm>
              <a:off x="5595" y="1703"/>
              <a:ext cx="576" cy="5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6" name="Line 31"/>
            <p:cNvSpPr>
              <a:spLocks noChangeShapeType="1"/>
            </p:cNvSpPr>
            <p:nvPr/>
          </p:nvSpPr>
          <p:spPr bwMode="auto">
            <a:xfrm>
              <a:off x="5877" y="1705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7" name="Line 32"/>
            <p:cNvSpPr>
              <a:spLocks noChangeShapeType="1"/>
            </p:cNvSpPr>
            <p:nvPr/>
          </p:nvSpPr>
          <p:spPr bwMode="auto">
            <a:xfrm flipH="1">
              <a:off x="5589" y="1987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8" name="Line 33"/>
            <p:cNvSpPr>
              <a:spLocks noChangeShapeType="1"/>
            </p:cNvSpPr>
            <p:nvPr/>
          </p:nvSpPr>
          <p:spPr bwMode="auto">
            <a:xfrm>
              <a:off x="5301" y="2279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9" name="Line 34"/>
            <p:cNvSpPr>
              <a:spLocks noChangeShapeType="1"/>
            </p:cNvSpPr>
            <p:nvPr/>
          </p:nvSpPr>
          <p:spPr bwMode="auto">
            <a:xfrm flipH="1">
              <a:off x="5019" y="1696"/>
              <a:ext cx="0" cy="58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0" name="Rectangle 35"/>
            <p:cNvSpPr>
              <a:spLocks noChangeArrowheads="1"/>
            </p:cNvSpPr>
            <p:nvPr/>
          </p:nvSpPr>
          <p:spPr bwMode="auto">
            <a:xfrm>
              <a:off x="5557" y="2263"/>
              <a:ext cx="368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41" name="Rectangle 36"/>
            <p:cNvSpPr>
              <a:spLocks noChangeArrowheads="1"/>
            </p:cNvSpPr>
            <p:nvPr/>
          </p:nvSpPr>
          <p:spPr bwMode="auto">
            <a:xfrm>
              <a:off x="5019" y="1703"/>
              <a:ext cx="576" cy="5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2" name="Line 37"/>
            <p:cNvSpPr>
              <a:spLocks noChangeShapeType="1"/>
            </p:cNvSpPr>
            <p:nvPr/>
          </p:nvSpPr>
          <p:spPr bwMode="auto">
            <a:xfrm>
              <a:off x="5301" y="1705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3" name="Line 38"/>
            <p:cNvSpPr>
              <a:spLocks noChangeShapeType="1"/>
            </p:cNvSpPr>
            <p:nvPr/>
          </p:nvSpPr>
          <p:spPr bwMode="auto">
            <a:xfrm flipH="1">
              <a:off x="5013" y="1987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4" name="Text Box 39"/>
            <p:cNvSpPr txBox="1">
              <a:spLocks noChangeArrowheads="1"/>
            </p:cNvSpPr>
            <p:nvPr/>
          </p:nvSpPr>
          <p:spPr bwMode="auto">
            <a:xfrm>
              <a:off x="4834" y="1893"/>
              <a:ext cx="171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215" tIns="45107" rIns="90215" bIns="45107">
              <a:spAutoFit/>
            </a:bodyPr>
            <a:lstStyle>
              <a:lvl1pPr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900">
                  <a:effectLst/>
                  <a:latin typeface="Comic Sans MS" panose="030F0702030302020204" pitchFamily="66" charset="0"/>
                </a:rPr>
                <a:t>A</a:t>
              </a:r>
            </a:p>
          </p:txBody>
        </p:sp>
      </p:grpSp>
      <p:grpSp>
        <p:nvGrpSpPr>
          <p:cNvPr id="45" name="Group 40"/>
          <p:cNvGrpSpPr>
            <a:grpSpLocks/>
          </p:cNvGrpSpPr>
          <p:nvPr/>
        </p:nvGrpSpPr>
        <p:grpSpPr bwMode="auto">
          <a:xfrm>
            <a:off x="998538" y="4313238"/>
            <a:ext cx="4841875" cy="687387"/>
            <a:chOff x="638" y="2752"/>
            <a:chExt cx="3092" cy="439"/>
          </a:xfrm>
        </p:grpSpPr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638" y="2752"/>
              <a:ext cx="2816" cy="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2563"/>
                </a:lnSpc>
                <a:spcBef>
                  <a:spcPts val="1088"/>
                </a:spcBef>
              </a:pP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5 prime implicants:</a:t>
              </a:r>
              <a:b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</a:b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	BD, ABC, AC</a:t>
              </a:r>
              <a:r>
                <a:rPr lang="en-US" altLang="en-US" sz="1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'</a:t>
              </a: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D, A</a:t>
              </a:r>
              <a:r>
                <a:rPr lang="en-US" altLang="en-US" sz="1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'</a:t>
              </a: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BC</a:t>
              </a:r>
              <a:r>
                <a:rPr lang="en-US" altLang="en-US" sz="1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'</a:t>
              </a: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, A</a:t>
              </a:r>
              <a:r>
                <a:rPr lang="en-US" altLang="en-US" sz="1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'</a:t>
              </a: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CD</a:t>
              </a:r>
              <a:b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</a:br>
              <a:endParaRPr lang="en-US" altLang="en-US" sz="1800" b="0">
                <a:solidFill>
                  <a:srgbClr val="000000"/>
                </a:solidFill>
                <a:effectLst/>
                <a:latin typeface="Comic Sans MS" panose="030F0702030302020204" pitchFamily="66" charset="0"/>
              </a:endParaRPr>
            </a:p>
          </p:txBody>
        </p:sp>
        <p:sp>
          <p:nvSpPr>
            <p:cNvPr id="47" name="Line 42"/>
            <p:cNvSpPr>
              <a:spLocks noChangeShapeType="1"/>
            </p:cNvSpPr>
            <p:nvPr/>
          </p:nvSpPr>
          <p:spPr bwMode="auto">
            <a:xfrm>
              <a:off x="3026" y="3092"/>
              <a:ext cx="70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grpSp>
        <p:nvGrpSpPr>
          <p:cNvPr id="48" name="Group 44"/>
          <p:cNvGrpSpPr>
            <a:grpSpLocks/>
          </p:cNvGrpSpPr>
          <p:nvPr/>
        </p:nvGrpSpPr>
        <p:grpSpPr bwMode="auto">
          <a:xfrm>
            <a:off x="5921375" y="4078288"/>
            <a:ext cx="2736850" cy="2335212"/>
            <a:chOff x="4834" y="981"/>
            <a:chExt cx="1748" cy="1490"/>
          </a:xfrm>
        </p:grpSpPr>
        <p:sp>
          <p:nvSpPr>
            <p:cNvPr id="49" name="Rectangle 45"/>
            <p:cNvSpPr>
              <a:spLocks noChangeArrowheads="1"/>
            </p:cNvSpPr>
            <p:nvPr/>
          </p:nvSpPr>
          <p:spPr bwMode="auto">
            <a:xfrm>
              <a:off x="5129" y="1183"/>
              <a:ext cx="520" cy="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1</a:t>
              </a: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5702" y="1182"/>
              <a:ext cx="520" cy="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0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0</a:t>
              </a:r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5595" y="1125"/>
              <a:ext cx="576" cy="5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" name="Line 48"/>
            <p:cNvSpPr>
              <a:spLocks noChangeShapeType="1"/>
            </p:cNvSpPr>
            <p:nvPr/>
          </p:nvSpPr>
          <p:spPr bwMode="auto">
            <a:xfrm>
              <a:off x="5877" y="1127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3" name="Line 49"/>
            <p:cNvSpPr>
              <a:spLocks noChangeShapeType="1"/>
            </p:cNvSpPr>
            <p:nvPr/>
          </p:nvSpPr>
          <p:spPr bwMode="auto">
            <a:xfrm flipH="1">
              <a:off x="5589" y="1409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" name="Line 50"/>
            <p:cNvSpPr>
              <a:spLocks noChangeShapeType="1"/>
            </p:cNvSpPr>
            <p:nvPr/>
          </p:nvSpPr>
          <p:spPr bwMode="auto">
            <a:xfrm>
              <a:off x="5595" y="1125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" name="Line 51"/>
            <p:cNvSpPr>
              <a:spLocks noChangeShapeType="1"/>
            </p:cNvSpPr>
            <p:nvPr/>
          </p:nvSpPr>
          <p:spPr bwMode="auto">
            <a:xfrm flipH="1">
              <a:off x="6173" y="1400"/>
              <a:ext cx="0" cy="5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6214" y="1582"/>
              <a:ext cx="368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5851" y="981"/>
              <a:ext cx="368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5019" y="1125"/>
              <a:ext cx="576" cy="5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9" name="Line 55"/>
            <p:cNvSpPr>
              <a:spLocks noChangeShapeType="1"/>
            </p:cNvSpPr>
            <p:nvPr/>
          </p:nvSpPr>
          <p:spPr bwMode="auto">
            <a:xfrm>
              <a:off x="5301" y="1127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 flipH="1">
              <a:off x="5013" y="1409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5124" y="1774"/>
              <a:ext cx="520" cy="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1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1</a:t>
              </a: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5697" y="1773"/>
              <a:ext cx="520" cy="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1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</a:t>
              </a:r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5595" y="1703"/>
              <a:ext cx="576" cy="5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64" name="Line 60"/>
            <p:cNvSpPr>
              <a:spLocks noChangeShapeType="1"/>
            </p:cNvSpPr>
            <p:nvPr/>
          </p:nvSpPr>
          <p:spPr bwMode="auto">
            <a:xfrm>
              <a:off x="5877" y="1705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65" name="Line 61"/>
            <p:cNvSpPr>
              <a:spLocks noChangeShapeType="1"/>
            </p:cNvSpPr>
            <p:nvPr/>
          </p:nvSpPr>
          <p:spPr bwMode="auto">
            <a:xfrm flipH="1">
              <a:off x="5589" y="1987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66" name="Line 62"/>
            <p:cNvSpPr>
              <a:spLocks noChangeShapeType="1"/>
            </p:cNvSpPr>
            <p:nvPr/>
          </p:nvSpPr>
          <p:spPr bwMode="auto">
            <a:xfrm>
              <a:off x="5301" y="2279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67" name="Line 63"/>
            <p:cNvSpPr>
              <a:spLocks noChangeShapeType="1"/>
            </p:cNvSpPr>
            <p:nvPr/>
          </p:nvSpPr>
          <p:spPr bwMode="auto">
            <a:xfrm flipH="1">
              <a:off x="5019" y="1696"/>
              <a:ext cx="0" cy="58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5557" y="2263"/>
              <a:ext cx="368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9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D</a:t>
              </a:r>
            </a:p>
          </p:txBody>
        </p:sp>
        <p:sp>
          <p:nvSpPr>
            <p:cNvPr id="69" name="Rectangle 65"/>
            <p:cNvSpPr>
              <a:spLocks noChangeArrowheads="1"/>
            </p:cNvSpPr>
            <p:nvPr/>
          </p:nvSpPr>
          <p:spPr bwMode="auto">
            <a:xfrm>
              <a:off x="5019" y="1703"/>
              <a:ext cx="576" cy="5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0" name="Line 66"/>
            <p:cNvSpPr>
              <a:spLocks noChangeShapeType="1"/>
            </p:cNvSpPr>
            <p:nvPr/>
          </p:nvSpPr>
          <p:spPr bwMode="auto">
            <a:xfrm>
              <a:off x="5301" y="1705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1" name="Line 67"/>
            <p:cNvSpPr>
              <a:spLocks noChangeShapeType="1"/>
            </p:cNvSpPr>
            <p:nvPr/>
          </p:nvSpPr>
          <p:spPr bwMode="auto">
            <a:xfrm flipH="1">
              <a:off x="5013" y="1987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2" name="Text Box 68"/>
            <p:cNvSpPr txBox="1">
              <a:spLocks noChangeArrowheads="1"/>
            </p:cNvSpPr>
            <p:nvPr/>
          </p:nvSpPr>
          <p:spPr bwMode="auto">
            <a:xfrm>
              <a:off x="4834" y="1893"/>
              <a:ext cx="171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215" tIns="45107" rIns="90215" bIns="45107">
              <a:spAutoFit/>
            </a:bodyPr>
            <a:lstStyle>
              <a:lvl1pPr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900">
                  <a:effectLst/>
                  <a:latin typeface="Comic Sans MS" panose="030F0702030302020204" pitchFamily="66" charset="0"/>
                </a:rPr>
                <a:t>A</a:t>
              </a:r>
            </a:p>
          </p:txBody>
        </p:sp>
      </p:grpSp>
      <p:grpSp>
        <p:nvGrpSpPr>
          <p:cNvPr id="73" name="Group 69"/>
          <p:cNvGrpSpPr>
            <a:grpSpLocks/>
          </p:cNvGrpSpPr>
          <p:nvPr/>
        </p:nvGrpSpPr>
        <p:grpSpPr bwMode="auto">
          <a:xfrm>
            <a:off x="3179763" y="1695450"/>
            <a:ext cx="5372100" cy="830263"/>
            <a:chOff x="2031" y="1082"/>
            <a:chExt cx="3431" cy="530"/>
          </a:xfrm>
        </p:grpSpPr>
        <p:sp>
          <p:nvSpPr>
            <p:cNvPr id="74" name="Rectangle 70"/>
            <p:cNvSpPr>
              <a:spLocks noChangeArrowheads="1"/>
            </p:cNvSpPr>
            <p:nvPr/>
          </p:nvSpPr>
          <p:spPr bwMode="auto">
            <a:xfrm>
              <a:off x="2646" y="1082"/>
              <a:ext cx="2816" cy="4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2563"/>
                </a:lnSpc>
                <a:spcBef>
                  <a:spcPts val="1088"/>
                </a:spcBef>
              </a:pP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6 prime implicants:</a:t>
              </a:r>
              <a:b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</a:b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	ABD</a:t>
              </a:r>
              <a:r>
                <a:rPr lang="en-US" altLang="en-US" sz="1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'</a:t>
              </a: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, A</a:t>
              </a:r>
              <a:r>
                <a:rPr lang="en-US" altLang="en-US" sz="1800">
                  <a:solidFill>
                    <a:srgbClr val="000000"/>
                  </a:solidFill>
                  <a:effectLst/>
                </a:rPr>
                <a:t>'</a:t>
              </a: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D, AC, A</a:t>
              </a:r>
              <a:r>
                <a:rPr lang="en-US" altLang="en-US" sz="1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‘</a:t>
              </a: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BC</a:t>
              </a:r>
              <a:r>
                <a:rPr lang="en-US" altLang="en-US" sz="1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'</a:t>
              </a: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, CD, BC</a:t>
              </a:r>
              <a:r>
                <a:rPr lang="en-US" altLang="en-US" sz="18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'</a:t>
              </a: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D</a:t>
              </a:r>
              <a:r>
                <a:rPr lang="en-US" altLang="en-US" sz="1800">
                  <a:solidFill>
                    <a:srgbClr val="000000"/>
                  </a:solidFill>
                  <a:effectLst/>
                </a:rPr>
                <a:t>'</a:t>
              </a: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/>
              </a:r>
              <a:b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</a:br>
              <a:endParaRPr lang="en-US" altLang="en-US" sz="1800" b="0">
                <a:solidFill>
                  <a:srgbClr val="000000"/>
                </a:solidFill>
                <a:effectLst/>
                <a:latin typeface="Comic Sans MS" panose="030F0702030302020204" pitchFamily="66" charset="0"/>
              </a:endParaRPr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 flipH="1">
              <a:off x="2031" y="1422"/>
              <a:ext cx="827" cy="1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76" name="Rectangle 72"/>
          <p:cNvSpPr>
            <a:spLocks noChangeArrowheads="1"/>
          </p:cNvSpPr>
          <p:nvPr/>
        </p:nvSpPr>
        <p:spPr bwMode="auto">
          <a:xfrm>
            <a:off x="4144963" y="3181350"/>
            <a:ext cx="4014787" cy="36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215" tIns="45107" rIns="90215" bIns="45107">
            <a:spAutoFit/>
          </a:bodyPr>
          <a:lstStyle>
            <a:lvl1pPr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minimum cover: AC + A</a:t>
            </a:r>
            <a:r>
              <a:rPr lang="en-US" altLang="en-US" sz="180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‘</a:t>
            </a:r>
            <a:r>
              <a:rPr lang="en-US" altLang="en-US" sz="18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D + BC</a:t>
            </a:r>
            <a:r>
              <a:rPr lang="en-US" altLang="en-US" sz="180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'</a:t>
            </a:r>
            <a:r>
              <a:rPr lang="en-US" altLang="en-US" sz="18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D</a:t>
            </a:r>
            <a:r>
              <a:rPr lang="en-US" altLang="en-US" sz="180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'</a:t>
            </a:r>
          </a:p>
        </p:txBody>
      </p:sp>
      <p:grpSp>
        <p:nvGrpSpPr>
          <p:cNvPr id="77" name="Group 73"/>
          <p:cNvGrpSpPr>
            <a:grpSpLocks/>
          </p:cNvGrpSpPr>
          <p:nvPr/>
        </p:nvGrpSpPr>
        <p:grpSpPr bwMode="auto">
          <a:xfrm>
            <a:off x="5991224" y="2341563"/>
            <a:ext cx="1566524" cy="611105"/>
            <a:chOff x="3826" y="1494"/>
            <a:chExt cx="1001" cy="390"/>
          </a:xfrm>
        </p:grpSpPr>
        <p:sp>
          <p:nvSpPr>
            <p:cNvPr id="78" name="Line 74"/>
            <p:cNvSpPr>
              <a:spLocks noChangeShapeType="1"/>
            </p:cNvSpPr>
            <p:nvPr/>
          </p:nvSpPr>
          <p:spPr bwMode="auto">
            <a:xfrm flipH="1" flipV="1">
              <a:off x="3826" y="1494"/>
              <a:ext cx="271" cy="2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9" name="Rectangle 75"/>
            <p:cNvSpPr>
              <a:spLocks noChangeArrowheads="1"/>
            </p:cNvSpPr>
            <p:nvPr/>
          </p:nvSpPr>
          <p:spPr bwMode="auto">
            <a:xfrm>
              <a:off x="4102" y="1649"/>
              <a:ext cx="725" cy="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215" tIns="45107" rIns="90215" bIns="45107">
              <a:spAutoFit/>
            </a:bodyPr>
            <a:lstStyle>
              <a:lvl1pPr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essential</a:t>
              </a:r>
            </a:p>
          </p:txBody>
        </p:sp>
      </p:grpSp>
      <p:grpSp>
        <p:nvGrpSpPr>
          <p:cNvPr id="80" name="Group 76"/>
          <p:cNvGrpSpPr>
            <a:grpSpLocks/>
          </p:cNvGrpSpPr>
          <p:nvPr/>
        </p:nvGrpSpPr>
        <p:grpSpPr bwMode="auto">
          <a:xfrm>
            <a:off x="6256338" y="4349750"/>
            <a:ext cx="1703387" cy="1706563"/>
            <a:chOff x="3996" y="2776"/>
            <a:chExt cx="1088" cy="1088"/>
          </a:xfrm>
        </p:grpSpPr>
        <p:sp>
          <p:nvSpPr>
            <p:cNvPr id="81" name="AutoShape 77"/>
            <p:cNvSpPr>
              <a:spLocks noChangeArrowheads="1"/>
            </p:cNvSpPr>
            <p:nvPr/>
          </p:nvSpPr>
          <p:spPr bwMode="auto">
            <a:xfrm>
              <a:off x="4586" y="2776"/>
              <a:ext cx="213" cy="509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2" name="AutoShape 78"/>
            <p:cNvSpPr>
              <a:spLocks noChangeArrowheads="1"/>
            </p:cNvSpPr>
            <p:nvPr/>
          </p:nvSpPr>
          <p:spPr bwMode="auto">
            <a:xfrm>
              <a:off x="3996" y="3061"/>
              <a:ext cx="519" cy="234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3" name="AutoShape 79"/>
            <p:cNvSpPr>
              <a:spLocks noChangeArrowheads="1"/>
            </p:cNvSpPr>
            <p:nvPr/>
          </p:nvSpPr>
          <p:spPr bwMode="auto">
            <a:xfrm>
              <a:off x="4281" y="3356"/>
              <a:ext cx="224" cy="508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4" name="AutoShape 80"/>
            <p:cNvSpPr>
              <a:spLocks noChangeArrowheads="1"/>
            </p:cNvSpPr>
            <p:nvPr/>
          </p:nvSpPr>
          <p:spPr bwMode="auto">
            <a:xfrm>
              <a:off x="4586" y="3366"/>
              <a:ext cx="498" cy="213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5" name="AutoShape 81"/>
            <p:cNvSpPr>
              <a:spLocks noChangeArrowheads="1"/>
            </p:cNvSpPr>
            <p:nvPr/>
          </p:nvSpPr>
          <p:spPr bwMode="auto">
            <a:xfrm>
              <a:off x="4291" y="3102"/>
              <a:ext cx="478" cy="457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86" name="Rectangle 82"/>
          <p:cNvSpPr>
            <a:spLocks noChangeArrowheads="1"/>
          </p:cNvSpPr>
          <p:nvPr/>
        </p:nvSpPr>
        <p:spPr bwMode="auto">
          <a:xfrm>
            <a:off x="896938" y="5834063"/>
            <a:ext cx="4189699" cy="36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215" tIns="45107" rIns="90215" bIns="45107">
            <a:spAutoFit/>
          </a:bodyPr>
          <a:lstStyle>
            <a:lvl1pPr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 b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minimum cover: 4 essential implicants</a:t>
            </a:r>
          </a:p>
        </p:txBody>
      </p:sp>
      <p:grpSp>
        <p:nvGrpSpPr>
          <p:cNvPr id="87" name="Group 83"/>
          <p:cNvGrpSpPr>
            <a:grpSpLocks/>
          </p:cNvGrpSpPr>
          <p:nvPr/>
        </p:nvGrpSpPr>
        <p:grpSpPr bwMode="auto">
          <a:xfrm>
            <a:off x="1073150" y="4970462"/>
            <a:ext cx="3089275" cy="688902"/>
            <a:chOff x="685" y="3172"/>
            <a:chExt cx="1973" cy="439"/>
          </a:xfrm>
        </p:grpSpPr>
        <p:grpSp>
          <p:nvGrpSpPr>
            <p:cNvPr id="88" name="Group 84"/>
            <p:cNvGrpSpPr>
              <a:grpSpLocks/>
            </p:cNvGrpSpPr>
            <p:nvPr/>
          </p:nvGrpSpPr>
          <p:grpSpPr bwMode="auto">
            <a:xfrm>
              <a:off x="1398" y="3172"/>
              <a:ext cx="1260" cy="264"/>
              <a:chOff x="1398" y="3172"/>
              <a:chExt cx="1260" cy="264"/>
            </a:xfrm>
          </p:grpSpPr>
          <p:sp>
            <p:nvSpPr>
              <p:cNvPr id="90" name="Line 85"/>
              <p:cNvSpPr>
                <a:spLocks noChangeShapeType="1"/>
              </p:cNvSpPr>
              <p:nvPr/>
            </p:nvSpPr>
            <p:spPr bwMode="auto">
              <a:xfrm flipV="1">
                <a:off x="1398" y="3180"/>
                <a:ext cx="0" cy="25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1" name="Line 86"/>
              <p:cNvSpPr>
                <a:spLocks noChangeShapeType="1"/>
              </p:cNvSpPr>
              <p:nvPr/>
            </p:nvSpPr>
            <p:spPr bwMode="auto">
              <a:xfrm flipV="1">
                <a:off x="1402" y="3180"/>
                <a:ext cx="392" cy="25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2" name="Line 87"/>
              <p:cNvSpPr>
                <a:spLocks noChangeShapeType="1"/>
              </p:cNvSpPr>
              <p:nvPr/>
            </p:nvSpPr>
            <p:spPr bwMode="auto">
              <a:xfrm flipV="1">
                <a:off x="1402" y="3180"/>
                <a:ext cx="808" cy="25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3" name="Line 88"/>
              <p:cNvSpPr>
                <a:spLocks noChangeShapeType="1"/>
              </p:cNvSpPr>
              <p:nvPr/>
            </p:nvSpPr>
            <p:spPr bwMode="auto">
              <a:xfrm flipV="1">
                <a:off x="1410" y="3172"/>
                <a:ext cx="1248" cy="2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sp>
          <p:nvSpPr>
            <p:cNvPr id="89" name="Rectangle 89"/>
            <p:cNvSpPr>
              <a:spLocks noChangeArrowheads="1"/>
            </p:cNvSpPr>
            <p:nvPr/>
          </p:nvSpPr>
          <p:spPr bwMode="auto">
            <a:xfrm>
              <a:off x="685" y="3376"/>
              <a:ext cx="724" cy="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215" tIns="45107" rIns="90215" bIns="45107">
              <a:spAutoFit/>
            </a:bodyPr>
            <a:lstStyle>
              <a:lvl1pPr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1800" b="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essential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03550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utoUpdateAnimBg="0"/>
      <p:bldP spid="86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Prime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Implicants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930275" y="1219200"/>
            <a:ext cx="757078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b="0" dirty="0">
                <a:solidFill>
                  <a:schemeClr val="tx2"/>
                </a:solidFill>
                <a:effectLst/>
              </a:rPr>
              <a:t>Any single 1 or group of 1s in the </a:t>
            </a:r>
            <a:r>
              <a:rPr lang="en-US" altLang="en-US" sz="2000" b="0" dirty="0" err="1">
                <a:solidFill>
                  <a:schemeClr val="tx2"/>
                </a:solidFill>
                <a:effectLst/>
              </a:rPr>
              <a:t>Karnaugh</a:t>
            </a:r>
            <a:r>
              <a:rPr lang="en-US" altLang="en-US" sz="2000" b="0" dirty="0">
                <a:solidFill>
                  <a:schemeClr val="tx2"/>
                </a:solidFill>
                <a:effectLst/>
              </a:rPr>
              <a:t> map of </a:t>
            </a:r>
            <a:r>
              <a:rPr lang="en-US" altLang="en-US" sz="2000" b="0" dirty="0" smtClean="0">
                <a:solidFill>
                  <a:schemeClr val="tx2"/>
                </a:solidFill>
                <a:effectLst/>
              </a:rPr>
              <a:t>a function </a:t>
            </a:r>
            <a:r>
              <a:rPr lang="en-US" altLang="en-US" sz="2000" b="0" dirty="0">
                <a:solidFill>
                  <a:schemeClr val="tx2"/>
                </a:solidFill>
                <a:effectLst/>
              </a:rPr>
              <a:t>F is an </a:t>
            </a:r>
            <a:r>
              <a:rPr lang="en-US" altLang="en-US" sz="2000" b="0" dirty="0" err="1">
                <a:solidFill>
                  <a:schemeClr val="tx2"/>
                </a:solidFill>
                <a:effectLst/>
              </a:rPr>
              <a:t>implicant</a:t>
            </a:r>
            <a:r>
              <a:rPr lang="en-US" altLang="en-US" sz="2000" b="0" dirty="0">
                <a:solidFill>
                  <a:schemeClr val="tx2"/>
                </a:solidFill>
                <a:effectLst/>
              </a:rPr>
              <a:t> of F.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30274" y="2179023"/>
            <a:ext cx="757078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b="0" dirty="0">
                <a:solidFill>
                  <a:schemeClr val="tx2"/>
                </a:solidFill>
                <a:effectLst/>
                <a:latin typeface="Tahoma" panose="020B0604030504040204" pitchFamily="34" charset="0"/>
              </a:rPr>
              <a:t>A product term is called a prime </a:t>
            </a:r>
            <a:r>
              <a:rPr lang="en-US" altLang="en-US" sz="2000" b="0" dirty="0" err="1">
                <a:solidFill>
                  <a:schemeClr val="tx2"/>
                </a:solidFill>
                <a:effectLst/>
                <a:latin typeface="Tahoma" panose="020B0604030504040204" pitchFamily="34" charset="0"/>
              </a:rPr>
              <a:t>implicant</a:t>
            </a:r>
            <a:r>
              <a:rPr lang="en-US" altLang="en-US" sz="2000" b="0" dirty="0">
                <a:solidFill>
                  <a:schemeClr val="tx2"/>
                </a:solidFill>
                <a:effectLst/>
                <a:latin typeface="Tahoma" panose="020B0604030504040204" pitchFamily="34" charset="0"/>
              </a:rPr>
              <a:t> of F if </a:t>
            </a:r>
            <a:r>
              <a:rPr lang="en-US" altLang="en-US" sz="2000" b="0" dirty="0" smtClean="0">
                <a:solidFill>
                  <a:schemeClr val="tx2"/>
                </a:solidFill>
                <a:effectLst/>
                <a:latin typeface="Tahoma" panose="020B0604030504040204" pitchFamily="34" charset="0"/>
              </a:rPr>
              <a:t>it cannot </a:t>
            </a:r>
            <a:r>
              <a:rPr lang="en-US" altLang="en-US" sz="2000" b="0" dirty="0">
                <a:solidFill>
                  <a:schemeClr val="tx2"/>
                </a:solidFill>
                <a:effectLst/>
                <a:latin typeface="Tahoma" panose="020B0604030504040204" pitchFamily="34" charset="0"/>
              </a:rPr>
              <a:t>be combined with another term to eliminate </a:t>
            </a:r>
            <a:r>
              <a:rPr lang="en-US" altLang="en-US" sz="2000" b="0" dirty="0" smtClean="0">
                <a:solidFill>
                  <a:schemeClr val="tx2"/>
                </a:solidFill>
                <a:effectLst/>
                <a:latin typeface="Tahoma" panose="020B0604030504040204" pitchFamily="34" charset="0"/>
              </a:rPr>
              <a:t>a variable</a:t>
            </a:r>
            <a:r>
              <a:rPr lang="en-US" altLang="en-US" sz="2000" b="0" dirty="0">
                <a:solidFill>
                  <a:schemeClr val="tx2"/>
                </a:solidFill>
                <a:effectLst/>
                <a:latin typeface="Tahoma" panose="020B0604030504040204" pitchFamily="34" charset="0"/>
              </a:rPr>
              <a:t>. </a:t>
            </a:r>
          </a:p>
        </p:txBody>
      </p:sp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509587" y="3089275"/>
            <a:ext cx="8183560" cy="3082925"/>
            <a:chOff x="787" y="2107"/>
            <a:chExt cx="4722" cy="1942"/>
          </a:xfrm>
        </p:grpSpPr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2283" y="3791"/>
              <a:ext cx="22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>
                  <a:effectLst/>
                </a:rPr>
                <a:t>D</a:t>
              </a:r>
            </a:p>
          </p:txBody>
        </p:sp>
        <p:grpSp>
          <p:nvGrpSpPr>
            <p:cNvPr id="11" name="Group 7"/>
            <p:cNvGrpSpPr>
              <a:grpSpLocks/>
            </p:cNvGrpSpPr>
            <p:nvPr/>
          </p:nvGrpSpPr>
          <p:grpSpPr bwMode="auto">
            <a:xfrm>
              <a:off x="787" y="2107"/>
              <a:ext cx="4722" cy="1669"/>
              <a:chOff x="779" y="2251"/>
              <a:chExt cx="4722" cy="1669"/>
            </a:xfrm>
          </p:grpSpPr>
          <p:grpSp>
            <p:nvGrpSpPr>
              <p:cNvPr id="13" name="Group 8"/>
              <p:cNvGrpSpPr>
                <a:grpSpLocks/>
              </p:cNvGrpSpPr>
              <p:nvPr/>
            </p:nvGrpSpPr>
            <p:grpSpPr bwMode="auto">
              <a:xfrm>
                <a:off x="1498" y="2407"/>
                <a:ext cx="1780" cy="1513"/>
                <a:chOff x="1498" y="2407"/>
                <a:chExt cx="1780" cy="1513"/>
              </a:xfrm>
            </p:grpSpPr>
            <p:grpSp>
              <p:nvGrpSpPr>
                <p:cNvPr id="16" name="Group 9"/>
                <p:cNvGrpSpPr>
                  <a:grpSpLocks/>
                </p:cNvGrpSpPr>
                <p:nvPr/>
              </p:nvGrpSpPr>
              <p:grpSpPr bwMode="auto">
                <a:xfrm>
                  <a:off x="1498" y="3280"/>
                  <a:ext cx="264" cy="544"/>
                  <a:chOff x="898" y="2912"/>
                  <a:chExt cx="264" cy="544"/>
                </a:xfrm>
              </p:grpSpPr>
              <p:sp>
                <p:nvSpPr>
                  <p:cNvPr id="4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98" y="3069"/>
                    <a:ext cx="213" cy="25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99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altLang="en-US" sz="2000">
                        <a:effectLst/>
                      </a:rPr>
                      <a:t>A</a:t>
                    </a:r>
                  </a:p>
                </p:txBody>
              </p:sp>
              <p:sp>
                <p:nvSpPr>
                  <p:cNvPr id="41" name="AutoShape 11"/>
                  <p:cNvSpPr>
                    <a:spLocks/>
                  </p:cNvSpPr>
                  <p:nvPr/>
                </p:nvSpPr>
                <p:spPr bwMode="auto">
                  <a:xfrm>
                    <a:off x="1090" y="2912"/>
                    <a:ext cx="72" cy="544"/>
                  </a:xfrm>
                  <a:prstGeom prst="leftBrace">
                    <a:avLst>
                      <a:gd name="adj1" fmla="val 62963"/>
                      <a:gd name="adj2" fmla="val 50000"/>
                    </a:avLst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99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</p:grpSp>
            <p:grpSp>
              <p:nvGrpSpPr>
                <p:cNvPr id="17" name="Group 12"/>
                <p:cNvGrpSpPr>
                  <a:grpSpLocks/>
                </p:cNvGrpSpPr>
                <p:nvPr/>
              </p:nvGrpSpPr>
              <p:grpSpPr bwMode="auto">
                <a:xfrm>
                  <a:off x="1814" y="2407"/>
                  <a:ext cx="1464" cy="1513"/>
                  <a:chOff x="1814" y="2407"/>
                  <a:chExt cx="1464" cy="1513"/>
                </a:xfrm>
              </p:grpSpPr>
              <p:sp>
                <p:nvSpPr>
                  <p:cNvPr id="18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72" y="2407"/>
                    <a:ext cx="212" cy="25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99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altLang="en-US" sz="2000">
                        <a:effectLst/>
                      </a:rPr>
                      <a:t>C</a:t>
                    </a:r>
                  </a:p>
                </p:txBody>
              </p:sp>
              <p:sp>
                <p:nvSpPr>
                  <p:cNvPr id="19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1814" y="271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altLang="en-US" sz="2000">
                        <a:effectLst/>
                      </a:rPr>
                      <a:t>1</a:t>
                    </a:r>
                  </a:p>
                </p:txBody>
              </p:sp>
              <p:sp>
                <p:nvSpPr>
                  <p:cNvPr id="20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2102" y="271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  <p:sp>
                <p:nvSpPr>
                  <p:cNvPr id="21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1814" y="299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  <p:sp>
                <p:nvSpPr>
                  <p:cNvPr id="22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2102" y="299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  <p:sp>
                <p:nvSpPr>
                  <p:cNvPr id="23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1814" y="327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altLang="en-US" sz="2000">
                        <a:effectLst/>
                      </a:rPr>
                      <a:t>1</a:t>
                    </a:r>
                  </a:p>
                </p:txBody>
              </p:sp>
              <p:sp>
                <p:nvSpPr>
                  <p:cNvPr id="24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1814" y="355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altLang="en-US" sz="2000">
                        <a:effectLst/>
                      </a:rPr>
                      <a:t>1</a:t>
                    </a:r>
                  </a:p>
                </p:txBody>
              </p:sp>
              <p:sp>
                <p:nvSpPr>
                  <p:cNvPr id="25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2390" y="271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altLang="en-US" sz="2000">
                        <a:effectLst/>
                      </a:rPr>
                      <a:t>1</a:t>
                    </a:r>
                  </a:p>
                </p:txBody>
              </p:sp>
              <p:sp>
                <p:nvSpPr>
                  <p:cNvPr id="26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2678" y="271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altLang="en-US" sz="2000">
                        <a:effectLst/>
                      </a:rPr>
                      <a:t>1</a:t>
                    </a:r>
                  </a:p>
                </p:txBody>
              </p:sp>
              <p:sp>
                <p:nvSpPr>
                  <p:cNvPr id="27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2390" y="299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altLang="en-US" sz="2000">
                        <a:effectLst/>
                      </a:rPr>
                      <a:t>1</a:t>
                    </a:r>
                  </a:p>
                </p:txBody>
              </p:sp>
              <p:sp>
                <p:nvSpPr>
                  <p:cNvPr id="28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678" y="299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altLang="en-US" sz="2000">
                        <a:effectLst/>
                      </a:rPr>
                      <a:t>1</a:t>
                    </a:r>
                  </a:p>
                </p:txBody>
              </p:sp>
              <p:sp>
                <p:nvSpPr>
                  <p:cNvPr id="29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2678" y="327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  <p:sp>
                <p:nvSpPr>
                  <p:cNvPr id="30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102" y="327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  <p:sp>
                <p:nvSpPr>
                  <p:cNvPr id="31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102" y="355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altLang="en-US" sz="2000">
                        <a:effectLst/>
                      </a:rPr>
                      <a:t>1</a:t>
                    </a:r>
                  </a:p>
                </p:txBody>
              </p:sp>
              <p:sp>
                <p:nvSpPr>
                  <p:cNvPr id="3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390" y="327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  <p:sp>
                <p:nvSpPr>
                  <p:cNvPr id="33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2390" y="355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  <p:sp>
                <p:nvSpPr>
                  <p:cNvPr id="34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2678" y="3552"/>
                    <a:ext cx="288" cy="280"/>
                  </a:xfrm>
                  <a:prstGeom prst="rect">
                    <a:avLst/>
                  </a:prstGeom>
                  <a:solidFill>
                    <a:srgbClr val="FFFF9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  <p:sp>
                <p:nvSpPr>
                  <p:cNvPr id="35" name="AutoShape 30"/>
                  <p:cNvSpPr>
                    <a:spLocks/>
                  </p:cNvSpPr>
                  <p:nvPr/>
                </p:nvSpPr>
                <p:spPr bwMode="auto">
                  <a:xfrm rot="5400000">
                    <a:off x="2642" y="2372"/>
                    <a:ext cx="72" cy="544"/>
                  </a:xfrm>
                  <a:prstGeom prst="leftBrace">
                    <a:avLst>
                      <a:gd name="adj1" fmla="val 62963"/>
                      <a:gd name="adj2" fmla="val 50000"/>
                    </a:avLst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99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  <p:sp>
                <p:nvSpPr>
                  <p:cNvPr id="36" name="AutoShape 31"/>
                  <p:cNvSpPr>
                    <a:spLocks/>
                  </p:cNvSpPr>
                  <p:nvPr/>
                </p:nvSpPr>
                <p:spPr bwMode="auto">
                  <a:xfrm rot="16200000" flipV="1">
                    <a:off x="2354" y="3612"/>
                    <a:ext cx="72" cy="544"/>
                  </a:xfrm>
                  <a:prstGeom prst="leftBrace">
                    <a:avLst>
                      <a:gd name="adj1" fmla="val 62963"/>
                      <a:gd name="adj2" fmla="val 50000"/>
                    </a:avLst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99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  <p:grpSp>
                <p:nvGrpSpPr>
                  <p:cNvPr id="37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3026" y="3000"/>
                    <a:ext cx="252" cy="544"/>
                    <a:chOff x="2426" y="2632"/>
                    <a:chExt cx="252" cy="544"/>
                  </a:xfrm>
                </p:grpSpPr>
                <p:sp>
                  <p:nvSpPr>
                    <p:cNvPr id="38" name="AutoShape 33"/>
                    <p:cNvSpPr>
                      <a:spLocks/>
                    </p:cNvSpPr>
                    <p:nvPr/>
                  </p:nvSpPr>
                  <p:spPr bwMode="auto">
                    <a:xfrm flipH="1">
                      <a:off x="2426" y="2632"/>
                      <a:ext cx="72" cy="544"/>
                    </a:xfrm>
                    <a:prstGeom prst="leftBrace">
                      <a:avLst>
                        <a:gd name="adj1" fmla="val 62963"/>
                        <a:gd name="adj2" fmla="val 50000"/>
                      </a:avLst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99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39" name="Text Box 3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67" y="2789"/>
                      <a:ext cx="211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99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en-US" sz="2000">
                          <a:effectLst/>
                        </a:rPr>
                        <a:t>B</a:t>
                      </a:r>
                    </a:p>
                  </p:txBody>
                </p:sp>
              </p:grpSp>
            </p:grpSp>
          </p:grpSp>
          <p:sp>
            <p:nvSpPr>
              <p:cNvPr id="14" name="Text Box 35"/>
              <p:cNvSpPr txBox="1">
                <a:spLocks noChangeArrowheads="1"/>
              </p:cNvSpPr>
              <p:nvPr/>
            </p:nvSpPr>
            <p:spPr bwMode="auto">
              <a:xfrm>
                <a:off x="779" y="2803"/>
                <a:ext cx="513" cy="1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altLang="en-US" sz="1200" b="0">
                    <a:effectLst/>
                    <a:latin typeface="Tahoma" panose="020B0604030504040204" pitchFamily="34" charset="0"/>
                  </a:rPr>
                  <a:t>Example:</a:t>
                </a:r>
                <a:endParaRPr lang="en-US" altLang="en-US" sz="2000" b="0">
                  <a:effectLst/>
                </a:endParaRPr>
              </a:p>
            </p:txBody>
          </p:sp>
          <p:sp>
            <p:nvSpPr>
              <p:cNvPr id="15" name="Text Box 36"/>
              <p:cNvSpPr txBox="1">
                <a:spLocks noChangeArrowheads="1"/>
              </p:cNvSpPr>
              <p:nvPr/>
            </p:nvSpPr>
            <p:spPr bwMode="auto">
              <a:xfrm>
                <a:off x="3282" y="2251"/>
                <a:ext cx="2219" cy="9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altLang="en-US" sz="1800" b="0" dirty="0">
                    <a:solidFill>
                      <a:schemeClr val="tx2"/>
                    </a:solidFill>
                    <a:effectLst/>
                  </a:rPr>
                  <a:t>If a function F is represented by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800" b="0" dirty="0">
                    <a:solidFill>
                      <a:schemeClr val="tx2"/>
                    </a:solidFill>
                    <a:effectLst/>
                  </a:rPr>
                  <a:t>this </a:t>
                </a:r>
                <a:r>
                  <a:rPr lang="en-US" altLang="en-US" sz="1800" b="0" dirty="0" err="1">
                    <a:solidFill>
                      <a:schemeClr val="tx2"/>
                    </a:solidFill>
                    <a:effectLst/>
                  </a:rPr>
                  <a:t>Karnaugh</a:t>
                </a:r>
                <a:r>
                  <a:rPr lang="en-US" altLang="en-US" sz="1800" b="0" dirty="0">
                    <a:solidFill>
                      <a:schemeClr val="tx2"/>
                    </a:solidFill>
                    <a:effectLst/>
                  </a:rPr>
                  <a:t> Map. Which of the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800" b="0" dirty="0">
                    <a:solidFill>
                      <a:schemeClr val="tx2"/>
                    </a:solidFill>
                    <a:effectLst/>
                  </a:rPr>
                  <a:t>following terms are </a:t>
                </a:r>
                <a:r>
                  <a:rPr lang="en-US" altLang="en-US" sz="1800" b="0" dirty="0" err="1">
                    <a:solidFill>
                      <a:schemeClr val="tx2"/>
                    </a:solidFill>
                    <a:effectLst/>
                  </a:rPr>
                  <a:t>implicants</a:t>
                </a:r>
                <a:r>
                  <a:rPr lang="en-US" altLang="en-US" sz="1800" b="0" dirty="0">
                    <a:solidFill>
                      <a:schemeClr val="tx2"/>
                    </a:solidFill>
                    <a:effectLst/>
                  </a:rPr>
                  <a:t> of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800" b="0" dirty="0">
                    <a:solidFill>
                      <a:schemeClr val="tx2"/>
                    </a:solidFill>
                    <a:effectLst/>
                  </a:rPr>
                  <a:t>F, and which ones are prime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sz="1800" b="0" dirty="0" err="1">
                    <a:solidFill>
                      <a:schemeClr val="tx2"/>
                    </a:solidFill>
                    <a:effectLst/>
                  </a:rPr>
                  <a:t>implicants</a:t>
                </a:r>
                <a:r>
                  <a:rPr lang="en-US" altLang="en-US" sz="1800" b="0" dirty="0">
                    <a:solidFill>
                      <a:schemeClr val="tx2"/>
                    </a:solidFill>
                    <a:effectLst/>
                  </a:rPr>
                  <a:t> of F?</a:t>
                </a:r>
              </a:p>
            </p:txBody>
          </p:sp>
        </p:grpSp>
        <p:sp>
          <p:nvSpPr>
            <p:cNvPr id="12" name="Text Box 37"/>
            <p:cNvSpPr txBox="1">
              <a:spLocks noChangeArrowheads="1"/>
            </p:cNvSpPr>
            <p:nvPr/>
          </p:nvSpPr>
          <p:spPr bwMode="auto">
            <a:xfrm>
              <a:off x="3352" y="3021"/>
              <a:ext cx="892" cy="10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2000" b="0" dirty="0">
                  <a:solidFill>
                    <a:schemeClr val="tx2"/>
                  </a:solidFill>
                  <a:effectLst/>
                </a:rPr>
                <a:t>(a) A’B’C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2000" b="0" dirty="0">
                  <a:solidFill>
                    <a:schemeClr val="tx2"/>
                  </a:solidFill>
                  <a:effectLst/>
                </a:rPr>
                <a:t>(b) BD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2000" b="0" dirty="0">
                  <a:solidFill>
                    <a:schemeClr val="tx2"/>
                  </a:solidFill>
                  <a:effectLst/>
                </a:rPr>
                <a:t>(c) A’B’C’D’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2000" b="0" dirty="0">
                  <a:solidFill>
                    <a:schemeClr val="tx2"/>
                  </a:solidFill>
                  <a:effectLst/>
                </a:rPr>
                <a:t>(d) A’C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2000" b="0" dirty="0">
                  <a:solidFill>
                    <a:schemeClr val="tx2"/>
                  </a:solidFill>
                  <a:effectLst/>
                </a:rPr>
                <a:t>(e) A’B’D’</a:t>
              </a:r>
            </a:p>
          </p:txBody>
        </p:sp>
      </p:grpSp>
      <p:grpSp>
        <p:nvGrpSpPr>
          <p:cNvPr id="42" name="Group 38"/>
          <p:cNvGrpSpPr>
            <a:grpSpLocks/>
          </p:cNvGrpSpPr>
          <p:nvPr/>
        </p:nvGrpSpPr>
        <p:grpSpPr bwMode="auto">
          <a:xfrm>
            <a:off x="6726234" y="4557712"/>
            <a:ext cx="1966913" cy="1471613"/>
            <a:chOff x="4390" y="3005"/>
            <a:chExt cx="1239" cy="927"/>
          </a:xfrm>
        </p:grpSpPr>
        <p:sp>
          <p:nvSpPr>
            <p:cNvPr id="43" name="Text Box 39"/>
            <p:cNvSpPr txBox="1">
              <a:spLocks noChangeArrowheads="1"/>
            </p:cNvSpPr>
            <p:nvPr/>
          </p:nvSpPr>
          <p:spPr bwMode="auto">
            <a:xfrm>
              <a:off x="4513" y="3005"/>
              <a:ext cx="99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1800">
                  <a:solidFill>
                    <a:srgbClr val="C00000"/>
                  </a:solidFill>
                  <a:effectLst/>
                </a:rPr>
                <a:t>Implicants: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sz="1800">
                  <a:solidFill>
                    <a:srgbClr val="C00000"/>
                  </a:solidFill>
                  <a:effectLst/>
                </a:rPr>
                <a:t>(a),(c),(d),(e)</a:t>
              </a:r>
            </a:p>
          </p:txBody>
        </p:sp>
        <p:sp>
          <p:nvSpPr>
            <p:cNvPr id="44" name="Text Box 40"/>
            <p:cNvSpPr txBox="1">
              <a:spLocks noChangeArrowheads="1"/>
            </p:cNvSpPr>
            <p:nvPr/>
          </p:nvSpPr>
          <p:spPr bwMode="auto">
            <a:xfrm>
              <a:off x="4390" y="3525"/>
              <a:ext cx="123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1800">
                  <a:solidFill>
                    <a:srgbClr val="C00000"/>
                  </a:solidFill>
                  <a:effectLst/>
                </a:rPr>
                <a:t>Prime Implicants: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sz="1800">
                  <a:solidFill>
                    <a:srgbClr val="C00000"/>
                  </a:solidFill>
                  <a:effectLst/>
                </a:rPr>
                <a:t>(d),(e)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1540012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150938" y="76200"/>
            <a:ext cx="7793037" cy="860425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Essential Prime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Implicants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598488" y="1066800"/>
            <a:ext cx="807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400" b="0" dirty="0">
                <a:solidFill>
                  <a:srgbClr val="002060"/>
                </a:solidFill>
                <a:effectLst/>
                <a:latin typeface="Tahoma" panose="020B0604030504040204" pitchFamily="34" charset="0"/>
              </a:rPr>
              <a:t>A product term is an essential prime </a:t>
            </a:r>
            <a:r>
              <a:rPr lang="en-US" altLang="en-US" sz="2400" b="0" dirty="0" err="1">
                <a:solidFill>
                  <a:srgbClr val="002060"/>
                </a:solidFill>
                <a:effectLst/>
                <a:latin typeface="Tahoma" panose="020B0604030504040204" pitchFamily="34" charset="0"/>
              </a:rPr>
              <a:t>implicant</a:t>
            </a:r>
            <a:r>
              <a:rPr lang="en-US" altLang="en-US" sz="2400" b="0" dirty="0">
                <a:solidFill>
                  <a:srgbClr val="002060"/>
                </a:solidFill>
                <a:effectLst/>
                <a:latin typeface="Tahoma" panose="020B0604030504040204" pitchFamily="34" charset="0"/>
              </a:rPr>
              <a:t> if there is a </a:t>
            </a:r>
            <a:r>
              <a:rPr lang="en-US" altLang="en-US" sz="2400" b="0" dirty="0" err="1">
                <a:solidFill>
                  <a:srgbClr val="002060"/>
                </a:solidFill>
                <a:effectLst/>
                <a:latin typeface="Tahoma" panose="020B0604030504040204" pitchFamily="34" charset="0"/>
              </a:rPr>
              <a:t>minterm</a:t>
            </a:r>
            <a:r>
              <a:rPr lang="en-US" altLang="en-US" sz="2400" b="0" dirty="0">
                <a:solidFill>
                  <a:srgbClr val="002060"/>
                </a:solidFill>
                <a:effectLst/>
                <a:latin typeface="Tahoma" panose="020B0604030504040204" pitchFamily="34" charset="0"/>
              </a:rPr>
              <a:t> that is only covered by that prime </a:t>
            </a:r>
            <a:r>
              <a:rPr lang="en-US" altLang="en-US" sz="2400" b="0" dirty="0" err="1">
                <a:solidFill>
                  <a:srgbClr val="002060"/>
                </a:solidFill>
                <a:effectLst/>
                <a:latin typeface="Tahoma" panose="020B0604030504040204" pitchFamily="34" charset="0"/>
              </a:rPr>
              <a:t>implicant</a:t>
            </a:r>
            <a:endParaRPr lang="en-US" altLang="en-US" sz="2400" b="0" dirty="0">
              <a:solidFill>
                <a:srgbClr val="002060"/>
              </a:solidFill>
              <a:effectLst/>
              <a:latin typeface="Tahoma" panose="020B0604030504040204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88963" y="1989564"/>
            <a:ext cx="748823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400" b="0" dirty="0">
                <a:solidFill>
                  <a:srgbClr val="002060"/>
                </a:solidFill>
                <a:effectLst/>
                <a:latin typeface="Tahoma" panose="020B0604030504040204" pitchFamily="34" charset="0"/>
              </a:rPr>
              <a:t>The minimal sum-of-products form of F must include</a:t>
            </a:r>
          </a:p>
          <a:p>
            <a:pPr>
              <a:lnSpc>
                <a:spcPct val="100000"/>
              </a:lnSpc>
            </a:pPr>
            <a:r>
              <a:rPr lang="en-US" altLang="en-US" sz="2400" b="0" dirty="0">
                <a:solidFill>
                  <a:srgbClr val="002060"/>
                </a:solidFill>
                <a:effectLst/>
                <a:latin typeface="Tahoma" panose="020B0604030504040204" pitchFamily="34" charset="0"/>
              </a:rPr>
              <a:t>all the essential prime </a:t>
            </a:r>
            <a:r>
              <a:rPr lang="en-US" altLang="en-US" sz="2400" b="0" dirty="0" err="1">
                <a:solidFill>
                  <a:srgbClr val="002060"/>
                </a:solidFill>
                <a:effectLst/>
                <a:latin typeface="Tahoma" panose="020B0604030504040204" pitchFamily="34" charset="0"/>
              </a:rPr>
              <a:t>implicants</a:t>
            </a:r>
            <a:r>
              <a:rPr lang="en-US" altLang="en-US" sz="2400" b="0" dirty="0">
                <a:solidFill>
                  <a:srgbClr val="002060"/>
                </a:solidFill>
                <a:effectLst/>
                <a:latin typeface="Tahoma" panose="020B0604030504040204" pitchFamily="34" charset="0"/>
              </a:rPr>
              <a:t> of F</a:t>
            </a:r>
          </a:p>
        </p:txBody>
      </p:sp>
      <p:pic>
        <p:nvPicPr>
          <p:cNvPr id="10" name="Picture 5" descr="AACFLNI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88" y="2755900"/>
            <a:ext cx="6705600" cy="392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523960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  <p:bldP spid="9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Summary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9750" y="1443038"/>
            <a:ext cx="8064500" cy="472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 err="1" smtClean="0">
                <a:solidFill>
                  <a:schemeClr val="tx2"/>
                </a:solidFill>
              </a:rPr>
              <a:t>Karnaugh</a:t>
            </a:r>
            <a:r>
              <a:rPr lang="en-US" altLang="en-US" sz="2000" kern="0" dirty="0" smtClean="0">
                <a:solidFill>
                  <a:schemeClr val="tx2"/>
                </a:solidFill>
              </a:rPr>
              <a:t> map allows us to represent functions with new notation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 smtClean="0">
                <a:solidFill>
                  <a:schemeClr val="tx2"/>
                </a:solidFill>
              </a:rPr>
              <a:t>Representation allows for logic reduction</a:t>
            </a:r>
          </a:p>
          <a:p>
            <a:pPr marL="822325" lvl="1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kern="0" dirty="0" smtClean="0">
                <a:solidFill>
                  <a:srgbClr val="339933"/>
                </a:solidFill>
              </a:rPr>
              <a:t>Implement same function with less logic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 smtClean="0">
                <a:solidFill>
                  <a:schemeClr val="tx2"/>
                </a:solidFill>
              </a:rPr>
              <a:t>Each square represents one </a:t>
            </a:r>
            <a:r>
              <a:rPr lang="en-US" altLang="en-US" sz="2000" kern="0" dirty="0" err="1" smtClean="0">
                <a:solidFill>
                  <a:schemeClr val="tx2"/>
                </a:solidFill>
              </a:rPr>
              <a:t>minterm</a:t>
            </a:r>
            <a:endParaRPr lang="en-US" altLang="en-US" sz="2000" kern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 smtClean="0">
                <a:solidFill>
                  <a:schemeClr val="tx2"/>
                </a:solidFill>
              </a:rPr>
              <a:t>Each circle leads to one product term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 smtClean="0">
                <a:solidFill>
                  <a:schemeClr val="tx2"/>
                </a:solidFill>
              </a:rPr>
              <a:t>Not all functions can be reduced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>
                <a:solidFill>
                  <a:schemeClr val="tx2"/>
                </a:solidFill>
              </a:rPr>
              <a:t>K-maps of four literals were considered </a:t>
            </a:r>
            <a:r>
              <a:rPr lang="en-US" altLang="en-US" sz="2000" kern="0" dirty="0" smtClean="0">
                <a:solidFill>
                  <a:schemeClr val="tx2"/>
                </a:solidFill>
              </a:rPr>
              <a:t>(Larger </a:t>
            </a:r>
            <a:r>
              <a:rPr lang="en-US" altLang="en-US" sz="2000" kern="0" dirty="0">
                <a:solidFill>
                  <a:schemeClr val="tx2"/>
                </a:solidFill>
              </a:rPr>
              <a:t>examples </a:t>
            </a:r>
            <a:r>
              <a:rPr lang="en-US" altLang="en-US" sz="2000" kern="0" dirty="0" smtClean="0">
                <a:solidFill>
                  <a:schemeClr val="tx2"/>
                </a:solidFill>
              </a:rPr>
              <a:t>exist)</a:t>
            </a:r>
            <a:endParaRPr lang="en-US" altLang="en-US" sz="2000" kern="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>
                <a:solidFill>
                  <a:schemeClr val="tx2"/>
                </a:solidFill>
              </a:rPr>
              <a:t>Don’t care conditions help minimize functions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 smtClean="0">
                <a:solidFill>
                  <a:schemeClr val="tx2"/>
                </a:solidFill>
              </a:rPr>
              <a:t>Result </a:t>
            </a:r>
            <a:r>
              <a:rPr lang="en-US" altLang="en-US" sz="2000" kern="0" dirty="0">
                <a:solidFill>
                  <a:schemeClr val="tx2"/>
                </a:solidFill>
              </a:rPr>
              <a:t>of minimization is a minimal sum-of-products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>
                <a:solidFill>
                  <a:schemeClr val="tx2"/>
                </a:solidFill>
              </a:rPr>
              <a:t>Result contains prime </a:t>
            </a:r>
            <a:r>
              <a:rPr lang="en-US" altLang="en-US" sz="2000" kern="0" dirty="0" err="1">
                <a:solidFill>
                  <a:schemeClr val="tx2"/>
                </a:solidFill>
              </a:rPr>
              <a:t>implicants</a:t>
            </a:r>
            <a:endParaRPr lang="en-US" altLang="en-US" sz="2000" kern="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000" kern="0" dirty="0">
                <a:solidFill>
                  <a:schemeClr val="tx2"/>
                </a:solidFill>
              </a:rPr>
              <a:t>Essential prime </a:t>
            </a:r>
            <a:r>
              <a:rPr lang="en-US" altLang="en-US" sz="2000" kern="0" dirty="0" err="1">
                <a:solidFill>
                  <a:schemeClr val="tx2"/>
                </a:solidFill>
              </a:rPr>
              <a:t>implicants</a:t>
            </a:r>
            <a:r>
              <a:rPr lang="en-US" altLang="en-US" sz="2000" kern="0" dirty="0">
                <a:solidFill>
                  <a:schemeClr val="tx2"/>
                </a:solidFill>
              </a:rPr>
              <a:t> are required in the implementation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None/>
            </a:pPr>
            <a:endParaRPr lang="en-US" alt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1937861236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Karnaugh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Maps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COE211: Digital Logic Design</a:t>
            </a:r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7092950" y="4618037"/>
            <a:ext cx="1397000" cy="1706563"/>
            <a:chOff x="3204" y="2884"/>
            <a:chExt cx="892" cy="1088"/>
          </a:xfrm>
        </p:grpSpPr>
        <p:sp>
          <p:nvSpPr>
            <p:cNvPr id="10" name="Rectangle 3"/>
            <p:cNvSpPr>
              <a:spLocks noChangeArrowheads="1"/>
            </p:cNvSpPr>
            <p:nvPr/>
          </p:nvSpPr>
          <p:spPr bwMode="auto">
            <a:xfrm>
              <a:off x="3232" y="2884"/>
              <a:ext cx="864" cy="10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x	y	F</a:t>
              </a:r>
            </a:p>
            <a:p>
              <a:pPr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0	1</a:t>
              </a:r>
            </a:p>
            <a:p>
              <a:pPr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	1	1</a:t>
              </a:r>
            </a:p>
            <a:p>
              <a:pPr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0	0</a:t>
              </a:r>
            </a:p>
            <a:p>
              <a:pPr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	1	0</a:t>
              </a:r>
            </a:p>
          </p:txBody>
        </p:sp>
        <p:sp>
          <p:nvSpPr>
            <p:cNvPr id="11" name="Line 4"/>
            <p:cNvSpPr>
              <a:spLocks noChangeShapeType="1"/>
            </p:cNvSpPr>
            <p:nvPr/>
          </p:nvSpPr>
          <p:spPr bwMode="auto">
            <a:xfrm>
              <a:off x="3204" y="3068"/>
              <a:ext cx="8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>
              <a:off x="3752" y="2896"/>
              <a:ext cx="0" cy="10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" name="Rectangle 7"/>
          <p:cNvSpPr txBox="1">
            <a:spLocks noChangeArrowheads="1"/>
          </p:cNvSpPr>
          <p:nvPr/>
        </p:nvSpPr>
        <p:spPr bwMode="auto">
          <a:xfrm>
            <a:off x="539750" y="1258888"/>
            <a:ext cx="8208963" cy="263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Alternate way of representing Boolean functions</a:t>
            </a:r>
          </a:p>
          <a:p>
            <a:pPr marL="879475" lvl="1" indent="-3429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2400" kern="0" dirty="0" smtClean="0">
                <a:solidFill>
                  <a:srgbClr val="339933"/>
                </a:solidFill>
              </a:rPr>
              <a:t>Each row in the truth table is represented by a square</a:t>
            </a:r>
          </a:p>
          <a:p>
            <a:pPr marL="879475" lvl="1" indent="-3429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2400" kern="0" dirty="0" smtClean="0">
                <a:solidFill>
                  <a:srgbClr val="339933"/>
                </a:solidFill>
              </a:rPr>
              <a:t>Each square represents a </a:t>
            </a:r>
            <a:r>
              <a:rPr lang="en-US" altLang="en-US" sz="2400" i="1" kern="0" dirty="0" err="1" smtClean="0">
                <a:solidFill>
                  <a:srgbClr val="339933"/>
                </a:solidFill>
              </a:rPr>
              <a:t>minterm</a:t>
            </a:r>
            <a:endParaRPr lang="en-US" altLang="en-US" sz="2400" i="1" kern="0" dirty="0" smtClean="0">
              <a:solidFill>
                <a:srgbClr val="339933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Easy to convert between truth table, K-map, and SOP</a:t>
            </a:r>
          </a:p>
          <a:p>
            <a:pPr marL="879475" lvl="1" indent="-3429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kern="0" dirty="0" smtClean="0">
                <a:solidFill>
                  <a:srgbClr val="339933"/>
                </a:solidFill>
              </a:rPr>
              <a:t>Un-optimized form: number of 1’s in K-map equals number of </a:t>
            </a:r>
            <a:r>
              <a:rPr lang="en-US" altLang="en-US" kern="0" dirty="0" err="1" smtClean="0">
                <a:solidFill>
                  <a:srgbClr val="339933"/>
                </a:solidFill>
              </a:rPr>
              <a:t>minterms</a:t>
            </a:r>
            <a:r>
              <a:rPr lang="en-US" altLang="en-US" kern="0" dirty="0" smtClean="0">
                <a:solidFill>
                  <a:srgbClr val="339933"/>
                </a:solidFill>
              </a:rPr>
              <a:t> (products) in SOP</a:t>
            </a:r>
          </a:p>
          <a:p>
            <a:pPr marL="879475" lvl="1" indent="-3429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kern="0" dirty="0" smtClean="0">
                <a:solidFill>
                  <a:srgbClr val="339933"/>
                </a:solidFill>
              </a:rPr>
              <a:t>Optimized form: reduced number of </a:t>
            </a:r>
            <a:r>
              <a:rPr lang="en-US" altLang="en-US" kern="0" dirty="0" err="1" smtClean="0">
                <a:solidFill>
                  <a:srgbClr val="339933"/>
                </a:solidFill>
              </a:rPr>
              <a:t>minterms</a:t>
            </a:r>
            <a:endParaRPr lang="en-US" altLang="en-US" kern="0" dirty="0">
              <a:solidFill>
                <a:srgbClr val="339933"/>
              </a:solidFill>
            </a:endParaRPr>
          </a:p>
        </p:txBody>
      </p: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4572000" y="4910138"/>
            <a:ext cx="1352550" cy="1414462"/>
            <a:chOff x="544" y="2864"/>
            <a:chExt cx="864" cy="902"/>
          </a:xfrm>
        </p:grpSpPr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786" y="3254"/>
              <a:ext cx="520" cy="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4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	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4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	</a:t>
              </a: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768" y="2960"/>
              <a:ext cx="352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1056" y="2960"/>
              <a:ext cx="352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672" y="2864"/>
              <a:ext cx="368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y</a:t>
              </a:r>
            </a:p>
          </p:txBody>
        </p:sp>
        <p:sp>
          <p:nvSpPr>
            <p:cNvPr id="19" name="Rectangle 13"/>
            <p:cNvSpPr>
              <a:spLocks noChangeArrowheads="1"/>
            </p:cNvSpPr>
            <p:nvPr/>
          </p:nvSpPr>
          <p:spPr bwMode="auto">
            <a:xfrm>
              <a:off x="544" y="2976"/>
              <a:ext cx="368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x</a:t>
              </a:r>
            </a:p>
          </p:txBody>
        </p:sp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656" y="3168"/>
              <a:ext cx="352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21" name="Rectangle 15"/>
            <p:cNvSpPr>
              <a:spLocks noChangeArrowheads="1"/>
            </p:cNvSpPr>
            <p:nvPr/>
          </p:nvSpPr>
          <p:spPr bwMode="auto">
            <a:xfrm>
              <a:off x="656" y="3440"/>
              <a:ext cx="352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22" name="Rectangle 16"/>
            <p:cNvSpPr>
              <a:spLocks noChangeArrowheads="1"/>
            </p:cNvSpPr>
            <p:nvPr/>
          </p:nvSpPr>
          <p:spPr bwMode="auto">
            <a:xfrm>
              <a:off x="768" y="3160"/>
              <a:ext cx="352" cy="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23" name="Rectangle 17"/>
            <p:cNvSpPr>
              <a:spLocks noChangeArrowheads="1"/>
            </p:cNvSpPr>
            <p:nvPr/>
          </p:nvSpPr>
          <p:spPr bwMode="auto">
            <a:xfrm>
              <a:off x="768" y="3448"/>
              <a:ext cx="352" cy="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24" name="Rectangle 18"/>
            <p:cNvSpPr>
              <a:spLocks noChangeArrowheads="1"/>
            </p:cNvSpPr>
            <p:nvPr/>
          </p:nvSpPr>
          <p:spPr bwMode="auto">
            <a:xfrm>
              <a:off x="1056" y="3448"/>
              <a:ext cx="352" cy="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25" name="Rectangle 19"/>
            <p:cNvSpPr>
              <a:spLocks noChangeArrowheads="1"/>
            </p:cNvSpPr>
            <p:nvPr/>
          </p:nvSpPr>
          <p:spPr bwMode="auto">
            <a:xfrm>
              <a:off x="1056" y="3160"/>
              <a:ext cx="352" cy="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26" name="Rectangle 20"/>
            <p:cNvSpPr>
              <a:spLocks noChangeArrowheads="1"/>
            </p:cNvSpPr>
            <p:nvPr/>
          </p:nvSpPr>
          <p:spPr bwMode="auto">
            <a:xfrm>
              <a:off x="768" y="3120"/>
              <a:ext cx="576" cy="5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21"/>
            <p:cNvSpPr>
              <a:spLocks noChangeShapeType="1"/>
            </p:cNvSpPr>
            <p:nvPr/>
          </p:nvSpPr>
          <p:spPr bwMode="auto">
            <a:xfrm>
              <a:off x="1056" y="3120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22"/>
            <p:cNvSpPr>
              <a:spLocks noChangeShapeType="1"/>
            </p:cNvSpPr>
            <p:nvPr/>
          </p:nvSpPr>
          <p:spPr bwMode="auto">
            <a:xfrm flipH="1">
              <a:off x="768" y="3408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23"/>
            <p:cNvSpPr>
              <a:spLocks noChangeShapeType="1"/>
            </p:cNvSpPr>
            <p:nvPr/>
          </p:nvSpPr>
          <p:spPr bwMode="auto">
            <a:xfrm flipH="1" flipV="1">
              <a:off x="576" y="2928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" name="Group 24"/>
          <p:cNvGrpSpPr>
            <a:grpSpLocks/>
          </p:cNvGrpSpPr>
          <p:nvPr/>
        </p:nvGrpSpPr>
        <p:grpSpPr bwMode="auto">
          <a:xfrm>
            <a:off x="1835150" y="4910138"/>
            <a:ext cx="1504950" cy="1414462"/>
            <a:chOff x="144" y="2352"/>
            <a:chExt cx="948" cy="891"/>
          </a:xfrm>
        </p:grpSpPr>
        <p:sp>
          <p:nvSpPr>
            <p:cNvPr id="31" name="Rectangle 25"/>
            <p:cNvSpPr>
              <a:spLocks noChangeArrowheads="1"/>
            </p:cNvSpPr>
            <p:nvPr/>
          </p:nvSpPr>
          <p:spPr bwMode="auto">
            <a:xfrm>
              <a:off x="479" y="2737"/>
              <a:ext cx="512" cy="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775"/>
                </a:lnSpc>
              </a:pPr>
              <a:r>
                <a:rPr lang="en-US" altLang="en-US" sz="14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	</a:t>
              </a:r>
            </a:p>
            <a:p>
              <a:pPr>
                <a:lnSpc>
                  <a:spcPts val="1775"/>
                </a:lnSpc>
                <a:spcBef>
                  <a:spcPts val="1775"/>
                </a:spcBef>
              </a:pPr>
              <a:r>
                <a:rPr lang="en-US" altLang="en-US" sz="14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	</a:t>
              </a:r>
            </a:p>
          </p:txBody>
        </p:sp>
        <p:sp>
          <p:nvSpPr>
            <p:cNvPr id="32" name="Rectangle 26"/>
            <p:cNvSpPr>
              <a:spLocks noChangeArrowheads="1"/>
            </p:cNvSpPr>
            <p:nvPr/>
          </p:nvSpPr>
          <p:spPr bwMode="auto">
            <a:xfrm>
              <a:off x="461" y="2447"/>
              <a:ext cx="347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33" name="Rectangle 27"/>
            <p:cNvSpPr>
              <a:spLocks noChangeArrowheads="1"/>
            </p:cNvSpPr>
            <p:nvPr/>
          </p:nvSpPr>
          <p:spPr bwMode="auto">
            <a:xfrm>
              <a:off x="745" y="2447"/>
              <a:ext cx="347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34" name="Rectangle 28"/>
            <p:cNvSpPr>
              <a:spLocks noChangeArrowheads="1"/>
            </p:cNvSpPr>
            <p:nvPr/>
          </p:nvSpPr>
          <p:spPr bwMode="auto">
            <a:xfrm>
              <a:off x="366" y="2352"/>
              <a:ext cx="363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y</a:t>
              </a:r>
            </a:p>
          </p:txBody>
        </p:sp>
        <p:sp>
          <p:nvSpPr>
            <p:cNvPr id="35" name="Rectangle 29"/>
            <p:cNvSpPr>
              <a:spLocks noChangeArrowheads="1"/>
            </p:cNvSpPr>
            <p:nvPr/>
          </p:nvSpPr>
          <p:spPr bwMode="auto">
            <a:xfrm>
              <a:off x="240" y="2463"/>
              <a:ext cx="363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x</a:t>
              </a:r>
            </a:p>
          </p:txBody>
        </p:sp>
        <p:sp>
          <p:nvSpPr>
            <p:cNvPr id="36" name="Rectangle 30"/>
            <p:cNvSpPr>
              <a:spLocks noChangeArrowheads="1"/>
            </p:cNvSpPr>
            <p:nvPr/>
          </p:nvSpPr>
          <p:spPr bwMode="auto">
            <a:xfrm>
              <a:off x="350" y="2652"/>
              <a:ext cx="348" cy="2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0</a:t>
              </a:r>
            </a:p>
          </p:txBody>
        </p:sp>
        <p:sp>
          <p:nvSpPr>
            <p:cNvPr id="37" name="Rectangle 31"/>
            <p:cNvSpPr>
              <a:spLocks noChangeArrowheads="1"/>
            </p:cNvSpPr>
            <p:nvPr/>
          </p:nvSpPr>
          <p:spPr bwMode="auto">
            <a:xfrm>
              <a:off x="350" y="2921"/>
              <a:ext cx="348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38" name="Rectangle 32"/>
            <p:cNvSpPr>
              <a:spLocks noChangeArrowheads="1"/>
            </p:cNvSpPr>
            <p:nvPr/>
          </p:nvSpPr>
          <p:spPr bwMode="auto">
            <a:xfrm>
              <a:off x="461" y="2644"/>
              <a:ext cx="347" cy="2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x’y’</a:t>
              </a:r>
            </a:p>
          </p:txBody>
        </p:sp>
        <p:sp>
          <p:nvSpPr>
            <p:cNvPr id="39" name="Rectangle 33"/>
            <p:cNvSpPr>
              <a:spLocks noChangeArrowheads="1"/>
            </p:cNvSpPr>
            <p:nvPr/>
          </p:nvSpPr>
          <p:spPr bwMode="auto">
            <a:xfrm>
              <a:off x="461" y="2929"/>
              <a:ext cx="347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xy’</a:t>
              </a:r>
            </a:p>
          </p:txBody>
        </p:sp>
        <p:sp>
          <p:nvSpPr>
            <p:cNvPr id="40" name="Rectangle 34"/>
            <p:cNvSpPr>
              <a:spLocks noChangeArrowheads="1"/>
            </p:cNvSpPr>
            <p:nvPr/>
          </p:nvSpPr>
          <p:spPr bwMode="auto">
            <a:xfrm>
              <a:off x="745" y="2929"/>
              <a:ext cx="347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xy</a:t>
              </a:r>
            </a:p>
          </p:txBody>
        </p:sp>
        <p:sp>
          <p:nvSpPr>
            <p:cNvPr id="41" name="Rectangle 35"/>
            <p:cNvSpPr>
              <a:spLocks noChangeArrowheads="1"/>
            </p:cNvSpPr>
            <p:nvPr/>
          </p:nvSpPr>
          <p:spPr bwMode="auto">
            <a:xfrm>
              <a:off x="745" y="2644"/>
              <a:ext cx="347" cy="2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ts val="1775"/>
                </a:lnSpc>
                <a:spcBef>
                  <a:spcPts val="888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x’y</a:t>
              </a:r>
            </a:p>
          </p:txBody>
        </p:sp>
        <p:sp>
          <p:nvSpPr>
            <p:cNvPr id="42" name="Rectangle 36"/>
            <p:cNvSpPr>
              <a:spLocks noChangeArrowheads="1"/>
            </p:cNvSpPr>
            <p:nvPr/>
          </p:nvSpPr>
          <p:spPr bwMode="auto">
            <a:xfrm>
              <a:off x="461" y="2605"/>
              <a:ext cx="568" cy="56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37"/>
            <p:cNvSpPr>
              <a:spLocks noChangeShapeType="1"/>
            </p:cNvSpPr>
            <p:nvPr/>
          </p:nvSpPr>
          <p:spPr bwMode="auto">
            <a:xfrm>
              <a:off x="745" y="2605"/>
              <a:ext cx="0" cy="5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38"/>
            <p:cNvSpPr>
              <a:spLocks noChangeShapeType="1"/>
            </p:cNvSpPr>
            <p:nvPr/>
          </p:nvSpPr>
          <p:spPr bwMode="auto">
            <a:xfrm flipH="1">
              <a:off x="461" y="2889"/>
              <a:ext cx="5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39"/>
            <p:cNvSpPr>
              <a:spLocks noChangeShapeType="1"/>
            </p:cNvSpPr>
            <p:nvPr/>
          </p:nvSpPr>
          <p:spPr bwMode="auto">
            <a:xfrm flipH="1" flipV="1">
              <a:off x="272" y="2415"/>
              <a:ext cx="189" cy="1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40"/>
            <p:cNvSpPr>
              <a:spLocks noChangeShapeType="1"/>
            </p:cNvSpPr>
            <p:nvPr/>
          </p:nvSpPr>
          <p:spPr bwMode="auto">
            <a:xfrm>
              <a:off x="288" y="292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41"/>
            <p:cNvSpPr>
              <a:spLocks noChangeArrowheads="1"/>
            </p:cNvSpPr>
            <p:nvPr/>
          </p:nvSpPr>
          <p:spPr bwMode="auto">
            <a:xfrm>
              <a:off x="144" y="2928"/>
              <a:ext cx="363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795" tIns="26626" rIns="18795" bIns="26626"/>
            <a:lstStyle>
              <a:lvl1pPr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4508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90170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352550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1804988" defTabSz="901700"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621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193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765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33788" defTabSz="901700" fontAlgn="base">
                <a:spcBef>
                  <a:spcPct val="0"/>
                </a:spcBef>
                <a:spcAft>
                  <a:spcPct val="0"/>
                </a:spcAft>
                <a:tabLst>
                  <a:tab pos="450850" algn="l"/>
                  <a:tab pos="901700" algn="l"/>
                  <a:tab pos="13525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575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mic Sans MS" panose="030F0702030302020204" pitchFamily="66" charset="0"/>
                </a:rPr>
                <a:t>x</a:t>
              </a:r>
            </a:p>
          </p:txBody>
        </p:sp>
      </p:grp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3005137" y="4703762"/>
            <a:ext cx="576263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795" tIns="26626" rIns="18795" bIns="26626"/>
          <a:lstStyle>
            <a:lvl1pPr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8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0170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52550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04988" defTabSz="901700"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621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193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765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33788" defTabSz="901700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901700" algn="l"/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575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y</a:t>
            </a:r>
          </a:p>
        </p:txBody>
      </p:sp>
      <p:sp>
        <p:nvSpPr>
          <p:cNvPr id="49" name="Line 43"/>
          <p:cNvSpPr>
            <a:spLocks noChangeShapeType="1"/>
          </p:cNvSpPr>
          <p:nvPr/>
        </p:nvSpPr>
        <p:spPr bwMode="auto">
          <a:xfrm>
            <a:off x="2928937" y="5008562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Text Box 44"/>
          <p:cNvSpPr txBox="1">
            <a:spLocks noChangeArrowheads="1"/>
          </p:cNvSpPr>
          <p:nvPr/>
        </p:nvSpPr>
        <p:spPr bwMode="auto">
          <a:xfrm>
            <a:off x="3352800" y="4343400"/>
            <a:ext cx="31188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000" dirty="0">
                <a:solidFill>
                  <a:schemeClr val="tx2"/>
                </a:solidFill>
                <a:effectLst/>
              </a:rPr>
              <a:t>F = Σ(m</a:t>
            </a:r>
            <a:r>
              <a:rPr lang="en-US" altLang="en-US" sz="2000" baseline="-25000" dirty="0">
                <a:solidFill>
                  <a:schemeClr val="tx2"/>
                </a:solidFill>
                <a:effectLst/>
              </a:rPr>
              <a:t>0</a:t>
            </a:r>
            <a:r>
              <a:rPr lang="en-US" altLang="en-US" sz="2000" dirty="0">
                <a:solidFill>
                  <a:schemeClr val="tx2"/>
                </a:solidFill>
                <a:effectLst/>
              </a:rPr>
              <a:t>,m</a:t>
            </a:r>
            <a:r>
              <a:rPr lang="en-US" altLang="en-US" sz="2000" baseline="-25000" dirty="0">
                <a:solidFill>
                  <a:schemeClr val="tx2"/>
                </a:solidFill>
                <a:effectLst/>
              </a:rPr>
              <a:t>1</a:t>
            </a:r>
            <a:r>
              <a:rPr lang="en-US" altLang="en-US" sz="2000" dirty="0">
                <a:solidFill>
                  <a:schemeClr val="tx2"/>
                </a:solidFill>
                <a:effectLst/>
              </a:rPr>
              <a:t>) = </a:t>
            </a:r>
            <a:r>
              <a:rPr lang="en-US" altLang="en-US" sz="2000" dirty="0" err="1" smtClean="0">
                <a:solidFill>
                  <a:schemeClr val="tx2"/>
                </a:solidFill>
                <a:effectLst/>
              </a:rPr>
              <a:t>x’y</a:t>
            </a:r>
            <a:r>
              <a:rPr lang="en-US" altLang="en-US" sz="2000" dirty="0" smtClean="0">
                <a:solidFill>
                  <a:schemeClr val="tx2"/>
                </a:solidFill>
                <a:effectLst/>
              </a:rPr>
              <a:t>’ </a:t>
            </a:r>
            <a:r>
              <a:rPr lang="en-US" altLang="en-US" sz="2000" dirty="0">
                <a:solidFill>
                  <a:schemeClr val="tx2"/>
                </a:solidFill>
                <a:effectLst/>
              </a:rPr>
              <a:t>+ </a:t>
            </a:r>
            <a:r>
              <a:rPr lang="en-US" altLang="en-US" sz="2000" smtClean="0">
                <a:solidFill>
                  <a:schemeClr val="tx2"/>
                </a:solidFill>
                <a:effectLst/>
              </a:rPr>
              <a:t>x’y</a:t>
            </a:r>
            <a:endParaRPr lang="en-US" altLang="en-US" sz="2000" dirty="0"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431685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 animBg="1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Karnaugh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Maps (cont’d)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9750" y="1258888"/>
            <a:ext cx="8208963" cy="296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A </a:t>
            </a:r>
            <a:r>
              <a:rPr lang="en-US" altLang="en-US" kern="0" dirty="0" err="1" smtClean="0">
                <a:solidFill>
                  <a:schemeClr val="tx2"/>
                </a:solidFill>
              </a:rPr>
              <a:t>Karnaugh</a:t>
            </a:r>
            <a:r>
              <a:rPr lang="en-US" altLang="en-US" kern="0" dirty="0" smtClean="0">
                <a:solidFill>
                  <a:schemeClr val="tx2"/>
                </a:solidFill>
              </a:rPr>
              <a:t> map is a graphical tool for assisting in the general simplification procedure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Two variable maps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endParaRPr lang="en-US" altLang="en-US" sz="2000" kern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endParaRPr lang="en-US" altLang="en-US" sz="2000" kern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endParaRPr lang="en-US" altLang="en-US" sz="2000" kern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Three variable maps</a:t>
            </a:r>
            <a:endParaRPr lang="en-US" altLang="en-US" kern="0" dirty="0">
              <a:solidFill>
                <a:schemeClr val="tx2"/>
              </a:solidFill>
            </a:endParaRP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762000" y="2438400"/>
            <a:ext cx="2836863" cy="1295400"/>
            <a:chOff x="480" y="1536"/>
            <a:chExt cx="1787" cy="816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720" y="187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480" y="1728"/>
              <a:ext cx="1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A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720" y="211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960" y="211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960" y="187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624" y="1536"/>
              <a:ext cx="1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B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H="1" flipV="1">
              <a:off x="528" y="1680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816" y="163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1008" y="163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624" y="187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624" y="211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1394" y="1968"/>
              <a:ext cx="873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i="1">
                  <a:effectLst/>
                  <a:latin typeface="Book Antiqua" panose="02040602050305030304" pitchFamily="18" charset="0"/>
                </a:rPr>
                <a:t>F=AB+AB</a:t>
              </a:r>
            </a:p>
          </p:txBody>
        </p:sp>
      </p:grpSp>
      <p:grpSp>
        <p:nvGrpSpPr>
          <p:cNvPr id="21" name="Group 133"/>
          <p:cNvGrpSpPr>
            <a:grpSpLocks/>
          </p:cNvGrpSpPr>
          <p:nvPr/>
        </p:nvGrpSpPr>
        <p:grpSpPr bwMode="auto">
          <a:xfrm>
            <a:off x="4478338" y="2438400"/>
            <a:ext cx="1160462" cy="1295400"/>
            <a:chOff x="2821" y="1536"/>
            <a:chExt cx="731" cy="816"/>
          </a:xfrm>
        </p:grpSpPr>
        <p:sp>
          <p:nvSpPr>
            <p:cNvPr id="22" name="Rectangle 17"/>
            <p:cNvSpPr>
              <a:spLocks noChangeArrowheads="1"/>
            </p:cNvSpPr>
            <p:nvPr/>
          </p:nvSpPr>
          <p:spPr bwMode="auto">
            <a:xfrm>
              <a:off x="3072" y="187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3" name="Rectangle 18"/>
            <p:cNvSpPr>
              <a:spLocks noChangeArrowheads="1"/>
            </p:cNvSpPr>
            <p:nvPr/>
          </p:nvSpPr>
          <p:spPr bwMode="auto">
            <a:xfrm>
              <a:off x="2821" y="1728"/>
              <a:ext cx="139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A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3072" y="211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5" name="Rectangle 20"/>
            <p:cNvSpPr>
              <a:spLocks noChangeArrowheads="1"/>
            </p:cNvSpPr>
            <p:nvPr/>
          </p:nvSpPr>
          <p:spPr bwMode="auto">
            <a:xfrm>
              <a:off x="3312" y="211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6" name="Rectangle 21"/>
            <p:cNvSpPr>
              <a:spLocks noChangeArrowheads="1"/>
            </p:cNvSpPr>
            <p:nvPr/>
          </p:nvSpPr>
          <p:spPr bwMode="auto">
            <a:xfrm>
              <a:off x="3312" y="187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7" name="Rectangle 22"/>
            <p:cNvSpPr>
              <a:spLocks noChangeArrowheads="1"/>
            </p:cNvSpPr>
            <p:nvPr/>
          </p:nvSpPr>
          <p:spPr bwMode="auto">
            <a:xfrm>
              <a:off x="2976" y="1536"/>
              <a:ext cx="1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B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8" name="Line 23"/>
            <p:cNvSpPr>
              <a:spLocks noChangeShapeType="1"/>
            </p:cNvSpPr>
            <p:nvPr/>
          </p:nvSpPr>
          <p:spPr bwMode="auto">
            <a:xfrm flipH="1" flipV="1">
              <a:off x="2880" y="1680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4"/>
            <p:cNvSpPr>
              <a:spLocks noChangeArrowheads="1"/>
            </p:cNvSpPr>
            <p:nvPr/>
          </p:nvSpPr>
          <p:spPr bwMode="auto">
            <a:xfrm>
              <a:off x="3168" y="163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0" name="Rectangle 25"/>
            <p:cNvSpPr>
              <a:spLocks noChangeArrowheads="1"/>
            </p:cNvSpPr>
            <p:nvPr/>
          </p:nvSpPr>
          <p:spPr bwMode="auto">
            <a:xfrm>
              <a:off x="3360" y="163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1" name="Rectangle 26"/>
            <p:cNvSpPr>
              <a:spLocks noChangeArrowheads="1"/>
            </p:cNvSpPr>
            <p:nvPr/>
          </p:nvSpPr>
          <p:spPr bwMode="auto">
            <a:xfrm>
              <a:off x="2976" y="187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2" name="Rectangle 27"/>
            <p:cNvSpPr>
              <a:spLocks noChangeArrowheads="1"/>
            </p:cNvSpPr>
            <p:nvPr/>
          </p:nvSpPr>
          <p:spPr bwMode="auto">
            <a:xfrm>
              <a:off x="2976" y="211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</p:grpSp>
      <p:grpSp>
        <p:nvGrpSpPr>
          <p:cNvPr id="33" name="Group 29"/>
          <p:cNvGrpSpPr>
            <a:grpSpLocks/>
          </p:cNvGrpSpPr>
          <p:nvPr/>
        </p:nvGrpSpPr>
        <p:grpSpPr bwMode="auto">
          <a:xfrm>
            <a:off x="990600" y="4343400"/>
            <a:ext cx="1905000" cy="1371600"/>
            <a:chOff x="624" y="2736"/>
            <a:chExt cx="1200" cy="864"/>
          </a:xfrm>
        </p:grpSpPr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864" y="3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624" y="2976"/>
              <a:ext cx="1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A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864" y="336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1104" y="336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1104" y="3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 dirty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 dirty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9" name="Line 35"/>
            <p:cNvSpPr>
              <a:spLocks noChangeShapeType="1"/>
            </p:cNvSpPr>
            <p:nvPr/>
          </p:nvSpPr>
          <p:spPr bwMode="auto">
            <a:xfrm flipH="1" flipV="1">
              <a:off x="672" y="2928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928" y="289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1168" y="289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768" y="3120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768" y="3360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720" y="2736"/>
              <a:ext cx="245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BC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1344" y="3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1344" y="336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7" name="Rectangle 43"/>
            <p:cNvSpPr>
              <a:spLocks noChangeArrowheads="1"/>
            </p:cNvSpPr>
            <p:nvPr/>
          </p:nvSpPr>
          <p:spPr bwMode="auto">
            <a:xfrm>
              <a:off x="1584" y="336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8" name="Rectangle 44"/>
            <p:cNvSpPr>
              <a:spLocks noChangeArrowheads="1"/>
            </p:cNvSpPr>
            <p:nvPr/>
          </p:nvSpPr>
          <p:spPr bwMode="auto">
            <a:xfrm>
              <a:off x="1584" y="3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9" name="Rectangle 45"/>
            <p:cNvSpPr>
              <a:spLocks noChangeArrowheads="1"/>
            </p:cNvSpPr>
            <p:nvPr/>
          </p:nvSpPr>
          <p:spPr bwMode="auto">
            <a:xfrm>
              <a:off x="1408" y="289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1648" y="289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</p:grpSp>
      <p:sp>
        <p:nvSpPr>
          <p:cNvPr id="51" name="Rectangle 47"/>
          <p:cNvSpPr>
            <a:spLocks noChangeArrowheads="1"/>
          </p:cNvSpPr>
          <p:nvPr/>
        </p:nvSpPr>
        <p:spPr bwMode="auto">
          <a:xfrm>
            <a:off x="1304925" y="6019800"/>
            <a:ext cx="5684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400" i="1" dirty="0">
                <a:effectLst/>
                <a:latin typeface="Book Antiqua" panose="02040602050305030304" pitchFamily="18" charset="0"/>
              </a:rPr>
              <a:t>F=ABC +ABC +ABC + ABC</a:t>
            </a:r>
            <a:r>
              <a:rPr lang="en-US" altLang="en-US" sz="2400" i="1" dirty="0">
                <a:effectLst/>
                <a:latin typeface="Book Antiqua" panose="02040602050305030304" pitchFamily="18" charset="0"/>
                <a:sym typeface="Symbol" panose="05050102010706020507" pitchFamily="18" charset="2"/>
              </a:rPr>
              <a:t> + ABC + ABC</a:t>
            </a:r>
          </a:p>
        </p:txBody>
      </p:sp>
      <p:sp>
        <p:nvSpPr>
          <p:cNvPr id="52" name="Rectangle 48"/>
          <p:cNvSpPr>
            <a:spLocks noChangeArrowheads="1"/>
          </p:cNvSpPr>
          <p:nvPr/>
        </p:nvSpPr>
        <p:spPr bwMode="auto">
          <a:xfrm>
            <a:off x="5943600" y="2971800"/>
            <a:ext cx="21463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2400" i="1">
                <a:effectLst/>
                <a:latin typeface="Book Antiqua" panose="02040602050305030304" pitchFamily="18" charset="0"/>
              </a:rPr>
              <a:t>F=AB +AB +AB</a:t>
            </a:r>
            <a:endParaRPr lang="en-US" altLang="en-US" sz="2400" i="1">
              <a:effectLst/>
              <a:latin typeface="Book Antiqua" panose="02040602050305030304" pitchFamily="18" charset="0"/>
              <a:sym typeface="Symbol" panose="05050102010706020507" pitchFamily="18" charset="2"/>
            </a:endParaRPr>
          </a:p>
        </p:txBody>
      </p:sp>
      <p:grpSp>
        <p:nvGrpSpPr>
          <p:cNvPr id="53" name="Group 132"/>
          <p:cNvGrpSpPr>
            <a:grpSpLocks/>
          </p:cNvGrpSpPr>
          <p:nvPr/>
        </p:nvGrpSpPr>
        <p:grpSpPr bwMode="auto">
          <a:xfrm>
            <a:off x="6300788" y="3789363"/>
            <a:ext cx="1457325" cy="2092325"/>
            <a:chOff x="3789" y="2350"/>
            <a:chExt cx="918" cy="1318"/>
          </a:xfrm>
        </p:grpSpPr>
        <p:sp>
          <p:nvSpPr>
            <p:cNvPr id="54" name="Rectangle 49"/>
            <p:cNvSpPr>
              <a:spLocks noChangeArrowheads="1"/>
            </p:cNvSpPr>
            <p:nvPr/>
          </p:nvSpPr>
          <p:spPr bwMode="auto">
            <a:xfrm>
              <a:off x="3850" y="2350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FF"/>
                  </a:solidFill>
                  <a:effectLst/>
                </a:rPr>
                <a:t>A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4032" y="2350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FF"/>
                  </a:solidFill>
                  <a:effectLst/>
                </a:rPr>
                <a:t>B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4272" y="2352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FF"/>
                  </a:solidFill>
                  <a:effectLst/>
                </a:rPr>
                <a:t>C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4552" y="2350"/>
              <a:ext cx="7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FF"/>
                  </a:solidFill>
                  <a:effectLst/>
                </a:rPr>
                <a:t>F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58" name="Rectangle 53"/>
            <p:cNvSpPr>
              <a:spLocks noChangeArrowheads="1"/>
            </p:cNvSpPr>
            <p:nvPr/>
          </p:nvSpPr>
          <p:spPr bwMode="auto">
            <a:xfrm>
              <a:off x="4484" y="2352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54"/>
            <p:cNvSpPr>
              <a:spLocks noChangeShapeType="1"/>
            </p:cNvSpPr>
            <p:nvPr/>
          </p:nvSpPr>
          <p:spPr bwMode="auto">
            <a:xfrm>
              <a:off x="4484" y="2352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Rectangle 55"/>
            <p:cNvSpPr>
              <a:spLocks noChangeArrowheads="1"/>
            </p:cNvSpPr>
            <p:nvPr/>
          </p:nvSpPr>
          <p:spPr bwMode="auto">
            <a:xfrm>
              <a:off x="4704" y="2352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Rectangle 56"/>
            <p:cNvSpPr>
              <a:spLocks noChangeArrowheads="1"/>
            </p:cNvSpPr>
            <p:nvPr/>
          </p:nvSpPr>
          <p:spPr bwMode="auto">
            <a:xfrm>
              <a:off x="3858" y="2497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62" name="Rectangle 57"/>
            <p:cNvSpPr>
              <a:spLocks noChangeArrowheads="1"/>
            </p:cNvSpPr>
            <p:nvPr/>
          </p:nvSpPr>
          <p:spPr bwMode="auto">
            <a:xfrm>
              <a:off x="4043" y="2497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63" name="Rectangle 58"/>
            <p:cNvSpPr>
              <a:spLocks noChangeArrowheads="1"/>
            </p:cNvSpPr>
            <p:nvPr/>
          </p:nvSpPr>
          <p:spPr bwMode="auto">
            <a:xfrm>
              <a:off x="4293" y="2497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64" name="Rectangle 59"/>
            <p:cNvSpPr>
              <a:spLocks noChangeArrowheads="1"/>
            </p:cNvSpPr>
            <p:nvPr/>
          </p:nvSpPr>
          <p:spPr bwMode="auto">
            <a:xfrm>
              <a:off x="4560" y="2497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65" name="Rectangle 60"/>
            <p:cNvSpPr>
              <a:spLocks noChangeArrowheads="1"/>
            </p:cNvSpPr>
            <p:nvPr/>
          </p:nvSpPr>
          <p:spPr bwMode="auto">
            <a:xfrm>
              <a:off x="3801" y="2497"/>
              <a:ext cx="18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61"/>
            <p:cNvSpPr>
              <a:spLocks noChangeShapeType="1"/>
            </p:cNvSpPr>
            <p:nvPr/>
          </p:nvSpPr>
          <p:spPr bwMode="auto">
            <a:xfrm>
              <a:off x="3801" y="2497"/>
              <a:ext cx="18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Rectangle 62"/>
            <p:cNvSpPr>
              <a:spLocks noChangeArrowheads="1"/>
            </p:cNvSpPr>
            <p:nvPr/>
          </p:nvSpPr>
          <p:spPr bwMode="auto">
            <a:xfrm>
              <a:off x="3981" y="2497"/>
              <a:ext cx="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63"/>
            <p:cNvSpPr>
              <a:spLocks noChangeShapeType="1"/>
            </p:cNvSpPr>
            <p:nvPr/>
          </p:nvSpPr>
          <p:spPr bwMode="auto">
            <a:xfrm>
              <a:off x="3981" y="2497"/>
              <a:ext cx="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64"/>
            <p:cNvSpPr>
              <a:spLocks noChangeShapeType="1"/>
            </p:cNvSpPr>
            <p:nvPr/>
          </p:nvSpPr>
          <p:spPr bwMode="auto">
            <a:xfrm>
              <a:off x="3981" y="2497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Rectangle 65"/>
            <p:cNvSpPr>
              <a:spLocks noChangeArrowheads="1"/>
            </p:cNvSpPr>
            <p:nvPr/>
          </p:nvSpPr>
          <p:spPr bwMode="auto">
            <a:xfrm>
              <a:off x="3984" y="2497"/>
              <a:ext cx="18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66"/>
            <p:cNvSpPr>
              <a:spLocks noChangeShapeType="1"/>
            </p:cNvSpPr>
            <p:nvPr/>
          </p:nvSpPr>
          <p:spPr bwMode="auto">
            <a:xfrm>
              <a:off x="3984" y="2497"/>
              <a:ext cx="18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Rectangle 67"/>
            <p:cNvSpPr>
              <a:spLocks noChangeArrowheads="1"/>
            </p:cNvSpPr>
            <p:nvPr/>
          </p:nvSpPr>
          <p:spPr bwMode="auto">
            <a:xfrm>
              <a:off x="4170" y="2497"/>
              <a:ext cx="4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68"/>
            <p:cNvSpPr>
              <a:spLocks noChangeShapeType="1"/>
            </p:cNvSpPr>
            <p:nvPr/>
          </p:nvSpPr>
          <p:spPr bwMode="auto">
            <a:xfrm>
              <a:off x="4170" y="2497"/>
              <a:ext cx="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69"/>
            <p:cNvSpPr>
              <a:spLocks noChangeShapeType="1"/>
            </p:cNvSpPr>
            <p:nvPr/>
          </p:nvSpPr>
          <p:spPr bwMode="auto">
            <a:xfrm>
              <a:off x="4170" y="2497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Rectangle 70"/>
            <p:cNvSpPr>
              <a:spLocks noChangeArrowheads="1"/>
            </p:cNvSpPr>
            <p:nvPr/>
          </p:nvSpPr>
          <p:spPr bwMode="auto">
            <a:xfrm>
              <a:off x="4174" y="2497"/>
              <a:ext cx="31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71"/>
            <p:cNvSpPr>
              <a:spLocks noChangeShapeType="1"/>
            </p:cNvSpPr>
            <p:nvPr/>
          </p:nvSpPr>
          <p:spPr bwMode="auto">
            <a:xfrm>
              <a:off x="4174" y="2497"/>
              <a:ext cx="31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Rectangle 72"/>
            <p:cNvSpPr>
              <a:spLocks noChangeArrowheads="1"/>
            </p:cNvSpPr>
            <p:nvPr/>
          </p:nvSpPr>
          <p:spPr bwMode="auto">
            <a:xfrm>
              <a:off x="4484" y="2497"/>
              <a:ext cx="4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Line 73"/>
            <p:cNvSpPr>
              <a:spLocks noChangeShapeType="1"/>
            </p:cNvSpPr>
            <p:nvPr/>
          </p:nvSpPr>
          <p:spPr bwMode="auto">
            <a:xfrm>
              <a:off x="4484" y="2497"/>
              <a:ext cx="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Line 74"/>
            <p:cNvSpPr>
              <a:spLocks noChangeShapeType="1"/>
            </p:cNvSpPr>
            <p:nvPr/>
          </p:nvSpPr>
          <p:spPr bwMode="auto">
            <a:xfrm>
              <a:off x="4484" y="2497"/>
              <a:ext cx="1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Rectangle 75"/>
            <p:cNvSpPr>
              <a:spLocks noChangeArrowheads="1"/>
            </p:cNvSpPr>
            <p:nvPr/>
          </p:nvSpPr>
          <p:spPr bwMode="auto">
            <a:xfrm>
              <a:off x="4488" y="2497"/>
              <a:ext cx="21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76"/>
            <p:cNvSpPr>
              <a:spLocks noChangeShapeType="1"/>
            </p:cNvSpPr>
            <p:nvPr/>
          </p:nvSpPr>
          <p:spPr bwMode="auto">
            <a:xfrm>
              <a:off x="4488" y="2497"/>
              <a:ext cx="21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Rectangle 77"/>
            <p:cNvSpPr>
              <a:spLocks noChangeArrowheads="1"/>
            </p:cNvSpPr>
            <p:nvPr/>
          </p:nvSpPr>
          <p:spPr bwMode="auto">
            <a:xfrm>
              <a:off x="4704" y="2497"/>
              <a:ext cx="3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Rectangle 78"/>
            <p:cNvSpPr>
              <a:spLocks noChangeArrowheads="1"/>
            </p:cNvSpPr>
            <p:nvPr/>
          </p:nvSpPr>
          <p:spPr bwMode="auto">
            <a:xfrm>
              <a:off x="4484" y="2501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79"/>
            <p:cNvSpPr>
              <a:spLocks noChangeShapeType="1"/>
            </p:cNvSpPr>
            <p:nvPr/>
          </p:nvSpPr>
          <p:spPr bwMode="auto">
            <a:xfrm>
              <a:off x="4484" y="2501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Rectangle 80"/>
            <p:cNvSpPr>
              <a:spLocks noChangeArrowheads="1"/>
            </p:cNvSpPr>
            <p:nvPr/>
          </p:nvSpPr>
          <p:spPr bwMode="auto">
            <a:xfrm>
              <a:off x="4704" y="2501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Rectangle 81"/>
            <p:cNvSpPr>
              <a:spLocks noChangeArrowheads="1"/>
            </p:cNvSpPr>
            <p:nvPr/>
          </p:nvSpPr>
          <p:spPr bwMode="auto">
            <a:xfrm>
              <a:off x="3858" y="2643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87" name="Rectangle 82"/>
            <p:cNvSpPr>
              <a:spLocks noChangeArrowheads="1"/>
            </p:cNvSpPr>
            <p:nvPr/>
          </p:nvSpPr>
          <p:spPr bwMode="auto">
            <a:xfrm>
              <a:off x="4043" y="2643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88" name="Rectangle 83"/>
            <p:cNvSpPr>
              <a:spLocks noChangeArrowheads="1"/>
            </p:cNvSpPr>
            <p:nvPr/>
          </p:nvSpPr>
          <p:spPr bwMode="auto">
            <a:xfrm>
              <a:off x="4293" y="2643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89" name="Rectangle 84"/>
            <p:cNvSpPr>
              <a:spLocks noChangeArrowheads="1"/>
            </p:cNvSpPr>
            <p:nvPr/>
          </p:nvSpPr>
          <p:spPr bwMode="auto">
            <a:xfrm>
              <a:off x="4560" y="2643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90" name="Rectangle 85"/>
            <p:cNvSpPr>
              <a:spLocks noChangeArrowheads="1"/>
            </p:cNvSpPr>
            <p:nvPr/>
          </p:nvSpPr>
          <p:spPr bwMode="auto">
            <a:xfrm>
              <a:off x="4484" y="2644"/>
              <a:ext cx="4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Line 86"/>
            <p:cNvSpPr>
              <a:spLocks noChangeShapeType="1"/>
            </p:cNvSpPr>
            <p:nvPr/>
          </p:nvSpPr>
          <p:spPr bwMode="auto">
            <a:xfrm>
              <a:off x="4484" y="2644"/>
              <a:ext cx="1" cy="1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Rectangle 87"/>
            <p:cNvSpPr>
              <a:spLocks noChangeArrowheads="1"/>
            </p:cNvSpPr>
            <p:nvPr/>
          </p:nvSpPr>
          <p:spPr bwMode="auto">
            <a:xfrm>
              <a:off x="4704" y="2644"/>
              <a:ext cx="3" cy="1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Rectangle 88"/>
            <p:cNvSpPr>
              <a:spLocks noChangeArrowheads="1"/>
            </p:cNvSpPr>
            <p:nvPr/>
          </p:nvSpPr>
          <p:spPr bwMode="auto">
            <a:xfrm>
              <a:off x="3858" y="2788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94" name="Rectangle 89"/>
            <p:cNvSpPr>
              <a:spLocks noChangeArrowheads="1"/>
            </p:cNvSpPr>
            <p:nvPr/>
          </p:nvSpPr>
          <p:spPr bwMode="auto">
            <a:xfrm>
              <a:off x="4043" y="2788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95" name="Rectangle 90"/>
            <p:cNvSpPr>
              <a:spLocks noChangeArrowheads="1"/>
            </p:cNvSpPr>
            <p:nvPr/>
          </p:nvSpPr>
          <p:spPr bwMode="auto">
            <a:xfrm>
              <a:off x="4293" y="2788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96" name="Rectangle 91"/>
            <p:cNvSpPr>
              <a:spLocks noChangeArrowheads="1"/>
            </p:cNvSpPr>
            <p:nvPr/>
          </p:nvSpPr>
          <p:spPr bwMode="auto">
            <a:xfrm>
              <a:off x="4560" y="2788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97" name="Rectangle 92"/>
            <p:cNvSpPr>
              <a:spLocks noChangeArrowheads="1"/>
            </p:cNvSpPr>
            <p:nvPr/>
          </p:nvSpPr>
          <p:spPr bwMode="auto">
            <a:xfrm>
              <a:off x="4484" y="2790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Line 93"/>
            <p:cNvSpPr>
              <a:spLocks noChangeShapeType="1"/>
            </p:cNvSpPr>
            <p:nvPr/>
          </p:nvSpPr>
          <p:spPr bwMode="auto">
            <a:xfrm>
              <a:off x="4484" y="2790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Rectangle 94"/>
            <p:cNvSpPr>
              <a:spLocks noChangeArrowheads="1"/>
            </p:cNvSpPr>
            <p:nvPr/>
          </p:nvSpPr>
          <p:spPr bwMode="auto">
            <a:xfrm>
              <a:off x="4704" y="2790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Rectangle 95"/>
            <p:cNvSpPr>
              <a:spLocks noChangeArrowheads="1"/>
            </p:cNvSpPr>
            <p:nvPr/>
          </p:nvSpPr>
          <p:spPr bwMode="auto">
            <a:xfrm>
              <a:off x="3858" y="2931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1" name="Rectangle 96"/>
            <p:cNvSpPr>
              <a:spLocks noChangeArrowheads="1"/>
            </p:cNvSpPr>
            <p:nvPr/>
          </p:nvSpPr>
          <p:spPr bwMode="auto">
            <a:xfrm>
              <a:off x="4043" y="2931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2" name="Rectangle 97"/>
            <p:cNvSpPr>
              <a:spLocks noChangeArrowheads="1"/>
            </p:cNvSpPr>
            <p:nvPr/>
          </p:nvSpPr>
          <p:spPr bwMode="auto">
            <a:xfrm>
              <a:off x="4293" y="2931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3" name="Rectangle 98"/>
            <p:cNvSpPr>
              <a:spLocks noChangeArrowheads="1"/>
            </p:cNvSpPr>
            <p:nvPr/>
          </p:nvSpPr>
          <p:spPr bwMode="auto">
            <a:xfrm>
              <a:off x="4560" y="2931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4" name="Rectangle 99"/>
            <p:cNvSpPr>
              <a:spLocks noChangeArrowheads="1"/>
            </p:cNvSpPr>
            <p:nvPr/>
          </p:nvSpPr>
          <p:spPr bwMode="auto">
            <a:xfrm>
              <a:off x="4484" y="2935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Line 100"/>
            <p:cNvSpPr>
              <a:spLocks noChangeShapeType="1"/>
            </p:cNvSpPr>
            <p:nvPr/>
          </p:nvSpPr>
          <p:spPr bwMode="auto">
            <a:xfrm>
              <a:off x="4484" y="2935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Rectangle 101"/>
            <p:cNvSpPr>
              <a:spLocks noChangeArrowheads="1"/>
            </p:cNvSpPr>
            <p:nvPr/>
          </p:nvSpPr>
          <p:spPr bwMode="auto">
            <a:xfrm>
              <a:off x="4704" y="2935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Rectangle 102"/>
            <p:cNvSpPr>
              <a:spLocks noChangeArrowheads="1"/>
            </p:cNvSpPr>
            <p:nvPr/>
          </p:nvSpPr>
          <p:spPr bwMode="auto">
            <a:xfrm>
              <a:off x="3858" y="3077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8" name="Rectangle 103"/>
            <p:cNvSpPr>
              <a:spLocks noChangeArrowheads="1"/>
            </p:cNvSpPr>
            <p:nvPr/>
          </p:nvSpPr>
          <p:spPr bwMode="auto">
            <a:xfrm>
              <a:off x="4043" y="3077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09" name="Rectangle 104"/>
            <p:cNvSpPr>
              <a:spLocks noChangeArrowheads="1"/>
            </p:cNvSpPr>
            <p:nvPr/>
          </p:nvSpPr>
          <p:spPr bwMode="auto">
            <a:xfrm>
              <a:off x="4293" y="3077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0" name="Rectangle 105"/>
            <p:cNvSpPr>
              <a:spLocks noChangeArrowheads="1"/>
            </p:cNvSpPr>
            <p:nvPr/>
          </p:nvSpPr>
          <p:spPr bwMode="auto">
            <a:xfrm>
              <a:off x="4560" y="3077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1" name="Rectangle 106"/>
            <p:cNvSpPr>
              <a:spLocks noChangeArrowheads="1"/>
            </p:cNvSpPr>
            <p:nvPr/>
          </p:nvSpPr>
          <p:spPr bwMode="auto">
            <a:xfrm>
              <a:off x="4484" y="3079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Line 107"/>
            <p:cNvSpPr>
              <a:spLocks noChangeShapeType="1"/>
            </p:cNvSpPr>
            <p:nvPr/>
          </p:nvSpPr>
          <p:spPr bwMode="auto">
            <a:xfrm>
              <a:off x="4484" y="3079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Rectangle 108"/>
            <p:cNvSpPr>
              <a:spLocks noChangeArrowheads="1"/>
            </p:cNvSpPr>
            <p:nvPr/>
          </p:nvSpPr>
          <p:spPr bwMode="auto">
            <a:xfrm>
              <a:off x="4704" y="3079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Rectangle 109"/>
            <p:cNvSpPr>
              <a:spLocks noChangeArrowheads="1"/>
            </p:cNvSpPr>
            <p:nvPr/>
          </p:nvSpPr>
          <p:spPr bwMode="auto">
            <a:xfrm>
              <a:off x="3858" y="3222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5" name="Rectangle 110"/>
            <p:cNvSpPr>
              <a:spLocks noChangeArrowheads="1"/>
            </p:cNvSpPr>
            <p:nvPr/>
          </p:nvSpPr>
          <p:spPr bwMode="auto">
            <a:xfrm>
              <a:off x="4043" y="3222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6" name="Rectangle 111"/>
            <p:cNvSpPr>
              <a:spLocks noChangeArrowheads="1"/>
            </p:cNvSpPr>
            <p:nvPr/>
          </p:nvSpPr>
          <p:spPr bwMode="auto">
            <a:xfrm>
              <a:off x="4293" y="3222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7" name="Rectangle 112"/>
            <p:cNvSpPr>
              <a:spLocks noChangeArrowheads="1"/>
            </p:cNvSpPr>
            <p:nvPr/>
          </p:nvSpPr>
          <p:spPr bwMode="auto">
            <a:xfrm>
              <a:off x="4560" y="3222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8" name="Rectangle 113"/>
            <p:cNvSpPr>
              <a:spLocks noChangeArrowheads="1"/>
            </p:cNvSpPr>
            <p:nvPr/>
          </p:nvSpPr>
          <p:spPr bwMode="auto">
            <a:xfrm>
              <a:off x="4484" y="3224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Line 114"/>
            <p:cNvSpPr>
              <a:spLocks noChangeShapeType="1"/>
            </p:cNvSpPr>
            <p:nvPr/>
          </p:nvSpPr>
          <p:spPr bwMode="auto">
            <a:xfrm>
              <a:off x="4484" y="3224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Rectangle 115"/>
            <p:cNvSpPr>
              <a:spLocks noChangeArrowheads="1"/>
            </p:cNvSpPr>
            <p:nvPr/>
          </p:nvSpPr>
          <p:spPr bwMode="auto">
            <a:xfrm>
              <a:off x="4704" y="3224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Rectangle 116"/>
            <p:cNvSpPr>
              <a:spLocks noChangeArrowheads="1"/>
            </p:cNvSpPr>
            <p:nvPr/>
          </p:nvSpPr>
          <p:spPr bwMode="auto">
            <a:xfrm>
              <a:off x="3858" y="3365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22" name="Rectangle 117"/>
            <p:cNvSpPr>
              <a:spLocks noChangeArrowheads="1"/>
            </p:cNvSpPr>
            <p:nvPr/>
          </p:nvSpPr>
          <p:spPr bwMode="auto">
            <a:xfrm>
              <a:off x="4043" y="3365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23" name="Rectangle 118"/>
            <p:cNvSpPr>
              <a:spLocks noChangeArrowheads="1"/>
            </p:cNvSpPr>
            <p:nvPr/>
          </p:nvSpPr>
          <p:spPr bwMode="auto">
            <a:xfrm>
              <a:off x="4293" y="3365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24" name="Rectangle 119"/>
            <p:cNvSpPr>
              <a:spLocks noChangeArrowheads="1"/>
            </p:cNvSpPr>
            <p:nvPr/>
          </p:nvSpPr>
          <p:spPr bwMode="auto">
            <a:xfrm>
              <a:off x="4560" y="3365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25" name="Rectangle 120"/>
            <p:cNvSpPr>
              <a:spLocks noChangeArrowheads="1"/>
            </p:cNvSpPr>
            <p:nvPr/>
          </p:nvSpPr>
          <p:spPr bwMode="auto">
            <a:xfrm>
              <a:off x="4484" y="3369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Line 121"/>
            <p:cNvSpPr>
              <a:spLocks noChangeShapeType="1"/>
            </p:cNvSpPr>
            <p:nvPr/>
          </p:nvSpPr>
          <p:spPr bwMode="auto">
            <a:xfrm>
              <a:off x="4484" y="3369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Rectangle 122"/>
            <p:cNvSpPr>
              <a:spLocks noChangeArrowheads="1"/>
            </p:cNvSpPr>
            <p:nvPr/>
          </p:nvSpPr>
          <p:spPr bwMode="auto">
            <a:xfrm>
              <a:off x="4704" y="3369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Rectangle 123"/>
            <p:cNvSpPr>
              <a:spLocks noChangeArrowheads="1"/>
            </p:cNvSpPr>
            <p:nvPr/>
          </p:nvSpPr>
          <p:spPr bwMode="auto">
            <a:xfrm>
              <a:off x="3858" y="3511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29" name="Rectangle 124"/>
            <p:cNvSpPr>
              <a:spLocks noChangeArrowheads="1"/>
            </p:cNvSpPr>
            <p:nvPr/>
          </p:nvSpPr>
          <p:spPr bwMode="auto">
            <a:xfrm>
              <a:off x="4043" y="3511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30" name="Rectangle 125"/>
            <p:cNvSpPr>
              <a:spLocks noChangeArrowheads="1"/>
            </p:cNvSpPr>
            <p:nvPr/>
          </p:nvSpPr>
          <p:spPr bwMode="auto">
            <a:xfrm>
              <a:off x="4293" y="3511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31" name="Rectangle 126"/>
            <p:cNvSpPr>
              <a:spLocks noChangeArrowheads="1"/>
            </p:cNvSpPr>
            <p:nvPr/>
          </p:nvSpPr>
          <p:spPr bwMode="auto">
            <a:xfrm>
              <a:off x="4560" y="3511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32" name="Rectangle 127"/>
            <p:cNvSpPr>
              <a:spLocks noChangeArrowheads="1"/>
            </p:cNvSpPr>
            <p:nvPr/>
          </p:nvSpPr>
          <p:spPr bwMode="auto">
            <a:xfrm>
              <a:off x="4484" y="3513"/>
              <a:ext cx="4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Line 128"/>
            <p:cNvSpPr>
              <a:spLocks noChangeShapeType="1"/>
            </p:cNvSpPr>
            <p:nvPr/>
          </p:nvSpPr>
          <p:spPr bwMode="auto">
            <a:xfrm>
              <a:off x="4484" y="3513"/>
              <a:ext cx="1" cy="1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Rectangle 129"/>
            <p:cNvSpPr>
              <a:spLocks noChangeArrowheads="1"/>
            </p:cNvSpPr>
            <p:nvPr/>
          </p:nvSpPr>
          <p:spPr bwMode="auto">
            <a:xfrm>
              <a:off x="4704" y="3513"/>
              <a:ext cx="3" cy="1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Rectangle 130"/>
            <p:cNvSpPr>
              <a:spLocks noChangeArrowheads="1"/>
            </p:cNvSpPr>
            <p:nvPr/>
          </p:nvSpPr>
          <p:spPr bwMode="auto">
            <a:xfrm>
              <a:off x="3789" y="3658"/>
              <a:ext cx="6" cy="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00" b="0">
                  <a:solidFill>
                    <a:srgbClr val="000000"/>
                  </a:solidFill>
                  <a:effectLst/>
                  <a:latin typeface="Tahoma" panose="020B0604030504040204" pitchFamily="34" charset="0"/>
                </a:rPr>
                <a:t>+</a:t>
              </a:r>
              <a:endParaRPr lang="en-US" altLang="en-US" b="0">
                <a:solidFill>
                  <a:schemeClr val="accent1"/>
                </a:solidFill>
                <a:effectLst/>
              </a:endParaRPr>
            </a:p>
          </p:txBody>
        </p:sp>
      </p:grpSp>
      <p:sp>
        <p:nvSpPr>
          <p:cNvPr id="137" name="Line 137"/>
          <p:cNvSpPr>
            <a:spLocks noChangeShapeType="1"/>
          </p:cNvSpPr>
          <p:nvPr/>
        </p:nvSpPr>
        <p:spPr bwMode="auto">
          <a:xfrm>
            <a:off x="2800350" y="3141663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138" name="Line 138"/>
          <p:cNvSpPr>
            <a:spLocks noChangeShapeType="1"/>
          </p:cNvSpPr>
          <p:nvPr/>
        </p:nvSpPr>
        <p:spPr bwMode="auto">
          <a:xfrm>
            <a:off x="3201988" y="3141663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139" name="Line 139"/>
          <p:cNvSpPr>
            <a:spLocks noChangeShapeType="1"/>
          </p:cNvSpPr>
          <p:nvPr/>
        </p:nvSpPr>
        <p:spPr bwMode="auto">
          <a:xfrm>
            <a:off x="7018338" y="2997200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140" name="Line 140"/>
          <p:cNvSpPr>
            <a:spLocks noChangeShapeType="1"/>
          </p:cNvSpPr>
          <p:nvPr/>
        </p:nvSpPr>
        <p:spPr bwMode="auto">
          <a:xfrm>
            <a:off x="7885113" y="2997200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141" name="Line 141"/>
          <p:cNvSpPr>
            <a:spLocks noChangeShapeType="1"/>
          </p:cNvSpPr>
          <p:nvPr/>
        </p:nvSpPr>
        <p:spPr bwMode="auto">
          <a:xfrm>
            <a:off x="1860550" y="6021388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142" name="Line 142"/>
          <p:cNvSpPr>
            <a:spLocks noChangeShapeType="1"/>
          </p:cNvSpPr>
          <p:nvPr/>
        </p:nvSpPr>
        <p:spPr bwMode="auto">
          <a:xfrm>
            <a:off x="2149475" y="6021388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143" name="Line 143"/>
          <p:cNvSpPr>
            <a:spLocks noChangeShapeType="1"/>
          </p:cNvSpPr>
          <p:nvPr/>
        </p:nvSpPr>
        <p:spPr bwMode="auto">
          <a:xfrm>
            <a:off x="2771775" y="6021388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144" name="Line 144"/>
          <p:cNvSpPr>
            <a:spLocks noChangeShapeType="1"/>
          </p:cNvSpPr>
          <p:nvPr/>
        </p:nvSpPr>
        <p:spPr bwMode="auto">
          <a:xfrm>
            <a:off x="4800600" y="6021388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145" name="Line 145"/>
          <p:cNvSpPr>
            <a:spLocks noChangeShapeType="1"/>
          </p:cNvSpPr>
          <p:nvPr/>
        </p:nvSpPr>
        <p:spPr bwMode="auto">
          <a:xfrm>
            <a:off x="5286375" y="6021388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146" name="Line 146"/>
          <p:cNvSpPr>
            <a:spLocks noChangeShapeType="1"/>
          </p:cNvSpPr>
          <p:nvPr/>
        </p:nvSpPr>
        <p:spPr bwMode="auto">
          <a:xfrm>
            <a:off x="5573712" y="6021388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147" name="Line 147"/>
          <p:cNvSpPr>
            <a:spLocks noChangeShapeType="1"/>
          </p:cNvSpPr>
          <p:nvPr/>
        </p:nvSpPr>
        <p:spPr bwMode="auto">
          <a:xfrm>
            <a:off x="6253163" y="6021388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148" name="Line 148"/>
          <p:cNvSpPr>
            <a:spLocks noChangeShapeType="1"/>
          </p:cNvSpPr>
          <p:nvPr/>
        </p:nvSpPr>
        <p:spPr bwMode="auto">
          <a:xfrm>
            <a:off x="6716713" y="6021388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07004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utoUpdateAnimBg="0"/>
      <p:bldP spid="52" grpId="0" autoUpdateAnimBg="0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Rules for K-Maps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9750" y="1258888"/>
            <a:ext cx="8353425" cy="405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We can reduce functions by circling 1’s in the K-map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Each circle represents </a:t>
            </a:r>
            <a:r>
              <a:rPr lang="en-US" altLang="en-US" kern="0" dirty="0" err="1" smtClean="0">
                <a:solidFill>
                  <a:schemeClr val="tx2"/>
                </a:solidFill>
              </a:rPr>
              <a:t>minterm</a:t>
            </a:r>
            <a:r>
              <a:rPr lang="en-US" altLang="en-US" kern="0" dirty="0" smtClean="0">
                <a:solidFill>
                  <a:schemeClr val="tx2"/>
                </a:solidFill>
              </a:rPr>
              <a:t> reduction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After circling, deduce a minimized AND-OR form</a:t>
            </a:r>
            <a:endParaRPr lang="en-US" altLang="en-US" kern="0" dirty="0" smtClean="0"/>
          </a:p>
          <a:p>
            <a:pPr marL="357188" indent="-357188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Arial" panose="020B0604020202020204" pitchFamily="34" charset="0"/>
              <a:buNone/>
            </a:pPr>
            <a:r>
              <a:rPr lang="en-US" altLang="en-US" i="1" kern="0" dirty="0" smtClean="0">
                <a:solidFill>
                  <a:srgbClr val="FF0000"/>
                </a:solidFill>
              </a:rPr>
              <a:t>  </a:t>
            </a:r>
          </a:p>
          <a:p>
            <a:pPr marL="357188" indent="-357188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Arial" panose="020B0604020202020204" pitchFamily="34" charset="0"/>
              <a:buNone/>
            </a:pPr>
            <a:r>
              <a:rPr lang="en-US" altLang="en-US" sz="2800" i="1" kern="0" dirty="0">
                <a:solidFill>
                  <a:srgbClr val="FF0000"/>
                </a:solidFill>
              </a:rPr>
              <a:t> </a:t>
            </a:r>
            <a:r>
              <a:rPr lang="en-US" altLang="en-US" sz="2800" i="1" kern="0" dirty="0" smtClean="0">
                <a:solidFill>
                  <a:srgbClr val="FF0000"/>
                </a:solidFill>
              </a:rPr>
              <a:t> Rules to consider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Every cell containing a 1 must be included at least once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The largest possible “power of 2 rectangle” should be used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Use the smallest possible number of rectangles</a:t>
            </a:r>
            <a:endParaRPr lang="en-US" altLang="en-US" kern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11763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Karnaugh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Maps Examples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15950" y="1258888"/>
            <a:ext cx="7689850" cy="237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Two variable maps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endParaRPr lang="en-US" altLang="en-US" kern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endParaRPr lang="en-US" altLang="en-US" kern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endParaRPr lang="en-US" altLang="en-US" kern="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kern="0" dirty="0" smtClean="0">
                <a:solidFill>
                  <a:schemeClr val="tx2"/>
                </a:solidFill>
              </a:rPr>
              <a:t>Three variable maps</a:t>
            </a:r>
            <a:endParaRPr lang="en-US" altLang="en-US" kern="0" dirty="0">
              <a:solidFill>
                <a:schemeClr val="tx2"/>
              </a:solidFill>
            </a:endParaRP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838200" y="1700213"/>
            <a:ext cx="2736850" cy="1295400"/>
            <a:chOff x="469" y="1536"/>
            <a:chExt cx="1724" cy="816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720" y="187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469" y="1728"/>
              <a:ext cx="139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A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720" y="211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960" y="211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960" y="187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624" y="1536"/>
              <a:ext cx="1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B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H="1" flipV="1">
              <a:off x="528" y="1680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816" y="163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1008" y="163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624" y="187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624" y="211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1320" y="1968"/>
              <a:ext cx="873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2400" i="1">
                  <a:effectLst/>
                  <a:latin typeface="Book Antiqua" panose="02040602050305030304" pitchFamily="18" charset="0"/>
                </a:rPr>
                <a:t>F=AB+AB</a:t>
              </a:r>
            </a:p>
          </p:txBody>
        </p:sp>
      </p:grpSp>
      <p:grpSp>
        <p:nvGrpSpPr>
          <p:cNvPr id="21" name="Group 17"/>
          <p:cNvGrpSpPr>
            <a:grpSpLocks/>
          </p:cNvGrpSpPr>
          <p:nvPr/>
        </p:nvGrpSpPr>
        <p:grpSpPr bwMode="auto">
          <a:xfrm>
            <a:off x="4575175" y="1700213"/>
            <a:ext cx="1160463" cy="1295400"/>
            <a:chOff x="2821" y="1536"/>
            <a:chExt cx="731" cy="816"/>
          </a:xfrm>
        </p:grpSpPr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3072" y="187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2821" y="1728"/>
              <a:ext cx="139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A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072" y="211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312" y="211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312" y="1872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2976" y="1536"/>
              <a:ext cx="117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B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8" name="Line 24"/>
            <p:cNvSpPr>
              <a:spLocks noChangeShapeType="1"/>
            </p:cNvSpPr>
            <p:nvPr/>
          </p:nvSpPr>
          <p:spPr bwMode="auto">
            <a:xfrm flipH="1" flipV="1">
              <a:off x="2880" y="1680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3168" y="163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3360" y="163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2976" y="187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2976" y="2112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</p:grpSp>
      <p:sp>
        <p:nvSpPr>
          <p:cNvPr id="33" name="Rectangle 29"/>
          <p:cNvSpPr>
            <a:spLocks noChangeArrowheads="1"/>
          </p:cNvSpPr>
          <p:nvPr/>
        </p:nvSpPr>
        <p:spPr bwMode="auto">
          <a:xfrm>
            <a:off x="5969000" y="2614613"/>
            <a:ext cx="9620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2400" i="1">
                <a:effectLst/>
                <a:latin typeface="Book Antiqua" panose="02040602050305030304" pitchFamily="18" charset="0"/>
              </a:rPr>
              <a:t>F=A+B</a:t>
            </a:r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3203575" y="4868863"/>
            <a:ext cx="18446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400" i="1">
                <a:effectLst/>
                <a:latin typeface="Book Antiqua" panose="02040602050305030304" pitchFamily="18" charset="0"/>
              </a:rPr>
              <a:t>F=A+BC +BC</a:t>
            </a:r>
            <a:endParaRPr lang="en-US" altLang="en-US" sz="2400" i="1">
              <a:effectLst/>
              <a:latin typeface="Book Antiqua" panose="02040602050305030304" pitchFamily="18" charset="0"/>
              <a:sym typeface="Symbol" panose="05050102010706020507" pitchFamily="18" charset="2"/>
            </a:endParaRPr>
          </a:p>
        </p:txBody>
      </p:sp>
      <p:grpSp>
        <p:nvGrpSpPr>
          <p:cNvPr id="35" name="Group 32"/>
          <p:cNvGrpSpPr>
            <a:grpSpLocks/>
          </p:cNvGrpSpPr>
          <p:nvPr/>
        </p:nvGrpSpPr>
        <p:grpSpPr bwMode="auto">
          <a:xfrm>
            <a:off x="973138" y="3860800"/>
            <a:ext cx="1922462" cy="1371600"/>
            <a:chOff x="613" y="2736"/>
            <a:chExt cx="1211" cy="864"/>
          </a:xfrm>
        </p:grpSpPr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864" y="3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613" y="2976"/>
              <a:ext cx="139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A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864" y="336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1104" y="336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1104" y="3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1" name="Line 38"/>
            <p:cNvSpPr>
              <a:spLocks noChangeShapeType="1"/>
            </p:cNvSpPr>
            <p:nvPr/>
          </p:nvSpPr>
          <p:spPr bwMode="auto">
            <a:xfrm flipH="1" flipV="1">
              <a:off x="672" y="2928"/>
              <a:ext cx="19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928" y="289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1168" y="289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01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768" y="3120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768" y="3360"/>
              <a:ext cx="96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720" y="2736"/>
              <a:ext cx="245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400" b="0" i="1">
                  <a:effectLst/>
                  <a:latin typeface="Book Antiqua" panose="02040602050305030304" pitchFamily="18" charset="0"/>
                </a:rPr>
                <a:t>BC</a:t>
              </a:r>
              <a:endParaRPr lang="en-US" altLang="en-US" sz="28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1344" y="3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0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1344" y="336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1584" y="336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1584" y="3120"/>
              <a:ext cx="240" cy="240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altLang="en-US" sz="2800" b="0">
                  <a:effectLst/>
                  <a:latin typeface="Book Antiqua" panose="02040602050305030304" pitchFamily="18" charset="0"/>
                </a:rPr>
                <a:t>1</a:t>
              </a:r>
              <a:endParaRPr lang="en-US" altLang="en-US" sz="1600" b="0">
                <a:solidFill>
                  <a:schemeClr val="tx2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1408" y="289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11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1648" y="289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en-US" sz="2000" b="0">
                  <a:effectLst/>
                  <a:latin typeface="Book Antiqua" panose="02040602050305030304" pitchFamily="18" charset="0"/>
                </a:rPr>
                <a:t>10</a:t>
              </a:r>
              <a:endParaRPr lang="en-US" altLang="en-US" sz="2400" b="0" i="1">
                <a:effectLst/>
                <a:latin typeface="Book Antiqua" panose="02040602050305030304" pitchFamily="18" charset="0"/>
              </a:endParaRPr>
            </a:p>
          </p:txBody>
        </p:sp>
      </p:grpSp>
      <p:sp>
        <p:nvSpPr>
          <p:cNvPr id="53" name="Rectangle 50"/>
          <p:cNvSpPr>
            <a:spLocks noChangeArrowheads="1"/>
          </p:cNvSpPr>
          <p:nvPr/>
        </p:nvSpPr>
        <p:spPr bwMode="auto">
          <a:xfrm>
            <a:off x="5988050" y="2233613"/>
            <a:ext cx="21463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400" i="1">
                <a:effectLst/>
                <a:latin typeface="Book Antiqua" panose="02040602050305030304" pitchFamily="18" charset="0"/>
              </a:rPr>
              <a:t>F=AB +AB +AB</a:t>
            </a:r>
            <a:endParaRPr lang="en-US" altLang="en-US" sz="2400" i="1">
              <a:effectLst/>
              <a:latin typeface="Book Antiqua" panose="02040602050305030304" pitchFamily="18" charset="0"/>
              <a:sym typeface="Symbol" panose="05050102010706020507" pitchFamily="18" charset="2"/>
            </a:endParaRPr>
          </a:p>
        </p:txBody>
      </p:sp>
      <p:sp>
        <p:nvSpPr>
          <p:cNvPr id="54" name="AutoShape 51"/>
          <p:cNvSpPr>
            <a:spLocks noChangeArrowheads="1"/>
          </p:cNvSpPr>
          <p:nvPr/>
        </p:nvSpPr>
        <p:spPr bwMode="auto">
          <a:xfrm>
            <a:off x="1403350" y="4900613"/>
            <a:ext cx="1447800" cy="30797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AutoShape 52"/>
          <p:cNvSpPr>
            <a:spLocks noChangeArrowheads="1"/>
          </p:cNvSpPr>
          <p:nvPr/>
        </p:nvSpPr>
        <p:spPr bwMode="auto">
          <a:xfrm>
            <a:off x="1816100" y="4513263"/>
            <a:ext cx="273050" cy="69532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AutoShape 53"/>
          <p:cNvSpPr>
            <a:spLocks noChangeArrowheads="1"/>
          </p:cNvSpPr>
          <p:nvPr/>
        </p:nvSpPr>
        <p:spPr bwMode="auto">
          <a:xfrm>
            <a:off x="2578100" y="4506913"/>
            <a:ext cx="273050" cy="69532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AutoShape 54"/>
          <p:cNvSpPr>
            <a:spLocks noChangeArrowheads="1"/>
          </p:cNvSpPr>
          <p:nvPr/>
        </p:nvSpPr>
        <p:spPr bwMode="auto">
          <a:xfrm>
            <a:off x="5411788" y="2263775"/>
            <a:ext cx="273050" cy="69532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AutoShape 55"/>
          <p:cNvSpPr>
            <a:spLocks noChangeArrowheads="1"/>
          </p:cNvSpPr>
          <p:nvPr/>
        </p:nvSpPr>
        <p:spPr bwMode="auto">
          <a:xfrm>
            <a:off x="5043488" y="2663825"/>
            <a:ext cx="577850" cy="32067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66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56"/>
          <p:cNvSpPr>
            <a:spLocks noChangeArrowheads="1"/>
          </p:cNvSpPr>
          <p:nvPr/>
        </p:nvSpPr>
        <p:spPr bwMode="auto">
          <a:xfrm>
            <a:off x="1304925" y="5727700"/>
            <a:ext cx="5684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400" i="1">
                <a:effectLst/>
                <a:latin typeface="Book Antiqua" panose="02040602050305030304" pitchFamily="18" charset="0"/>
              </a:rPr>
              <a:t>F=ABC +ABC +ABC + ABC</a:t>
            </a:r>
            <a:r>
              <a:rPr lang="en-US" altLang="en-US" sz="2400" i="1">
                <a:effectLst/>
                <a:latin typeface="Book Antiqua" panose="02040602050305030304" pitchFamily="18" charset="0"/>
                <a:sym typeface="Symbol" panose="05050102010706020507" pitchFamily="18" charset="2"/>
              </a:rPr>
              <a:t> + ABC + ABC</a:t>
            </a:r>
          </a:p>
        </p:txBody>
      </p:sp>
      <p:sp>
        <p:nvSpPr>
          <p:cNvPr id="61" name="Line 58"/>
          <p:cNvSpPr>
            <a:spLocks noChangeShapeType="1"/>
          </p:cNvSpPr>
          <p:nvPr/>
        </p:nvSpPr>
        <p:spPr bwMode="auto">
          <a:xfrm>
            <a:off x="2762250" y="2387600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62" name="Line 59"/>
          <p:cNvSpPr>
            <a:spLocks noChangeShapeType="1"/>
          </p:cNvSpPr>
          <p:nvPr/>
        </p:nvSpPr>
        <p:spPr bwMode="auto">
          <a:xfrm>
            <a:off x="3163888" y="2387600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63" name="Line 60"/>
          <p:cNvSpPr>
            <a:spLocks noChangeShapeType="1"/>
          </p:cNvSpPr>
          <p:nvPr/>
        </p:nvSpPr>
        <p:spPr bwMode="auto">
          <a:xfrm>
            <a:off x="7018338" y="2251075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64" name="Line 61"/>
          <p:cNvSpPr>
            <a:spLocks noChangeShapeType="1"/>
          </p:cNvSpPr>
          <p:nvPr/>
        </p:nvSpPr>
        <p:spPr bwMode="auto">
          <a:xfrm>
            <a:off x="7908925" y="2230438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65" name="Line 62"/>
          <p:cNvSpPr>
            <a:spLocks noChangeShapeType="1"/>
          </p:cNvSpPr>
          <p:nvPr/>
        </p:nvSpPr>
        <p:spPr bwMode="auto">
          <a:xfrm>
            <a:off x="1860550" y="5734050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66" name="Line 63"/>
          <p:cNvSpPr>
            <a:spLocks noChangeShapeType="1"/>
          </p:cNvSpPr>
          <p:nvPr/>
        </p:nvSpPr>
        <p:spPr bwMode="auto">
          <a:xfrm>
            <a:off x="2149475" y="5734050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67" name="Line 64"/>
          <p:cNvSpPr>
            <a:spLocks noChangeShapeType="1"/>
          </p:cNvSpPr>
          <p:nvPr/>
        </p:nvSpPr>
        <p:spPr bwMode="auto">
          <a:xfrm>
            <a:off x="2771775" y="5734050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68" name="Line 65"/>
          <p:cNvSpPr>
            <a:spLocks noChangeShapeType="1"/>
          </p:cNvSpPr>
          <p:nvPr/>
        </p:nvSpPr>
        <p:spPr bwMode="auto">
          <a:xfrm>
            <a:off x="4770769" y="5734050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69" name="Line 66"/>
          <p:cNvSpPr>
            <a:spLocks noChangeShapeType="1"/>
          </p:cNvSpPr>
          <p:nvPr/>
        </p:nvSpPr>
        <p:spPr bwMode="auto">
          <a:xfrm>
            <a:off x="5257800" y="5734050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0" name="Line 67"/>
          <p:cNvSpPr>
            <a:spLocks noChangeShapeType="1"/>
          </p:cNvSpPr>
          <p:nvPr/>
        </p:nvSpPr>
        <p:spPr bwMode="auto">
          <a:xfrm>
            <a:off x="5545137" y="5734050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1" name="Line 68"/>
          <p:cNvSpPr>
            <a:spLocks noChangeShapeType="1"/>
          </p:cNvSpPr>
          <p:nvPr/>
        </p:nvSpPr>
        <p:spPr bwMode="auto">
          <a:xfrm>
            <a:off x="6248400" y="5734050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2" name="Line 69"/>
          <p:cNvSpPr>
            <a:spLocks noChangeShapeType="1"/>
          </p:cNvSpPr>
          <p:nvPr/>
        </p:nvSpPr>
        <p:spPr bwMode="auto">
          <a:xfrm>
            <a:off x="6711950" y="5734050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3" name="Line 70"/>
          <p:cNvSpPr>
            <a:spLocks noChangeShapeType="1"/>
          </p:cNvSpPr>
          <p:nvPr/>
        </p:nvSpPr>
        <p:spPr bwMode="auto">
          <a:xfrm>
            <a:off x="3949700" y="4868863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  <p:sp>
        <p:nvSpPr>
          <p:cNvPr id="74" name="Line 71"/>
          <p:cNvSpPr>
            <a:spLocks noChangeShapeType="1"/>
          </p:cNvSpPr>
          <p:nvPr/>
        </p:nvSpPr>
        <p:spPr bwMode="auto">
          <a:xfrm>
            <a:off x="4859338" y="4868863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7633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utoUpdateAnimBg="0"/>
      <p:bldP spid="34" grpId="0" autoUpdateAnimBg="0"/>
      <p:bldP spid="53" grpId="0" autoUpdateAnimBg="0"/>
      <p:bldP spid="54" grpId="0" animBg="1"/>
      <p:bldP spid="55" grpId="0" animBg="1"/>
      <p:bldP spid="56" grpId="0" animBg="1"/>
      <p:bldP spid="57" grpId="0" animBg="1"/>
      <p:bldP spid="58" grpId="0" animBg="1"/>
      <p:bldP spid="59" grpId="0" autoUpdateAnimBg="0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Karnaugh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Maps 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Examples 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(cont’d)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4636" y="2057400"/>
            <a:ext cx="4262727" cy="394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r>
              <a:rPr lang="en-US" altLang="en-US" sz="1600" b="1" kern="0" dirty="0" smtClean="0">
                <a:latin typeface="Verdana" panose="020B0604030504040204" pitchFamily="34" charset="0"/>
              </a:rPr>
              <a:t>FIGURE 3.4</a:t>
            </a:r>
            <a:r>
              <a:rPr lang="en-US" altLang="en-US" sz="1600" kern="0" dirty="0" smtClean="0">
                <a:latin typeface="Verdana" panose="020B0604030504040204" pitchFamily="34" charset="0"/>
              </a:rPr>
              <a:t>   Map for Example 3.1, </a:t>
            </a:r>
            <a:r>
              <a:rPr lang="en-US" altLang="en-US" sz="1600" i="1" kern="0" dirty="0" smtClean="0">
                <a:latin typeface="Verdana" panose="020B0604030504040204" pitchFamily="34" charset="0"/>
              </a:rPr>
              <a:t>F</a:t>
            </a:r>
            <a:r>
              <a:rPr lang="en-US" altLang="en-US" sz="1600" kern="0" dirty="0" smtClean="0">
                <a:latin typeface="Verdana" panose="020B0604030504040204" pitchFamily="34" charset="0"/>
              </a:rPr>
              <a:t>(</a:t>
            </a:r>
            <a:r>
              <a:rPr lang="en-US" altLang="en-US" sz="1600" i="1" kern="0" dirty="0" smtClean="0">
                <a:latin typeface="Verdana" panose="020B0604030504040204" pitchFamily="34" charset="0"/>
              </a:rPr>
              <a:t>x</a:t>
            </a:r>
            <a:r>
              <a:rPr lang="en-US" altLang="en-US" sz="1600" kern="0" dirty="0" smtClean="0">
                <a:latin typeface="Verdana" panose="020B0604030504040204" pitchFamily="34" charset="0"/>
              </a:rPr>
              <a:t>, </a:t>
            </a:r>
            <a:r>
              <a:rPr lang="en-US" altLang="en-US" sz="1600" i="1" kern="0" dirty="0" smtClean="0">
                <a:latin typeface="Verdana" panose="020B0604030504040204" pitchFamily="34" charset="0"/>
              </a:rPr>
              <a:t>y</a:t>
            </a:r>
            <a:r>
              <a:rPr lang="en-US" altLang="en-US" sz="1600" kern="0" dirty="0" smtClean="0">
                <a:latin typeface="Verdana" panose="020B0604030504040204" pitchFamily="34" charset="0"/>
              </a:rPr>
              <a:t>, </a:t>
            </a:r>
            <a:r>
              <a:rPr lang="en-US" altLang="en-US" sz="1600" i="1" kern="0" dirty="0" smtClean="0">
                <a:latin typeface="Verdana" panose="020B0604030504040204" pitchFamily="34" charset="0"/>
              </a:rPr>
              <a:t>z</a:t>
            </a:r>
            <a:r>
              <a:rPr lang="en-US" altLang="en-US" sz="1600" kern="0" dirty="0" smtClean="0">
                <a:latin typeface="Verdana" panose="020B0604030504040204" pitchFamily="34" charset="0"/>
              </a:rPr>
              <a:t>) = Σ(2, 3, 4, 5) = </a:t>
            </a:r>
            <a:r>
              <a:rPr lang="en-US" altLang="en-US" sz="1600" i="1" kern="0" dirty="0" err="1" smtClean="0">
                <a:latin typeface="Verdana" panose="020B0604030504040204" pitchFamily="34" charset="0"/>
              </a:rPr>
              <a:t>x’y</a:t>
            </a:r>
            <a:r>
              <a:rPr lang="en-US" altLang="en-US" sz="1600" kern="0" dirty="0" smtClean="0">
                <a:latin typeface="Verdana" panose="020B0604030504040204" pitchFamily="34" charset="0"/>
              </a:rPr>
              <a:t> + </a:t>
            </a:r>
            <a:r>
              <a:rPr lang="en-US" altLang="en-US" sz="1600" i="1" kern="0" dirty="0" err="1" smtClean="0">
                <a:latin typeface="Verdana" panose="020B0604030504040204" pitchFamily="34" charset="0"/>
              </a:rPr>
              <a:t>xy</a:t>
            </a:r>
            <a:r>
              <a:rPr lang="en-US" altLang="en-US" sz="1600" i="1" kern="0" dirty="0" smtClean="0">
                <a:latin typeface="Verdana" panose="020B0604030504040204" pitchFamily="34" charset="0"/>
              </a:rPr>
              <a:t>’</a:t>
            </a:r>
          </a:p>
        </p:txBody>
      </p:sp>
      <p:pic>
        <p:nvPicPr>
          <p:cNvPr id="8" name="AAHFUWT0.jpg" descr="AAHFUWT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743200"/>
            <a:ext cx="4646612" cy="3130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AAHFUWV0.jpg" descr="AAHFUWV0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124200"/>
            <a:ext cx="4095173" cy="2682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 bwMode="auto">
          <a:xfrm>
            <a:off x="4678363" y="1768476"/>
            <a:ext cx="43894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r>
              <a:rPr lang="en-US" altLang="en-US" sz="1400" b="1" kern="0" dirty="0" smtClean="0">
                <a:latin typeface="Verdana" panose="020B0604030504040204" pitchFamily="34" charset="0"/>
              </a:rPr>
              <a:t>FIGURE 3.6</a:t>
            </a:r>
            <a:r>
              <a:rPr lang="en-US" altLang="en-US" sz="1400" kern="0" dirty="0" smtClean="0">
                <a:latin typeface="Verdana" panose="020B0604030504040204" pitchFamily="34" charset="0"/>
              </a:rPr>
              <a:t>   Map for Example 3.3, </a:t>
            </a:r>
            <a:r>
              <a:rPr lang="en-US" altLang="en-US" sz="1400" i="1" kern="0" dirty="0" smtClean="0">
                <a:latin typeface="Verdana" panose="020B0604030504040204" pitchFamily="34" charset="0"/>
              </a:rPr>
              <a:t>F</a:t>
            </a:r>
            <a:r>
              <a:rPr lang="en-US" altLang="en-US" sz="1400" kern="0" dirty="0" smtClean="0">
                <a:latin typeface="Verdana" panose="020B0604030504040204" pitchFamily="34" charset="0"/>
              </a:rPr>
              <a:t>(</a:t>
            </a:r>
            <a:r>
              <a:rPr lang="en-US" altLang="en-US" sz="1400" i="1" kern="0" dirty="0" smtClean="0">
                <a:latin typeface="Verdana" panose="020B0604030504040204" pitchFamily="34" charset="0"/>
              </a:rPr>
              <a:t>x</a:t>
            </a:r>
            <a:r>
              <a:rPr lang="en-US" altLang="en-US" sz="1400" kern="0" dirty="0" smtClean="0">
                <a:latin typeface="Verdana" panose="020B0604030504040204" pitchFamily="34" charset="0"/>
              </a:rPr>
              <a:t>, </a:t>
            </a:r>
            <a:r>
              <a:rPr lang="en-US" altLang="en-US" sz="1400" i="1" kern="0" dirty="0" smtClean="0">
                <a:latin typeface="Verdana" panose="020B0604030504040204" pitchFamily="34" charset="0"/>
              </a:rPr>
              <a:t>y</a:t>
            </a:r>
            <a:r>
              <a:rPr lang="en-US" altLang="en-US" sz="1400" kern="0" dirty="0" smtClean="0">
                <a:latin typeface="Verdana" panose="020B0604030504040204" pitchFamily="34" charset="0"/>
              </a:rPr>
              <a:t>, </a:t>
            </a:r>
            <a:r>
              <a:rPr lang="en-US" altLang="en-US" sz="1400" i="1" kern="0" dirty="0" smtClean="0">
                <a:latin typeface="Verdana" panose="020B0604030504040204" pitchFamily="34" charset="0"/>
              </a:rPr>
              <a:t>z</a:t>
            </a:r>
            <a:r>
              <a:rPr lang="en-US" altLang="en-US" sz="1400" kern="0" dirty="0" smtClean="0">
                <a:latin typeface="Verdana" panose="020B0604030504040204" pitchFamily="34" charset="0"/>
              </a:rPr>
              <a:t>) = Σ(0, 2, 4, 5, 6) = </a:t>
            </a:r>
            <a:r>
              <a:rPr lang="en-US" altLang="en-US" sz="1400" i="1" kern="0" dirty="0" smtClean="0">
                <a:latin typeface="Verdana" panose="020B0604030504040204" pitchFamily="34" charset="0"/>
              </a:rPr>
              <a:t>z</a:t>
            </a:r>
            <a:r>
              <a:rPr lang="en-US" altLang="en-US" sz="1400" kern="0" dirty="0" smtClean="0">
                <a:latin typeface="Verdana" panose="020B0604030504040204" pitchFamily="34" charset="0"/>
              </a:rPr>
              <a:t>’ + </a:t>
            </a:r>
            <a:r>
              <a:rPr lang="en-US" altLang="en-US" sz="1400" i="1" kern="0" dirty="0" err="1" smtClean="0">
                <a:latin typeface="Verdana" panose="020B0604030504040204" pitchFamily="34" charset="0"/>
              </a:rPr>
              <a:t>xy</a:t>
            </a:r>
            <a:r>
              <a:rPr lang="en-US" altLang="en-US" sz="1400" kern="0" dirty="0" smtClean="0">
                <a:latin typeface="Verdana" panose="020B0604030504040204" pitchFamily="34" charset="0"/>
              </a:rPr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3940667712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Karnaugh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Maps Examples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(cont’d)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5" name="Rectangle 4"/>
          <p:cNvSpPr>
            <a:spLocks noChangeArrowheads="1"/>
          </p:cNvSpPr>
          <p:nvPr/>
        </p:nvSpPr>
        <p:spPr bwMode="auto">
          <a:xfrm>
            <a:off x="6189663" y="2362200"/>
            <a:ext cx="54181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chemeClr val="accent2"/>
                </a:solidFill>
                <a:effectLst/>
              </a:rPr>
              <a:t>g = a'</a:t>
            </a:r>
          </a:p>
        </p:txBody>
      </p:sp>
      <p:sp>
        <p:nvSpPr>
          <p:cNvPr id="106" name="Rectangle 14"/>
          <p:cNvSpPr>
            <a:spLocks noChangeArrowheads="1"/>
          </p:cNvSpPr>
          <p:nvPr/>
        </p:nvSpPr>
        <p:spPr bwMode="auto">
          <a:xfrm>
            <a:off x="2716213" y="1203325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</a:rPr>
              <a:t>b</a:t>
            </a:r>
            <a:endParaRPr lang="en-US" altLang="en-US" sz="1600">
              <a:solidFill>
                <a:schemeClr val="accent1"/>
              </a:solidFill>
              <a:effectLst/>
            </a:endParaRPr>
          </a:p>
        </p:txBody>
      </p:sp>
      <p:grpSp>
        <p:nvGrpSpPr>
          <p:cNvPr id="107" name="Group 96"/>
          <p:cNvGrpSpPr>
            <a:grpSpLocks/>
          </p:cNvGrpSpPr>
          <p:nvPr/>
        </p:nvGrpSpPr>
        <p:grpSpPr bwMode="auto">
          <a:xfrm>
            <a:off x="2452688" y="1395414"/>
            <a:ext cx="984250" cy="876300"/>
            <a:chOff x="1545" y="879"/>
            <a:chExt cx="620" cy="552"/>
          </a:xfrm>
        </p:grpSpPr>
        <p:sp>
          <p:nvSpPr>
            <p:cNvPr id="108" name="Rectangle 5"/>
            <p:cNvSpPr>
              <a:spLocks noChangeArrowheads="1"/>
            </p:cNvSpPr>
            <p:nvPr/>
          </p:nvSpPr>
          <p:spPr bwMode="auto">
            <a:xfrm>
              <a:off x="1776" y="1041"/>
              <a:ext cx="194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9" name="Rectangle 6"/>
            <p:cNvSpPr>
              <a:spLocks noChangeArrowheads="1"/>
            </p:cNvSpPr>
            <p:nvPr/>
          </p:nvSpPr>
          <p:spPr bwMode="auto">
            <a:xfrm>
              <a:off x="1970" y="1041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0" name="Rectangle 7"/>
            <p:cNvSpPr>
              <a:spLocks noChangeArrowheads="1"/>
            </p:cNvSpPr>
            <p:nvPr/>
          </p:nvSpPr>
          <p:spPr bwMode="auto">
            <a:xfrm>
              <a:off x="1776" y="1236"/>
              <a:ext cx="194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1" name="Rectangle 8"/>
            <p:cNvSpPr>
              <a:spLocks noChangeArrowheads="1"/>
            </p:cNvSpPr>
            <p:nvPr/>
          </p:nvSpPr>
          <p:spPr bwMode="auto">
            <a:xfrm>
              <a:off x="1970" y="1236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2" name="Line 9"/>
            <p:cNvSpPr>
              <a:spLocks noChangeShapeType="1"/>
            </p:cNvSpPr>
            <p:nvPr/>
          </p:nvSpPr>
          <p:spPr bwMode="auto">
            <a:xfrm flipH="1" flipV="1">
              <a:off x="1613" y="879"/>
              <a:ext cx="163" cy="16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3" name="Rectangle 10"/>
            <p:cNvSpPr>
              <a:spLocks noChangeArrowheads="1"/>
            </p:cNvSpPr>
            <p:nvPr/>
          </p:nvSpPr>
          <p:spPr bwMode="auto">
            <a:xfrm>
              <a:off x="1839" y="888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4" name="Rectangle 11"/>
            <p:cNvSpPr>
              <a:spLocks noChangeArrowheads="1"/>
            </p:cNvSpPr>
            <p:nvPr/>
          </p:nvSpPr>
          <p:spPr bwMode="auto">
            <a:xfrm>
              <a:off x="2034" y="888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5" name="Rectangle 12"/>
            <p:cNvSpPr>
              <a:spLocks noChangeArrowheads="1"/>
            </p:cNvSpPr>
            <p:nvPr/>
          </p:nvSpPr>
          <p:spPr bwMode="auto">
            <a:xfrm>
              <a:off x="1675" y="106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6" name="Rectangle 13"/>
            <p:cNvSpPr>
              <a:spLocks noChangeArrowheads="1"/>
            </p:cNvSpPr>
            <p:nvPr/>
          </p:nvSpPr>
          <p:spPr bwMode="auto">
            <a:xfrm>
              <a:off x="1675" y="126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7" name="Rectangle 15"/>
            <p:cNvSpPr>
              <a:spLocks noChangeArrowheads="1"/>
            </p:cNvSpPr>
            <p:nvPr/>
          </p:nvSpPr>
          <p:spPr bwMode="auto">
            <a:xfrm>
              <a:off x="1545" y="952"/>
              <a:ext cx="6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a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8" name="Rectangle 61"/>
            <p:cNvSpPr>
              <a:spLocks noChangeArrowheads="1"/>
            </p:cNvSpPr>
            <p:nvPr/>
          </p:nvSpPr>
          <p:spPr bwMode="auto">
            <a:xfrm>
              <a:off x="1839" y="106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19" name="Rectangle 62"/>
            <p:cNvSpPr>
              <a:spLocks noChangeArrowheads="1"/>
            </p:cNvSpPr>
            <p:nvPr/>
          </p:nvSpPr>
          <p:spPr bwMode="auto">
            <a:xfrm>
              <a:off x="2034" y="106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20" name="Rectangle 63"/>
            <p:cNvSpPr>
              <a:spLocks noChangeArrowheads="1"/>
            </p:cNvSpPr>
            <p:nvPr/>
          </p:nvSpPr>
          <p:spPr bwMode="auto">
            <a:xfrm>
              <a:off x="1839" y="126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21" name="Rectangle 64"/>
            <p:cNvSpPr>
              <a:spLocks noChangeArrowheads="1"/>
            </p:cNvSpPr>
            <p:nvPr/>
          </p:nvSpPr>
          <p:spPr bwMode="auto">
            <a:xfrm>
              <a:off x="2034" y="126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</p:grpSp>
      <p:sp>
        <p:nvSpPr>
          <p:cNvPr id="122" name="Rectangle 65"/>
          <p:cNvSpPr>
            <a:spLocks noChangeArrowheads="1"/>
          </p:cNvSpPr>
          <p:nvPr/>
        </p:nvSpPr>
        <p:spPr bwMode="auto">
          <a:xfrm>
            <a:off x="2936875" y="2433638"/>
            <a:ext cx="45685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chemeClr val="accent2"/>
                </a:solidFill>
                <a:effectLst/>
              </a:rPr>
              <a:t>f = b</a:t>
            </a:r>
          </a:p>
        </p:txBody>
      </p:sp>
      <p:sp>
        <p:nvSpPr>
          <p:cNvPr id="123" name="Freeform 66"/>
          <p:cNvSpPr>
            <a:spLocks/>
          </p:cNvSpPr>
          <p:nvPr/>
        </p:nvSpPr>
        <p:spPr bwMode="auto">
          <a:xfrm>
            <a:off x="3176588" y="1670050"/>
            <a:ext cx="242887" cy="565150"/>
          </a:xfrm>
          <a:custGeom>
            <a:avLst/>
            <a:gdLst>
              <a:gd name="T0" fmla="*/ 309 w 598"/>
              <a:gd name="T1" fmla="*/ 12 h 1390"/>
              <a:gd name="T2" fmla="*/ 212 w 598"/>
              <a:gd name="T3" fmla="*/ 58 h 1390"/>
              <a:gd name="T4" fmla="*/ 139 w 598"/>
              <a:gd name="T5" fmla="*/ 132 h 1390"/>
              <a:gd name="T6" fmla="*/ 80 w 598"/>
              <a:gd name="T7" fmla="*/ 231 h 1390"/>
              <a:gd name="T8" fmla="*/ 63 w 598"/>
              <a:gd name="T9" fmla="*/ 266 h 1390"/>
              <a:gd name="T10" fmla="*/ 48 w 598"/>
              <a:gd name="T11" fmla="*/ 301 h 1390"/>
              <a:gd name="T12" fmla="*/ 35 w 598"/>
              <a:gd name="T13" fmla="*/ 337 h 1390"/>
              <a:gd name="T14" fmla="*/ 22 w 598"/>
              <a:gd name="T15" fmla="*/ 384 h 1390"/>
              <a:gd name="T16" fmla="*/ 11 w 598"/>
              <a:gd name="T17" fmla="*/ 441 h 1390"/>
              <a:gd name="T18" fmla="*/ 5 w 598"/>
              <a:gd name="T19" fmla="*/ 498 h 1390"/>
              <a:gd name="T20" fmla="*/ 2 w 598"/>
              <a:gd name="T21" fmla="*/ 556 h 1390"/>
              <a:gd name="T22" fmla="*/ 0 w 598"/>
              <a:gd name="T23" fmla="*/ 614 h 1390"/>
              <a:gd name="T24" fmla="*/ 1 w 598"/>
              <a:gd name="T25" fmla="*/ 673 h 1390"/>
              <a:gd name="T26" fmla="*/ 3 w 598"/>
              <a:gd name="T27" fmla="*/ 731 h 1390"/>
              <a:gd name="T28" fmla="*/ 6 w 598"/>
              <a:gd name="T29" fmla="*/ 800 h 1390"/>
              <a:gd name="T30" fmla="*/ 10 w 598"/>
              <a:gd name="T31" fmla="*/ 879 h 1390"/>
              <a:gd name="T32" fmla="*/ 17 w 598"/>
              <a:gd name="T33" fmla="*/ 959 h 1390"/>
              <a:gd name="T34" fmla="*/ 28 w 598"/>
              <a:gd name="T35" fmla="*/ 1037 h 1390"/>
              <a:gd name="T36" fmla="*/ 39 w 598"/>
              <a:gd name="T37" fmla="*/ 1094 h 1390"/>
              <a:gd name="T38" fmla="*/ 54 w 598"/>
              <a:gd name="T39" fmla="*/ 1150 h 1390"/>
              <a:gd name="T40" fmla="*/ 76 w 598"/>
              <a:gd name="T41" fmla="*/ 1203 h 1390"/>
              <a:gd name="T42" fmla="*/ 107 w 598"/>
              <a:gd name="T43" fmla="*/ 1251 h 1390"/>
              <a:gd name="T44" fmla="*/ 144 w 598"/>
              <a:gd name="T45" fmla="*/ 1292 h 1390"/>
              <a:gd name="T46" fmla="*/ 188 w 598"/>
              <a:gd name="T47" fmla="*/ 1326 h 1390"/>
              <a:gd name="T48" fmla="*/ 237 w 598"/>
              <a:gd name="T49" fmla="*/ 1354 h 1390"/>
              <a:gd name="T50" fmla="*/ 270 w 598"/>
              <a:gd name="T51" fmla="*/ 1369 h 1390"/>
              <a:gd name="T52" fmla="*/ 305 w 598"/>
              <a:gd name="T53" fmla="*/ 1382 h 1390"/>
              <a:gd name="T54" fmla="*/ 341 w 598"/>
              <a:gd name="T55" fmla="*/ 1390 h 1390"/>
              <a:gd name="T56" fmla="*/ 400 w 598"/>
              <a:gd name="T57" fmla="*/ 1385 h 1390"/>
              <a:gd name="T58" fmla="*/ 459 w 598"/>
              <a:gd name="T59" fmla="*/ 1357 h 1390"/>
              <a:gd name="T60" fmla="*/ 497 w 598"/>
              <a:gd name="T61" fmla="*/ 1310 h 1390"/>
              <a:gd name="T62" fmla="*/ 526 w 598"/>
              <a:gd name="T63" fmla="*/ 1247 h 1390"/>
              <a:gd name="T64" fmla="*/ 538 w 598"/>
              <a:gd name="T65" fmla="*/ 1210 h 1390"/>
              <a:gd name="T66" fmla="*/ 547 w 598"/>
              <a:gd name="T67" fmla="*/ 1171 h 1390"/>
              <a:gd name="T68" fmla="*/ 555 w 598"/>
              <a:gd name="T69" fmla="*/ 1133 h 1390"/>
              <a:gd name="T70" fmla="*/ 564 w 598"/>
              <a:gd name="T71" fmla="*/ 1084 h 1390"/>
              <a:gd name="T72" fmla="*/ 573 w 598"/>
              <a:gd name="T73" fmla="*/ 1024 h 1390"/>
              <a:gd name="T74" fmla="*/ 580 w 598"/>
              <a:gd name="T75" fmla="*/ 964 h 1390"/>
              <a:gd name="T76" fmla="*/ 586 w 598"/>
              <a:gd name="T77" fmla="*/ 904 h 1390"/>
              <a:gd name="T78" fmla="*/ 590 w 598"/>
              <a:gd name="T79" fmla="*/ 846 h 1390"/>
              <a:gd name="T80" fmla="*/ 593 w 598"/>
              <a:gd name="T81" fmla="*/ 787 h 1390"/>
              <a:gd name="T82" fmla="*/ 594 w 598"/>
              <a:gd name="T83" fmla="*/ 729 h 1390"/>
              <a:gd name="T84" fmla="*/ 596 w 598"/>
              <a:gd name="T85" fmla="*/ 650 h 1390"/>
              <a:gd name="T86" fmla="*/ 598 w 598"/>
              <a:gd name="T87" fmla="*/ 549 h 1390"/>
              <a:gd name="T88" fmla="*/ 598 w 598"/>
              <a:gd name="T89" fmla="*/ 447 h 1390"/>
              <a:gd name="T90" fmla="*/ 593 w 598"/>
              <a:gd name="T91" fmla="*/ 347 h 1390"/>
              <a:gd name="T92" fmla="*/ 588 w 598"/>
              <a:gd name="T93" fmla="*/ 273 h 1390"/>
              <a:gd name="T94" fmla="*/ 578 w 598"/>
              <a:gd name="T95" fmla="*/ 193 h 1390"/>
              <a:gd name="T96" fmla="*/ 556 w 598"/>
              <a:gd name="T97" fmla="*/ 118 h 1390"/>
              <a:gd name="T98" fmla="*/ 521 w 598"/>
              <a:gd name="T99" fmla="*/ 62 h 1390"/>
              <a:gd name="T100" fmla="*/ 486 w 598"/>
              <a:gd name="T101" fmla="*/ 28 h 1390"/>
              <a:gd name="T102" fmla="*/ 446 w 598"/>
              <a:gd name="T103" fmla="*/ 9 h 1390"/>
              <a:gd name="T104" fmla="*/ 394 w 598"/>
              <a:gd name="T105" fmla="*/ 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598" h="1390">
                <a:moveTo>
                  <a:pt x="370" y="0"/>
                </a:moveTo>
                <a:lnTo>
                  <a:pt x="309" y="12"/>
                </a:lnTo>
                <a:lnTo>
                  <a:pt x="256" y="32"/>
                </a:lnTo>
                <a:lnTo>
                  <a:pt x="212" y="58"/>
                </a:lnTo>
                <a:lnTo>
                  <a:pt x="173" y="92"/>
                </a:lnTo>
                <a:lnTo>
                  <a:pt x="139" y="132"/>
                </a:lnTo>
                <a:lnTo>
                  <a:pt x="108" y="178"/>
                </a:lnTo>
                <a:lnTo>
                  <a:pt x="80" y="231"/>
                </a:lnTo>
                <a:lnTo>
                  <a:pt x="71" y="248"/>
                </a:lnTo>
                <a:lnTo>
                  <a:pt x="63" y="266"/>
                </a:lnTo>
                <a:lnTo>
                  <a:pt x="55" y="283"/>
                </a:lnTo>
                <a:lnTo>
                  <a:pt x="48" y="301"/>
                </a:lnTo>
                <a:lnTo>
                  <a:pt x="41" y="319"/>
                </a:lnTo>
                <a:lnTo>
                  <a:pt x="35" y="337"/>
                </a:lnTo>
                <a:lnTo>
                  <a:pt x="29" y="356"/>
                </a:lnTo>
                <a:lnTo>
                  <a:pt x="22" y="384"/>
                </a:lnTo>
                <a:lnTo>
                  <a:pt x="16" y="412"/>
                </a:lnTo>
                <a:lnTo>
                  <a:pt x="11" y="441"/>
                </a:lnTo>
                <a:lnTo>
                  <a:pt x="8" y="469"/>
                </a:lnTo>
                <a:lnTo>
                  <a:pt x="5" y="498"/>
                </a:lnTo>
                <a:lnTo>
                  <a:pt x="3" y="527"/>
                </a:lnTo>
                <a:lnTo>
                  <a:pt x="2" y="556"/>
                </a:lnTo>
                <a:lnTo>
                  <a:pt x="1" y="585"/>
                </a:lnTo>
                <a:lnTo>
                  <a:pt x="0" y="614"/>
                </a:lnTo>
                <a:lnTo>
                  <a:pt x="1" y="644"/>
                </a:lnTo>
                <a:lnTo>
                  <a:pt x="1" y="673"/>
                </a:lnTo>
                <a:lnTo>
                  <a:pt x="2" y="702"/>
                </a:lnTo>
                <a:lnTo>
                  <a:pt x="3" y="731"/>
                </a:lnTo>
                <a:lnTo>
                  <a:pt x="5" y="761"/>
                </a:lnTo>
                <a:lnTo>
                  <a:pt x="6" y="800"/>
                </a:lnTo>
                <a:lnTo>
                  <a:pt x="8" y="840"/>
                </a:lnTo>
                <a:lnTo>
                  <a:pt x="10" y="879"/>
                </a:lnTo>
                <a:lnTo>
                  <a:pt x="13" y="919"/>
                </a:lnTo>
                <a:lnTo>
                  <a:pt x="17" y="959"/>
                </a:lnTo>
                <a:lnTo>
                  <a:pt x="22" y="998"/>
                </a:lnTo>
                <a:lnTo>
                  <a:pt x="28" y="1037"/>
                </a:lnTo>
                <a:lnTo>
                  <a:pt x="33" y="1066"/>
                </a:lnTo>
                <a:lnTo>
                  <a:pt x="39" y="1094"/>
                </a:lnTo>
                <a:lnTo>
                  <a:pt x="46" y="1122"/>
                </a:lnTo>
                <a:lnTo>
                  <a:pt x="54" y="1150"/>
                </a:lnTo>
                <a:lnTo>
                  <a:pt x="64" y="1177"/>
                </a:lnTo>
                <a:lnTo>
                  <a:pt x="76" y="1203"/>
                </a:lnTo>
                <a:lnTo>
                  <a:pt x="90" y="1228"/>
                </a:lnTo>
                <a:lnTo>
                  <a:pt x="107" y="1251"/>
                </a:lnTo>
                <a:lnTo>
                  <a:pt x="125" y="1273"/>
                </a:lnTo>
                <a:lnTo>
                  <a:pt x="144" y="1292"/>
                </a:lnTo>
                <a:lnTo>
                  <a:pt x="166" y="1310"/>
                </a:lnTo>
                <a:lnTo>
                  <a:pt x="188" y="1326"/>
                </a:lnTo>
                <a:lnTo>
                  <a:pt x="212" y="1341"/>
                </a:lnTo>
                <a:lnTo>
                  <a:pt x="237" y="1354"/>
                </a:lnTo>
                <a:lnTo>
                  <a:pt x="253" y="1362"/>
                </a:lnTo>
                <a:lnTo>
                  <a:pt x="270" y="1369"/>
                </a:lnTo>
                <a:lnTo>
                  <a:pt x="288" y="1376"/>
                </a:lnTo>
                <a:lnTo>
                  <a:pt x="305" y="1382"/>
                </a:lnTo>
                <a:lnTo>
                  <a:pt x="323" y="1387"/>
                </a:lnTo>
                <a:lnTo>
                  <a:pt x="341" y="1390"/>
                </a:lnTo>
                <a:lnTo>
                  <a:pt x="359" y="1390"/>
                </a:lnTo>
                <a:lnTo>
                  <a:pt x="400" y="1385"/>
                </a:lnTo>
                <a:lnTo>
                  <a:pt x="433" y="1374"/>
                </a:lnTo>
                <a:lnTo>
                  <a:pt x="459" y="1357"/>
                </a:lnTo>
                <a:lnTo>
                  <a:pt x="480" y="1336"/>
                </a:lnTo>
                <a:lnTo>
                  <a:pt x="497" y="1310"/>
                </a:lnTo>
                <a:lnTo>
                  <a:pt x="512" y="1280"/>
                </a:lnTo>
                <a:lnTo>
                  <a:pt x="526" y="1247"/>
                </a:lnTo>
                <a:lnTo>
                  <a:pt x="533" y="1228"/>
                </a:lnTo>
                <a:lnTo>
                  <a:pt x="538" y="1210"/>
                </a:lnTo>
                <a:lnTo>
                  <a:pt x="543" y="1191"/>
                </a:lnTo>
                <a:lnTo>
                  <a:pt x="547" y="1171"/>
                </a:lnTo>
                <a:lnTo>
                  <a:pt x="551" y="1152"/>
                </a:lnTo>
                <a:lnTo>
                  <a:pt x="555" y="1133"/>
                </a:lnTo>
                <a:lnTo>
                  <a:pt x="558" y="1113"/>
                </a:lnTo>
                <a:lnTo>
                  <a:pt x="564" y="1084"/>
                </a:lnTo>
                <a:lnTo>
                  <a:pt x="568" y="1054"/>
                </a:lnTo>
                <a:lnTo>
                  <a:pt x="573" y="1024"/>
                </a:lnTo>
                <a:lnTo>
                  <a:pt x="576" y="994"/>
                </a:lnTo>
                <a:lnTo>
                  <a:pt x="580" y="964"/>
                </a:lnTo>
                <a:lnTo>
                  <a:pt x="583" y="934"/>
                </a:lnTo>
                <a:lnTo>
                  <a:pt x="586" y="904"/>
                </a:lnTo>
                <a:lnTo>
                  <a:pt x="588" y="875"/>
                </a:lnTo>
                <a:lnTo>
                  <a:pt x="590" y="846"/>
                </a:lnTo>
                <a:lnTo>
                  <a:pt x="591" y="817"/>
                </a:lnTo>
                <a:lnTo>
                  <a:pt x="593" y="787"/>
                </a:lnTo>
                <a:lnTo>
                  <a:pt x="594" y="758"/>
                </a:lnTo>
                <a:lnTo>
                  <a:pt x="594" y="729"/>
                </a:lnTo>
                <a:lnTo>
                  <a:pt x="595" y="700"/>
                </a:lnTo>
                <a:lnTo>
                  <a:pt x="596" y="650"/>
                </a:lnTo>
                <a:lnTo>
                  <a:pt x="597" y="600"/>
                </a:lnTo>
                <a:lnTo>
                  <a:pt x="598" y="549"/>
                </a:lnTo>
                <a:lnTo>
                  <a:pt x="598" y="498"/>
                </a:lnTo>
                <a:lnTo>
                  <a:pt x="598" y="447"/>
                </a:lnTo>
                <a:lnTo>
                  <a:pt x="596" y="396"/>
                </a:lnTo>
                <a:lnTo>
                  <a:pt x="593" y="347"/>
                </a:lnTo>
                <a:lnTo>
                  <a:pt x="591" y="311"/>
                </a:lnTo>
                <a:lnTo>
                  <a:pt x="588" y="273"/>
                </a:lnTo>
                <a:lnTo>
                  <a:pt x="584" y="233"/>
                </a:lnTo>
                <a:lnTo>
                  <a:pt x="578" y="193"/>
                </a:lnTo>
                <a:lnTo>
                  <a:pt x="569" y="154"/>
                </a:lnTo>
                <a:lnTo>
                  <a:pt x="556" y="118"/>
                </a:lnTo>
                <a:lnTo>
                  <a:pt x="538" y="85"/>
                </a:lnTo>
                <a:lnTo>
                  <a:pt x="521" y="62"/>
                </a:lnTo>
                <a:lnTo>
                  <a:pt x="504" y="43"/>
                </a:lnTo>
                <a:lnTo>
                  <a:pt x="486" y="28"/>
                </a:lnTo>
                <a:lnTo>
                  <a:pt x="467" y="17"/>
                </a:lnTo>
                <a:lnTo>
                  <a:pt x="446" y="9"/>
                </a:lnTo>
                <a:lnTo>
                  <a:pt x="421" y="3"/>
                </a:lnTo>
                <a:lnTo>
                  <a:pt x="394" y="0"/>
                </a:lnTo>
              </a:path>
            </a:pathLst>
          </a:custGeom>
          <a:noFill/>
          <a:ln w="20638">
            <a:solidFill>
              <a:schemeClr val="accent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600"/>
          </a:p>
        </p:txBody>
      </p:sp>
      <p:grpSp>
        <p:nvGrpSpPr>
          <p:cNvPr id="124" name="Group 98"/>
          <p:cNvGrpSpPr>
            <a:grpSpLocks/>
          </p:cNvGrpSpPr>
          <p:nvPr/>
        </p:nvGrpSpPr>
        <p:grpSpPr bwMode="auto">
          <a:xfrm>
            <a:off x="2362200" y="2905124"/>
            <a:ext cx="1695450" cy="1120775"/>
            <a:chOff x="1488" y="1830"/>
            <a:chExt cx="1068" cy="706"/>
          </a:xfrm>
        </p:grpSpPr>
        <p:sp>
          <p:nvSpPr>
            <p:cNvPr id="125" name="Rectangle 16"/>
            <p:cNvSpPr>
              <a:spLocks noChangeArrowheads="1"/>
            </p:cNvSpPr>
            <p:nvPr/>
          </p:nvSpPr>
          <p:spPr bwMode="auto">
            <a:xfrm>
              <a:off x="1777" y="2146"/>
              <a:ext cx="194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6" name="Rectangle 17"/>
            <p:cNvSpPr>
              <a:spLocks noChangeArrowheads="1"/>
            </p:cNvSpPr>
            <p:nvPr/>
          </p:nvSpPr>
          <p:spPr bwMode="auto">
            <a:xfrm>
              <a:off x="1971" y="2146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7" name="Rectangle 18"/>
            <p:cNvSpPr>
              <a:spLocks noChangeArrowheads="1"/>
            </p:cNvSpPr>
            <p:nvPr/>
          </p:nvSpPr>
          <p:spPr bwMode="auto">
            <a:xfrm>
              <a:off x="2166" y="2146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8" name="Rectangle 19"/>
            <p:cNvSpPr>
              <a:spLocks noChangeArrowheads="1"/>
            </p:cNvSpPr>
            <p:nvPr/>
          </p:nvSpPr>
          <p:spPr bwMode="auto">
            <a:xfrm>
              <a:off x="2361" y="2146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9" name="Rectangle 20"/>
            <p:cNvSpPr>
              <a:spLocks noChangeArrowheads="1"/>
            </p:cNvSpPr>
            <p:nvPr/>
          </p:nvSpPr>
          <p:spPr bwMode="auto">
            <a:xfrm>
              <a:off x="1777" y="2341"/>
              <a:ext cx="194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0" name="Rectangle 21"/>
            <p:cNvSpPr>
              <a:spLocks noChangeArrowheads="1"/>
            </p:cNvSpPr>
            <p:nvPr/>
          </p:nvSpPr>
          <p:spPr bwMode="auto">
            <a:xfrm>
              <a:off x="1971" y="2341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1" name="Rectangle 22"/>
            <p:cNvSpPr>
              <a:spLocks noChangeArrowheads="1"/>
            </p:cNvSpPr>
            <p:nvPr/>
          </p:nvSpPr>
          <p:spPr bwMode="auto">
            <a:xfrm>
              <a:off x="2166" y="2341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2" name="Rectangle 23"/>
            <p:cNvSpPr>
              <a:spLocks noChangeArrowheads="1"/>
            </p:cNvSpPr>
            <p:nvPr/>
          </p:nvSpPr>
          <p:spPr bwMode="auto">
            <a:xfrm>
              <a:off x="2361" y="2341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3" name="Line 24"/>
            <p:cNvSpPr>
              <a:spLocks noChangeShapeType="1"/>
            </p:cNvSpPr>
            <p:nvPr/>
          </p:nvSpPr>
          <p:spPr bwMode="auto">
            <a:xfrm flipH="1" flipV="1">
              <a:off x="1614" y="1983"/>
              <a:ext cx="163" cy="16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4" name="Rectangle 25"/>
            <p:cNvSpPr>
              <a:spLocks noChangeArrowheads="1"/>
            </p:cNvSpPr>
            <p:nvPr/>
          </p:nvSpPr>
          <p:spPr bwMode="auto">
            <a:xfrm>
              <a:off x="1488" y="1992"/>
              <a:ext cx="6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a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35" name="Rectangle 26"/>
            <p:cNvSpPr>
              <a:spLocks noChangeArrowheads="1"/>
            </p:cNvSpPr>
            <p:nvPr/>
          </p:nvSpPr>
          <p:spPr bwMode="auto">
            <a:xfrm>
              <a:off x="1679" y="1830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bc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36" name="Rectangle 27"/>
            <p:cNvSpPr>
              <a:spLocks noChangeArrowheads="1"/>
            </p:cNvSpPr>
            <p:nvPr/>
          </p:nvSpPr>
          <p:spPr bwMode="auto">
            <a:xfrm>
              <a:off x="1806" y="1992"/>
              <a:ext cx="14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37" name="Rectangle 28"/>
            <p:cNvSpPr>
              <a:spLocks noChangeArrowheads="1"/>
            </p:cNvSpPr>
            <p:nvPr/>
          </p:nvSpPr>
          <p:spPr bwMode="auto">
            <a:xfrm>
              <a:off x="2001" y="1992"/>
              <a:ext cx="14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38" name="Rectangle 29"/>
            <p:cNvSpPr>
              <a:spLocks noChangeArrowheads="1"/>
            </p:cNvSpPr>
            <p:nvPr/>
          </p:nvSpPr>
          <p:spPr bwMode="auto">
            <a:xfrm>
              <a:off x="2200" y="1992"/>
              <a:ext cx="14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39" name="Rectangle 30"/>
            <p:cNvSpPr>
              <a:spLocks noChangeArrowheads="1"/>
            </p:cNvSpPr>
            <p:nvPr/>
          </p:nvSpPr>
          <p:spPr bwMode="auto">
            <a:xfrm>
              <a:off x="2391" y="1992"/>
              <a:ext cx="14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40" name="Rectangle 31"/>
            <p:cNvSpPr>
              <a:spLocks noChangeArrowheads="1"/>
            </p:cNvSpPr>
            <p:nvPr/>
          </p:nvSpPr>
          <p:spPr bwMode="auto">
            <a:xfrm>
              <a:off x="1676" y="217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41" name="Rectangle 32"/>
            <p:cNvSpPr>
              <a:spLocks noChangeArrowheads="1"/>
            </p:cNvSpPr>
            <p:nvPr/>
          </p:nvSpPr>
          <p:spPr bwMode="auto">
            <a:xfrm>
              <a:off x="1676" y="236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42" name="Rectangle 67"/>
            <p:cNvSpPr>
              <a:spLocks noChangeArrowheads="1"/>
            </p:cNvSpPr>
            <p:nvPr/>
          </p:nvSpPr>
          <p:spPr bwMode="auto">
            <a:xfrm>
              <a:off x="1839" y="217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43" name="Rectangle 68"/>
            <p:cNvSpPr>
              <a:spLocks noChangeArrowheads="1"/>
            </p:cNvSpPr>
            <p:nvPr/>
          </p:nvSpPr>
          <p:spPr bwMode="auto">
            <a:xfrm>
              <a:off x="2034" y="217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44" name="Rectangle 69"/>
            <p:cNvSpPr>
              <a:spLocks noChangeArrowheads="1"/>
            </p:cNvSpPr>
            <p:nvPr/>
          </p:nvSpPr>
          <p:spPr bwMode="auto">
            <a:xfrm>
              <a:off x="2229" y="217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45" name="Rectangle 70"/>
            <p:cNvSpPr>
              <a:spLocks noChangeArrowheads="1"/>
            </p:cNvSpPr>
            <p:nvPr/>
          </p:nvSpPr>
          <p:spPr bwMode="auto">
            <a:xfrm>
              <a:off x="2424" y="217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46" name="Rectangle 71"/>
            <p:cNvSpPr>
              <a:spLocks noChangeArrowheads="1"/>
            </p:cNvSpPr>
            <p:nvPr/>
          </p:nvSpPr>
          <p:spPr bwMode="auto">
            <a:xfrm>
              <a:off x="1839" y="236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47" name="Rectangle 72"/>
            <p:cNvSpPr>
              <a:spLocks noChangeArrowheads="1"/>
            </p:cNvSpPr>
            <p:nvPr/>
          </p:nvSpPr>
          <p:spPr bwMode="auto">
            <a:xfrm>
              <a:off x="2034" y="236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48" name="Rectangle 73"/>
            <p:cNvSpPr>
              <a:spLocks noChangeArrowheads="1"/>
            </p:cNvSpPr>
            <p:nvPr/>
          </p:nvSpPr>
          <p:spPr bwMode="auto">
            <a:xfrm>
              <a:off x="2229" y="236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49" name="Rectangle 74"/>
            <p:cNvSpPr>
              <a:spLocks noChangeArrowheads="1"/>
            </p:cNvSpPr>
            <p:nvPr/>
          </p:nvSpPr>
          <p:spPr bwMode="auto">
            <a:xfrm>
              <a:off x="2424" y="236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</p:grpSp>
      <p:sp>
        <p:nvSpPr>
          <p:cNvPr id="150" name="Freeform 75"/>
          <p:cNvSpPr>
            <a:spLocks/>
          </p:cNvSpPr>
          <p:nvPr/>
        </p:nvSpPr>
        <p:spPr bwMode="auto">
          <a:xfrm>
            <a:off x="3192463" y="3756025"/>
            <a:ext cx="515937" cy="246063"/>
          </a:xfrm>
          <a:custGeom>
            <a:avLst/>
            <a:gdLst>
              <a:gd name="T0" fmla="*/ 739 w 1270"/>
              <a:gd name="T1" fmla="*/ 22 h 606"/>
              <a:gd name="T2" fmla="*/ 680 w 1270"/>
              <a:gd name="T3" fmla="*/ 17 h 606"/>
              <a:gd name="T4" fmla="*/ 620 w 1270"/>
              <a:gd name="T5" fmla="*/ 15 h 606"/>
              <a:gd name="T6" fmla="*/ 560 w 1270"/>
              <a:gd name="T7" fmla="*/ 13 h 606"/>
              <a:gd name="T8" fmla="*/ 467 w 1270"/>
              <a:gd name="T9" fmla="*/ 10 h 606"/>
              <a:gd name="T10" fmla="*/ 372 w 1270"/>
              <a:gd name="T11" fmla="*/ 12 h 606"/>
              <a:gd name="T12" fmla="*/ 278 w 1270"/>
              <a:gd name="T13" fmla="*/ 26 h 606"/>
              <a:gd name="T14" fmla="*/ 217 w 1270"/>
              <a:gd name="T15" fmla="*/ 47 h 606"/>
              <a:gd name="T16" fmla="*/ 184 w 1270"/>
              <a:gd name="T17" fmla="*/ 63 h 606"/>
              <a:gd name="T18" fmla="*/ 153 w 1270"/>
              <a:gd name="T19" fmla="*/ 82 h 606"/>
              <a:gd name="T20" fmla="*/ 124 w 1270"/>
              <a:gd name="T21" fmla="*/ 105 h 606"/>
              <a:gd name="T22" fmla="*/ 85 w 1270"/>
              <a:gd name="T23" fmla="*/ 145 h 606"/>
              <a:gd name="T24" fmla="*/ 53 w 1270"/>
              <a:gd name="T25" fmla="*/ 191 h 606"/>
              <a:gd name="T26" fmla="*/ 28 w 1270"/>
              <a:gd name="T27" fmla="*/ 242 h 606"/>
              <a:gd name="T28" fmla="*/ 13 w 1270"/>
              <a:gd name="T29" fmla="*/ 285 h 606"/>
              <a:gd name="T30" fmla="*/ 5 w 1270"/>
              <a:gd name="T31" fmla="*/ 320 h 606"/>
              <a:gd name="T32" fmla="*/ 0 w 1270"/>
              <a:gd name="T33" fmla="*/ 356 h 606"/>
              <a:gd name="T34" fmla="*/ 2 w 1270"/>
              <a:gd name="T35" fmla="*/ 391 h 606"/>
              <a:gd name="T36" fmla="*/ 17 w 1270"/>
              <a:gd name="T37" fmla="*/ 441 h 606"/>
              <a:gd name="T38" fmla="*/ 42 w 1270"/>
              <a:gd name="T39" fmla="*/ 480 h 606"/>
              <a:gd name="T40" fmla="*/ 77 w 1270"/>
              <a:gd name="T41" fmla="*/ 513 h 606"/>
              <a:gd name="T42" fmla="*/ 115 w 1270"/>
              <a:gd name="T43" fmla="*/ 537 h 606"/>
              <a:gd name="T44" fmla="*/ 150 w 1270"/>
              <a:gd name="T45" fmla="*/ 552 h 606"/>
              <a:gd name="T46" fmla="*/ 186 w 1270"/>
              <a:gd name="T47" fmla="*/ 563 h 606"/>
              <a:gd name="T48" fmla="*/ 223 w 1270"/>
              <a:gd name="T49" fmla="*/ 572 h 606"/>
              <a:gd name="T50" fmla="*/ 303 w 1270"/>
              <a:gd name="T51" fmla="*/ 586 h 606"/>
              <a:gd name="T52" fmla="*/ 384 w 1270"/>
              <a:gd name="T53" fmla="*/ 593 h 606"/>
              <a:gd name="T54" fmla="*/ 465 w 1270"/>
              <a:gd name="T55" fmla="*/ 596 h 606"/>
              <a:gd name="T56" fmla="*/ 526 w 1270"/>
              <a:gd name="T57" fmla="*/ 598 h 606"/>
              <a:gd name="T58" fmla="*/ 567 w 1270"/>
              <a:gd name="T59" fmla="*/ 600 h 606"/>
              <a:gd name="T60" fmla="*/ 608 w 1270"/>
              <a:gd name="T61" fmla="*/ 601 h 606"/>
              <a:gd name="T62" fmla="*/ 650 w 1270"/>
              <a:gd name="T63" fmla="*/ 602 h 606"/>
              <a:gd name="T64" fmla="*/ 725 w 1270"/>
              <a:gd name="T65" fmla="*/ 604 h 606"/>
              <a:gd name="T66" fmla="*/ 800 w 1270"/>
              <a:gd name="T67" fmla="*/ 606 h 606"/>
              <a:gd name="T68" fmla="*/ 876 w 1270"/>
              <a:gd name="T69" fmla="*/ 605 h 606"/>
              <a:gd name="T70" fmla="*/ 950 w 1270"/>
              <a:gd name="T71" fmla="*/ 601 h 606"/>
              <a:gd name="T72" fmla="*/ 1024 w 1270"/>
              <a:gd name="T73" fmla="*/ 594 h 606"/>
              <a:gd name="T74" fmla="*/ 1094 w 1270"/>
              <a:gd name="T75" fmla="*/ 578 h 606"/>
              <a:gd name="T76" fmla="*/ 1157 w 1270"/>
              <a:gd name="T77" fmla="*/ 545 h 606"/>
              <a:gd name="T78" fmla="*/ 1198 w 1270"/>
              <a:gd name="T79" fmla="*/ 505 h 606"/>
              <a:gd name="T80" fmla="*/ 1228 w 1270"/>
              <a:gd name="T81" fmla="*/ 458 h 606"/>
              <a:gd name="T82" fmla="*/ 1249 w 1270"/>
              <a:gd name="T83" fmla="*/ 405 h 606"/>
              <a:gd name="T84" fmla="*/ 1261 w 1270"/>
              <a:gd name="T85" fmla="*/ 358 h 606"/>
              <a:gd name="T86" fmla="*/ 1268 w 1270"/>
              <a:gd name="T87" fmla="*/ 319 h 606"/>
              <a:gd name="T88" fmla="*/ 1270 w 1270"/>
              <a:gd name="T89" fmla="*/ 280 h 606"/>
              <a:gd name="T90" fmla="*/ 1267 w 1270"/>
              <a:gd name="T91" fmla="*/ 241 h 606"/>
              <a:gd name="T92" fmla="*/ 1246 w 1270"/>
              <a:gd name="T93" fmla="*/ 167 h 606"/>
              <a:gd name="T94" fmla="*/ 1211 w 1270"/>
              <a:gd name="T95" fmla="*/ 119 h 606"/>
              <a:gd name="T96" fmla="*/ 1158 w 1270"/>
              <a:gd name="T97" fmla="*/ 84 h 606"/>
              <a:gd name="T98" fmla="*/ 1105 w 1270"/>
              <a:gd name="T99" fmla="*/ 61 h 606"/>
              <a:gd name="T100" fmla="*/ 1069 w 1270"/>
              <a:gd name="T101" fmla="*/ 49 h 606"/>
              <a:gd name="T102" fmla="*/ 1032 w 1270"/>
              <a:gd name="T103" fmla="*/ 39 h 606"/>
              <a:gd name="T104" fmla="*/ 995 w 1270"/>
              <a:gd name="T105" fmla="*/ 30 h 606"/>
              <a:gd name="T106" fmla="*/ 921 w 1270"/>
              <a:gd name="T107" fmla="*/ 14 h 606"/>
              <a:gd name="T108" fmla="*/ 848 w 1270"/>
              <a:gd name="T109" fmla="*/ 5 h 606"/>
              <a:gd name="T110" fmla="*/ 774 w 1270"/>
              <a:gd name="T111" fmla="*/ 0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270" h="606">
                <a:moveTo>
                  <a:pt x="769" y="25"/>
                </a:moveTo>
                <a:lnTo>
                  <a:pt x="739" y="22"/>
                </a:lnTo>
                <a:lnTo>
                  <a:pt x="709" y="19"/>
                </a:lnTo>
                <a:lnTo>
                  <a:pt x="680" y="17"/>
                </a:lnTo>
                <a:lnTo>
                  <a:pt x="650" y="16"/>
                </a:lnTo>
                <a:lnTo>
                  <a:pt x="620" y="15"/>
                </a:lnTo>
                <a:lnTo>
                  <a:pt x="590" y="14"/>
                </a:lnTo>
                <a:lnTo>
                  <a:pt x="560" y="13"/>
                </a:lnTo>
                <a:lnTo>
                  <a:pt x="514" y="12"/>
                </a:lnTo>
                <a:lnTo>
                  <a:pt x="467" y="10"/>
                </a:lnTo>
                <a:lnTo>
                  <a:pt x="419" y="10"/>
                </a:lnTo>
                <a:lnTo>
                  <a:pt x="372" y="12"/>
                </a:lnTo>
                <a:lnTo>
                  <a:pt x="325" y="17"/>
                </a:lnTo>
                <a:lnTo>
                  <a:pt x="278" y="26"/>
                </a:lnTo>
                <a:lnTo>
                  <a:pt x="234" y="40"/>
                </a:lnTo>
                <a:lnTo>
                  <a:pt x="217" y="47"/>
                </a:lnTo>
                <a:lnTo>
                  <a:pt x="200" y="55"/>
                </a:lnTo>
                <a:lnTo>
                  <a:pt x="184" y="63"/>
                </a:lnTo>
                <a:lnTo>
                  <a:pt x="168" y="72"/>
                </a:lnTo>
                <a:lnTo>
                  <a:pt x="153" y="82"/>
                </a:lnTo>
                <a:lnTo>
                  <a:pt x="138" y="93"/>
                </a:lnTo>
                <a:lnTo>
                  <a:pt x="124" y="105"/>
                </a:lnTo>
                <a:lnTo>
                  <a:pt x="104" y="124"/>
                </a:lnTo>
                <a:lnTo>
                  <a:pt x="85" y="145"/>
                </a:lnTo>
                <a:lnTo>
                  <a:pt x="68" y="168"/>
                </a:lnTo>
                <a:lnTo>
                  <a:pt x="53" y="191"/>
                </a:lnTo>
                <a:lnTo>
                  <a:pt x="39" y="216"/>
                </a:lnTo>
                <a:lnTo>
                  <a:pt x="28" y="242"/>
                </a:lnTo>
                <a:lnTo>
                  <a:pt x="18" y="268"/>
                </a:lnTo>
                <a:lnTo>
                  <a:pt x="13" y="285"/>
                </a:lnTo>
                <a:lnTo>
                  <a:pt x="8" y="303"/>
                </a:lnTo>
                <a:lnTo>
                  <a:pt x="5" y="320"/>
                </a:lnTo>
                <a:lnTo>
                  <a:pt x="2" y="338"/>
                </a:lnTo>
                <a:lnTo>
                  <a:pt x="0" y="356"/>
                </a:lnTo>
                <a:lnTo>
                  <a:pt x="1" y="374"/>
                </a:lnTo>
                <a:lnTo>
                  <a:pt x="2" y="391"/>
                </a:lnTo>
                <a:lnTo>
                  <a:pt x="8" y="417"/>
                </a:lnTo>
                <a:lnTo>
                  <a:pt x="17" y="441"/>
                </a:lnTo>
                <a:lnTo>
                  <a:pt x="28" y="461"/>
                </a:lnTo>
                <a:lnTo>
                  <a:pt x="42" y="480"/>
                </a:lnTo>
                <a:lnTo>
                  <a:pt x="58" y="497"/>
                </a:lnTo>
                <a:lnTo>
                  <a:pt x="77" y="513"/>
                </a:lnTo>
                <a:lnTo>
                  <a:pt x="99" y="528"/>
                </a:lnTo>
                <a:lnTo>
                  <a:pt x="115" y="537"/>
                </a:lnTo>
                <a:lnTo>
                  <a:pt x="132" y="545"/>
                </a:lnTo>
                <a:lnTo>
                  <a:pt x="150" y="552"/>
                </a:lnTo>
                <a:lnTo>
                  <a:pt x="168" y="558"/>
                </a:lnTo>
                <a:lnTo>
                  <a:pt x="186" y="563"/>
                </a:lnTo>
                <a:lnTo>
                  <a:pt x="204" y="568"/>
                </a:lnTo>
                <a:lnTo>
                  <a:pt x="223" y="572"/>
                </a:lnTo>
                <a:lnTo>
                  <a:pt x="262" y="580"/>
                </a:lnTo>
                <a:lnTo>
                  <a:pt x="303" y="586"/>
                </a:lnTo>
                <a:lnTo>
                  <a:pt x="343" y="590"/>
                </a:lnTo>
                <a:lnTo>
                  <a:pt x="384" y="593"/>
                </a:lnTo>
                <a:lnTo>
                  <a:pt x="425" y="595"/>
                </a:lnTo>
                <a:lnTo>
                  <a:pt x="465" y="596"/>
                </a:lnTo>
                <a:lnTo>
                  <a:pt x="506" y="598"/>
                </a:lnTo>
                <a:lnTo>
                  <a:pt x="526" y="598"/>
                </a:lnTo>
                <a:lnTo>
                  <a:pt x="547" y="599"/>
                </a:lnTo>
                <a:lnTo>
                  <a:pt x="567" y="600"/>
                </a:lnTo>
                <a:lnTo>
                  <a:pt x="588" y="600"/>
                </a:lnTo>
                <a:lnTo>
                  <a:pt x="608" y="601"/>
                </a:lnTo>
                <a:lnTo>
                  <a:pt x="629" y="602"/>
                </a:lnTo>
                <a:lnTo>
                  <a:pt x="650" y="602"/>
                </a:lnTo>
                <a:lnTo>
                  <a:pt x="687" y="603"/>
                </a:lnTo>
                <a:lnTo>
                  <a:pt x="725" y="604"/>
                </a:lnTo>
                <a:lnTo>
                  <a:pt x="763" y="605"/>
                </a:lnTo>
                <a:lnTo>
                  <a:pt x="800" y="606"/>
                </a:lnTo>
                <a:lnTo>
                  <a:pt x="838" y="606"/>
                </a:lnTo>
                <a:lnTo>
                  <a:pt x="876" y="605"/>
                </a:lnTo>
                <a:lnTo>
                  <a:pt x="914" y="603"/>
                </a:lnTo>
                <a:lnTo>
                  <a:pt x="950" y="601"/>
                </a:lnTo>
                <a:lnTo>
                  <a:pt x="987" y="598"/>
                </a:lnTo>
                <a:lnTo>
                  <a:pt x="1024" y="594"/>
                </a:lnTo>
                <a:lnTo>
                  <a:pt x="1060" y="588"/>
                </a:lnTo>
                <a:lnTo>
                  <a:pt x="1094" y="578"/>
                </a:lnTo>
                <a:lnTo>
                  <a:pt x="1127" y="564"/>
                </a:lnTo>
                <a:lnTo>
                  <a:pt x="1157" y="545"/>
                </a:lnTo>
                <a:lnTo>
                  <a:pt x="1179" y="526"/>
                </a:lnTo>
                <a:lnTo>
                  <a:pt x="1198" y="505"/>
                </a:lnTo>
                <a:lnTo>
                  <a:pt x="1214" y="482"/>
                </a:lnTo>
                <a:lnTo>
                  <a:pt x="1228" y="458"/>
                </a:lnTo>
                <a:lnTo>
                  <a:pt x="1239" y="432"/>
                </a:lnTo>
                <a:lnTo>
                  <a:pt x="1249" y="405"/>
                </a:lnTo>
                <a:lnTo>
                  <a:pt x="1257" y="377"/>
                </a:lnTo>
                <a:lnTo>
                  <a:pt x="1261" y="358"/>
                </a:lnTo>
                <a:lnTo>
                  <a:pt x="1265" y="339"/>
                </a:lnTo>
                <a:lnTo>
                  <a:pt x="1268" y="319"/>
                </a:lnTo>
                <a:lnTo>
                  <a:pt x="1270" y="300"/>
                </a:lnTo>
                <a:lnTo>
                  <a:pt x="1270" y="280"/>
                </a:lnTo>
                <a:lnTo>
                  <a:pt x="1270" y="261"/>
                </a:lnTo>
                <a:lnTo>
                  <a:pt x="1267" y="241"/>
                </a:lnTo>
                <a:lnTo>
                  <a:pt x="1258" y="200"/>
                </a:lnTo>
                <a:lnTo>
                  <a:pt x="1246" y="167"/>
                </a:lnTo>
                <a:lnTo>
                  <a:pt x="1230" y="141"/>
                </a:lnTo>
                <a:lnTo>
                  <a:pt x="1211" y="119"/>
                </a:lnTo>
                <a:lnTo>
                  <a:pt x="1187" y="101"/>
                </a:lnTo>
                <a:lnTo>
                  <a:pt x="1158" y="84"/>
                </a:lnTo>
                <a:lnTo>
                  <a:pt x="1123" y="68"/>
                </a:lnTo>
                <a:lnTo>
                  <a:pt x="1105" y="61"/>
                </a:lnTo>
                <a:lnTo>
                  <a:pt x="1087" y="54"/>
                </a:lnTo>
                <a:lnTo>
                  <a:pt x="1069" y="49"/>
                </a:lnTo>
                <a:lnTo>
                  <a:pt x="1051" y="43"/>
                </a:lnTo>
                <a:lnTo>
                  <a:pt x="1032" y="39"/>
                </a:lnTo>
                <a:lnTo>
                  <a:pt x="1013" y="34"/>
                </a:lnTo>
                <a:lnTo>
                  <a:pt x="995" y="30"/>
                </a:lnTo>
                <a:lnTo>
                  <a:pt x="958" y="21"/>
                </a:lnTo>
                <a:lnTo>
                  <a:pt x="921" y="14"/>
                </a:lnTo>
                <a:lnTo>
                  <a:pt x="885" y="9"/>
                </a:lnTo>
                <a:lnTo>
                  <a:pt x="848" y="5"/>
                </a:lnTo>
                <a:lnTo>
                  <a:pt x="812" y="2"/>
                </a:lnTo>
                <a:lnTo>
                  <a:pt x="774" y="0"/>
                </a:lnTo>
                <a:lnTo>
                  <a:pt x="736" y="0"/>
                </a:lnTo>
              </a:path>
            </a:pathLst>
          </a:custGeom>
          <a:noFill/>
          <a:ln w="20638">
            <a:solidFill>
              <a:schemeClr val="accent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600"/>
          </a:p>
        </p:txBody>
      </p:sp>
      <p:sp>
        <p:nvSpPr>
          <p:cNvPr id="151" name="Freeform 76"/>
          <p:cNvSpPr>
            <a:spLocks/>
          </p:cNvSpPr>
          <p:nvPr/>
        </p:nvSpPr>
        <p:spPr bwMode="auto">
          <a:xfrm>
            <a:off x="3492500" y="3741738"/>
            <a:ext cx="496888" cy="263525"/>
          </a:xfrm>
          <a:custGeom>
            <a:avLst/>
            <a:gdLst>
              <a:gd name="T0" fmla="*/ 1076 w 1225"/>
              <a:gd name="T1" fmla="*/ 54 h 647"/>
              <a:gd name="T2" fmla="*/ 1001 w 1225"/>
              <a:gd name="T3" fmla="*/ 44 h 647"/>
              <a:gd name="T4" fmla="*/ 927 w 1225"/>
              <a:gd name="T5" fmla="*/ 35 h 647"/>
              <a:gd name="T6" fmla="*/ 852 w 1225"/>
              <a:gd name="T7" fmla="*/ 28 h 647"/>
              <a:gd name="T8" fmla="*/ 792 w 1225"/>
              <a:gd name="T9" fmla="*/ 22 h 647"/>
              <a:gd name="T10" fmla="*/ 733 w 1225"/>
              <a:gd name="T11" fmla="*/ 18 h 647"/>
              <a:gd name="T12" fmla="*/ 673 w 1225"/>
              <a:gd name="T13" fmla="*/ 14 h 647"/>
              <a:gd name="T14" fmla="*/ 622 w 1225"/>
              <a:gd name="T15" fmla="*/ 10 h 647"/>
              <a:gd name="T16" fmla="*/ 580 w 1225"/>
              <a:gd name="T17" fmla="*/ 8 h 647"/>
              <a:gd name="T18" fmla="*/ 539 w 1225"/>
              <a:gd name="T19" fmla="*/ 6 h 647"/>
              <a:gd name="T20" fmla="*/ 497 w 1225"/>
              <a:gd name="T21" fmla="*/ 4 h 647"/>
              <a:gd name="T22" fmla="*/ 438 w 1225"/>
              <a:gd name="T23" fmla="*/ 2 h 647"/>
              <a:gd name="T24" fmla="*/ 378 w 1225"/>
              <a:gd name="T25" fmla="*/ 0 h 647"/>
              <a:gd name="T26" fmla="*/ 319 w 1225"/>
              <a:gd name="T27" fmla="*/ 2 h 647"/>
              <a:gd name="T28" fmla="*/ 263 w 1225"/>
              <a:gd name="T29" fmla="*/ 8 h 647"/>
              <a:gd name="T30" fmla="*/ 207 w 1225"/>
              <a:gd name="T31" fmla="*/ 16 h 647"/>
              <a:gd name="T32" fmla="*/ 153 w 1225"/>
              <a:gd name="T33" fmla="*/ 32 h 647"/>
              <a:gd name="T34" fmla="*/ 104 w 1225"/>
              <a:gd name="T35" fmla="*/ 58 h 647"/>
              <a:gd name="T36" fmla="*/ 64 w 1225"/>
              <a:gd name="T37" fmla="*/ 95 h 647"/>
              <a:gd name="T38" fmla="*/ 35 w 1225"/>
              <a:gd name="T39" fmla="*/ 138 h 647"/>
              <a:gd name="T40" fmla="*/ 15 w 1225"/>
              <a:gd name="T41" fmla="*/ 187 h 647"/>
              <a:gd name="T42" fmla="*/ 3 w 1225"/>
              <a:gd name="T43" fmla="*/ 241 h 647"/>
              <a:gd name="T44" fmla="*/ 0 w 1225"/>
              <a:gd name="T45" fmla="*/ 295 h 647"/>
              <a:gd name="T46" fmla="*/ 6 w 1225"/>
              <a:gd name="T47" fmla="*/ 350 h 647"/>
              <a:gd name="T48" fmla="*/ 18 w 1225"/>
              <a:gd name="T49" fmla="*/ 403 h 647"/>
              <a:gd name="T50" fmla="*/ 44 w 1225"/>
              <a:gd name="T51" fmla="*/ 468 h 647"/>
              <a:gd name="T52" fmla="*/ 81 w 1225"/>
              <a:gd name="T53" fmla="*/ 530 h 647"/>
              <a:gd name="T54" fmla="*/ 130 w 1225"/>
              <a:gd name="T55" fmla="*/ 583 h 647"/>
              <a:gd name="T56" fmla="*/ 173 w 1225"/>
              <a:gd name="T57" fmla="*/ 613 h 647"/>
              <a:gd name="T58" fmla="*/ 206 w 1225"/>
              <a:gd name="T59" fmla="*/ 626 h 647"/>
              <a:gd name="T60" fmla="*/ 240 w 1225"/>
              <a:gd name="T61" fmla="*/ 636 h 647"/>
              <a:gd name="T62" fmla="*/ 274 w 1225"/>
              <a:gd name="T63" fmla="*/ 643 h 647"/>
              <a:gd name="T64" fmla="*/ 349 w 1225"/>
              <a:gd name="T65" fmla="*/ 646 h 647"/>
              <a:gd name="T66" fmla="*/ 424 w 1225"/>
              <a:gd name="T67" fmla="*/ 637 h 647"/>
              <a:gd name="T68" fmla="*/ 499 w 1225"/>
              <a:gd name="T69" fmla="*/ 624 h 647"/>
              <a:gd name="T70" fmla="*/ 555 w 1225"/>
              <a:gd name="T71" fmla="*/ 616 h 647"/>
              <a:gd name="T72" fmla="*/ 593 w 1225"/>
              <a:gd name="T73" fmla="*/ 613 h 647"/>
              <a:gd name="T74" fmla="*/ 631 w 1225"/>
              <a:gd name="T75" fmla="*/ 610 h 647"/>
              <a:gd name="T76" fmla="*/ 669 w 1225"/>
              <a:gd name="T77" fmla="*/ 609 h 647"/>
              <a:gd name="T78" fmla="*/ 764 w 1225"/>
              <a:gd name="T79" fmla="*/ 613 h 647"/>
              <a:gd name="T80" fmla="*/ 863 w 1225"/>
              <a:gd name="T81" fmla="*/ 621 h 647"/>
              <a:gd name="T82" fmla="*/ 960 w 1225"/>
              <a:gd name="T83" fmla="*/ 618 h 647"/>
              <a:gd name="T84" fmla="*/ 1023 w 1225"/>
              <a:gd name="T85" fmla="*/ 604 h 647"/>
              <a:gd name="T86" fmla="*/ 1057 w 1225"/>
              <a:gd name="T87" fmla="*/ 592 h 647"/>
              <a:gd name="T88" fmla="*/ 1089 w 1225"/>
              <a:gd name="T89" fmla="*/ 576 h 647"/>
              <a:gd name="T90" fmla="*/ 1118 w 1225"/>
              <a:gd name="T91" fmla="*/ 556 h 647"/>
              <a:gd name="T92" fmla="*/ 1154 w 1225"/>
              <a:gd name="T93" fmla="*/ 517 h 647"/>
              <a:gd name="T94" fmla="*/ 1181 w 1225"/>
              <a:gd name="T95" fmla="*/ 471 h 647"/>
              <a:gd name="T96" fmla="*/ 1201 w 1225"/>
              <a:gd name="T97" fmla="*/ 421 h 647"/>
              <a:gd name="T98" fmla="*/ 1213 w 1225"/>
              <a:gd name="T99" fmla="*/ 378 h 647"/>
              <a:gd name="T100" fmla="*/ 1221 w 1225"/>
              <a:gd name="T101" fmla="*/ 343 h 647"/>
              <a:gd name="T102" fmla="*/ 1225 w 1225"/>
              <a:gd name="T103" fmla="*/ 306 h 647"/>
              <a:gd name="T104" fmla="*/ 1224 w 1225"/>
              <a:gd name="T105" fmla="*/ 270 h 647"/>
              <a:gd name="T106" fmla="*/ 1207 w 1225"/>
              <a:gd name="T107" fmla="*/ 194 h 647"/>
              <a:gd name="T108" fmla="*/ 1173 w 1225"/>
              <a:gd name="T109" fmla="*/ 135 h 647"/>
              <a:gd name="T110" fmla="*/ 1122 w 1225"/>
              <a:gd name="T111" fmla="*/ 88 h 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225" h="647">
                <a:moveTo>
                  <a:pt x="1113" y="60"/>
                </a:moveTo>
                <a:lnTo>
                  <a:pt x="1076" y="54"/>
                </a:lnTo>
                <a:lnTo>
                  <a:pt x="1039" y="49"/>
                </a:lnTo>
                <a:lnTo>
                  <a:pt x="1001" y="44"/>
                </a:lnTo>
                <a:lnTo>
                  <a:pt x="964" y="40"/>
                </a:lnTo>
                <a:lnTo>
                  <a:pt x="927" y="35"/>
                </a:lnTo>
                <a:lnTo>
                  <a:pt x="889" y="31"/>
                </a:lnTo>
                <a:lnTo>
                  <a:pt x="852" y="28"/>
                </a:lnTo>
                <a:lnTo>
                  <a:pt x="822" y="25"/>
                </a:lnTo>
                <a:lnTo>
                  <a:pt x="792" y="22"/>
                </a:lnTo>
                <a:lnTo>
                  <a:pt x="763" y="20"/>
                </a:lnTo>
                <a:lnTo>
                  <a:pt x="733" y="18"/>
                </a:lnTo>
                <a:lnTo>
                  <a:pt x="703" y="16"/>
                </a:lnTo>
                <a:lnTo>
                  <a:pt x="673" y="14"/>
                </a:lnTo>
                <a:lnTo>
                  <a:pt x="643" y="12"/>
                </a:lnTo>
                <a:lnTo>
                  <a:pt x="622" y="10"/>
                </a:lnTo>
                <a:lnTo>
                  <a:pt x="601" y="9"/>
                </a:lnTo>
                <a:lnTo>
                  <a:pt x="580" y="8"/>
                </a:lnTo>
                <a:lnTo>
                  <a:pt x="559" y="7"/>
                </a:lnTo>
                <a:lnTo>
                  <a:pt x="539" y="6"/>
                </a:lnTo>
                <a:lnTo>
                  <a:pt x="518" y="5"/>
                </a:lnTo>
                <a:lnTo>
                  <a:pt x="497" y="4"/>
                </a:lnTo>
                <a:lnTo>
                  <a:pt x="467" y="3"/>
                </a:lnTo>
                <a:lnTo>
                  <a:pt x="438" y="2"/>
                </a:lnTo>
                <a:lnTo>
                  <a:pt x="408" y="1"/>
                </a:lnTo>
                <a:lnTo>
                  <a:pt x="378" y="0"/>
                </a:lnTo>
                <a:lnTo>
                  <a:pt x="349" y="1"/>
                </a:lnTo>
                <a:lnTo>
                  <a:pt x="319" y="2"/>
                </a:lnTo>
                <a:lnTo>
                  <a:pt x="290" y="5"/>
                </a:lnTo>
                <a:lnTo>
                  <a:pt x="263" y="8"/>
                </a:lnTo>
                <a:lnTo>
                  <a:pt x="234" y="12"/>
                </a:lnTo>
                <a:lnTo>
                  <a:pt x="207" y="16"/>
                </a:lnTo>
                <a:lnTo>
                  <a:pt x="179" y="23"/>
                </a:lnTo>
                <a:lnTo>
                  <a:pt x="153" y="32"/>
                </a:lnTo>
                <a:lnTo>
                  <a:pt x="128" y="43"/>
                </a:lnTo>
                <a:lnTo>
                  <a:pt x="104" y="58"/>
                </a:lnTo>
                <a:lnTo>
                  <a:pt x="83" y="76"/>
                </a:lnTo>
                <a:lnTo>
                  <a:pt x="64" y="95"/>
                </a:lnTo>
                <a:lnTo>
                  <a:pt x="48" y="116"/>
                </a:lnTo>
                <a:lnTo>
                  <a:pt x="35" y="138"/>
                </a:lnTo>
                <a:lnTo>
                  <a:pt x="24" y="161"/>
                </a:lnTo>
                <a:lnTo>
                  <a:pt x="15" y="187"/>
                </a:lnTo>
                <a:lnTo>
                  <a:pt x="8" y="214"/>
                </a:lnTo>
                <a:lnTo>
                  <a:pt x="3" y="241"/>
                </a:lnTo>
                <a:lnTo>
                  <a:pt x="1" y="268"/>
                </a:lnTo>
                <a:lnTo>
                  <a:pt x="0" y="295"/>
                </a:lnTo>
                <a:lnTo>
                  <a:pt x="2" y="322"/>
                </a:lnTo>
                <a:lnTo>
                  <a:pt x="6" y="350"/>
                </a:lnTo>
                <a:lnTo>
                  <a:pt x="12" y="376"/>
                </a:lnTo>
                <a:lnTo>
                  <a:pt x="18" y="403"/>
                </a:lnTo>
                <a:lnTo>
                  <a:pt x="30" y="435"/>
                </a:lnTo>
                <a:lnTo>
                  <a:pt x="44" y="468"/>
                </a:lnTo>
                <a:lnTo>
                  <a:pt x="61" y="500"/>
                </a:lnTo>
                <a:lnTo>
                  <a:pt x="81" y="530"/>
                </a:lnTo>
                <a:lnTo>
                  <a:pt x="104" y="558"/>
                </a:lnTo>
                <a:lnTo>
                  <a:pt x="130" y="583"/>
                </a:lnTo>
                <a:lnTo>
                  <a:pt x="158" y="604"/>
                </a:lnTo>
                <a:lnTo>
                  <a:pt x="173" y="613"/>
                </a:lnTo>
                <a:lnTo>
                  <a:pt x="189" y="620"/>
                </a:lnTo>
                <a:lnTo>
                  <a:pt x="206" y="626"/>
                </a:lnTo>
                <a:lnTo>
                  <a:pt x="222" y="632"/>
                </a:lnTo>
                <a:lnTo>
                  <a:pt x="240" y="636"/>
                </a:lnTo>
                <a:lnTo>
                  <a:pt x="257" y="640"/>
                </a:lnTo>
                <a:lnTo>
                  <a:pt x="274" y="643"/>
                </a:lnTo>
                <a:lnTo>
                  <a:pt x="311" y="647"/>
                </a:lnTo>
                <a:lnTo>
                  <a:pt x="349" y="646"/>
                </a:lnTo>
                <a:lnTo>
                  <a:pt x="386" y="642"/>
                </a:lnTo>
                <a:lnTo>
                  <a:pt x="424" y="637"/>
                </a:lnTo>
                <a:lnTo>
                  <a:pt x="462" y="630"/>
                </a:lnTo>
                <a:lnTo>
                  <a:pt x="499" y="624"/>
                </a:lnTo>
                <a:lnTo>
                  <a:pt x="536" y="618"/>
                </a:lnTo>
                <a:lnTo>
                  <a:pt x="555" y="616"/>
                </a:lnTo>
                <a:lnTo>
                  <a:pt x="574" y="614"/>
                </a:lnTo>
                <a:lnTo>
                  <a:pt x="593" y="613"/>
                </a:lnTo>
                <a:lnTo>
                  <a:pt x="612" y="611"/>
                </a:lnTo>
                <a:lnTo>
                  <a:pt x="631" y="610"/>
                </a:lnTo>
                <a:lnTo>
                  <a:pt x="650" y="609"/>
                </a:lnTo>
                <a:lnTo>
                  <a:pt x="669" y="609"/>
                </a:lnTo>
                <a:lnTo>
                  <a:pt x="716" y="610"/>
                </a:lnTo>
                <a:lnTo>
                  <a:pt x="764" y="613"/>
                </a:lnTo>
                <a:lnTo>
                  <a:pt x="813" y="618"/>
                </a:lnTo>
                <a:lnTo>
                  <a:pt x="863" y="621"/>
                </a:lnTo>
                <a:lnTo>
                  <a:pt x="912" y="622"/>
                </a:lnTo>
                <a:lnTo>
                  <a:pt x="960" y="618"/>
                </a:lnTo>
                <a:lnTo>
                  <a:pt x="1006" y="609"/>
                </a:lnTo>
                <a:lnTo>
                  <a:pt x="1023" y="604"/>
                </a:lnTo>
                <a:lnTo>
                  <a:pt x="1040" y="598"/>
                </a:lnTo>
                <a:lnTo>
                  <a:pt x="1057" y="592"/>
                </a:lnTo>
                <a:lnTo>
                  <a:pt x="1073" y="584"/>
                </a:lnTo>
                <a:lnTo>
                  <a:pt x="1089" y="576"/>
                </a:lnTo>
                <a:lnTo>
                  <a:pt x="1104" y="566"/>
                </a:lnTo>
                <a:lnTo>
                  <a:pt x="1118" y="556"/>
                </a:lnTo>
                <a:lnTo>
                  <a:pt x="1137" y="537"/>
                </a:lnTo>
                <a:lnTo>
                  <a:pt x="1154" y="517"/>
                </a:lnTo>
                <a:lnTo>
                  <a:pt x="1169" y="494"/>
                </a:lnTo>
                <a:lnTo>
                  <a:pt x="1181" y="471"/>
                </a:lnTo>
                <a:lnTo>
                  <a:pt x="1192" y="446"/>
                </a:lnTo>
                <a:lnTo>
                  <a:pt x="1201" y="421"/>
                </a:lnTo>
                <a:lnTo>
                  <a:pt x="1209" y="396"/>
                </a:lnTo>
                <a:lnTo>
                  <a:pt x="1213" y="378"/>
                </a:lnTo>
                <a:lnTo>
                  <a:pt x="1217" y="361"/>
                </a:lnTo>
                <a:lnTo>
                  <a:pt x="1221" y="343"/>
                </a:lnTo>
                <a:lnTo>
                  <a:pt x="1223" y="325"/>
                </a:lnTo>
                <a:lnTo>
                  <a:pt x="1225" y="306"/>
                </a:lnTo>
                <a:lnTo>
                  <a:pt x="1225" y="288"/>
                </a:lnTo>
                <a:lnTo>
                  <a:pt x="1224" y="270"/>
                </a:lnTo>
                <a:lnTo>
                  <a:pt x="1218" y="230"/>
                </a:lnTo>
                <a:lnTo>
                  <a:pt x="1207" y="194"/>
                </a:lnTo>
                <a:lnTo>
                  <a:pt x="1192" y="162"/>
                </a:lnTo>
                <a:lnTo>
                  <a:pt x="1173" y="135"/>
                </a:lnTo>
                <a:lnTo>
                  <a:pt x="1150" y="110"/>
                </a:lnTo>
                <a:lnTo>
                  <a:pt x="1122" y="88"/>
                </a:lnTo>
                <a:lnTo>
                  <a:pt x="1089" y="68"/>
                </a:lnTo>
              </a:path>
            </a:pathLst>
          </a:custGeom>
          <a:noFill/>
          <a:ln w="20638">
            <a:solidFill>
              <a:schemeClr val="accent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600"/>
          </a:p>
        </p:txBody>
      </p:sp>
      <p:sp>
        <p:nvSpPr>
          <p:cNvPr id="152" name="Freeform 77"/>
          <p:cNvSpPr>
            <a:spLocks/>
          </p:cNvSpPr>
          <p:nvPr/>
        </p:nvSpPr>
        <p:spPr bwMode="auto">
          <a:xfrm>
            <a:off x="3492500" y="3438525"/>
            <a:ext cx="236538" cy="550863"/>
          </a:xfrm>
          <a:custGeom>
            <a:avLst/>
            <a:gdLst>
              <a:gd name="T0" fmla="*/ 417 w 583"/>
              <a:gd name="T1" fmla="*/ 5 h 1359"/>
              <a:gd name="T2" fmla="*/ 378 w 583"/>
              <a:gd name="T3" fmla="*/ 1 h 1359"/>
              <a:gd name="T4" fmla="*/ 339 w 583"/>
              <a:gd name="T5" fmla="*/ 1 h 1359"/>
              <a:gd name="T6" fmla="*/ 300 w 583"/>
              <a:gd name="T7" fmla="*/ 5 h 1359"/>
              <a:gd name="T8" fmla="*/ 241 w 583"/>
              <a:gd name="T9" fmla="*/ 21 h 1359"/>
              <a:gd name="T10" fmla="*/ 187 w 583"/>
              <a:gd name="T11" fmla="*/ 47 h 1359"/>
              <a:gd name="T12" fmla="*/ 139 w 583"/>
              <a:gd name="T13" fmla="*/ 85 h 1359"/>
              <a:gd name="T14" fmla="*/ 106 w 583"/>
              <a:gd name="T15" fmla="*/ 124 h 1359"/>
              <a:gd name="T16" fmla="*/ 87 w 583"/>
              <a:gd name="T17" fmla="*/ 158 h 1359"/>
              <a:gd name="T18" fmla="*/ 72 w 583"/>
              <a:gd name="T19" fmla="*/ 195 h 1359"/>
              <a:gd name="T20" fmla="*/ 59 w 583"/>
              <a:gd name="T21" fmla="*/ 233 h 1359"/>
              <a:gd name="T22" fmla="*/ 44 w 583"/>
              <a:gd name="T23" fmla="*/ 308 h 1359"/>
              <a:gd name="T24" fmla="*/ 37 w 583"/>
              <a:gd name="T25" fmla="*/ 387 h 1359"/>
              <a:gd name="T26" fmla="*/ 34 w 583"/>
              <a:gd name="T27" fmla="*/ 465 h 1359"/>
              <a:gd name="T28" fmla="*/ 29 w 583"/>
              <a:gd name="T29" fmla="*/ 523 h 1359"/>
              <a:gd name="T30" fmla="*/ 25 w 583"/>
              <a:gd name="T31" fmla="*/ 563 h 1359"/>
              <a:gd name="T32" fmla="*/ 21 w 583"/>
              <a:gd name="T33" fmla="*/ 602 h 1359"/>
              <a:gd name="T34" fmla="*/ 17 w 583"/>
              <a:gd name="T35" fmla="*/ 641 h 1359"/>
              <a:gd name="T36" fmla="*/ 9 w 583"/>
              <a:gd name="T37" fmla="*/ 737 h 1359"/>
              <a:gd name="T38" fmla="*/ 1 w 583"/>
              <a:gd name="T39" fmla="*/ 835 h 1359"/>
              <a:gd name="T40" fmla="*/ 0 w 583"/>
              <a:gd name="T41" fmla="*/ 932 h 1359"/>
              <a:gd name="T42" fmla="*/ 5 w 583"/>
              <a:gd name="T43" fmla="*/ 1007 h 1359"/>
              <a:gd name="T44" fmla="*/ 11 w 583"/>
              <a:gd name="T45" fmla="*/ 1063 h 1359"/>
              <a:gd name="T46" fmla="*/ 24 w 583"/>
              <a:gd name="T47" fmla="*/ 1117 h 1359"/>
              <a:gd name="T48" fmla="*/ 45 w 583"/>
              <a:gd name="T49" fmla="*/ 1167 h 1359"/>
              <a:gd name="T50" fmla="*/ 78 w 583"/>
              <a:gd name="T51" fmla="*/ 1214 h 1359"/>
              <a:gd name="T52" fmla="*/ 119 w 583"/>
              <a:gd name="T53" fmla="*/ 1256 h 1359"/>
              <a:gd name="T54" fmla="*/ 165 w 583"/>
              <a:gd name="T55" fmla="*/ 1291 h 1359"/>
              <a:gd name="T56" fmla="*/ 206 w 583"/>
              <a:gd name="T57" fmla="*/ 1316 h 1359"/>
              <a:gd name="T58" fmla="*/ 240 w 583"/>
              <a:gd name="T59" fmla="*/ 1334 h 1359"/>
              <a:gd name="T60" fmla="*/ 276 w 583"/>
              <a:gd name="T61" fmla="*/ 1348 h 1359"/>
              <a:gd name="T62" fmla="*/ 314 w 583"/>
              <a:gd name="T63" fmla="*/ 1356 h 1359"/>
              <a:gd name="T64" fmla="*/ 384 w 583"/>
              <a:gd name="T65" fmla="*/ 1358 h 1359"/>
              <a:gd name="T66" fmla="*/ 448 w 583"/>
              <a:gd name="T67" fmla="*/ 1340 h 1359"/>
              <a:gd name="T68" fmla="*/ 503 w 583"/>
              <a:gd name="T69" fmla="*/ 1302 h 1359"/>
              <a:gd name="T70" fmla="*/ 536 w 583"/>
              <a:gd name="T71" fmla="*/ 1258 h 1359"/>
              <a:gd name="T72" fmla="*/ 551 w 583"/>
              <a:gd name="T73" fmla="*/ 1224 h 1359"/>
              <a:gd name="T74" fmla="*/ 562 w 583"/>
              <a:gd name="T75" fmla="*/ 1188 h 1359"/>
              <a:gd name="T76" fmla="*/ 571 w 583"/>
              <a:gd name="T77" fmla="*/ 1151 h 1359"/>
              <a:gd name="T78" fmla="*/ 581 w 583"/>
              <a:gd name="T79" fmla="*/ 1073 h 1359"/>
              <a:gd name="T80" fmla="*/ 583 w 583"/>
              <a:gd name="T81" fmla="*/ 994 h 1359"/>
              <a:gd name="T82" fmla="*/ 582 w 583"/>
              <a:gd name="T83" fmla="*/ 915 h 1359"/>
              <a:gd name="T84" fmla="*/ 582 w 583"/>
              <a:gd name="T85" fmla="*/ 847 h 1359"/>
              <a:gd name="T86" fmla="*/ 582 w 583"/>
              <a:gd name="T87" fmla="*/ 791 h 1359"/>
              <a:gd name="T88" fmla="*/ 582 w 583"/>
              <a:gd name="T89" fmla="*/ 734 h 1359"/>
              <a:gd name="T90" fmla="*/ 582 w 583"/>
              <a:gd name="T91" fmla="*/ 678 h 1359"/>
              <a:gd name="T92" fmla="*/ 582 w 583"/>
              <a:gd name="T93" fmla="*/ 581 h 1359"/>
              <a:gd name="T94" fmla="*/ 582 w 583"/>
              <a:gd name="T95" fmla="*/ 484 h 1359"/>
              <a:gd name="T96" fmla="*/ 579 w 583"/>
              <a:gd name="T97" fmla="*/ 387 h 1359"/>
              <a:gd name="T98" fmla="*/ 575 w 583"/>
              <a:gd name="T99" fmla="*/ 320 h 1359"/>
              <a:gd name="T100" fmla="*/ 571 w 583"/>
              <a:gd name="T101" fmla="*/ 280 h 1359"/>
              <a:gd name="T102" fmla="*/ 566 w 583"/>
              <a:gd name="T103" fmla="*/ 240 h 1359"/>
              <a:gd name="T104" fmla="*/ 561 w 583"/>
              <a:gd name="T105" fmla="*/ 201 h 1359"/>
              <a:gd name="T106" fmla="*/ 553 w 583"/>
              <a:gd name="T107" fmla="*/ 144 h 1359"/>
              <a:gd name="T108" fmla="*/ 545 w 583"/>
              <a:gd name="T109" fmla="*/ 87 h 1359"/>
              <a:gd name="T110" fmla="*/ 537 w 583"/>
              <a:gd name="T111" fmla="*/ 30 h 1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583" h="1359">
                <a:moveTo>
                  <a:pt x="437" y="9"/>
                </a:moveTo>
                <a:lnTo>
                  <a:pt x="417" y="5"/>
                </a:lnTo>
                <a:lnTo>
                  <a:pt x="398" y="3"/>
                </a:lnTo>
                <a:lnTo>
                  <a:pt x="378" y="1"/>
                </a:lnTo>
                <a:lnTo>
                  <a:pt x="359" y="0"/>
                </a:lnTo>
                <a:lnTo>
                  <a:pt x="339" y="1"/>
                </a:lnTo>
                <a:lnTo>
                  <a:pt x="320" y="3"/>
                </a:lnTo>
                <a:lnTo>
                  <a:pt x="300" y="5"/>
                </a:lnTo>
                <a:lnTo>
                  <a:pt x="270" y="12"/>
                </a:lnTo>
                <a:lnTo>
                  <a:pt x="241" y="21"/>
                </a:lnTo>
                <a:lnTo>
                  <a:pt x="213" y="33"/>
                </a:lnTo>
                <a:lnTo>
                  <a:pt x="187" y="47"/>
                </a:lnTo>
                <a:lnTo>
                  <a:pt x="162" y="65"/>
                </a:lnTo>
                <a:lnTo>
                  <a:pt x="139" y="85"/>
                </a:lnTo>
                <a:lnTo>
                  <a:pt x="118" y="108"/>
                </a:lnTo>
                <a:lnTo>
                  <a:pt x="106" y="124"/>
                </a:lnTo>
                <a:lnTo>
                  <a:pt x="96" y="141"/>
                </a:lnTo>
                <a:lnTo>
                  <a:pt x="87" y="158"/>
                </a:lnTo>
                <a:lnTo>
                  <a:pt x="79" y="176"/>
                </a:lnTo>
                <a:lnTo>
                  <a:pt x="72" y="195"/>
                </a:lnTo>
                <a:lnTo>
                  <a:pt x="65" y="214"/>
                </a:lnTo>
                <a:lnTo>
                  <a:pt x="59" y="233"/>
                </a:lnTo>
                <a:lnTo>
                  <a:pt x="50" y="270"/>
                </a:lnTo>
                <a:lnTo>
                  <a:pt x="44" y="308"/>
                </a:lnTo>
                <a:lnTo>
                  <a:pt x="40" y="347"/>
                </a:lnTo>
                <a:lnTo>
                  <a:pt x="37" y="387"/>
                </a:lnTo>
                <a:lnTo>
                  <a:pt x="36" y="426"/>
                </a:lnTo>
                <a:lnTo>
                  <a:pt x="34" y="465"/>
                </a:lnTo>
                <a:lnTo>
                  <a:pt x="31" y="504"/>
                </a:lnTo>
                <a:lnTo>
                  <a:pt x="29" y="523"/>
                </a:lnTo>
                <a:lnTo>
                  <a:pt x="27" y="543"/>
                </a:lnTo>
                <a:lnTo>
                  <a:pt x="25" y="563"/>
                </a:lnTo>
                <a:lnTo>
                  <a:pt x="23" y="582"/>
                </a:lnTo>
                <a:lnTo>
                  <a:pt x="21" y="602"/>
                </a:lnTo>
                <a:lnTo>
                  <a:pt x="19" y="622"/>
                </a:lnTo>
                <a:lnTo>
                  <a:pt x="17" y="641"/>
                </a:lnTo>
                <a:lnTo>
                  <a:pt x="13" y="688"/>
                </a:lnTo>
                <a:lnTo>
                  <a:pt x="9" y="737"/>
                </a:lnTo>
                <a:lnTo>
                  <a:pt x="5" y="786"/>
                </a:lnTo>
                <a:lnTo>
                  <a:pt x="1" y="835"/>
                </a:lnTo>
                <a:lnTo>
                  <a:pt x="0" y="884"/>
                </a:lnTo>
                <a:lnTo>
                  <a:pt x="0" y="932"/>
                </a:lnTo>
                <a:lnTo>
                  <a:pt x="2" y="980"/>
                </a:lnTo>
                <a:lnTo>
                  <a:pt x="5" y="1007"/>
                </a:lnTo>
                <a:lnTo>
                  <a:pt x="8" y="1035"/>
                </a:lnTo>
                <a:lnTo>
                  <a:pt x="11" y="1063"/>
                </a:lnTo>
                <a:lnTo>
                  <a:pt x="17" y="1090"/>
                </a:lnTo>
                <a:lnTo>
                  <a:pt x="24" y="1117"/>
                </a:lnTo>
                <a:lnTo>
                  <a:pt x="33" y="1143"/>
                </a:lnTo>
                <a:lnTo>
                  <a:pt x="45" y="1167"/>
                </a:lnTo>
                <a:lnTo>
                  <a:pt x="61" y="1191"/>
                </a:lnTo>
                <a:lnTo>
                  <a:pt x="78" y="1214"/>
                </a:lnTo>
                <a:lnTo>
                  <a:pt x="98" y="1236"/>
                </a:lnTo>
                <a:lnTo>
                  <a:pt x="119" y="1256"/>
                </a:lnTo>
                <a:lnTo>
                  <a:pt x="141" y="1274"/>
                </a:lnTo>
                <a:lnTo>
                  <a:pt x="165" y="1291"/>
                </a:lnTo>
                <a:lnTo>
                  <a:pt x="189" y="1306"/>
                </a:lnTo>
                <a:lnTo>
                  <a:pt x="206" y="1316"/>
                </a:lnTo>
                <a:lnTo>
                  <a:pt x="223" y="1325"/>
                </a:lnTo>
                <a:lnTo>
                  <a:pt x="240" y="1334"/>
                </a:lnTo>
                <a:lnTo>
                  <a:pt x="258" y="1341"/>
                </a:lnTo>
                <a:lnTo>
                  <a:pt x="276" y="1348"/>
                </a:lnTo>
                <a:lnTo>
                  <a:pt x="295" y="1353"/>
                </a:lnTo>
                <a:lnTo>
                  <a:pt x="314" y="1356"/>
                </a:lnTo>
                <a:lnTo>
                  <a:pt x="349" y="1359"/>
                </a:lnTo>
                <a:lnTo>
                  <a:pt x="384" y="1358"/>
                </a:lnTo>
                <a:lnTo>
                  <a:pt x="417" y="1352"/>
                </a:lnTo>
                <a:lnTo>
                  <a:pt x="448" y="1340"/>
                </a:lnTo>
                <a:lnTo>
                  <a:pt x="476" y="1324"/>
                </a:lnTo>
                <a:lnTo>
                  <a:pt x="503" y="1302"/>
                </a:lnTo>
                <a:lnTo>
                  <a:pt x="526" y="1274"/>
                </a:lnTo>
                <a:lnTo>
                  <a:pt x="536" y="1258"/>
                </a:lnTo>
                <a:lnTo>
                  <a:pt x="544" y="1242"/>
                </a:lnTo>
                <a:lnTo>
                  <a:pt x="551" y="1224"/>
                </a:lnTo>
                <a:lnTo>
                  <a:pt x="557" y="1206"/>
                </a:lnTo>
                <a:lnTo>
                  <a:pt x="562" y="1188"/>
                </a:lnTo>
                <a:lnTo>
                  <a:pt x="566" y="1170"/>
                </a:lnTo>
                <a:lnTo>
                  <a:pt x="571" y="1151"/>
                </a:lnTo>
                <a:lnTo>
                  <a:pt x="577" y="1113"/>
                </a:lnTo>
                <a:lnTo>
                  <a:pt x="581" y="1073"/>
                </a:lnTo>
                <a:lnTo>
                  <a:pt x="583" y="1034"/>
                </a:lnTo>
                <a:lnTo>
                  <a:pt x="583" y="994"/>
                </a:lnTo>
                <a:lnTo>
                  <a:pt x="583" y="954"/>
                </a:lnTo>
                <a:lnTo>
                  <a:pt x="582" y="915"/>
                </a:lnTo>
                <a:lnTo>
                  <a:pt x="582" y="876"/>
                </a:lnTo>
                <a:lnTo>
                  <a:pt x="582" y="847"/>
                </a:lnTo>
                <a:lnTo>
                  <a:pt x="582" y="819"/>
                </a:lnTo>
                <a:lnTo>
                  <a:pt x="582" y="791"/>
                </a:lnTo>
                <a:lnTo>
                  <a:pt x="582" y="762"/>
                </a:lnTo>
                <a:lnTo>
                  <a:pt x="582" y="734"/>
                </a:lnTo>
                <a:lnTo>
                  <a:pt x="582" y="706"/>
                </a:lnTo>
                <a:lnTo>
                  <a:pt x="582" y="678"/>
                </a:lnTo>
                <a:lnTo>
                  <a:pt x="582" y="629"/>
                </a:lnTo>
                <a:lnTo>
                  <a:pt x="582" y="581"/>
                </a:lnTo>
                <a:lnTo>
                  <a:pt x="582" y="533"/>
                </a:lnTo>
                <a:lnTo>
                  <a:pt x="582" y="484"/>
                </a:lnTo>
                <a:lnTo>
                  <a:pt x="581" y="436"/>
                </a:lnTo>
                <a:lnTo>
                  <a:pt x="579" y="387"/>
                </a:lnTo>
                <a:lnTo>
                  <a:pt x="576" y="339"/>
                </a:lnTo>
                <a:lnTo>
                  <a:pt x="575" y="320"/>
                </a:lnTo>
                <a:lnTo>
                  <a:pt x="573" y="300"/>
                </a:lnTo>
                <a:lnTo>
                  <a:pt x="571" y="280"/>
                </a:lnTo>
                <a:lnTo>
                  <a:pt x="568" y="260"/>
                </a:lnTo>
                <a:lnTo>
                  <a:pt x="566" y="240"/>
                </a:lnTo>
                <a:lnTo>
                  <a:pt x="564" y="221"/>
                </a:lnTo>
                <a:lnTo>
                  <a:pt x="561" y="201"/>
                </a:lnTo>
                <a:lnTo>
                  <a:pt x="557" y="172"/>
                </a:lnTo>
                <a:lnTo>
                  <a:pt x="553" y="144"/>
                </a:lnTo>
                <a:lnTo>
                  <a:pt x="549" y="115"/>
                </a:lnTo>
                <a:lnTo>
                  <a:pt x="545" y="87"/>
                </a:lnTo>
                <a:lnTo>
                  <a:pt x="541" y="58"/>
                </a:lnTo>
                <a:lnTo>
                  <a:pt x="537" y="30"/>
                </a:lnTo>
                <a:lnTo>
                  <a:pt x="533" y="1"/>
                </a:lnTo>
              </a:path>
            </a:pathLst>
          </a:custGeom>
          <a:noFill/>
          <a:ln w="20638">
            <a:solidFill>
              <a:schemeClr val="accent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600"/>
          </a:p>
        </p:txBody>
      </p:sp>
      <p:sp>
        <p:nvSpPr>
          <p:cNvPr id="153" name="Rectangle 78"/>
          <p:cNvSpPr>
            <a:spLocks noChangeArrowheads="1"/>
          </p:cNvSpPr>
          <p:nvPr/>
        </p:nvSpPr>
        <p:spPr bwMode="auto">
          <a:xfrm>
            <a:off x="2609850" y="4162425"/>
            <a:ext cx="185307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chemeClr val="accent2"/>
                </a:solidFill>
                <a:effectLst/>
              </a:rPr>
              <a:t>cout = bc + ac + ab</a:t>
            </a:r>
          </a:p>
        </p:txBody>
      </p:sp>
      <p:grpSp>
        <p:nvGrpSpPr>
          <p:cNvPr id="154" name="Group 97"/>
          <p:cNvGrpSpPr>
            <a:grpSpLocks/>
          </p:cNvGrpSpPr>
          <p:nvPr/>
        </p:nvGrpSpPr>
        <p:grpSpPr bwMode="auto">
          <a:xfrm>
            <a:off x="5754694" y="1196977"/>
            <a:ext cx="982663" cy="1068388"/>
            <a:chOff x="3625" y="886"/>
            <a:chExt cx="619" cy="673"/>
          </a:xfrm>
        </p:grpSpPr>
        <p:sp>
          <p:nvSpPr>
            <p:cNvPr id="155" name="Rectangle 33"/>
            <p:cNvSpPr>
              <a:spLocks noChangeArrowheads="1"/>
            </p:cNvSpPr>
            <p:nvPr/>
          </p:nvSpPr>
          <p:spPr bwMode="auto">
            <a:xfrm>
              <a:off x="3855" y="1170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6" name="Rectangle 34"/>
            <p:cNvSpPr>
              <a:spLocks noChangeArrowheads="1"/>
            </p:cNvSpPr>
            <p:nvPr/>
          </p:nvSpPr>
          <p:spPr bwMode="auto">
            <a:xfrm>
              <a:off x="4050" y="1170"/>
              <a:ext cx="194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7" name="Rectangle 35"/>
            <p:cNvSpPr>
              <a:spLocks noChangeArrowheads="1"/>
            </p:cNvSpPr>
            <p:nvPr/>
          </p:nvSpPr>
          <p:spPr bwMode="auto">
            <a:xfrm>
              <a:off x="3855" y="1365"/>
              <a:ext cx="195" cy="194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8" name="Rectangle 36"/>
            <p:cNvSpPr>
              <a:spLocks noChangeArrowheads="1"/>
            </p:cNvSpPr>
            <p:nvPr/>
          </p:nvSpPr>
          <p:spPr bwMode="auto">
            <a:xfrm>
              <a:off x="4050" y="1365"/>
              <a:ext cx="194" cy="194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9" name="Line 37"/>
            <p:cNvSpPr>
              <a:spLocks noChangeShapeType="1"/>
            </p:cNvSpPr>
            <p:nvPr/>
          </p:nvSpPr>
          <p:spPr bwMode="auto">
            <a:xfrm flipH="1" flipV="1">
              <a:off x="3693" y="1007"/>
              <a:ext cx="162" cy="16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60" name="Rectangle 38"/>
            <p:cNvSpPr>
              <a:spLocks noChangeArrowheads="1"/>
            </p:cNvSpPr>
            <p:nvPr/>
          </p:nvSpPr>
          <p:spPr bwMode="auto">
            <a:xfrm>
              <a:off x="3918" y="101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61" name="Rectangle 39"/>
            <p:cNvSpPr>
              <a:spLocks noChangeArrowheads="1"/>
            </p:cNvSpPr>
            <p:nvPr/>
          </p:nvSpPr>
          <p:spPr bwMode="auto">
            <a:xfrm>
              <a:off x="4113" y="101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62" name="Rectangle 40"/>
            <p:cNvSpPr>
              <a:spLocks noChangeArrowheads="1"/>
            </p:cNvSpPr>
            <p:nvPr/>
          </p:nvSpPr>
          <p:spPr bwMode="auto">
            <a:xfrm>
              <a:off x="3755" y="1195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63" name="Rectangle 41"/>
            <p:cNvSpPr>
              <a:spLocks noChangeArrowheads="1"/>
            </p:cNvSpPr>
            <p:nvPr/>
          </p:nvSpPr>
          <p:spPr bwMode="auto">
            <a:xfrm>
              <a:off x="3755" y="1390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64" name="Rectangle 42"/>
            <p:cNvSpPr>
              <a:spLocks noChangeArrowheads="1"/>
            </p:cNvSpPr>
            <p:nvPr/>
          </p:nvSpPr>
          <p:spPr bwMode="auto">
            <a:xfrm>
              <a:off x="3790" y="886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b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65" name="Rectangle 43"/>
            <p:cNvSpPr>
              <a:spLocks noChangeArrowheads="1"/>
            </p:cNvSpPr>
            <p:nvPr/>
          </p:nvSpPr>
          <p:spPr bwMode="auto">
            <a:xfrm>
              <a:off x="3625" y="1081"/>
              <a:ext cx="6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a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66" name="Rectangle 79"/>
            <p:cNvSpPr>
              <a:spLocks noChangeArrowheads="1"/>
            </p:cNvSpPr>
            <p:nvPr/>
          </p:nvSpPr>
          <p:spPr bwMode="auto">
            <a:xfrm>
              <a:off x="3917" y="119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67" name="Rectangle 80"/>
            <p:cNvSpPr>
              <a:spLocks noChangeArrowheads="1"/>
            </p:cNvSpPr>
            <p:nvPr/>
          </p:nvSpPr>
          <p:spPr bwMode="auto">
            <a:xfrm>
              <a:off x="4112" y="119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68" name="Rectangle 81"/>
            <p:cNvSpPr>
              <a:spLocks noChangeArrowheads="1"/>
            </p:cNvSpPr>
            <p:nvPr/>
          </p:nvSpPr>
          <p:spPr bwMode="auto">
            <a:xfrm>
              <a:off x="3917" y="139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69" name="Rectangle 82"/>
            <p:cNvSpPr>
              <a:spLocks noChangeArrowheads="1"/>
            </p:cNvSpPr>
            <p:nvPr/>
          </p:nvSpPr>
          <p:spPr bwMode="auto">
            <a:xfrm>
              <a:off x="4112" y="1391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</p:grpSp>
      <p:sp>
        <p:nvSpPr>
          <p:cNvPr id="170" name="Freeform 83"/>
          <p:cNvSpPr>
            <a:spLocks/>
          </p:cNvSpPr>
          <p:nvPr/>
        </p:nvSpPr>
        <p:spPr bwMode="auto">
          <a:xfrm>
            <a:off x="6184900" y="1685925"/>
            <a:ext cx="477838" cy="233363"/>
          </a:xfrm>
          <a:custGeom>
            <a:avLst/>
            <a:gdLst>
              <a:gd name="T0" fmla="*/ 633 w 1175"/>
              <a:gd name="T1" fmla="*/ 28 h 574"/>
              <a:gd name="T2" fmla="*/ 545 w 1175"/>
              <a:gd name="T3" fmla="*/ 13 h 574"/>
              <a:gd name="T4" fmla="*/ 456 w 1175"/>
              <a:gd name="T5" fmla="*/ 9 h 574"/>
              <a:gd name="T6" fmla="*/ 366 w 1175"/>
              <a:gd name="T7" fmla="*/ 18 h 574"/>
              <a:gd name="T8" fmla="*/ 256 w 1175"/>
              <a:gd name="T9" fmla="*/ 44 h 574"/>
              <a:gd name="T10" fmla="*/ 152 w 1175"/>
              <a:gd name="T11" fmla="*/ 89 h 574"/>
              <a:gd name="T12" fmla="*/ 67 w 1175"/>
              <a:gd name="T13" fmla="*/ 161 h 574"/>
              <a:gd name="T14" fmla="*/ 18 w 1175"/>
              <a:gd name="T15" fmla="*/ 245 h 574"/>
              <a:gd name="T16" fmla="*/ 0 w 1175"/>
              <a:gd name="T17" fmla="*/ 326 h 574"/>
              <a:gd name="T18" fmla="*/ 8 w 1175"/>
              <a:gd name="T19" fmla="*/ 408 h 574"/>
              <a:gd name="T20" fmla="*/ 44 w 1175"/>
              <a:gd name="T21" fmla="*/ 481 h 574"/>
              <a:gd name="T22" fmla="*/ 90 w 1175"/>
              <a:gd name="T23" fmla="*/ 520 h 574"/>
              <a:gd name="T24" fmla="*/ 148 w 1175"/>
              <a:gd name="T25" fmla="*/ 543 h 574"/>
              <a:gd name="T26" fmla="*/ 210 w 1175"/>
              <a:gd name="T27" fmla="*/ 558 h 574"/>
              <a:gd name="T28" fmla="*/ 276 w 1175"/>
              <a:gd name="T29" fmla="*/ 570 h 574"/>
              <a:gd name="T30" fmla="*/ 347 w 1175"/>
              <a:gd name="T31" fmla="*/ 574 h 574"/>
              <a:gd name="T32" fmla="*/ 418 w 1175"/>
              <a:gd name="T33" fmla="*/ 573 h 574"/>
              <a:gd name="T34" fmla="*/ 490 w 1175"/>
              <a:gd name="T35" fmla="*/ 571 h 574"/>
              <a:gd name="T36" fmla="*/ 585 w 1175"/>
              <a:gd name="T37" fmla="*/ 573 h 574"/>
              <a:gd name="T38" fmla="*/ 680 w 1175"/>
              <a:gd name="T39" fmla="*/ 573 h 574"/>
              <a:gd name="T40" fmla="*/ 776 w 1175"/>
              <a:gd name="T41" fmla="*/ 571 h 574"/>
              <a:gd name="T42" fmla="*/ 846 w 1175"/>
              <a:gd name="T43" fmla="*/ 569 h 574"/>
              <a:gd name="T44" fmla="*/ 892 w 1175"/>
              <a:gd name="T45" fmla="*/ 567 h 574"/>
              <a:gd name="T46" fmla="*/ 938 w 1175"/>
              <a:gd name="T47" fmla="*/ 564 h 574"/>
              <a:gd name="T48" fmla="*/ 982 w 1175"/>
              <a:gd name="T49" fmla="*/ 556 h 574"/>
              <a:gd name="T50" fmla="*/ 1022 w 1175"/>
              <a:gd name="T51" fmla="*/ 544 h 574"/>
              <a:gd name="T52" fmla="*/ 1061 w 1175"/>
              <a:gd name="T53" fmla="*/ 529 h 574"/>
              <a:gd name="T54" fmla="*/ 1096 w 1175"/>
              <a:gd name="T55" fmla="*/ 509 h 574"/>
              <a:gd name="T56" fmla="*/ 1125 w 1175"/>
              <a:gd name="T57" fmla="*/ 481 h 574"/>
              <a:gd name="T58" fmla="*/ 1147 w 1175"/>
              <a:gd name="T59" fmla="*/ 446 h 574"/>
              <a:gd name="T60" fmla="*/ 1163 w 1175"/>
              <a:gd name="T61" fmla="*/ 407 h 574"/>
              <a:gd name="T62" fmla="*/ 1172 w 1175"/>
              <a:gd name="T63" fmla="*/ 367 h 574"/>
              <a:gd name="T64" fmla="*/ 1175 w 1175"/>
              <a:gd name="T65" fmla="*/ 324 h 574"/>
              <a:gd name="T66" fmla="*/ 1170 w 1175"/>
              <a:gd name="T67" fmla="*/ 280 h 574"/>
              <a:gd name="T68" fmla="*/ 1158 w 1175"/>
              <a:gd name="T69" fmla="*/ 238 h 574"/>
              <a:gd name="T70" fmla="*/ 1139 w 1175"/>
              <a:gd name="T71" fmla="*/ 198 h 574"/>
              <a:gd name="T72" fmla="*/ 1111 w 1175"/>
              <a:gd name="T73" fmla="*/ 163 h 574"/>
              <a:gd name="T74" fmla="*/ 1078 w 1175"/>
              <a:gd name="T75" fmla="*/ 132 h 574"/>
              <a:gd name="T76" fmla="*/ 1042 w 1175"/>
              <a:gd name="T77" fmla="*/ 105 h 574"/>
              <a:gd name="T78" fmla="*/ 1000 w 1175"/>
              <a:gd name="T79" fmla="*/ 82 h 574"/>
              <a:gd name="T80" fmla="*/ 955 w 1175"/>
              <a:gd name="T81" fmla="*/ 65 h 574"/>
              <a:gd name="T82" fmla="*/ 908 w 1175"/>
              <a:gd name="T83" fmla="*/ 50 h 574"/>
              <a:gd name="T84" fmla="*/ 849 w 1175"/>
              <a:gd name="T85" fmla="*/ 33 h 574"/>
              <a:gd name="T86" fmla="*/ 776 w 1175"/>
              <a:gd name="T87" fmla="*/ 17 h 574"/>
              <a:gd name="T88" fmla="*/ 702 w 1175"/>
              <a:gd name="T89" fmla="*/ 6 h 574"/>
              <a:gd name="T90" fmla="*/ 628 w 1175"/>
              <a:gd name="T91" fmla="*/ 0 h 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175" h="574">
                <a:moveTo>
                  <a:pt x="677" y="40"/>
                </a:moveTo>
                <a:lnTo>
                  <a:pt x="633" y="28"/>
                </a:lnTo>
                <a:lnTo>
                  <a:pt x="589" y="19"/>
                </a:lnTo>
                <a:lnTo>
                  <a:pt x="545" y="13"/>
                </a:lnTo>
                <a:lnTo>
                  <a:pt x="501" y="9"/>
                </a:lnTo>
                <a:lnTo>
                  <a:pt x="456" y="9"/>
                </a:lnTo>
                <a:lnTo>
                  <a:pt x="411" y="12"/>
                </a:lnTo>
                <a:lnTo>
                  <a:pt x="366" y="18"/>
                </a:lnTo>
                <a:lnTo>
                  <a:pt x="311" y="29"/>
                </a:lnTo>
                <a:lnTo>
                  <a:pt x="256" y="44"/>
                </a:lnTo>
                <a:lnTo>
                  <a:pt x="203" y="64"/>
                </a:lnTo>
                <a:lnTo>
                  <a:pt x="152" y="89"/>
                </a:lnTo>
                <a:lnTo>
                  <a:pt x="106" y="121"/>
                </a:lnTo>
                <a:lnTo>
                  <a:pt x="67" y="161"/>
                </a:lnTo>
                <a:lnTo>
                  <a:pt x="35" y="208"/>
                </a:lnTo>
                <a:lnTo>
                  <a:pt x="18" y="245"/>
                </a:lnTo>
                <a:lnTo>
                  <a:pt x="6" y="285"/>
                </a:lnTo>
                <a:lnTo>
                  <a:pt x="0" y="326"/>
                </a:lnTo>
                <a:lnTo>
                  <a:pt x="1" y="367"/>
                </a:lnTo>
                <a:lnTo>
                  <a:pt x="8" y="408"/>
                </a:lnTo>
                <a:lnTo>
                  <a:pt x="22" y="446"/>
                </a:lnTo>
                <a:lnTo>
                  <a:pt x="44" y="481"/>
                </a:lnTo>
                <a:lnTo>
                  <a:pt x="65" y="503"/>
                </a:lnTo>
                <a:lnTo>
                  <a:pt x="90" y="520"/>
                </a:lnTo>
                <a:lnTo>
                  <a:pt x="118" y="533"/>
                </a:lnTo>
                <a:lnTo>
                  <a:pt x="148" y="543"/>
                </a:lnTo>
                <a:lnTo>
                  <a:pt x="179" y="551"/>
                </a:lnTo>
                <a:lnTo>
                  <a:pt x="210" y="558"/>
                </a:lnTo>
                <a:lnTo>
                  <a:pt x="241" y="564"/>
                </a:lnTo>
                <a:lnTo>
                  <a:pt x="276" y="570"/>
                </a:lnTo>
                <a:lnTo>
                  <a:pt x="311" y="573"/>
                </a:lnTo>
                <a:lnTo>
                  <a:pt x="347" y="574"/>
                </a:lnTo>
                <a:lnTo>
                  <a:pt x="382" y="573"/>
                </a:lnTo>
                <a:lnTo>
                  <a:pt x="418" y="573"/>
                </a:lnTo>
                <a:lnTo>
                  <a:pt x="454" y="572"/>
                </a:lnTo>
                <a:lnTo>
                  <a:pt x="490" y="571"/>
                </a:lnTo>
                <a:lnTo>
                  <a:pt x="537" y="572"/>
                </a:lnTo>
                <a:lnTo>
                  <a:pt x="585" y="573"/>
                </a:lnTo>
                <a:lnTo>
                  <a:pt x="633" y="573"/>
                </a:lnTo>
                <a:lnTo>
                  <a:pt x="680" y="573"/>
                </a:lnTo>
                <a:lnTo>
                  <a:pt x="728" y="573"/>
                </a:lnTo>
                <a:lnTo>
                  <a:pt x="776" y="571"/>
                </a:lnTo>
                <a:lnTo>
                  <a:pt x="823" y="570"/>
                </a:lnTo>
                <a:lnTo>
                  <a:pt x="846" y="569"/>
                </a:lnTo>
                <a:lnTo>
                  <a:pt x="869" y="568"/>
                </a:lnTo>
                <a:lnTo>
                  <a:pt x="892" y="567"/>
                </a:lnTo>
                <a:lnTo>
                  <a:pt x="915" y="566"/>
                </a:lnTo>
                <a:lnTo>
                  <a:pt x="938" y="564"/>
                </a:lnTo>
                <a:lnTo>
                  <a:pt x="960" y="560"/>
                </a:lnTo>
                <a:lnTo>
                  <a:pt x="982" y="556"/>
                </a:lnTo>
                <a:lnTo>
                  <a:pt x="1002" y="550"/>
                </a:lnTo>
                <a:lnTo>
                  <a:pt x="1022" y="544"/>
                </a:lnTo>
                <a:lnTo>
                  <a:pt x="1042" y="537"/>
                </a:lnTo>
                <a:lnTo>
                  <a:pt x="1061" y="529"/>
                </a:lnTo>
                <a:lnTo>
                  <a:pt x="1079" y="520"/>
                </a:lnTo>
                <a:lnTo>
                  <a:pt x="1096" y="509"/>
                </a:lnTo>
                <a:lnTo>
                  <a:pt x="1112" y="496"/>
                </a:lnTo>
                <a:lnTo>
                  <a:pt x="1125" y="481"/>
                </a:lnTo>
                <a:lnTo>
                  <a:pt x="1137" y="464"/>
                </a:lnTo>
                <a:lnTo>
                  <a:pt x="1147" y="446"/>
                </a:lnTo>
                <a:lnTo>
                  <a:pt x="1156" y="427"/>
                </a:lnTo>
                <a:lnTo>
                  <a:pt x="1163" y="407"/>
                </a:lnTo>
                <a:lnTo>
                  <a:pt x="1168" y="387"/>
                </a:lnTo>
                <a:lnTo>
                  <a:pt x="1172" y="367"/>
                </a:lnTo>
                <a:lnTo>
                  <a:pt x="1174" y="346"/>
                </a:lnTo>
                <a:lnTo>
                  <a:pt x="1175" y="324"/>
                </a:lnTo>
                <a:lnTo>
                  <a:pt x="1173" y="302"/>
                </a:lnTo>
                <a:lnTo>
                  <a:pt x="1170" y="280"/>
                </a:lnTo>
                <a:lnTo>
                  <a:pt x="1165" y="258"/>
                </a:lnTo>
                <a:lnTo>
                  <a:pt x="1158" y="238"/>
                </a:lnTo>
                <a:lnTo>
                  <a:pt x="1150" y="218"/>
                </a:lnTo>
                <a:lnTo>
                  <a:pt x="1139" y="198"/>
                </a:lnTo>
                <a:lnTo>
                  <a:pt x="1126" y="180"/>
                </a:lnTo>
                <a:lnTo>
                  <a:pt x="1111" y="163"/>
                </a:lnTo>
                <a:lnTo>
                  <a:pt x="1095" y="147"/>
                </a:lnTo>
                <a:lnTo>
                  <a:pt x="1078" y="132"/>
                </a:lnTo>
                <a:lnTo>
                  <a:pt x="1060" y="118"/>
                </a:lnTo>
                <a:lnTo>
                  <a:pt x="1042" y="105"/>
                </a:lnTo>
                <a:lnTo>
                  <a:pt x="1021" y="93"/>
                </a:lnTo>
                <a:lnTo>
                  <a:pt x="1000" y="82"/>
                </a:lnTo>
                <a:lnTo>
                  <a:pt x="977" y="73"/>
                </a:lnTo>
                <a:lnTo>
                  <a:pt x="955" y="65"/>
                </a:lnTo>
                <a:lnTo>
                  <a:pt x="932" y="57"/>
                </a:lnTo>
                <a:lnTo>
                  <a:pt x="908" y="50"/>
                </a:lnTo>
                <a:lnTo>
                  <a:pt x="885" y="43"/>
                </a:lnTo>
                <a:lnTo>
                  <a:pt x="849" y="33"/>
                </a:lnTo>
                <a:lnTo>
                  <a:pt x="813" y="25"/>
                </a:lnTo>
                <a:lnTo>
                  <a:pt x="776" y="17"/>
                </a:lnTo>
                <a:lnTo>
                  <a:pt x="739" y="11"/>
                </a:lnTo>
                <a:lnTo>
                  <a:pt x="702" y="6"/>
                </a:lnTo>
                <a:lnTo>
                  <a:pt x="665" y="3"/>
                </a:lnTo>
                <a:lnTo>
                  <a:pt x="628" y="0"/>
                </a:lnTo>
              </a:path>
            </a:pathLst>
          </a:custGeom>
          <a:noFill/>
          <a:ln w="20638">
            <a:solidFill>
              <a:schemeClr val="accent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600"/>
          </a:p>
        </p:txBody>
      </p:sp>
      <p:grpSp>
        <p:nvGrpSpPr>
          <p:cNvPr id="171" name="Group 99"/>
          <p:cNvGrpSpPr>
            <a:grpSpLocks/>
          </p:cNvGrpSpPr>
          <p:nvPr/>
        </p:nvGrpSpPr>
        <p:grpSpPr bwMode="auto">
          <a:xfrm>
            <a:off x="5364162" y="2852739"/>
            <a:ext cx="1695450" cy="1120775"/>
            <a:chOff x="3632" y="1897"/>
            <a:chExt cx="1068" cy="706"/>
          </a:xfrm>
        </p:grpSpPr>
        <p:sp>
          <p:nvSpPr>
            <p:cNvPr id="172" name="Rectangle 44"/>
            <p:cNvSpPr>
              <a:spLocks noChangeArrowheads="1"/>
            </p:cNvSpPr>
            <p:nvPr/>
          </p:nvSpPr>
          <p:spPr bwMode="auto">
            <a:xfrm>
              <a:off x="3920" y="2213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73" name="Rectangle 45"/>
            <p:cNvSpPr>
              <a:spLocks noChangeArrowheads="1"/>
            </p:cNvSpPr>
            <p:nvPr/>
          </p:nvSpPr>
          <p:spPr bwMode="auto">
            <a:xfrm>
              <a:off x="4115" y="2213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74" name="Rectangle 46"/>
            <p:cNvSpPr>
              <a:spLocks noChangeArrowheads="1"/>
            </p:cNvSpPr>
            <p:nvPr/>
          </p:nvSpPr>
          <p:spPr bwMode="auto">
            <a:xfrm>
              <a:off x="4310" y="2213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75" name="Rectangle 47"/>
            <p:cNvSpPr>
              <a:spLocks noChangeArrowheads="1"/>
            </p:cNvSpPr>
            <p:nvPr/>
          </p:nvSpPr>
          <p:spPr bwMode="auto">
            <a:xfrm>
              <a:off x="4505" y="2213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76" name="Rectangle 48"/>
            <p:cNvSpPr>
              <a:spLocks noChangeArrowheads="1"/>
            </p:cNvSpPr>
            <p:nvPr/>
          </p:nvSpPr>
          <p:spPr bwMode="auto">
            <a:xfrm>
              <a:off x="3920" y="2408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77" name="Rectangle 49"/>
            <p:cNvSpPr>
              <a:spLocks noChangeArrowheads="1"/>
            </p:cNvSpPr>
            <p:nvPr/>
          </p:nvSpPr>
          <p:spPr bwMode="auto">
            <a:xfrm>
              <a:off x="4115" y="2408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78" name="Rectangle 50"/>
            <p:cNvSpPr>
              <a:spLocks noChangeArrowheads="1"/>
            </p:cNvSpPr>
            <p:nvPr/>
          </p:nvSpPr>
          <p:spPr bwMode="auto">
            <a:xfrm>
              <a:off x="4310" y="2408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79" name="Rectangle 51"/>
            <p:cNvSpPr>
              <a:spLocks noChangeArrowheads="1"/>
            </p:cNvSpPr>
            <p:nvPr/>
          </p:nvSpPr>
          <p:spPr bwMode="auto">
            <a:xfrm>
              <a:off x="4505" y="2408"/>
              <a:ext cx="195" cy="195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80" name="Line 52"/>
            <p:cNvSpPr>
              <a:spLocks noChangeShapeType="1"/>
            </p:cNvSpPr>
            <p:nvPr/>
          </p:nvSpPr>
          <p:spPr bwMode="auto">
            <a:xfrm flipH="1" flipV="1">
              <a:off x="3758" y="2051"/>
              <a:ext cx="162" cy="16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81" name="Rectangle 53"/>
            <p:cNvSpPr>
              <a:spLocks noChangeArrowheads="1"/>
            </p:cNvSpPr>
            <p:nvPr/>
          </p:nvSpPr>
          <p:spPr bwMode="auto">
            <a:xfrm>
              <a:off x="3632" y="2060"/>
              <a:ext cx="6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a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82" name="Rectangle 54"/>
            <p:cNvSpPr>
              <a:spLocks noChangeArrowheads="1"/>
            </p:cNvSpPr>
            <p:nvPr/>
          </p:nvSpPr>
          <p:spPr bwMode="auto">
            <a:xfrm>
              <a:off x="3823" y="1897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bc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83" name="Rectangle 55"/>
            <p:cNvSpPr>
              <a:spLocks noChangeArrowheads="1"/>
            </p:cNvSpPr>
            <p:nvPr/>
          </p:nvSpPr>
          <p:spPr bwMode="auto">
            <a:xfrm>
              <a:off x="3950" y="2060"/>
              <a:ext cx="14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84" name="Rectangle 56"/>
            <p:cNvSpPr>
              <a:spLocks noChangeArrowheads="1"/>
            </p:cNvSpPr>
            <p:nvPr/>
          </p:nvSpPr>
          <p:spPr bwMode="auto">
            <a:xfrm>
              <a:off x="4144" y="2060"/>
              <a:ext cx="14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85" name="Rectangle 57"/>
            <p:cNvSpPr>
              <a:spLocks noChangeArrowheads="1"/>
            </p:cNvSpPr>
            <p:nvPr/>
          </p:nvSpPr>
          <p:spPr bwMode="auto">
            <a:xfrm>
              <a:off x="4344" y="2060"/>
              <a:ext cx="14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86" name="Rectangle 58"/>
            <p:cNvSpPr>
              <a:spLocks noChangeArrowheads="1"/>
            </p:cNvSpPr>
            <p:nvPr/>
          </p:nvSpPr>
          <p:spPr bwMode="auto">
            <a:xfrm>
              <a:off x="4534" y="2060"/>
              <a:ext cx="14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87" name="Rectangle 59"/>
            <p:cNvSpPr>
              <a:spLocks noChangeArrowheads="1"/>
            </p:cNvSpPr>
            <p:nvPr/>
          </p:nvSpPr>
          <p:spPr bwMode="auto">
            <a:xfrm>
              <a:off x="3820" y="2238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88" name="Rectangle 60"/>
            <p:cNvSpPr>
              <a:spLocks noChangeArrowheads="1"/>
            </p:cNvSpPr>
            <p:nvPr/>
          </p:nvSpPr>
          <p:spPr bwMode="auto">
            <a:xfrm>
              <a:off x="3820" y="2433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89" name="Rectangle 84"/>
            <p:cNvSpPr>
              <a:spLocks noChangeArrowheads="1"/>
            </p:cNvSpPr>
            <p:nvPr/>
          </p:nvSpPr>
          <p:spPr bwMode="auto">
            <a:xfrm>
              <a:off x="3982" y="223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90" name="Rectangle 85"/>
            <p:cNvSpPr>
              <a:spLocks noChangeArrowheads="1"/>
            </p:cNvSpPr>
            <p:nvPr/>
          </p:nvSpPr>
          <p:spPr bwMode="auto">
            <a:xfrm>
              <a:off x="4177" y="223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91" name="Rectangle 86"/>
            <p:cNvSpPr>
              <a:spLocks noChangeArrowheads="1"/>
            </p:cNvSpPr>
            <p:nvPr/>
          </p:nvSpPr>
          <p:spPr bwMode="auto">
            <a:xfrm>
              <a:off x="4372" y="223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92" name="Rectangle 87"/>
            <p:cNvSpPr>
              <a:spLocks noChangeArrowheads="1"/>
            </p:cNvSpPr>
            <p:nvPr/>
          </p:nvSpPr>
          <p:spPr bwMode="auto">
            <a:xfrm>
              <a:off x="4567" y="2236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93" name="Rectangle 88"/>
            <p:cNvSpPr>
              <a:spLocks noChangeArrowheads="1"/>
            </p:cNvSpPr>
            <p:nvPr/>
          </p:nvSpPr>
          <p:spPr bwMode="auto">
            <a:xfrm>
              <a:off x="3982" y="2430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94" name="Rectangle 89"/>
            <p:cNvSpPr>
              <a:spLocks noChangeArrowheads="1"/>
            </p:cNvSpPr>
            <p:nvPr/>
          </p:nvSpPr>
          <p:spPr bwMode="auto">
            <a:xfrm>
              <a:off x="4177" y="2430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0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95" name="Rectangle 90"/>
            <p:cNvSpPr>
              <a:spLocks noChangeArrowheads="1"/>
            </p:cNvSpPr>
            <p:nvPr/>
          </p:nvSpPr>
          <p:spPr bwMode="auto">
            <a:xfrm>
              <a:off x="4372" y="2430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  <p:sp>
          <p:nvSpPr>
            <p:cNvPr id="196" name="Rectangle 91"/>
            <p:cNvSpPr>
              <a:spLocks noChangeArrowheads="1"/>
            </p:cNvSpPr>
            <p:nvPr/>
          </p:nvSpPr>
          <p:spPr bwMode="auto">
            <a:xfrm>
              <a:off x="4567" y="2430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1</a:t>
              </a:r>
              <a:endParaRPr lang="en-US" altLang="en-US" sz="1600">
                <a:solidFill>
                  <a:schemeClr val="accent1"/>
                </a:solidFill>
                <a:effectLst/>
              </a:endParaRPr>
            </a:p>
          </p:txBody>
        </p:sp>
      </p:grpSp>
      <p:sp>
        <p:nvSpPr>
          <p:cNvPr id="197" name="Freeform 92"/>
          <p:cNvSpPr>
            <a:spLocks/>
          </p:cNvSpPr>
          <p:nvPr/>
        </p:nvSpPr>
        <p:spPr bwMode="auto">
          <a:xfrm>
            <a:off x="6472238" y="3395663"/>
            <a:ext cx="557212" cy="552450"/>
          </a:xfrm>
          <a:custGeom>
            <a:avLst/>
            <a:gdLst>
              <a:gd name="T0" fmla="*/ 643 w 1371"/>
              <a:gd name="T1" fmla="*/ 16 h 1361"/>
              <a:gd name="T2" fmla="*/ 577 w 1371"/>
              <a:gd name="T3" fmla="*/ 16 h 1361"/>
              <a:gd name="T4" fmla="*/ 511 w 1371"/>
              <a:gd name="T5" fmla="*/ 20 h 1361"/>
              <a:gd name="T6" fmla="*/ 445 w 1371"/>
              <a:gd name="T7" fmla="*/ 28 h 1361"/>
              <a:gd name="T8" fmla="*/ 381 w 1371"/>
              <a:gd name="T9" fmla="*/ 38 h 1361"/>
              <a:gd name="T10" fmla="*/ 318 w 1371"/>
              <a:gd name="T11" fmla="*/ 51 h 1361"/>
              <a:gd name="T12" fmla="*/ 257 w 1371"/>
              <a:gd name="T13" fmla="*/ 71 h 1361"/>
              <a:gd name="T14" fmla="*/ 202 w 1371"/>
              <a:gd name="T15" fmla="*/ 100 h 1361"/>
              <a:gd name="T16" fmla="*/ 154 w 1371"/>
              <a:gd name="T17" fmla="*/ 134 h 1361"/>
              <a:gd name="T18" fmla="*/ 110 w 1371"/>
              <a:gd name="T19" fmla="*/ 175 h 1361"/>
              <a:gd name="T20" fmla="*/ 74 w 1371"/>
              <a:gd name="T21" fmla="*/ 222 h 1361"/>
              <a:gd name="T22" fmla="*/ 23 w 1371"/>
              <a:gd name="T23" fmla="*/ 334 h 1361"/>
              <a:gd name="T24" fmla="*/ 3 w 1371"/>
              <a:gd name="T25" fmla="*/ 456 h 1361"/>
              <a:gd name="T26" fmla="*/ 1 w 1371"/>
              <a:gd name="T27" fmla="*/ 580 h 1361"/>
              <a:gd name="T28" fmla="*/ 6 w 1371"/>
              <a:gd name="T29" fmla="*/ 672 h 1361"/>
              <a:gd name="T30" fmla="*/ 13 w 1371"/>
              <a:gd name="T31" fmla="*/ 736 h 1361"/>
              <a:gd name="T32" fmla="*/ 23 w 1371"/>
              <a:gd name="T33" fmla="*/ 800 h 1361"/>
              <a:gd name="T34" fmla="*/ 36 w 1371"/>
              <a:gd name="T35" fmla="*/ 863 h 1361"/>
              <a:gd name="T36" fmla="*/ 61 w 1371"/>
              <a:gd name="T37" fmla="*/ 954 h 1361"/>
              <a:gd name="T38" fmla="*/ 94 w 1371"/>
              <a:gd name="T39" fmla="*/ 1043 h 1361"/>
              <a:gd name="T40" fmla="*/ 140 w 1371"/>
              <a:gd name="T41" fmla="*/ 1125 h 1361"/>
              <a:gd name="T42" fmla="*/ 192 w 1371"/>
              <a:gd name="T43" fmla="*/ 1184 h 1361"/>
              <a:gd name="T44" fmla="*/ 242 w 1371"/>
              <a:gd name="T45" fmla="*/ 1227 h 1361"/>
              <a:gd name="T46" fmla="*/ 297 w 1371"/>
              <a:gd name="T47" fmla="*/ 1263 h 1361"/>
              <a:gd name="T48" fmla="*/ 356 w 1371"/>
              <a:gd name="T49" fmla="*/ 1293 h 1361"/>
              <a:gd name="T50" fmla="*/ 448 w 1371"/>
              <a:gd name="T51" fmla="*/ 1325 h 1361"/>
              <a:gd name="T52" fmla="*/ 543 w 1371"/>
              <a:gd name="T53" fmla="*/ 1343 h 1361"/>
              <a:gd name="T54" fmla="*/ 639 w 1371"/>
              <a:gd name="T55" fmla="*/ 1352 h 1361"/>
              <a:gd name="T56" fmla="*/ 735 w 1371"/>
              <a:gd name="T57" fmla="*/ 1358 h 1361"/>
              <a:gd name="T58" fmla="*/ 829 w 1371"/>
              <a:gd name="T59" fmla="*/ 1361 h 1361"/>
              <a:gd name="T60" fmla="*/ 923 w 1371"/>
              <a:gd name="T61" fmla="*/ 1360 h 1361"/>
              <a:gd name="T62" fmla="*/ 1017 w 1371"/>
              <a:gd name="T63" fmla="*/ 1352 h 1361"/>
              <a:gd name="T64" fmla="*/ 1102 w 1371"/>
              <a:gd name="T65" fmla="*/ 1343 h 1361"/>
              <a:gd name="T66" fmla="*/ 1187 w 1371"/>
              <a:gd name="T67" fmla="*/ 1329 h 1361"/>
              <a:gd name="T68" fmla="*/ 1262 w 1371"/>
              <a:gd name="T69" fmla="*/ 1297 h 1361"/>
              <a:gd name="T70" fmla="*/ 1309 w 1371"/>
              <a:gd name="T71" fmla="*/ 1250 h 1361"/>
              <a:gd name="T72" fmla="*/ 1334 w 1371"/>
              <a:gd name="T73" fmla="*/ 1202 h 1361"/>
              <a:gd name="T74" fmla="*/ 1350 w 1371"/>
              <a:gd name="T75" fmla="*/ 1149 h 1361"/>
              <a:gd name="T76" fmla="*/ 1361 w 1371"/>
              <a:gd name="T77" fmla="*/ 1095 h 1361"/>
              <a:gd name="T78" fmla="*/ 1371 w 1371"/>
              <a:gd name="T79" fmla="*/ 998 h 1361"/>
              <a:gd name="T80" fmla="*/ 1368 w 1371"/>
              <a:gd name="T81" fmla="*/ 897 h 1361"/>
              <a:gd name="T82" fmla="*/ 1360 w 1371"/>
              <a:gd name="T83" fmla="*/ 797 h 1361"/>
              <a:gd name="T84" fmla="*/ 1354 w 1371"/>
              <a:gd name="T85" fmla="*/ 717 h 1361"/>
              <a:gd name="T86" fmla="*/ 1351 w 1371"/>
              <a:gd name="T87" fmla="*/ 652 h 1361"/>
              <a:gd name="T88" fmla="*/ 1347 w 1371"/>
              <a:gd name="T89" fmla="*/ 588 h 1361"/>
              <a:gd name="T90" fmla="*/ 1340 w 1371"/>
              <a:gd name="T91" fmla="*/ 524 h 1361"/>
              <a:gd name="T92" fmla="*/ 1331 w 1371"/>
              <a:gd name="T93" fmla="*/ 433 h 1361"/>
              <a:gd name="T94" fmla="*/ 1318 w 1371"/>
              <a:gd name="T95" fmla="*/ 343 h 1361"/>
              <a:gd name="T96" fmla="*/ 1292 w 1371"/>
              <a:gd name="T97" fmla="*/ 257 h 1361"/>
              <a:gd name="T98" fmla="*/ 1257 w 1371"/>
              <a:gd name="T99" fmla="*/ 193 h 1361"/>
              <a:gd name="T100" fmla="*/ 1222 w 1371"/>
              <a:gd name="T101" fmla="*/ 148 h 1361"/>
              <a:gd name="T102" fmla="*/ 1181 w 1371"/>
              <a:gd name="T103" fmla="*/ 108 h 1361"/>
              <a:gd name="T104" fmla="*/ 1136 w 1371"/>
              <a:gd name="T105" fmla="*/ 74 h 1361"/>
              <a:gd name="T106" fmla="*/ 999 w 1371"/>
              <a:gd name="T107" fmla="*/ 20 h 1361"/>
              <a:gd name="T108" fmla="*/ 836 w 1371"/>
              <a:gd name="T109" fmla="*/ 0 h 1361"/>
              <a:gd name="T110" fmla="*/ 678 w 1371"/>
              <a:gd name="T111" fmla="*/ 6 h 1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371" h="1361">
                <a:moveTo>
                  <a:pt x="677" y="18"/>
                </a:moveTo>
                <a:lnTo>
                  <a:pt x="643" y="16"/>
                </a:lnTo>
                <a:lnTo>
                  <a:pt x="610" y="16"/>
                </a:lnTo>
                <a:lnTo>
                  <a:pt x="577" y="16"/>
                </a:lnTo>
                <a:lnTo>
                  <a:pt x="544" y="18"/>
                </a:lnTo>
                <a:lnTo>
                  <a:pt x="511" y="20"/>
                </a:lnTo>
                <a:lnTo>
                  <a:pt x="477" y="24"/>
                </a:lnTo>
                <a:lnTo>
                  <a:pt x="445" y="28"/>
                </a:lnTo>
                <a:lnTo>
                  <a:pt x="413" y="33"/>
                </a:lnTo>
                <a:lnTo>
                  <a:pt x="381" y="38"/>
                </a:lnTo>
                <a:lnTo>
                  <a:pt x="349" y="44"/>
                </a:lnTo>
                <a:lnTo>
                  <a:pt x="318" y="51"/>
                </a:lnTo>
                <a:lnTo>
                  <a:pt x="287" y="60"/>
                </a:lnTo>
                <a:lnTo>
                  <a:pt x="257" y="71"/>
                </a:lnTo>
                <a:lnTo>
                  <a:pt x="228" y="85"/>
                </a:lnTo>
                <a:lnTo>
                  <a:pt x="202" y="100"/>
                </a:lnTo>
                <a:lnTo>
                  <a:pt x="178" y="116"/>
                </a:lnTo>
                <a:lnTo>
                  <a:pt x="154" y="134"/>
                </a:lnTo>
                <a:lnTo>
                  <a:pt x="131" y="154"/>
                </a:lnTo>
                <a:lnTo>
                  <a:pt x="110" y="175"/>
                </a:lnTo>
                <a:lnTo>
                  <a:pt x="91" y="198"/>
                </a:lnTo>
                <a:lnTo>
                  <a:pt x="74" y="222"/>
                </a:lnTo>
                <a:lnTo>
                  <a:pt x="44" y="276"/>
                </a:lnTo>
                <a:lnTo>
                  <a:pt x="23" y="334"/>
                </a:lnTo>
                <a:lnTo>
                  <a:pt x="10" y="394"/>
                </a:lnTo>
                <a:lnTo>
                  <a:pt x="3" y="456"/>
                </a:lnTo>
                <a:lnTo>
                  <a:pt x="0" y="518"/>
                </a:lnTo>
                <a:lnTo>
                  <a:pt x="1" y="580"/>
                </a:lnTo>
                <a:lnTo>
                  <a:pt x="4" y="640"/>
                </a:lnTo>
                <a:lnTo>
                  <a:pt x="6" y="672"/>
                </a:lnTo>
                <a:lnTo>
                  <a:pt x="9" y="704"/>
                </a:lnTo>
                <a:lnTo>
                  <a:pt x="13" y="736"/>
                </a:lnTo>
                <a:lnTo>
                  <a:pt x="17" y="768"/>
                </a:lnTo>
                <a:lnTo>
                  <a:pt x="23" y="800"/>
                </a:lnTo>
                <a:lnTo>
                  <a:pt x="29" y="832"/>
                </a:lnTo>
                <a:lnTo>
                  <a:pt x="36" y="863"/>
                </a:lnTo>
                <a:lnTo>
                  <a:pt x="48" y="909"/>
                </a:lnTo>
                <a:lnTo>
                  <a:pt x="61" y="954"/>
                </a:lnTo>
                <a:lnTo>
                  <a:pt x="76" y="999"/>
                </a:lnTo>
                <a:lnTo>
                  <a:pt x="94" y="1043"/>
                </a:lnTo>
                <a:lnTo>
                  <a:pt x="115" y="1085"/>
                </a:lnTo>
                <a:lnTo>
                  <a:pt x="140" y="1125"/>
                </a:lnTo>
                <a:lnTo>
                  <a:pt x="169" y="1161"/>
                </a:lnTo>
                <a:lnTo>
                  <a:pt x="192" y="1184"/>
                </a:lnTo>
                <a:lnTo>
                  <a:pt x="216" y="1206"/>
                </a:lnTo>
                <a:lnTo>
                  <a:pt x="242" y="1227"/>
                </a:lnTo>
                <a:lnTo>
                  <a:pt x="269" y="1245"/>
                </a:lnTo>
                <a:lnTo>
                  <a:pt x="297" y="1263"/>
                </a:lnTo>
                <a:lnTo>
                  <a:pt x="326" y="1279"/>
                </a:lnTo>
                <a:lnTo>
                  <a:pt x="356" y="1293"/>
                </a:lnTo>
                <a:lnTo>
                  <a:pt x="402" y="1311"/>
                </a:lnTo>
                <a:lnTo>
                  <a:pt x="448" y="1325"/>
                </a:lnTo>
                <a:lnTo>
                  <a:pt x="495" y="1336"/>
                </a:lnTo>
                <a:lnTo>
                  <a:pt x="543" y="1343"/>
                </a:lnTo>
                <a:lnTo>
                  <a:pt x="591" y="1348"/>
                </a:lnTo>
                <a:lnTo>
                  <a:pt x="639" y="1352"/>
                </a:lnTo>
                <a:lnTo>
                  <a:pt x="688" y="1355"/>
                </a:lnTo>
                <a:lnTo>
                  <a:pt x="735" y="1358"/>
                </a:lnTo>
                <a:lnTo>
                  <a:pt x="782" y="1360"/>
                </a:lnTo>
                <a:lnTo>
                  <a:pt x="829" y="1361"/>
                </a:lnTo>
                <a:lnTo>
                  <a:pt x="876" y="1361"/>
                </a:lnTo>
                <a:lnTo>
                  <a:pt x="923" y="1360"/>
                </a:lnTo>
                <a:lnTo>
                  <a:pt x="970" y="1357"/>
                </a:lnTo>
                <a:lnTo>
                  <a:pt x="1017" y="1352"/>
                </a:lnTo>
                <a:lnTo>
                  <a:pt x="1059" y="1347"/>
                </a:lnTo>
                <a:lnTo>
                  <a:pt x="1102" y="1343"/>
                </a:lnTo>
                <a:lnTo>
                  <a:pt x="1145" y="1337"/>
                </a:lnTo>
                <a:lnTo>
                  <a:pt x="1187" y="1329"/>
                </a:lnTo>
                <a:lnTo>
                  <a:pt x="1226" y="1316"/>
                </a:lnTo>
                <a:lnTo>
                  <a:pt x="1262" y="1297"/>
                </a:lnTo>
                <a:lnTo>
                  <a:pt x="1293" y="1271"/>
                </a:lnTo>
                <a:lnTo>
                  <a:pt x="1309" y="1250"/>
                </a:lnTo>
                <a:lnTo>
                  <a:pt x="1323" y="1227"/>
                </a:lnTo>
                <a:lnTo>
                  <a:pt x="1334" y="1202"/>
                </a:lnTo>
                <a:lnTo>
                  <a:pt x="1343" y="1176"/>
                </a:lnTo>
                <a:lnTo>
                  <a:pt x="1350" y="1149"/>
                </a:lnTo>
                <a:lnTo>
                  <a:pt x="1356" y="1122"/>
                </a:lnTo>
                <a:lnTo>
                  <a:pt x="1361" y="1095"/>
                </a:lnTo>
                <a:lnTo>
                  <a:pt x="1368" y="1047"/>
                </a:lnTo>
                <a:lnTo>
                  <a:pt x="1371" y="998"/>
                </a:lnTo>
                <a:lnTo>
                  <a:pt x="1370" y="947"/>
                </a:lnTo>
                <a:lnTo>
                  <a:pt x="1368" y="897"/>
                </a:lnTo>
                <a:lnTo>
                  <a:pt x="1364" y="846"/>
                </a:lnTo>
                <a:lnTo>
                  <a:pt x="1360" y="797"/>
                </a:lnTo>
                <a:lnTo>
                  <a:pt x="1356" y="749"/>
                </a:lnTo>
                <a:lnTo>
                  <a:pt x="1354" y="717"/>
                </a:lnTo>
                <a:lnTo>
                  <a:pt x="1353" y="684"/>
                </a:lnTo>
                <a:lnTo>
                  <a:pt x="1351" y="652"/>
                </a:lnTo>
                <a:lnTo>
                  <a:pt x="1349" y="620"/>
                </a:lnTo>
                <a:lnTo>
                  <a:pt x="1347" y="588"/>
                </a:lnTo>
                <a:lnTo>
                  <a:pt x="1344" y="556"/>
                </a:lnTo>
                <a:lnTo>
                  <a:pt x="1340" y="524"/>
                </a:lnTo>
                <a:lnTo>
                  <a:pt x="1335" y="479"/>
                </a:lnTo>
                <a:lnTo>
                  <a:pt x="1331" y="433"/>
                </a:lnTo>
                <a:lnTo>
                  <a:pt x="1325" y="388"/>
                </a:lnTo>
                <a:lnTo>
                  <a:pt x="1318" y="343"/>
                </a:lnTo>
                <a:lnTo>
                  <a:pt x="1307" y="299"/>
                </a:lnTo>
                <a:lnTo>
                  <a:pt x="1292" y="257"/>
                </a:lnTo>
                <a:lnTo>
                  <a:pt x="1272" y="217"/>
                </a:lnTo>
                <a:lnTo>
                  <a:pt x="1257" y="193"/>
                </a:lnTo>
                <a:lnTo>
                  <a:pt x="1240" y="170"/>
                </a:lnTo>
                <a:lnTo>
                  <a:pt x="1222" y="148"/>
                </a:lnTo>
                <a:lnTo>
                  <a:pt x="1202" y="127"/>
                </a:lnTo>
                <a:lnTo>
                  <a:pt x="1181" y="108"/>
                </a:lnTo>
                <a:lnTo>
                  <a:pt x="1159" y="90"/>
                </a:lnTo>
                <a:lnTo>
                  <a:pt x="1136" y="74"/>
                </a:lnTo>
                <a:lnTo>
                  <a:pt x="1073" y="43"/>
                </a:lnTo>
                <a:lnTo>
                  <a:pt x="999" y="20"/>
                </a:lnTo>
                <a:lnTo>
                  <a:pt x="919" y="6"/>
                </a:lnTo>
                <a:lnTo>
                  <a:pt x="836" y="0"/>
                </a:lnTo>
                <a:lnTo>
                  <a:pt x="755" y="0"/>
                </a:lnTo>
                <a:lnTo>
                  <a:pt x="678" y="6"/>
                </a:lnTo>
                <a:lnTo>
                  <a:pt x="610" y="18"/>
                </a:lnTo>
              </a:path>
            </a:pathLst>
          </a:custGeom>
          <a:noFill/>
          <a:ln w="20638">
            <a:solidFill>
              <a:schemeClr val="accent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600"/>
          </a:p>
        </p:txBody>
      </p:sp>
      <p:sp>
        <p:nvSpPr>
          <p:cNvPr id="198" name="Rectangle 93"/>
          <p:cNvSpPr>
            <a:spLocks noChangeArrowheads="1"/>
          </p:cNvSpPr>
          <p:nvPr/>
        </p:nvSpPr>
        <p:spPr bwMode="auto">
          <a:xfrm>
            <a:off x="6156325" y="4149725"/>
            <a:ext cx="45685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1600">
                <a:solidFill>
                  <a:schemeClr val="accent2"/>
                </a:solidFill>
                <a:effectLst/>
              </a:rPr>
              <a:t>f = b</a:t>
            </a:r>
          </a:p>
        </p:txBody>
      </p:sp>
      <p:sp>
        <p:nvSpPr>
          <p:cNvPr id="199" name="Text Box 94"/>
          <p:cNvSpPr txBox="1">
            <a:spLocks noChangeArrowheads="1"/>
          </p:cNvSpPr>
          <p:nvPr/>
        </p:nvSpPr>
        <p:spPr bwMode="auto">
          <a:xfrm>
            <a:off x="838200" y="4876800"/>
            <a:ext cx="598926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2400" b="0" dirty="0">
                <a:solidFill>
                  <a:schemeClr val="tx2"/>
                </a:solidFill>
                <a:effectLst/>
              </a:rPr>
              <a:t>1. Circle the largest groups possible</a:t>
            </a:r>
          </a:p>
          <a:p>
            <a:pPr>
              <a:lnSpc>
                <a:spcPct val="100000"/>
              </a:lnSpc>
            </a:pPr>
            <a:r>
              <a:rPr lang="en-US" altLang="en-US" sz="2400" b="0" dirty="0">
                <a:solidFill>
                  <a:schemeClr val="tx2"/>
                </a:solidFill>
                <a:effectLst/>
              </a:rPr>
              <a:t>2. Group dimensions must be a power of 2</a:t>
            </a:r>
          </a:p>
          <a:p>
            <a:pPr>
              <a:lnSpc>
                <a:spcPct val="100000"/>
              </a:lnSpc>
            </a:pPr>
            <a:r>
              <a:rPr lang="en-US" altLang="en-US" sz="2400" b="0" dirty="0">
                <a:solidFill>
                  <a:schemeClr val="tx2"/>
                </a:solidFill>
                <a:effectLst/>
              </a:rPr>
              <a:t>3. Remember what circling means!</a:t>
            </a:r>
          </a:p>
        </p:txBody>
      </p:sp>
    </p:spTree>
    <p:extLst>
      <p:ext uri="{BB962C8B-B14F-4D97-AF65-F5344CB8AC3E}">
        <p14:creationId xmlns:p14="http://schemas.microsoft.com/office/powerpoint/2010/main" val="302240926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6" grpId="0"/>
      <p:bldP spid="122" grpId="0"/>
      <p:bldP spid="123" grpId="0" animBg="1"/>
      <p:bldP spid="150" grpId="0" animBg="1"/>
      <p:bldP spid="151" grpId="0" animBg="1"/>
      <p:bldP spid="152" grpId="0" animBg="1"/>
      <p:bldP spid="153" grpId="0"/>
      <p:bldP spid="170" grpId="0" animBg="1"/>
      <p:bldP spid="197" grpId="0" animBg="1"/>
      <p:bldP spid="198" grpId="0"/>
      <p:bldP spid="19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150938" y="76200"/>
            <a:ext cx="7793037" cy="860425"/>
          </a:xfrm>
        </p:spPr>
        <p:txBody>
          <a:bodyPr/>
          <a:lstStyle/>
          <a:p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K-Maps of 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3-variable XOR Function</a:t>
            </a: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9750" y="1258888"/>
            <a:ext cx="7848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57188" indent="-357188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Arial" panose="020B0604020202020204" pitchFamily="34" charset="0"/>
              <a:buChar char="●"/>
            </a:pPr>
            <a:r>
              <a:rPr lang="en-US" altLang="en-US" kern="0" dirty="0" smtClean="0"/>
              <a:t>Odd function – odd number of inputs are 1</a:t>
            </a:r>
          </a:p>
          <a:p>
            <a:pPr marL="357188" indent="-357188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SzTx/>
              <a:buFont typeface="Arial" panose="020B0604020202020204" pitchFamily="34" charset="0"/>
              <a:buChar char="●"/>
            </a:pPr>
            <a:r>
              <a:rPr lang="en-US" altLang="en-US" kern="0" dirty="0" smtClean="0"/>
              <a:t>Even function </a:t>
            </a:r>
            <a:r>
              <a:rPr lang="en-US" altLang="en-US" kern="0" dirty="0"/>
              <a:t>– even number of inputs are </a:t>
            </a:r>
            <a:r>
              <a:rPr lang="en-US" altLang="en-US" kern="0" dirty="0" smtClean="0"/>
              <a:t>1</a:t>
            </a:r>
            <a:endParaRPr lang="en-US" altLang="en-US" kern="0" dirty="0"/>
          </a:p>
        </p:txBody>
      </p:sp>
      <p:pic>
        <p:nvPicPr>
          <p:cNvPr id="9" name="Picture 4" descr="AACFLOE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7313613" cy="300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636697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15395514ED3549ABAA99A7026768A7" ma:contentTypeVersion="8" ma:contentTypeDescription="Create a new document." ma:contentTypeScope="" ma:versionID="59f3fb9d3d2936b51a1c0af34b42555f">
  <xsd:schema xmlns:xsd="http://www.w3.org/2001/XMLSchema" xmlns:xs="http://www.w3.org/2001/XMLSchema" xmlns:p="http://schemas.microsoft.com/office/2006/metadata/properties" xmlns:ns2="98f6bff5-5417-46e4-8e3b-172734cf8563" xmlns:ns3="7222a466-70b0-47a1-b0bf-ab7ae62da7b2" targetNamespace="http://schemas.microsoft.com/office/2006/metadata/properties" ma:root="true" ma:fieldsID="09035dc67ff8b8092fa7d104ea44ccc9" ns2:_="" ns3:_="">
    <xsd:import namespace="98f6bff5-5417-46e4-8e3b-172734cf8563"/>
    <xsd:import namespace="7222a466-70b0-47a1-b0bf-ab7ae62da7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f6bff5-5417-46e4-8e3b-172734cf856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22a466-70b0-47a1-b0bf-ab7ae62da7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9027B4-D390-4F5F-A2A1-E2FC0851CB43}"/>
</file>

<file path=customXml/itemProps2.xml><?xml version="1.0" encoding="utf-8"?>
<ds:datastoreItem xmlns:ds="http://schemas.openxmlformats.org/officeDocument/2006/customXml" ds:itemID="{C3B91FBF-C270-4A32-9133-A39B20277040}"/>
</file>

<file path=customXml/itemProps3.xml><?xml version="1.0" encoding="utf-8"?>
<ds:datastoreItem xmlns:ds="http://schemas.openxmlformats.org/officeDocument/2006/customXml" ds:itemID="{840CBA73-604A-4430-820B-49CBB49349B6}"/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12242</TotalTime>
  <Words>1884</Words>
  <Application>Microsoft Office PowerPoint</Application>
  <PresentationFormat>On-screen Show (4:3)</PresentationFormat>
  <Paragraphs>757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Blends</vt:lpstr>
      <vt:lpstr>Document</vt:lpstr>
      <vt:lpstr>COE211: Digital Logic Design</vt:lpstr>
      <vt:lpstr>Overview</vt:lpstr>
      <vt:lpstr>Karnaugh Maps</vt:lpstr>
      <vt:lpstr>Karnaugh Maps (cont’d)</vt:lpstr>
      <vt:lpstr>Rules for K-Maps</vt:lpstr>
      <vt:lpstr>Karnaugh Maps Examples</vt:lpstr>
      <vt:lpstr>Karnaugh Maps Examples (cont’d)</vt:lpstr>
      <vt:lpstr>Karnaugh Maps Examples (cont’d)</vt:lpstr>
      <vt:lpstr>K-Maps of 3-variable XOR Function</vt:lpstr>
      <vt:lpstr>Example using 1-bit Adder</vt:lpstr>
      <vt:lpstr>Example using 1-bit Adder (cont’d)</vt:lpstr>
      <vt:lpstr>Example using 1-bit Adder (cont’d)</vt:lpstr>
      <vt:lpstr>Example using 1-bit Adder (cont’d)</vt:lpstr>
      <vt:lpstr>Karnaugh Maps for 4-Input Functions</vt:lpstr>
      <vt:lpstr>Karnaugh Map: 4-Variable Example</vt:lpstr>
      <vt:lpstr>Design Examples</vt:lpstr>
      <vt:lpstr>Physical Implementation</vt:lpstr>
      <vt:lpstr>Karnaugh Maps: Don’t Cares</vt:lpstr>
      <vt:lpstr>Don’t Care Conditions</vt:lpstr>
      <vt:lpstr>Don’t Cares Examples</vt:lpstr>
      <vt:lpstr>Don’t Cares Examples (cont’d)</vt:lpstr>
      <vt:lpstr>Definition of Terms</vt:lpstr>
      <vt:lpstr>Examples to Illustrate Terms</vt:lpstr>
      <vt:lpstr>Prime Implicants</vt:lpstr>
      <vt:lpstr>Essential Prime Implicants</vt:lpstr>
      <vt:lpstr>Summary</vt:lpstr>
    </vt:vector>
  </TitlesOfParts>
  <Company>University of Miamib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CS103 - Digital Design</dc:title>
  <dc:creator>Emad Aboelela</dc:creator>
  <cp:lastModifiedBy>aelsemary</cp:lastModifiedBy>
  <cp:revision>1134</cp:revision>
  <cp:lastPrinted>1601-01-01T00:00:00Z</cp:lastPrinted>
  <dcterms:created xsi:type="dcterms:W3CDTF">2000-09-06T02:50:02Z</dcterms:created>
  <dcterms:modified xsi:type="dcterms:W3CDTF">2015-09-15T21:36:07Z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0x0101008915395514ED3549ABAA99A7026768A7</vt:lpwstr>
  </property>
</Properties>
</file>