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9"/>
  </p:notesMasterIdLst>
  <p:handoutMasterIdLst>
    <p:handoutMasterId r:id="rId30"/>
  </p:handoutMasterIdLst>
  <p:sldIdLst>
    <p:sldId id="256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96" r:id="rId16"/>
    <p:sldId id="297" r:id="rId17"/>
    <p:sldId id="298" r:id="rId18"/>
    <p:sldId id="284" r:id="rId19"/>
    <p:sldId id="286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73" r:id="rId28"/>
  </p:sldIdLst>
  <p:sldSz cx="9144000" cy="6858000" type="screen4x3"/>
  <p:notesSz cx="7724775" cy="10129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89">
          <p15:clr>
            <a:srgbClr val="A4A3A4"/>
          </p15:clr>
        </p15:guide>
        <p15:guide id="2" pos="24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FAF1"/>
    <a:srgbClr val="E8D1FF"/>
    <a:srgbClr val="FFFFCD"/>
    <a:srgbClr val="FFFFB7"/>
    <a:srgbClr val="FF33CC"/>
    <a:srgbClr val="C0C0C0"/>
    <a:srgbClr val="00CC00"/>
    <a:srgbClr val="3399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3519" autoAdjust="0"/>
  </p:normalViewPr>
  <p:slideViewPr>
    <p:cSldViewPr>
      <p:cViewPr varScale="1">
        <p:scale>
          <a:sx n="73" d="100"/>
          <a:sy n="73" d="100"/>
        </p:scale>
        <p:origin x="11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notesViewPr>
    <p:cSldViewPr>
      <p:cViewPr varScale="1">
        <p:scale>
          <a:sx n="44" d="100"/>
          <a:sy n="44" d="100"/>
        </p:scale>
        <p:origin x="-1552" y="-92"/>
      </p:cViewPr>
      <p:guideLst>
        <p:guide orient="horz" pos="3189"/>
        <p:guide pos="24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46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74" tIns="50986" rIns="101974" bIns="50986" numCol="1" anchor="t" anchorCtr="0" compatLnSpc="1">
            <a:prstTxWarp prst="textNoShape">
              <a:avLst/>
            </a:prstTxWarp>
          </a:bodyPr>
          <a:lstStyle>
            <a:lvl1pPr defTabSz="1019052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78325" y="0"/>
            <a:ext cx="3346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74" tIns="50986" rIns="101974" bIns="50986" numCol="1" anchor="t" anchorCtr="0" compatLnSpc="1">
            <a:prstTxWarp prst="textNoShape">
              <a:avLst/>
            </a:prstTxWarp>
          </a:bodyPr>
          <a:lstStyle>
            <a:lvl1pPr algn="r" defTabSz="1019052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21838"/>
            <a:ext cx="3346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74" tIns="50986" rIns="101974" bIns="50986" numCol="1" anchor="b" anchorCtr="0" compatLnSpc="1">
            <a:prstTxWarp prst="textNoShape">
              <a:avLst/>
            </a:prstTxWarp>
          </a:bodyPr>
          <a:lstStyle>
            <a:lvl1pPr defTabSz="1019052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378325" y="9621838"/>
            <a:ext cx="3346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74" tIns="50986" rIns="101974" bIns="50986" numCol="1" anchor="b" anchorCtr="0" compatLnSpc="1">
            <a:prstTxWarp prst="textNoShape">
              <a:avLst/>
            </a:prstTxWarp>
          </a:bodyPr>
          <a:lstStyle>
            <a:lvl1pPr algn="r" defTabSz="1017588">
              <a:defRPr sz="1400"/>
            </a:lvl1pPr>
          </a:lstStyle>
          <a:p>
            <a:fld id="{55D8473B-C842-4F7D-BFBB-D418B742C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2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46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74" tIns="50986" rIns="101974" bIns="50986" numCol="1" anchor="t" anchorCtr="0" compatLnSpc="1">
            <a:prstTxWarp prst="textNoShape">
              <a:avLst/>
            </a:prstTxWarp>
          </a:bodyPr>
          <a:lstStyle>
            <a:lvl1pPr defTabSz="1019052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378325" y="0"/>
            <a:ext cx="3346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74" tIns="50986" rIns="101974" bIns="50986" numCol="1" anchor="t" anchorCtr="0" compatLnSpc="1">
            <a:prstTxWarp prst="textNoShape">
              <a:avLst/>
            </a:prstTxWarp>
          </a:bodyPr>
          <a:lstStyle>
            <a:lvl1pPr algn="r" defTabSz="1019052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1913" y="758825"/>
            <a:ext cx="5067300" cy="380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7113" y="4813300"/>
            <a:ext cx="5670550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74" tIns="50986" rIns="101974" bIns="509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21838"/>
            <a:ext cx="3346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74" tIns="50986" rIns="101974" bIns="50986" numCol="1" anchor="b" anchorCtr="0" compatLnSpc="1">
            <a:prstTxWarp prst="textNoShape">
              <a:avLst/>
            </a:prstTxWarp>
          </a:bodyPr>
          <a:lstStyle>
            <a:lvl1pPr defTabSz="1019052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378325" y="9621838"/>
            <a:ext cx="3346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74" tIns="50986" rIns="101974" bIns="50986" numCol="1" anchor="b" anchorCtr="0" compatLnSpc="1">
            <a:prstTxWarp prst="textNoShape">
              <a:avLst/>
            </a:prstTxWarp>
          </a:bodyPr>
          <a:lstStyle>
            <a:lvl1pPr algn="r" defTabSz="1017588">
              <a:defRPr sz="1400"/>
            </a:lvl1pPr>
          </a:lstStyle>
          <a:p>
            <a:fld id="{A1E068A0-FBDE-4D20-BE5C-08ACB27D9B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8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66007B-4E58-4642-B081-A22B5256448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71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388" y="3257550"/>
            <a:ext cx="7880350" cy="30861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975" tIns="45181" rIns="91975" bIns="45181"/>
          <a:lstStyle/>
          <a:p>
            <a:endParaRPr lang="en-US" altLang="en-US"/>
          </a:p>
        </p:txBody>
      </p:sp>
      <p:sp>
        <p:nvSpPr>
          <p:cNvPr id="7106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3375" y="441325"/>
            <a:ext cx="3414713" cy="2560638"/>
          </a:xfrm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02228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aibah_Small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286000"/>
            <a:ext cx="555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27" y="1604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8124830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78633-7A1E-4042-9519-9BBBFD05E22A}" type="datetime1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CE221 - Dr. Emad Aboelela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C267E-971F-4B3D-A605-46B495B885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4545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447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5984875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467D4-5388-4AE7-8CCC-54F2484ECFC1}" type="datetime1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CE221 - Dr. Emad Aboelela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B22FE-427C-4816-A9B1-DBA83BE0B5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8549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7621-688B-4928-98F7-750F8A5B3B57}" type="datetime1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COE211: Digital Logic Design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537CB-08D3-448B-A7C3-F53F825031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92819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D1FFC-CDD7-4A08-B25D-E6E9642CE3BF}" type="datetime1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CE221 - Dr. Emad Aboelela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24BE5-A0C2-4DD4-8F89-9C1D21DA81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5137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192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2192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394A-1576-4EE1-BFE4-91A958E93AD1}" type="datetime1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CE221 - Dr. Emad Aboelela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ABD96-3487-446E-B1AB-22D7481B23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4555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124CF-5E67-4510-AA55-EB3FCF72CC4B}" type="datetime1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CE221 - Dr. Emad Aboelela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7F776-732A-4049-9B0D-F486E81EA0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05026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18FE6-9A67-41D5-B9FB-EAC26A9506A0}" type="datetime1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CE221 - Dr. Emad Aboelela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3D61B-953E-4B67-8DDF-9EF74BC53D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5616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81BB-DBAD-4568-9D3A-D71BA34431C8}" type="datetime1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CE221 - Dr. Emad Aboelela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25A6E-2005-4F82-A344-FC234B5DE0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331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E1090-2FD7-49C6-A7DE-849050B10854}" type="datetime1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CE221 - Dr. Emad Aboelela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3E5BE-1DD0-45AE-885A-7256D35B99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3039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472FE-7532-4EEC-A8FC-A2C8DF07B6FE}" type="datetime1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CE221 - Dr. Emad Aboelela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851E4-6E53-419A-8760-47E19EA548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508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Taibah_Small_logo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25413"/>
            <a:ext cx="555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957263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76200"/>
            <a:ext cx="779303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19200"/>
            <a:ext cx="815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F40EB9C1-9736-4098-A0AE-0F2F51CB2C58}" type="datetime1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 dirty="0"/>
              <a:t>COE211: Digital Logic Design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AA67E2-B2C0-44D1-8FA3-5AA51A4534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auto">
          <a:xfrm>
            <a:off x="754063" y="381000"/>
            <a:ext cx="328612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493713" y="803275"/>
            <a:ext cx="422275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863600" y="803275"/>
            <a:ext cx="369888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76200" y="73025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ransition spd="slow">
    <p:random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/>
              <a:t>COE211: Digital Logic Design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629400" cy="2362200"/>
          </a:xfrm>
        </p:spPr>
        <p:txBody>
          <a:bodyPr/>
          <a:lstStyle/>
          <a:p>
            <a:r>
              <a:rPr lang="en-US" dirty="0">
                <a:solidFill>
                  <a:srgbClr val="6600FF"/>
                </a:solidFill>
              </a:rPr>
              <a:t>Synchronous Sequential Logic</a:t>
            </a:r>
          </a:p>
          <a:p>
            <a:r>
              <a:rPr lang="en-US" sz="2400" dirty="0"/>
              <a:t>Part 2: </a:t>
            </a:r>
          </a:p>
          <a:p>
            <a:r>
              <a:rPr lang="en-US" sz="2400" dirty="0"/>
              <a:t>Sequential Circuits Analysis and Design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transitions represented as graph</a:t>
            </a:r>
          </a:p>
          <a:p>
            <a:pPr lvl="1"/>
            <a:r>
              <a:rPr lang="en-US" dirty="0"/>
              <a:t>Vertices indicate states</a:t>
            </a:r>
          </a:p>
          <a:p>
            <a:pPr lvl="1"/>
            <a:r>
              <a:rPr lang="en-US" dirty="0"/>
              <a:t>Edges represent transitions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</a:rPr>
              <a:t>Edge annotation: “x/y” meaning input is x and output is 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819400"/>
            <a:ext cx="3217170" cy="3144080"/>
          </a:xfrm>
          <a:prstGeom prst="rect">
            <a:avLst/>
          </a:prstGeom>
        </p:spPr>
      </p:pic>
      <p:pic>
        <p:nvPicPr>
          <p:cNvPr id="9" name="5.2.jpg" descr="5.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6" b="7091"/>
          <a:stretch/>
        </p:blipFill>
        <p:spPr bwMode="auto">
          <a:xfrm>
            <a:off x="4360169" y="2720975"/>
            <a:ext cx="4608189" cy="363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634594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Equation:</a:t>
            </a:r>
          </a:p>
          <a:p>
            <a:pPr marL="457200" lvl="1" indent="0">
              <a:buNone/>
            </a:pPr>
            <a:r>
              <a:rPr lang="en-US" dirty="0"/>
              <a:t>		(state equation)</a:t>
            </a:r>
          </a:p>
          <a:p>
            <a:pPr marL="457200" lvl="1" indent="0">
              <a:buNone/>
            </a:pPr>
            <a:r>
              <a:rPr lang="en-US" dirty="0"/>
              <a:t>		(flip-flop equation)</a:t>
            </a:r>
          </a:p>
          <a:p>
            <a:endParaRPr lang="en-US" dirty="0"/>
          </a:p>
          <a:p>
            <a:r>
              <a:rPr lang="en-US" dirty="0"/>
              <a:t>State table:</a:t>
            </a:r>
          </a:p>
          <a:p>
            <a:endParaRPr lang="en-US" dirty="0"/>
          </a:p>
          <a:p>
            <a:r>
              <a:rPr lang="en-US" dirty="0"/>
              <a:t>State diagram:</a:t>
            </a:r>
          </a:p>
          <a:p>
            <a:pPr lvl="1"/>
            <a:r>
              <a:rPr lang="en-US" dirty="0"/>
              <a:t>Note: no outputs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0938" y="1018862"/>
            <a:ext cx="4394436" cy="148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1600199"/>
            <a:ext cx="1943100" cy="2896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5287103"/>
            <a:ext cx="3768246" cy="858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088" y="3027314"/>
            <a:ext cx="1788068" cy="3134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533" y="3369671"/>
            <a:ext cx="1725624" cy="33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4172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with JK 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Flip-flop Input Equations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482" y="5194163"/>
            <a:ext cx="3904961" cy="7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2775" y="906499"/>
            <a:ext cx="5791200" cy="344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1898036"/>
      </p:ext>
    </p:extLst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with JK 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Equations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2781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847" y="990599"/>
            <a:ext cx="4745564" cy="282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526" y="4876800"/>
            <a:ext cx="559723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4526" y="5351960"/>
            <a:ext cx="6629400" cy="59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093222"/>
            <a:ext cx="4082854" cy="78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2291404"/>
      </p:ext>
    </p:ext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with JK 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Equations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State table:</a:t>
            </a:r>
          </a:p>
          <a:p>
            <a:r>
              <a:rPr lang="en-US" sz="2000" dirty="0"/>
              <a:t>State Diagram: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2550" y="990599"/>
            <a:ext cx="4062860" cy="24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92275"/>
            <a:ext cx="3429000" cy="37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544" y="2055097"/>
            <a:ext cx="3425456" cy="30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8620" y="3557350"/>
            <a:ext cx="5780454" cy="29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887" y="3785950"/>
            <a:ext cx="2873513" cy="24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9296506"/>
      </p:ext>
    </p:extLst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5105400"/>
          </a:xfrm>
        </p:spPr>
        <p:txBody>
          <a:bodyPr/>
          <a:lstStyle/>
          <a:p>
            <a:r>
              <a:rPr lang="en-US" sz="2000" dirty="0"/>
              <a:t>State diagrams are representations of Finite State Machines (</a:t>
            </a:r>
            <a:r>
              <a:rPr lang="en-US" sz="2000" dirty="0">
                <a:solidFill>
                  <a:srgbClr val="FF0000"/>
                </a:solidFill>
              </a:rPr>
              <a:t>FSM</a:t>
            </a:r>
            <a:r>
              <a:rPr lang="en-US" sz="2000" dirty="0"/>
              <a:t>)</a:t>
            </a:r>
          </a:p>
          <a:p>
            <a:r>
              <a:rPr lang="en-US" dirty="0"/>
              <a:t>Two flavors of FSMs:</a:t>
            </a:r>
          </a:p>
          <a:p>
            <a:pPr lvl="1"/>
            <a:r>
              <a:rPr lang="en-US" dirty="0"/>
              <a:t>Mealy FSM</a:t>
            </a:r>
          </a:p>
          <a:p>
            <a:pPr lvl="1"/>
            <a:r>
              <a:rPr lang="en-US" dirty="0"/>
              <a:t>Moore FSM</a:t>
            </a:r>
          </a:p>
          <a:p>
            <a:r>
              <a:rPr lang="en-US" dirty="0"/>
              <a:t>Difference:</a:t>
            </a:r>
          </a:p>
          <a:p>
            <a:pPr lvl="1"/>
            <a:r>
              <a:rPr lang="en-US" dirty="0"/>
              <a:t>How output is determined</a:t>
            </a:r>
          </a:p>
          <a:p>
            <a:r>
              <a:rPr lang="en-US" dirty="0"/>
              <a:t>Mealy FSM</a:t>
            </a:r>
          </a:p>
          <a:p>
            <a:pPr lvl="1"/>
            <a:r>
              <a:rPr lang="en-US" dirty="0"/>
              <a:t>Output depends on input and state</a:t>
            </a:r>
          </a:p>
          <a:p>
            <a:pPr lvl="1"/>
            <a:r>
              <a:rPr lang="en-US" dirty="0"/>
              <a:t>Output is not synchronized with clock</a:t>
            </a:r>
          </a:p>
          <a:p>
            <a:pPr lvl="1"/>
            <a:r>
              <a:rPr lang="en-US" dirty="0"/>
              <a:t>can have temporarily unstable output</a:t>
            </a:r>
          </a:p>
          <a:p>
            <a:r>
              <a:rPr lang="en-US" dirty="0"/>
              <a:t>Moore FSM</a:t>
            </a:r>
          </a:p>
          <a:p>
            <a:pPr lvl="1"/>
            <a:r>
              <a:rPr lang="en-US" dirty="0"/>
              <a:t>Output depends only on state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615562"/>
            <a:ext cx="2971279" cy="9883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5061097"/>
            <a:ext cx="2857936" cy="89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17395"/>
      </p:ext>
    </p:extLst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Mealy vs Moore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Mealy Machine</a:t>
            </a:r>
          </a:p>
          <a:p>
            <a:pPr lvl="1"/>
            <a:r>
              <a:rPr lang="en-US" dirty="0"/>
              <a:t>Output is a function of </a:t>
            </a:r>
          </a:p>
          <a:p>
            <a:pPr marL="457200" lvl="1" indent="0">
              <a:buNone/>
            </a:pPr>
            <a:r>
              <a:rPr lang="en-US" dirty="0"/>
              <a:t>current state and present input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Moore Machine</a:t>
            </a:r>
          </a:p>
          <a:p>
            <a:pPr lvl="1"/>
            <a:r>
              <a:rPr lang="en-US" dirty="0"/>
              <a:t>Output is a function of </a:t>
            </a:r>
          </a:p>
          <a:p>
            <a:pPr marL="457200" lvl="1" indent="0">
              <a:buNone/>
            </a:pPr>
            <a:r>
              <a:rPr lang="en-US" dirty="0"/>
              <a:t>current state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7300" y="1532258"/>
            <a:ext cx="4875028" cy="205821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7300" y="3944892"/>
            <a:ext cx="4761190" cy="257995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244" y="2667000"/>
            <a:ext cx="2776282" cy="9234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0730" y="5406258"/>
            <a:ext cx="2857936" cy="89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68546"/>
      </p:ext>
    </p:extLst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Design of Sequential Circuits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59209"/>
      </p:ext>
    </p:extLst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Sequential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Derive state diagram from description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dirty="0"/>
              <a:t>Reduce number of states if necessary (will NOT be covered)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Assign binary values to states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Obtain binary coded state table (transition table)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Choose type of flip-flops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Derive flip-flop input equations and output equations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Draw logic diagram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53687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Sequence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Circuit specification:</a:t>
            </a:r>
          </a:p>
          <a:p>
            <a:pPr lvl="1"/>
            <a:r>
              <a:rPr lang="en-US" dirty="0"/>
              <a:t>Design a circuit that outputs a 1 when three consecutive 1s have been applied to input, and 0 otherwise.”</a:t>
            </a:r>
          </a:p>
          <a:p>
            <a:r>
              <a:rPr lang="en-US" dirty="0"/>
              <a:t>Step 1: derive state diagram</a:t>
            </a:r>
          </a:p>
          <a:p>
            <a:pPr lvl="1"/>
            <a:r>
              <a:rPr lang="en-US" dirty="0"/>
              <a:t>What should a state represent?</a:t>
            </a:r>
          </a:p>
          <a:p>
            <a:pPr lvl="2"/>
            <a:r>
              <a:rPr lang="en-US" dirty="0"/>
              <a:t>E.g., “number of 1’s seen so far”</a:t>
            </a:r>
          </a:p>
          <a:p>
            <a:pPr lvl="1"/>
            <a:r>
              <a:rPr lang="en-US" dirty="0"/>
              <a:t>Moore or Mealy FSM?</a:t>
            </a:r>
          </a:p>
          <a:p>
            <a:pPr lvl="2"/>
            <a:r>
              <a:rPr lang="en-US" dirty="0"/>
              <a:t>Both possible</a:t>
            </a:r>
          </a:p>
          <a:p>
            <a:pPr lvl="2"/>
            <a:r>
              <a:rPr lang="en-US" dirty="0"/>
              <a:t>Chose Moore to simplify diagram</a:t>
            </a:r>
          </a:p>
          <a:p>
            <a:pPr lvl="1"/>
            <a:r>
              <a:rPr lang="en-US" dirty="0"/>
              <a:t>State diagram:</a:t>
            </a:r>
          </a:p>
          <a:p>
            <a:pPr lvl="2"/>
            <a:r>
              <a:rPr lang="en-US" dirty="0"/>
              <a:t>State S0: </a:t>
            </a:r>
            <a:r>
              <a:rPr lang="en-US" dirty="0">
                <a:solidFill>
                  <a:schemeClr val="tx1"/>
                </a:solidFill>
              </a:rPr>
              <a:t>zero 1s detected</a:t>
            </a:r>
          </a:p>
          <a:p>
            <a:pPr lvl="2"/>
            <a:r>
              <a:rPr lang="en-US" dirty="0"/>
              <a:t>State S1: </a:t>
            </a:r>
            <a:r>
              <a:rPr lang="en-US" dirty="0">
                <a:solidFill>
                  <a:schemeClr val="tx1"/>
                </a:solidFill>
              </a:rPr>
              <a:t>one 1 detected</a:t>
            </a:r>
          </a:p>
          <a:p>
            <a:pPr lvl="2"/>
            <a:r>
              <a:rPr lang="en-US" dirty="0"/>
              <a:t>State S2: </a:t>
            </a:r>
            <a:r>
              <a:rPr lang="en-US" dirty="0">
                <a:solidFill>
                  <a:schemeClr val="tx1"/>
                </a:solidFill>
              </a:rPr>
              <a:t>two 1s detected</a:t>
            </a:r>
          </a:p>
          <a:p>
            <a:pPr lvl="2"/>
            <a:r>
              <a:rPr lang="en-US" dirty="0"/>
              <a:t>State S3: </a:t>
            </a:r>
            <a:r>
              <a:rPr lang="en-US" dirty="0">
                <a:solidFill>
                  <a:schemeClr val="tx1"/>
                </a:solidFill>
              </a:rPr>
              <a:t>three 1s detected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AACFLQS0.jpg" descr="AACFLQS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41254"/>
            <a:ext cx="2726531" cy="370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125201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Sequential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153400" cy="5334000"/>
          </a:xfrm>
        </p:spPr>
        <p:txBody>
          <a:bodyPr/>
          <a:lstStyle/>
          <a:p>
            <a:r>
              <a:rPr lang="en-US" dirty="0"/>
              <a:t>Behavior of clocked sequential circuit determined by</a:t>
            </a:r>
          </a:p>
          <a:p>
            <a:pPr lvl="1"/>
            <a:r>
              <a:rPr lang="en-US" dirty="0"/>
              <a:t>Inputs</a:t>
            </a:r>
          </a:p>
          <a:p>
            <a:pPr lvl="1"/>
            <a:r>
              <a:rPr lang="en-US" dirty="0"/>
              <a:t>Outputs</a:t>
            </a:r>
          </a:p>
          <a:p>
            <a:pPr lvl="1"/>
            <a:r>
              <a:rPr lang="en-US" dirty="0"/>
              <a:t>State of flip-flops</a:t>
            </a:r>
          </a:p>
          <a:p>
            <a:r>
              <a:rPr lang="en-US" dirty="0"/>
              <a:t>Analysis process</a:t>
            </a:r>
          </a:p>
          <a:p>
            <a:pPr lvl="1"/>
            <a:r>
              <a:rPr lang="en-US" dirty="0"/>
              <a:t>Consider all combinations of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</a:rPr>
              <a:t>Inputs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</a:rPr>
              <a:t>Flip-flop states</a:t>
            </a:r>
          </a:p>
          <a:p>
            <a:pPr lvl="1"/>
            <a:r>
              <a:rPr lang="en-US" dirty="0"/>
              <a:t>Determine next state and output of circuit</a:t>
            </a:r>
          </a:p>
          <a:p>
            <a:r>
              <a:rPr lang="en-US" dirty="0"/>
              <a:t>Concept of a Finite State Machine (FSM)</a:t>
            </a:r>
          </a:p>
          <a:p>
            <a:r>
              <a:rPr lang="en-US" dirty="0"/>
              <a:t>Methods</a:t>
            </a:r>
          </a:p>
          <a:p>
            <a:pPr lvl="1"/>
            <a:r>
              <a:rPr lang="en-US" dirty="0"/>
              <a:t>State equations</a:t>
            </a:r>
          </a:p>
          <a:p>
            <a:pPr lvl="1"/>
            <a:r>
              <a:rPr lang="en-US" dirty="0"/>
              <a:t>State table</a:t>
            </a:r>
          </a:p>
          <a:p>
            <a:pPr lvl="1"/>
            <a:r>
              <a:rPr lang="en-US" dirty="0"/>
              <a:t>State diagram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31897"/>
      </p:ext>
    </p:extLst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Sequence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2: state assignment</a:t>
            </a:r>
          </a:p>
          <a:p>
            <a:pPr lvl="1"/>
            <a:r>
              <a:rPr lang="en-US" dirty="0"/>
              <a:t>Two flip-flops</a:t>
            </a:r>
          </a:p>
          <a:p>
            <a:pPr lvl="1"/>
            <a:r>
              <a:rPr lang="en-US" dirty="0"/>
              <a:t>Binary state coding</a:t>
            </a:r>
          </a:p>
          <a:p>
            <a:endParaRPr lang="en-US" dirty="0"/>
          </a:p>
          <a:p>
            <a:r>
              <a:rPr lang="en-US" dirty="0"/>
              <a:t>Step 3: Binary coded</a:t>
            </a:r>
          </a:p>
          <a:p>
            <a:pPr marL="0" indent="0">
              <a:buNone/>
            </a:pPr>
            <a:r>
              <a:rPr lang="en-US" dirty="0"/>
              <a:t> state table</a:t>
            </a:r>
          </a:p>
          <a:p>
            <a:pPr lvl="1"/>
            <a:r>
              <a:rPr lang="en-US" dirty="0"/>
              <a:t>Name flip-flops A and B</a:t>
            </a:r>
          </a:p>
          <a:p>
            <a:endParaRPr lang="en-US" dirty="0"/>
          </a:p>
          <a:p>
            <a:r>
              <a:rPr lang="en-US" dirty="0"/>
              <a:t>Step 4: Choose type of</a:t>
            </a:r>
          </a:p>
          <a:p>
            <a:pPr marL="0" indent="0">
              <a:buNone/>
            </a:pPr>
            <a:r>
              <a:rPr lang="en-US" dirty="0"/>
              <a:t> flip-flops</a:t>
            </a:r>
          </a:p>
          <a:p>
            <a:pPr lvl="1"/>
            <a:r>
              <a:rPr lang="en-US" dirty="0"/>
              <a:t>E.g., D flip-flop</a:t>
            </a:r>
          </a:p>
          <a:p>
            <a:pPr lvl="1"/>
            <a:r>
              <a:rPr lang="en-US" dirty="0"/>
              <a:t>Characteristic equation: Q(t+1)=DQ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5.11.jpg" descr="5.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91" y="1828800"/>
            <a:ext cx="46688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463936"/>
      </p:ext>
    </p:extLst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Sequence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6: </a:t>
            </a:r>
            <a:r>
              <a:rPr lang="en-US" sz="2000" dirty="0"/>
              <a:t>derive flip-flop input equations and output equation</a:t>
            </a:r>
          </a:p>
          <a:p>
            <a:pPr lvl="1"/>
            <a:r>
              <a:rPr lang="en-US" dirty="0"/>
              <a:t>Use state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1" y="2133601"/>
            <a:ext cx="2362199" cy="2730049"/>
          </a:xfrm>
          <a:prstGeom prst="rect">
            <a:avLst/>
          </a:prstGeom>
        </p:spPr>
      </p:pic>
      <p:pic>
        <p:nvPicPr>
          <p:cNvPr id="8" name="5.11.jpg" descr="5.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92" y="1828800"/>
            <a:ext cx="4394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565680"/>
      </p:ext>
    </p:extLst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Sequence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6b: minimize equations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2628" y="1752600"/>
            <a:ext cx="3276620" cy="1124372"/>
          </a:xfrm>
          <a:prstGeom prst="rect">
            <a:avLst/>
          </a:prstGeom>
        </p:spPr>
      </p:pic>
      <p:pic>
        <p:nvPicPr>
          <p:cNvPr id="8" name="AAHFUXY0.jpg" descr="AAHFUXY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7239000" cy="2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872351"/>
      </p:ext>
    </p:extLst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Sequence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AACFLQU0.jpg" descr="AACFLQU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98" y="1774782"/>
            <a:ext cx="5394325" cy="447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546737"/>
      </p:ext>
    </p:extLst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24</a:t>
            </a:r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381000"/>
            <a:ext cx="3644900" cy="598488"/>
          </a:xfrm>
          <a:noFill/>
          <a:ln/>
        </p:spPr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Summary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19200"/>
            <a:ext cx="7921625" cy="4935538"/>
          </a:xfrm>
          <a:noFill/>
          <a:ln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57188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Font typeface="Arial" panose="020B0604020202020204" pitchFamily="34" charset="0"/>
              <a:buChar char="●"/>
            </a:pPr>
            <a:r>
              <a:rPr lang="en-US" altLang="en-US">
                <a:cs typeface="Arial" panose="020B0604020202020204" pitchFamily="34" charset="0"/>
              </a:rPr>
              <a:t>Flip flops contain state information</a:t>
            </a:r>
          </a:p>
          <a:p>
            <a:pPr marL="357188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Font typeface="Arial" panose="020B0604020202020204" pitchFamily="34" charset="0"/>
              <a:buChar char="●"/>
            </a:pPr>
            <a:r>
              <a:rPr lang="en-US" altLang="en-US">
                <a:cs typeface="Arial" panose="020B0604020202020204" pitchFamily="34" charset="0"/>
              </a:rPr>
              <a:t>State can be represented in several forms:</a:t>
            </a:r>
          </a:p>
          <a:p>
            <a:pPr marL="822325" lvl="1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altLang="en-US" sz="2000">
                <a:cs typeface="Arial" panose="020B0604020202020204" pitchFamily="34" charset="0"/>
              </a:rPr>
              <a:t>State equations</a:t>
            </a:r>
          </a:p>
          <a:p>
            <a:pPr marL="822325" lvl="1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altLang="en-US" sz="2000">
                <a:cs typeface="Arial" panose="020B0604020202020204" pitchFamily="34" charset="0"/>
              </a:rPr>
              <a:t>State table</a:t>
            </a:r>
          </a:p>
          <a:p>
            <a:pPr marL="822325" lvl="1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altLang="en-US" sz="2000">
                <a:cs typeface="Arial" panose="020B0604020202020204" pitchFamily="34" charset="0"/>
              </a:rPr>
              <a:t>State diagram</a:t>
            </a:r>
          </a:p>
          <a:p>
            <a:pPr marL="357188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Font typeface="Arial" panose="020B0604020202020204" pitchFamily="34" charset="0"/>
              <a:buChar char="●"/>
            </a:pPr>
            <a:r>
              <a:rPr lang="en-US" altLang="en-US">
                <a:cs typeface="Arial" panose="020B0604020202020204" pitchFamily="34" charset="0"/>
              </a:rPr>
              <a:t>Possible to convert between these forms</a:t>
            </a:r>
          </a:p>
          <a:p>
            <a:pPr marL="357188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Font typeface="Arial" panose="020B0604020202020204" pitchFamily="34" charset="0"/>
              <a:buChar char="●"/>
            </a:pPr>
            <a:r>
              <a:rPr lang="en-US" altLang="en-US">
                <a:cs typeface="Arial" panose="020B0604020202020204" pitchFamily="34" charset="0"/>
              </a:rPr>
              <a:t>Circuits with states can take on a finite set of values</a:t>
            </a:r>
          </a:p>
          <a:p>
            <a:pPr marL="822325" lvl="1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altLang="en-US" sz="2000">
                <a:cs typeface="Arial" panose="020B0604020202020204" pitchFamily="34" charset="0"/>
              </a:rPr>
              <a:t>Finite state machine</a:t>
            </a:r>
          </a:p>
          <a:p>
            <a:pPr marL="357188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Font typeface="Arial" panose="020B0604020202020204" pitchFamily="34" charset="0"/>
              <a:buChar char="●"/>
            </a:pPr>
            <a:r>
              <a:rPr lang="en-US" altLang="en-US">
                <a:cs typeface="Arial" panose="020B0604020202020204" pitchFamily="34" charset="0"/>
              </a:rPr>
              <a:t>Two types of “machines”</a:t>
            </a:r>
          </a:p>
          <a:p>
            <a:pPr marL="822325" lvl="1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altLang="en-US" sz="2000">
                <a:cs typeface="Arial" panose="020B0604020202020204" pitchFamily="34" charset="0"/>
              </a:rPr>
              <a:t>Mealy machine</a:t>
            </a:r>
          </a:p>
          <a:p>
            <a:pPr marL="822325" lvl="1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altLang="en-US" sz="2000">
                <a:cs typeface="Arial" panose="020B0604020202020204" pitchFamily="34" charset="0"/>
              </a:rPr>
              <a:t>Moore machine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circuit</a:t>
            </a:r>
          </a:p>
          <a:p>
            <a:pPr lvl="1"/>
            <a:r>
              <a:rPr lang="en-US" dirty="0"/>
              <a:t>Input: x</a:t>
            </a:r>
          </a:p>
          <a:p>
            <a:pPr lvl="1"/>
            <a:r>
              <a:rPr lang="en-US" dirty="0"/>
              <a:t>Output: y</a:t>
            </a:r>
          </a:p>
          <a:p>
            <a:pPr lvl="1"/>
            <a:r>
              <a:rPr lang="en-US" dirty="0"/>
              <a:t>Flip-flops:</a:t>
            </a:r>
          </a:p>
          <a:p>
            <a:pPr lvl="2"/>
            <a:r>
              <a:rPr lang="en-US" dirty="0"/>
              <a:t>2 D-type FFs</a:t>
            </a:r>
          </a:p>
          <a:p>
            <a:pPr marL="914400" lvl="2" indent="0">
              <a:buNone/>
            </a:pPr>
            <a:r>
              <a:rPr lang="en-US" dirty="0"/>
              <a:t>A and B</a:t>
            </a:r>
          </a:p>
          <a:p>
            <a:r>
              <a:rPr lang="en-US" dirty="0"/>
              <a:t>When is y=1?</a:t>
            </a:r>
          </a:p>
          <a:p>
            <a:pPr lvl="1"/>
            <a:r>
              <a:rPr lang="en-US" dirty="0"/>
              <a:t>Very difficult to answer</a:t>
            </a:r>
          </a:p>
          <a:p>
            <a:pPr lvl="1"/>
            <a:r>
              <a:rPr lang="en-US" dirty="0"/>
              <a:t>Systematic analysis</a:t>
            </a:r>
          </a:p>
          <a:p>
            <a:pPr marL="457200" lvl="1" indent="0">
              <a:buNone/>
            </a:pPr>
            <a:r>
              <a:rPr lang="en-US" dirty="0"/>
              <a:t> necessary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066800"/>
            <a:ext cx="472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82608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and Output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Circuit view 			FSM 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514" y="1828800"/>
            <a:ext cx="3460260" cy="3370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828800"/>
            <a:ext cx="3176134" cy="3364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5226275"/>
            <a:ext cx="3048000" cy="107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72797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and Output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equation specifies next state</a:t>
            </a:r>
          </a:p>
          <a:p>
            <a:pPr lvl="1"/>
            <a:r>
              <a:rPr lang="en-US" dirty="0"/>
              <a:t>Function of current state and inputs</a:t>
            </a:r>
          </a:p>
          <a:p>
            <a:r>
              <a:rPr lang="en-US" dirty="0"/>
              <a:t>State equation for flip-flops:</a:t>
            </a:r>
          </a:p>
          <a:p>
            <a:pPr lvl="1"/>
            <a:r>
              <a:rPr lang="en-US" dirty="0"/>
              <a:t>A(t+1) = A(t) x(t) + B(t) x(t)</a:t>
            </a:r>
          </a:p>
          <a:p>
            <a:pPr lvl="1"/>
            <a:r>
              <a:rPr lang="en-US" dirty="0"/>
              <a:t>B(t+1) = A’(t) x(t)</a:t>
            </a:r>
          </a:p>
          <a:p>
            <a:r>
              <a:rPr lang="en-US" dirty="0"/>
              <a:t>Output expression:</a:t>
            </a:r>
          </a:p>
          <a:p>
            <a:pPr lvl="1"/>
            <a:r>
              <a:rPr lang="en-US" dirty="0"/>
              <a:t>y(t) = (A(t) + B(t)) x’(t)</a:t>
            </a:r>
          </a:p>
          <a:p>
            <a:r>
              <a:rPr lang="en-US" dirty="0"/>
              <a:t>Simplified notation:</a:t>
            </a:r>
          </a:p>
          <a:p>
            <a:pPr lvl="1"/>
            <a:r>
              <a:rPr lang="en-US" dirty="0"/>
              <a:t>A(t+1) = A x + B x</a:t>
            </a:r>
          </a:p>
          <a:p>
            <a:pPr lvl="1"/>
            <a:r>
              <a:rPr lang="en-US" dirty="0"/>
              <a:t>B(t+1) = A’ x</a:t>
            </a:r>
          </a:p>
          <a:p>
            <a:pPr lvl="1"/>
            <a:r>
              <a:rPr lang="en-US" dirty="0"/>
              <a:t>y = (A+B) x’</a:t>
            </a:r>
          </a:p>
          <a:p>
            <a:r>
              <a:rPr lang="en-US" dirty="0">
                <a:solidFill>
                  <a:srgbClr val="FF0000"/>
                </a:solidFill>
              </a:rPr>
              <a:t>How to derive these </a:t>
            </a:r>
            <a:r>
              <a:rPr lang="en-US" dirty="0" err="1">
                <a:solidFill>
                  <a:srgbClr val="FF0000"/>
                </a:solidFill>
              </a:rPr>
              <a:t>Eqs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0047" y="2057400"/>
            <a:ext cx="4173953" cy="38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13057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 Input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state equations</a:t>
            </a:r>
          </a:p>
          <a:p>
            <a:pPr lvl="1"/>
            <a:r>
              <a:rPr lang="en-US" dirty="0"/>
              <a:t>Specifies type of flip-flop used</a:t>
            </a:r>
          </a:p>
          <a:p>
            <a:pPr lvl="1"/>
            <a:r>
              <a:rPr lang="en-US" dirty="0"/>
              <a:t>In case of D-FFs </a:t>
            </a:r>
          </a:p>
          <a:p>
            <a:pPr marL="457200" lvl="1" indent="0">
              <a:buNone/>
            </a:pPr>
            <a:r>
              <a:rPr lang="en-US" dirty="0"/>
              <a:t>they are the</a:t>
            </a:r>
          </a:p>
          <a:p>
            <a:pPr marL="457200" lvl="1" indent="0">
              <a:buNone/>
            </a:pPr>
            <a:r>
              <a:rPr lang="en-US" dirty="0"/>
              <a:t>same as state equations.</a:t>
            </a:r>
          </a:p>
          <a:p>
            <a:r>
              <a:rPr lang="en-US" dirty="0"/>
              <a:t>This circuit:</a:t>
            </a:r>
          </a:p>
          <a:p>
            <a:pPr lvl="1"/>
            <a:r>
              <a:rPr lang="en-US" dirty="0"/>
              <a:t>D</a:t>
            </a:r>
            <a:r>
              <a:rPr lang="en-US" baseline="-25000" dirty="0"/>
              <a:t>A</a:t>
            </a:r>
            <a:r>
              <a:rPr lang="en-US" dirty="0"/>
              <a:t> = A x + B x</a:t>
            </a:r>
          </a:p>
          <a:p>
            <a:pPr lvl="1"/>
            <a:r>
              <a:rPr lang="en-US" dirty="0"/>
              <a:t>D</a:t>
            </a:r>
            <a:r>
              <a:rPr lang="en-US" baseline="-25000" dirty="0"/>
              <a:t>B</a:t>
            </a:r>
            <a:r>
              <a:rPr lang="en-US" dirty="0"/>
              <a:t> = A’ x</a:t>
            </a:r>
          </a:p>
          <a:p>
            <a:pPr lvl="1"/>
            <a:r>
              <a:rPr lang="en-US" dirty="0"/>
              <a:t>y = (A + B) x’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0708" y="2057400"/>
            <a:ext cx="482634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07193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153400" cy="5105400"/>
          </a:xfrm>
        </p:spPr>
        <p:txBody>
          <a:bodyPr/>
          <a:lstStyle/>
          <a:p>
            <a:r>
              <a:rPr lang="en-US" dirty="0"/>
              <a:t>What needs to be considered in table?</a:t>
            </a:r>
          </a:p>
          <a:p>
            <a:pPr lvl="1"/>
            <a:r>
              <a:rPr lang="en-US" dirty="0"/>
              <a:t>Inputs</a:t>
            </a:r>
          </a:p>
          <a:p>
            <a:pPr lvl="1"/>
            <a:r>
              <a:rPr lang="en-US" dirty="0"/>
              <a:t>State of flip-flops</a:t>
            </a:r>
          </a:p>
          <a:p>
            <a:pPr lvl="1"/>
            <a:r>
              <a:rPr lang="en-US" dirty="0"/>
              <a:t>Next state of flip-flops</a:t>
            </a:r>
          </a:p>
          <a:p>
            <a:pPr lvl="1"/>
            <a:r>
              <a:rPr lang="en-US" dirty="0"/>
              <a:t>Outputs</a:t>
            </a:r>
          </a:p>
          <a:p>
            <a:r>
              <a:rPr lang="en-US" dirty="0"/>
              <a:t>How many entries in state table?</a:t>
            </a:r>
          </a:p>
          <a:p>
            <a:pPr lvl="1"/>
            <a:r>
              <a:rPr lang="en-US" dirty="0"/>
              <a:t>n inputs</a:t>
            </a:r>
          </a:p>
          <a:p>
            <a:pPr lvl="1"/>
            <a:r>
              <a:rPr lang="en-US" dirty="0"/>
              <a:t>m number of flip-flops</a:t>
            </a:r>
          </a:p>
          <a:p>
            <a:pPr lvl="1"/>
            <a:r>
              <a:rPr lang="en-US" dirty="0"/>
              <a:t>Total of 2</a:t>
            </a:r>
            <a:r>
              <a:rPr lang="en-US" baseline="30000" dirty="0"/>
              <a:t>m+n</a:t>
            </a:r>
            <a:r>
              <a:rPr lang="en-US" dirty="0"/>
              <a:t> entries</a:t>
            </a:r>
          </a:p>
          <a:p>
            <a:r>
              <a:rPr lang="en-US" dirty="0"/>
              <a:t>For every entry</a:t>
            </a:r>
          </a:p>
          <a:p>
            <a:pPr lvl="1"/>
            <a:r>
              <a:rPr lang="en-US" dirty="0"/>
              <a:t>Determine flip-flop change by input and current state</a:t>
            </a:r>
          </a:p>
          <a:p>
            <a:pPr lvl="2"/>
            <a:r>
              <a:rPr lang="en-US" dirty="0"/>
              <a:t>State equation</a:t>
            </a:r>
          </a:p>
          <a:p>
            <a:pPr lvl="1"/>
            <a:r>
              <a:rPr lang="en-US" dirty="0"/>
              <a:t>Determine the output (</a:t>
            </a:r>
            <a:r>
              <a:rPr lang="en-US" dirty="0">
                <a:solidFill>
                  <a:srgbClr val="FF0000"/>
                </a:solidFill>
              </a:rPr>
              <a:t>Output equation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08469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5.2.jpg" descr="5.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2" y="1295400"/>
            <a:ext cx="5118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3522" y="1172730"/>
            <a:ext cx="3275913" cy="33837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1697F6-2E12-4F1D-A0F6-2C5201395FF8}"/>
              </a:ext>
            </a:extLst>
          </p:cNvPr>
          <p:cNvSpPr/>
          <p:nvPr/>
        </p:nvSpPr>
        <p:spPr>
          <a:xfrm>
            <a:off x="5606179" y="4807803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/>
              <a:t>A(t+1) = A x + B x</a:t>
            </a:r>
          </a:p>
          <a:p>
            <a:pPr lvl="1"/>
            <a:r>
              <a:rPr lang="en-US" sz="1600" dirty="0"/>
              <a:t>B(t+1) = A’ x</a:t>
            </a:r>
          </a:p>
          <a:p>
            <a:pPr lvl="1"/>
            <a:r>
              <a:rPr lang="en-US" sz="1600" dirty="0"/>
              <a:t>y = (A+B) x’</a:t>
            </a:r>
          </a:p>
        </p:txBody>
      </p:sp>
    </p:spTree>
    <p:extLst>
      <p:ext uri="{BB962C8B-B14F-4D97-AF65-F5344CB8AC3E}">
        <p14:creationId xmlns:p14="http://schemas.microsoft.com/office/powerpoint/2010/main" val="2010128675"/>
      </p:ext>
    </p:extLst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5.3.jpg" descr="5.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66800"/>
            <a:ext cx="78962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659901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E211_Ex ppt.pptx" id="{B674F7C6-B058-458F-87A6-8623E6FCEC44}" vid="{984D06D0-F052-48A1-8539-5DE5F620727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15395514ED3549ABAA99A7026768A7" ma:contentTypeVersion="8" ma:contentTypeDescription="Create a new document." ma:contentTypeScope="" ma:versionID="59f3fb9d3d2936b51a1c0af34b42555f">
  <xsd:schema xmlns:xsd="http://www.w3.org/2001/XMLSchema" xmlns:xs="http://www.w3.org/2001/XMLSchema" xmlns:p="http://schemas.microsoft.com/office/2006/metadata/properties" xmlns:ns2="98f6bff5-5417-46e4-8e3b-172734cf8563" xmlns:ns3="7222a466-70b0-47a1-b0bf-ab7ae62da7b2" targetNamespace="http://schemas.microsoft.com/office/2006/metadata/properties" ma:root="true" ma:fieldsID="09035dc67ff8b8092fa7d104ea44ccc9" ns2:_="" ns3:_="">
    <xsd:import namespace="98f6bff5-5417-46e4-8e3b-172734cf8563"/>
    <xsd:import namespace="7222a466-70b0-47a1-b0bf-ab7ae62da7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6bff5-5417-46e4-8e3b-172734cf85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2a466-70b0-47a1-b0bf-ab7ae62da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6B9D3D-35AC-4FB8-9E20-4F0E90B13B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f6bff5-5417-46e4-8e3b-172734cf8563"/>
    <ds:schemaRef ds:uri="7222a466-70b0-47a1-b0bf-ab7ae62da7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A8CAAA-DA1E-41A1-B05A-0CD6706F92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FA3C357-C0AA-44F7-BAF4-45CDF2AD14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COE211_Template</Template>
  <TotalTime>305</TotalTime>
  <Words>952</Words>
  <Application>Microsoft Office PowerPoint</Application>
  <PresentationFormat>On-screen Show (4:3)</PresentationFormat>
  <Paragraphs>274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Tahoma</vt:lpstr>
      <vt:lpstr>Wingdings</vt:lpstr>
      <vt:lpstr>Blends</vt:lpstr>
      <vt:lpstr>COE211: Digital Logic Design</vt:lpstr>
      <vt:lpstr>Analysis of Sequential Circuits</vt:lpstr>
      <vt:lpstr>Example Circuit</vt:lpstr>
      <vt:lpstr>State and Output Equations</vt:lpstr>
      <vt:lpstr>State and Output Equations</vt:lpstr>
      <vt:lpstr>Flip-flop Input Equations</vt:lpstr>
      <vt:lpstr>State Table</vt:lpstr>
      <vt:lpstr>State Table</vt:lpstr>
      <vt:lpstr>State Table</vt:lpstr>
      <vt:lpstr>State Diagram</vt:lpstr>
      <vt:lpstr>Analysis Example 2</vt:lpstr>
      <vt:lpstr>Analysis with JK FF</vt:lpstr>
      <vt:lpstr>Analysis with JK FF</vt:lpstr>
      <vt:lpstr>Analysis with JK FF</vt:lpstr>
      <vt:lpstr>Finite State Machines</vt:lpstr>
      <vt:lpstr>Mealy vs Moore Machine</vt:lpstr>
      <vt:lpstr>PowerPoint Presentation</vt:lpstr>
      <vt:lpstr>Design of Sequential Circuits</vt:lpstr>
      <vt:lpstr>Example 1: Sequence Detector</vt:lpstr>
      <vt:lpstr>Example 1: Sequence Detector</vt:lpstr>
      <vt:lpstr>Example 1: Sequence Detector</vt:lpstr>
      <vt:lpstr>Example 1: Sequence Detector</vt:lpstr>
      <vt:lpstr>Example 1: Sequence Detector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COE211: Digital Logic Design</dc:title>
  <dc:creator>Atef Allam</dc:creator>
  <cp:lastModifiedBy>Salah Abdel-Mageid</cp:lastModifiedBy>
  <cp:revision>64</cp:revision>
  <cp:lastPrinted>1601-01-01T00:00:00Z</cp:lastPrinted>
  <dcterms:created xsi:type="dcterms:W3CDTF">2015-10-11T08:50:11Z</dcterms:created>
  <dcterms:modified xsi:type="dcterms:W3CDTF">2020-10-26T22:27:09Z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0x0101008915395514ED3549ABAA99A7026768A7</vt:lpwstr>
  </property>
</Properties>
</file>