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4"/>
  </p:sldMasterIdLst>
  <p:notesMasterIdLst>
    <p:notesMasterId r:id="rId24"/>
  </p:notesMasterIdLst>
  <p:handoutMasterIdLst>
    <p:handoutMasterId r:id="rId25"/>
  </p:handoutMasterIdLst>
  <p:sldIdLst>
    <p:sldId id="256" r:id="rId5"/>
    <p:sldId id="295" r:id="rId6"/>
    <p:sldId id="296" r:id="rId7"/>
    <p:sldId id="298" r:id="rId8"/>
    <p:sldId id="297" r:id="rId9"/>
    <p:sldId id="299" r:id="rId10"/>
    <p:sldId id="300" r:id="rId11"/>
    <p:sldId id="303" r:id="rId12"/>
    <p:sldId id="304" r:id="rId13"/>
    <p:sldId id="311" r:id="rId14"/>
    <p:sldId id="354" r:id="rId15"/>
    <p:sldId id="348" r:id="rId16"/>
    <p:sldId id="349" r:id="rId17"/>
    <p:sldId id="350" r:id="rId18"/>
    <p:sldId id="353" r:id="rId19"/>
    <p:sldId id="308" r:id="rId20"/>
    <p:sldId id="309" r:id="rId21"/>
    <p:sldId id="310" r:id="rId22"/>
    <p:sldId id="312" r:id="rId23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8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8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8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8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8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38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38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38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38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2" userDrawn="1">
          <p15:clr>
            <a:srgbClr val="A4A3A4"/>
          </p15:clr>
        </p15:guide>
        <p15:guide id="2" pos="2236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E4A8"/>
    <a:srgbClr val="6600FF"/>
    <a:srgbClr val="E7FAF1"/>
    <a:srgbClr val="E8D1FF"/>
    <a:srgbClr val="FFFFCD"/>
    <a:srgbClr val="FFFFB7"/>
    <a:srgbClr val="FF33CC"/>
    <a:srgbClr val="C0C0C0"/>
    <a:srgbClr val="00CC00"/>
    <a:srgbClr val="33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4" autoAdjust="0"/>
    <p:restoredTop sz="93519" autoAdjust="0"/>
  </p:normalViewPr>
  <p:slideViewPr>
    <p:cSldViewPr>
      <p:cViewPr varScale="1">
        <p:scale>
          <a:sx n="69" d="100"/>
          <a:sy n="69" d="100"/>
        </p:scale>
        <p:origin x="57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2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34"/>
    </p:cViewPr>
  </p:sorterViewPr>
  <p:notesViewPr>
    <p:cSldViewPr>
      <p:cViewPr varScale="1">
        <p:scale>
          <a:sx n="44" d="100"/>
          <a:sy n="44" d="100"/>
        </p:scale>
        <p:origin x="-1552" y="-92"/>
      </p:cViewPr>
      <p:guideLst>
        <p:guide orient="horz" pos="3222"/>
        <p:guide pos="223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5488" cy="5132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974" tIns="50986" rIns="101974" bIns="50986" numCol="1" anchor="t" anchorCtr="0" compatLnSpc="1">
            <a:prstTxWarp prst="textNoShape">
              <a:avLst/>
            </a:prstTxWarp>
          </a:bodyPr>
          <a:lstStyle>
            <a:lvl1pPr defTabSz="1019052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3812" y="0"/>
            <a:ext cx="3075488" cy="5132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974" tIns="50986" rIns="101974" bIns="50986" numCol="1" anchor="t" anchorCtr="0" compatLnSpc="1">
            <a:prstTxWarp prst="textNoShape">
              <a:avLst/>
            </a:prstTxWarp>
          </a:bodyPr>
          <a:lstStyle>
            <a:lvl1pPr algn="r" defTabSz="1019052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80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359"/>
            <a:ext cx="3075488" cy="5132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974" tIns="50986" rIns="101974" bIns="50986" numCol="1" anchor="b" anchorCtr="0" compatLnSpc="1">
            <a:prstTxWarp prst="textNoShape">
              <a:avLst/>
            </a:prstTxWarp>
          </a:bodyPr>
          <a:lstStyle>
            <a:lvl1pPr defTabSz="1019052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80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3812" y="9721359"/>
            <a:ext cx="3075488" cy="5132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974" tIns="50986" rIns="101974" bIns="50986" numCol="1" anchor="b" anchorCtr="0" compatLnSpc="1">
            <a:prstTxWarp prst="textNoShape">
              <a:avLst/>
            </a:prstTxWarp>
          </a:bodyPr>
          <a:lstStyle>
            <a:lvl1pPr algn="r" defTabSz="1017588">
              <a:defRPr sz="1400"/>
            </a:lvl1pPr>
          </a:lstStyle>
          <a:p>
            <a:fld id="{55D8473B-C842-4F7D-BFBB-D418B742CA2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9728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5488" cy="5132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974" tIns="50986" rIns="101974" bIns="50986" numCol="1" anchor="t" anchorCtr="0" compatLnSpc="1">
            <a:prstTxWarp prst="textNoShape">
              <a:avLst/>
            </a:prstTxWarp>
          </a:bodyPr>
          <a:lstStyle>
            <a:lvl1pPr defTabSz="1019052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3812" y="0"/>
            <a:ext cx="3075488" cy="5132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974" tIns="50986" rIns="101974" bIns="50986" numCol="1" anchor="t" anchorCtr="0" compatLnSpc="1">
            <a:prstTxWarp prst="textNoShape">
              <a:avLst/>
            </a:prstTxWarp>
          </a:bodyPr>
          <a:lstStyle>
            <a:lvl1pPr algn="r" defTabSz="1019052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3775" y="766763"/>
            <a:ext cx="5118100" cy="38401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3947" y="4863086"/>
            <a:ext cx="5211406" cy="46048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974" tIns="50986" rIns="101974" bIns="5098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6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359"/>
            <a:ext cx="3075488" cy="5132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974" tIns="50986" rIns="101974" bIns="50986" numCol="1" anchor="b" anchorCtr="0" compatLnSpc="1">
            <a:prstTxWarp prst="textNoShape">
              <a:avLst/>
            </a:prstTxWarp>
          </a:bodyPr>
          <a:lstStyle>
            <a:lvl1pPr defTabSz="1019052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3812" y="9721359"/>
            <a:ext cx="3075488" cy="5132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974" tIns="50986" rIns="101974" bIns="50986" numCol="1" anchor="b" anchorCtr="0" compatLnSpc="1">
            <a:prstTxWarp prst="textNoShape">
              <a:avLst/>
            </a:prstTxWarp>
          </a:bodyPr>
          <a:lstStyle>
            <a:lvl1pPr algn="r" defTabSz="1017588">
              <a:defRPr sz="1400"/>
            </a:lvl1pPr>
          </a:lstStyle>
          <a:p>
            <a:fld id="{A1E068A0-FBDE-4D20-BE5C-08ACB27D9B4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3838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7" descr="Taibah_Small_logo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75" y="2286000"/>
            <a:ext cx="555625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>
              <a:off x="427" y="1604"/>
              <a:ext cx="207" cy="299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7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1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8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6554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554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2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29000" y="6179880"/>
            <a:ext cx="2895600" cy="457200"/>
          </a:xfrm>
        </p:spPr>
        <p:txBody>
          <a:bodyPr/>
          <a:lstStyle/>
          <a:p>
            <a:pPr>
              <a:defRPr/>
            </a:pPr>
            <a:r>
              <a:rPr lang="en-US" dirty="0"/>
              <a:t>COE211: Digital Logic Design</a:t>
            </a:r>
          </a:p>
        </p:txBody>
      </p:sp>
      <p:sp>
        <p:nvSpPr>
          <p:cNvPr id="14" name="Rectangle 13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6324600"/>
            <a:ext cx="1905000" cy="457200"/>
          </a:xfrm>
          <a:ln/>
        </p:spPr>
        <p:txBody>
          <a:bodyPr/>
          <a:lstStyle>
            <a:lvl1pPr>
              <a:defRPr/>
            </a:lvl1pPr>
          </a:lstStyle>
          <a:p>
            <a:fld id="{CF6537CB-08D3-448B-A7C3-F53F8250312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124830"/>
      </p:ext>
    </p:extLst>
  </p:cSld>
  <p:clrMapOvr>
    <a:masterClrMapping/>
  </p:clrMapOvr>
  <p:transition spd="slow"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lang="en-US" sz="44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6324600"/>
            <a:ext cx="1905000" cy="4572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C47621-688B-4928-98F7-750F8A5B3B57}" type="datetime1">
              <a:rPr lang="en-US"/>
              <a:pPr>
                <a:defRPr/>
              </a:pPr>
              <a:t>11/22/2020</a:t>
            </a:fld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324600"/>
            <a:ext cx="2895600" cy="4572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COE211: Digital Logic Design</a:t>
            </a:r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6324600"/>
            <a:ext cx="1905000" cy="457200"/>
          </a:xfrm>
          <a:ln/>
        </p:spPr>
        <p:txBody>
          <a:bodyPr/>
          <a:lstStyle>
            <a:lvl1pPr>
              <a:defRPr/>
            </a:lvl1pPr>
          </a:lstStyle>
          <a:p>
            <a:fld id="{CF6537CB-08D3-448B-A7C3-F53F8250312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145452"/>
      </p:ext>
    </p:extLst>
  </p:cSld>
  <p:clrMapOvr>
    <a:masterClrMapping/>
  </p:clrMapOvr>
  <p:transition spd="slow"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9275" y="76200"/>
            <a:ext cx="2044700" cy="6096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76200"/>
            <a:ext cx="5984875" cy="6096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6324600"/>
            <a:ext cx="1905000" cy="4572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C47621-688B-4928-98F7-750F8A5B3B57}" type="datetime1">
              <a:rPr lang="en-US"/>
              <a:pPr>
                <a:defRPr/>
              </a:pPr>
              <a:t>11/22/2020</a:t>
            </a:fld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324600"/>
            <a:ext cx="2895600" cy="4572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COE211: Digital Logic Design</a:t>
            </a:r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6324600"/>
            <a:ext cx="1905000" cy="457200"/>
          </a:xfrm>
          <a:ln/>
        </p:spPr>
        <p:txBody>
          <a:bodyPr/>
          <a:lstStyle>
            <a:lvl1pPr>
              <a:defRPr/>
            </a:lvl1pPr>
          </a:lstStyle>
          <a:p>
            <a:fld id="{CF6537CB-08D3-448B-A7C3-F53F8250312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785491"/>
      </p:ext>
    </p:extLst>
  </p:cSld>
  <p:clrMapOvr>
    <a:masterClrMapping/>
  </p:clrMapOvr>
  <p:transition spd="slow"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lang="en-US" sz="44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solidFill>
                  <a:schemeClr val="tx2">
                    <a:lumMod val="75000"/>
                  </a:schemeClr>
                </a:solidFill>
              </a:defRPr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C47621-688B-4928-98F7-750F8A5B3B57}" type="datetime1">
              <a:rPr lang="en-US"/>
              <a:pPr>
                <a:defRPr/>
              </a:pPr>
              <a:t>11/22/2020</a:t>
            </a:fld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COE211: Digital Logic Design</a:t>
            </a: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6537CB-08D3-448B-A7C3-F53F8250312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692819"/>
      </p:ext>
    </p:extLst>
  </p:cSld>
  <p:clrMapOvr>
    <a:masterClrMapping/>
  </p:clrMapOvr>
  <p:transition spd="slow"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2D1FFC-CDD7-4A08-B25D-E6E9642CE3BF}" type="datetime1">
              <a:rPr lang="en-US"/>
              <a:pPr>
                <a:defRPr/>
              </a:pPr>
              <a:t>11/22/2020</a:t>
            </a:fld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CE221 - Dr. Emad Aboelela</a:t>
            </a: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424BE5-A0C2-4DD4-8F89-9C1D21DA819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951375"/>
      </p:ext>
    </p:extLst>
  </p:cSld>
  <p:clrMapOvr>
    <a:masterClrMapping/>
  </p:clrMapOvr>
  <p:transition spd="slow"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lang="en-US" sz="44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219200"/>
            <a:ext cx="40005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219200"/>
            <a:ext cx="40005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56394A-1576-4EE1-BFE4-91A958E93AD1}" type="datetime1">
              <a:rPr lang="en-US"/>
              <a:pPr>
                <a:defRPr/>
              </a:pPr>
              <a:t>11/22/2020</a:t>
            </a:fld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CE221 - Dr. Emad Aboelela</a:t>
            </a: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AABD96-3487-446E-B1AB-22D7481B23D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745554"/>
      </p:ext>
    </p:extLst>
  </p:cSld>
  <p:clrMapOvr>
    <a:masterClrMapping/>
  </p:clrMapOvr>
  <p:transition spd="slow"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E124CF-5E67-4510-AA55-EB3FCF72CC4B}" type="datetime1">
              <a:rPr lang="en-US"/>
              <a:pPr>
                <a:defRPr/>
              </a:pPr>
              <a:t>11/22/2020</a:t>
            </a:fld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CE221 - Dr. Emad Aboelela</a:t>
            </a:r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E7F776-732A-4049-9B0D-F486E81EA05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105026"/>
      </p:ext>
    </p:extLst>
  </p:cSld>
  <p:clrMapOvr>
    <a:masterClrMapping/>
  </p:clrMapOvr>
  <p:transition spd="slow"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 sz="44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118FE6-9A67-41D5-B9FB-EAC26A9506A0}" type="datetime1">
              <a:rPr lang="en-US"/>
              <a:pPr>
                <a:defRPr/>
              </a:pPr>
              <a:t>11/22/2020</a:t>
            </a:fld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53D61B-953E-4B67-8DDF-9EF74BC53DC9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24600"/>
            <a:ext cx="2895600" cy="457200"/>
          </a:xfrm>
        </p:spPr>
        <p:txBody>
          <a:bodyPr/>
          <a:lstStyle/>
          <a:p>
            <a:pPr>
              <a:defRPr/>
            </a:pPr>
            <a:r>
              <a:rPr lang="en-US" dirty="0"/>
              <a:t>COE211: Digital Logic Design</a:t>
            </a:r>
          </a:p>
        </p:txBody>
      </p:sp>
    </p:spTree>
    <p:extLst>
      <p:ext uri="{BB962C8B-B14F-4D97-AF65-F5344CB8AC3E}">
        <p14:creationId xmlns:p14="http://schemas.microsoft.com/office/powerpoint/2010/main" val="2182456166"/>
      </p:ext>
    </p:extLst>
  </p:cSld>
  <p:clrMapOvr>
    <a:masterClrMapping/>
  </p:clrMapOvr>
  <p:transition spd="slow"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3081BB-DBAD-4568-9D3A-D71BA34431C8}" type="datetime1">
              <a:rPr lang="en-US"/>
              <a:pPr>
                <a:defRPr/>
              </a:pPr>
              <a:t>11/22/2020</a:t>
            </a:fld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1F25A6E-2005-4F82-A344-FC234B5DE0F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24600"/>
            <a:ext cx="2895600" cy="457200"/>
          </a:xfrm>
        </p:spPr>
        <p:txBody>
          <a:bodyPr/>
          <a:lstStyle/>
          <a:p>
            <a:pPr>
              <a:defRPr/>
            </a:pPr>
            <a:r>
              <a:rPr lang="en-US" dirty="0"/>
              <a:t>COE211: Digital Logic Design</a:t>
            </a:r>
          </a:p>
        </p:txBody>
      </p:sp>
    </p:spTree>
    <p:extLst>
      <p:ext uri="{BB962C8B-B14F-4D97-AF65-F5344CB8AC3E}">
        <p14:creationId xmlns:p14="http://schemas.microsoft.com/office/powerpoint/2010/main" val="287993311"/>
      </p:ext>
    </p:extLst>
  </p:cSld>
  <p:clrMapOvr>
    <a:masterClrMapping/>
  </p:clrMapOvr>
  <p:transition spd="slow"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5E1090-2FD7-49C6-A7DE-849050B10854}" type="datetime1">
              <a:rPr lang="en-US"/>
              <a:pPr>
                <a:defRPr/>
              </a:pPr>
              <a:t>11/22/2020</a:t>
            </a:fld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43E5BE-1DD0-45AE-885A-7256D35B99A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24600"/>
            <a:ext cx="2895600" cy="457200"/>
          </a:xfrm>
        </p:spPr>
        <p:txBody>
          <a:bodyPr/>
          <a:lstStyle/>
          <a:p>
            <a:pPr>
              <a:defRPr/>
            </a:pPr>
            <a:r>
              <a:rPr lang="en-US" dirty="0"/>
              <a:t>COE211: Digital Logic Design</a:t>
            </a:r>
          </a:p>
        </p:txBody>
      </p:sp>
    </p:spTree>
    <p:extLst>
      <p:ext uri="{BB962C8B-B14F-4D97-AF65-F5344CB8AC3E}">
        <p14:creationId xmlns:p14="http://schemas.microsoft.com/office/powerpoint/2010/main" val="2314930396"/>
      </p:ext>
    </p:extLst>
  </p:cSld>
  <p:clrMapOvr>
    <a:masterClrMapping/>
  </p:clrMapOvr>
  <p:transition spd="slow"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Rectangle 11"/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6324600"/>
            <a:ext cx="1905000" cy="4572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C47621-688B-4928-98F7-750F8A5B3B57}" type="datetime1">
              <a:rPr lang="en-US"/>
              <a:pPr>
                <a:defRPr/>
              </a:pPr>
              <a:t>11/22/2020</a:t>
            </a:fld>
            <a:endParaRPr lang="en-US"/>
          </a:p>
        </p:txBody>
      </p:sp>
      <p:sp>
        <p:nvSpPr>
          <p:cNvPr id="9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324600"/>
            <a:ext cx="2895600" cy="4572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COE211: Digital Logic Design</a:t>
            </a:r>
          </a:p>
        </p:txBody>
      </p:sp>
      <p:sp>
        <p:nvSpPr>
          <p:cNvPr id="10" name="Rectangle 13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6324600"/>
            <a:ext cx="1905000" cy="457200"/>
          </a:xfrm>
          <a:ln/>
        </p:spPr>
        <p:txBody>
          <a:bodyPr/>
          <a:lstStyle>
            <a:lvl1pPr>
              <a:defRPr/>
            </a:lvl1pPr>
          </a:lstStyle>
          <a:p>
            <a:fld id="{CF6537CB-08D3-448B-A7C3-F53F8250312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55084"/>
      </p:ext>
    </p:extLst>
  </p:cSld>
  <p:clrMapOvr>
    <a:masterClrMapping/>
  </p:clrMapOvr>
  <p:transition spd="slow"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2" descr="Taibah_Small_logo.JPG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575" y="125413"/>
            <a:ext cx="555625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520" name="Rectangle 8"/>
          <p:cNvSpPr>
            <a:spLocks noChangeArrowheads="1"/>
          </p:cNvSpPr>
          <p:nvPr/>
        </p:nvSpPr>
        <p:spPr bwMode="gray">
          <a:xfrm>
            <a:off x="442913" y="957263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lIns="91429" tIns="45714" rIns="91429" bIns="45714" anchor="ctr"/>
          <a:lstStyle/>
          <a:p>
            <a:pPr algn="ctr">
              <a:defRPr/>
            </a:pPr>
            <a:endParaRPr kumimoji="1" lang="en-US" sz="2400"/>
          </a:p>
        </p:txBody>
      </p:sp>
      <p:sp>
        <p:nvSpPr>
          <p:cNvPr id="1028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76200"/>
            <a:ext cx="7793037" cy="86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9" tIns="45714" rIns="91429" bIns="45714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9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219200"/>
            <a:ext cx="8153400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452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4" rIns="91429" bIns="45714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fld id="{F40EB9C1-9736-4098-A0AE-0F2F51CB2C58}" type="datetime1">
              <a:rPr lang="en-US"/>
              <a:pPr>
                <a:defRPr/>
              </a:pPr>
              <a:t>11/22/2020</a:t>
            </a:fld>
            <a:endParaRPr lang="en-US"/>
          </a:p>
        </p:txBody>
      </p:sp>
      <p:sp>
        <p:nvSpPr>
          <p:cNvPr id="6452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4" rIns="91429" bIns="45714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>
              <a:defRPr/>
            </a:pPr>
            <a:r>
              <a:rPr lang="en-US" dirty="0"/>
              <a:t>COE211: Digital Logic Design</a:t>
            </a:r>
          </a:p>
        </p:txBody>
      </p:sp>
      <p:sp>
        <p:nvSpPr>
          <p:cNvPr id="6452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4" rIns="91429" bIns="4571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5AA67E2-B2C0-44D1-8FA3-5AA51A45340F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4" name="Rectangle 5"/>
          <p:cNvSpPr>
            <a:spLocks noChangeArrowheads="1"/>
          </p:cNvSpPr>
          <p:nvPr userDrawn="1"/>
        </p:nvSpPr>
        <p:spPr bwMode="auto">
          <a:xfrm>
            <a:off x="754063" y="381000"/>
            <a:ext cx="328612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5" name="Rectangle 7"/>
          <p:cNvSpPr>
            <a:spLocks noChangeArrowheads="1"/>
          </p:cNvSpPr>
          <p:nvPr userDrawn="1"/>
        </p:nvSpPr>
        <p:spPr bwMode="auto">
          <a:xfrm>
            <a:off x="493713" y="803275"/>
            <a:ext cx="422275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6" name="Rectangle 8"/>
          <p:cNvSpPr>
            <a:spLocks noChangeArrowheads="1"/>
          </p:cNvSpPr>
          <p:nvPr userDrawn="1"/>
        </p:nvSpPr>
        <p:spPr bwMode="auto">
          <a:xfrm>
            <a:off x="863600" y="803275"/>
            <a:ext cx="369888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7" name="Rectangle 9"/>
          <p:cNvSpPr>
            <a:spLocks noChangeArrowheads="1"/>
          </p:cNvSpPr>
          <p:nvPr userDrawn="1"/>
        </p:nvSpPr>
        <p:spPr bwMode="auto">
          <a:xfrm>
            <a:off x="76200" y="73025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9" r:id="rId1"/>
    <p:sldLayoutId id="2147484029" r:id="rId2"/>
    <p:sldLayoutId id="2147484030" r:id="rId3"/>
    <p:sldLayoutId id="2147484031" r:id="rId4"/>
    <p:sldLayoutId id="2147484032" r:id="rId5"/>
    <p:sldLayoutId id="2147484033" r:id="rId6"/>
    <p:sldLayoutId id="2147484034" r:id="rId7"/>
    <p:sldLayoutId id="2147484035" r:id="rId8"/>
    <p:sldLayoutId id="2147484036" r:id="rId9"/>
    <p:sldLayoutId id="2147484037" r:id="rId10"/>
    <p:sldLayoutId id="2147484038" r:id="rId11"/>
  </p:sldLayoutIdLst>
  <p:transition spd="slow">
    <p:random/>
  </p:transition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4400" dirty="0" smtClean="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anose="05000000000000000000" pitchFamily="2" charset="2"/>
        <a:buChar char="n"/>
        <a:defRPr sz="16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sz="1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924800" cy="1143000"/>
          </a:xfrm>
        </p:spPr>
        <p:txBody>
          <a:bodyPr/>
          <a:lstStyle/>
          <a:p>
            <a:pPr eaLnBrk="1" hangingPunct="1"/>
            <a:r>
              <a:rPr lang="en-US" dirty="0"/>
              <a:t>COE211: Digital Logic Design</a:t>
            </a:r>
            <a:endParaRPr lang="en-US" dirty="0">
              <a:cs typeface="Times New Roman" panose="02020603050405020304" pitchFamily="18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886200"/>
            <a:ext cx="6781800" cy="1905000"/>
          </a:xfrm>
        </p:spPr>
        <p:txBody>
          <a:bodyPr/>
          <a:lstStyle/>
          <a:p>
            <a:r>
              <a:rPr lang="en-US" dirty="0"/>
              <a:t>Memory Devices</a:t>
            </a:r>
          </a:p>
        </p:txBody>
      </p:sp>
    </p:spTree>
  </p:cSld>
  <p:clrMapOvr>
    <a:masterClrMapping/>
  </p:clrMapOvr>
  <p:transition spd="slow">
    <p:rand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Static Random Access Memory (SRAM)</a:t>
            </a:r>
          </a:p>
          <a:p>
            <a:pPr lvl="1"/>
            <a:r>
              <a:rPr lang="en-GB" dirty="0"/>
              <a:t>Operates like a collection of latches</a:t>
            </a:r>
          </a:p>
          <a:p>
            <a:pPr lvl="1"/>
            <a:r>
              <a:rPr lang="en-GB" dirty="0"/>
              <a:t>Once a value is written, it is guaranteed to remain in the memory as long as power is applied</a:t>
            </a:r>
          </a:p>
          <a:p>
            <a:pPr lvl="1"/>
            <a:r>
              <a:rPr lang="en-GB" dirty="0"/>
              <a:t>Generally expensive</a:t>
            </a:r>
          </a:p>
          <a:p>
            <a:pPr lvl="1"/>
            <a:r>
              <a:rPr lang="en-GB" dirty="0"/>
              <a:t>Used inside processors</a:t>
            </a:r>
          </a:p>
          <a:p>
            <a:pPr lvl="1"/>
            <a:endParaRPr lang="en-GB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6C47621-688B-4928-98F7-750F8A5B3B57}" type="datetime1">
              <a:rPr lang="en-US" smtClean="0"/>
              <a:pPr>
                <a:defRPr/>
              </a:pPr>
              <a:t>11/22/2020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COE211: Digital Logic Design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537CB-08D3-448B-A7C3-F53F8250312E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8" name="Picture 7" descr="Diagram, engineering drawing, schematic&#10;&#10;Description automatically generated">
            <a:extLst>
              <a:ext uri="{FF2B5EF4-FFF2-40B4-BE49-F238E27FC236}">
                <a16:creationId xmlns:a16="http://schemas.microsoft.com/office/drawing/2014/main" id="{84A1B8B7-BDA8-4B7A-A82C-9BD3E3D617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1218" y="2872216"/>
            <a:ext cx="4106573" cy="3376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6088398"/>
      </p:ext>
    </p:extLst>
  </p:cSld>
  <p:clrMapOvr>
    <a:masterClrMapping/>
  </p:clrMapOvr>
  <p:transition spd="slow">
    <p:rand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19479F-B914-4B74-A63F-4CA88E971C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RAM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625C52-675B-4E48-95B9-84B37DD227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Dynamic Random Access Memory (DRAM)</a:t>
            </a:r>
          </a:p>
          <a:p>
            <a:pPr lvl="1"/>
            <a:r>
              <a:rPr lang="en-GB" dirty="0"/>
              <a:t>Generally, simpler internal design than SRAM</a:t>
            </a:r>
          </a:p>
          <a:p>
            <a:pPr lvl="1"/>
            <a:r>
              <a:rPr lang="en-GB" dirty="0"/>
              <a:t>Requires data to be rewritten (refreshed), otherwise data is lost</a:t>
            </a:r>
          </a:p>
          <a:p>
            <a:pPr lvl="1"/>
            <a:r>
              <a:rPr lang="en-GB" dirty="0"/>
              <a:t>Often hold larger amount of data than SRAM</a:t>
            </a:r>
          </a:p>
          <a:p>
            <a:pPr lvl="1"/>
            <a:r>
              <a:rPr lang="en-GB" dirty="0"/>
              <a:t>Longer access times than SRAM</a:t>
            </a:r>
          </a:p>
          <a:p>
            <a:pPr lvl="1"/>
            <a:r>
              <a:rPr lang="en-GB" dirty="0"/>
              <a:t>Used as main memory in computer</a:t>
            </a:r>
          </a:p>
          <a:p>
            <a:pPr marL="457200" lvl="1" indent="0">
              <a:buNone/>
            </a:pPr>
            <a:r>
              <a:rPr lang="en-GB" dirty="0"/>
              <a:t>    systems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E31ADD-EB4F-4951-8800-86CBA8779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6C47621-688B-4928-98F7-750F8A5B3B57}" type="datetime1">
              <a:rPr lang="en-US" smtClean="0"/>
              <a:pPr>
                <a:defRPr/>
              </a:pPr>
              <a:t>11/22/2020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7EC4AD-14E3-4A7B-AE12-D224180B3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COE211: Digital Logic Design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EE5154-C5BE-4CBB-8C23-BB6F495FA8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537CB-08D3-448B-A7C3-F53F8250312E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8" name="Picture 7" descr="Diagram, schematic&#10;&#10;Description automatically generated">
            <a:extLst>
              <a:ext uri="{FF2B5EF4-FFF2-40B4-BE49-F238E27FC236}">
                <a16:creationId xmlns:a16="http://schemas.microsoft.com/office/drawing/2014/main" id="{6B3646AC-173B-4454-BAF5-F0B7A69A74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8850" y="2714625"/>
            <a:ext cx="2876550" cy="4143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1270918"/>
      </p:ext>
    </p:extLst>
  </p:cSld>
  <p:clrMapOvr>
    <a:masterClrMapping/>
  </p:clrMapOvr>
  <p:transition spd="slow">
    <p:rand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>
            <a:extLst>
              <a:ext uri="{FF2B5EF4-FFF2-40B4-BE49-F238E27FC236}">
                <a16:creationId xmlns:a16="http://schemas.microsoft.com/office/drawing/2014/main" id="{3658F1FE-338D-425D-99E3-0DFAA84592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*Example 1</a:t>
            </a:r>
          </a:p>
        </p:txBody>
      </p:sp>
      <p:sp>
        <p:nvSpPr>
          <p:cNvPr id="37891" name="Content Placeholder 2">
            <a:extLst>
              <a:ext uri="{FF2B5EF4-FFF2-40B4-BE49-F238E27FC236}">
                <a16:creationId xmlns:a16="http://schemas.microsoft.com/office/drawing/2014/main" id="{0A4A454B-0249-477E-879C-8061E133775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8229600" cy="4860925"/>
          </a:xfrm>
        </p:spPr>
        <p:txBody>
          <a:bodyPr/>
          <a:lstStyle/>
          <a:p>
            <a:pPr>
              <a:defRPr/>
            </a:pPr>
            <a:r>
              <a:rPr lang="en-US" sz="2000" dirty="0"/>
              <a:t>The memory units that follow are specified by </a:t>
            </a:r>
            <a:r>
              <a:rPr lang="en-US" sz="2000" i="1" dirty="0"/>
              <a:t>the </a:t>
            </a:r>
            <a:r>
              <a:rPr lang="en-US" sz="2000" dirty="0"/>
              <a:t>number </a:t>
            </a:r>
            <a:r>
              <a:rPr lang="en-US" sz="2000" i="1" dirty="0"/>
              <a:t>of </a:t>
            </a:r>
            <a:r>
              <a:rPr lang="en-US" sz="2000" dirty="0"/>
              <a:t>words times the number of bits per word, How many address lines and input-output data lines are needed in each case?</a:t>
            </a:r>
            <a:br>
              <a:rPr lang="en-US" sz="2000" dirty="0"/>
            </a:br>
            <a:r>
              <a:rPr lang="en-US" sz="2000" dirty="0"/>
              <a:t>(a) 8K x 16</a:t>
            </a:r>
            <a:br>
              <a:rPr lang="en-US" sz="2000" dirty="0"/>
            </a:br>
            <a:r>
              <a:rPr lang="en-US" sz="2000" dirty="0"/>
              <a:t>(b) 2G X 8</a:t>
            </a:r>
            <a:br>
              <a:rPr lang="en-US" sz="2000" dirty="0"/>
            </a:br>
            <a:r>
              <a:rPr lang="en-US" sz="2000" dirty="0"/>
              <a:t>(c) 16M X 32</a:t>
            </a:r>
            <a:br>
              <a:rPr lang="en-US" sz="2000" dirty="0"/>
            </a:br>
            <a:r>
              <a:rPr lang="en-US" sz="2000" dirty="0"/>
              <a:t>(d) 256K X 64 </a:t>
            </a:r>
          </a:p>
          <a:p>
            <a:pPr>
              <a:defRPr/>
            </a:pPr>
            <a:r>
              <a:rPr lang="en-US" sz="2000" dirty="0"/>
              <a:t>Solution</a:t>
            </a:r>
          </a:p>
          <a:p>
            <a:pPr marL="0" indent="0">
              <a:buFont typeface="Wingdings 3" panose="05040102010807070707" pitchFamily="18" charset="2"/>
              <a:buNone/>
              <a:defRPr/>
            </a:pPr>
            <a:br>
              <a:rPr lang="en-US" dirty="0"/>
            </a:br>
            <a:endParaRPr lang="en-US" altLang="en-US" dirty="0"/>
          </a:p>
        </p:txBody>
      </p:sp>
      <p:sp>
        <p:nvSpPr>
          <p:cNvPr id="20484" name="Slide Number Placeholder 3">
            <a:extLst>
              <a:ext uri="{FF2B5EF4-FFF2-40B4-BE49-F238E27FC236}">
                <a16:creationId xmlns:a16="http://schemas.microsoft.com/office/drawing/2014/main" id="{57A42877-EEA6-457A-83FA-28C9C781DF7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2012400-5F50-4391-A900-26578422FA10}" type="slidenum">
              <a:rPr lang="en-US" altLang="en-US" smtClean="0">
                <a:solidFill>
                  <a:schemeClr val="tx2"/>
                </a:solidFill>
                <a:latin typeface="Gill Sans MT" panose="020B0502020104020203" pitchFamily="34" charset="0"/>
              </a:rPr>
              <a:pPr/>
              <a:t>12</a:t>
            </a:fld>
            <a:endParaRPr lang="en-US" altLang="en-US">
              <a:solidFill>
                <a:schemeClr val="tx2"/>
              </a:solidFill>
              <a:latin typeface="Gill Sans MT" panose="020B0502020104020203" pitchFamily="34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EFE8D0FB-2149-4896-B621-70D85DD01C5F}"/>
              </a:ext>
            </a:extLst>
          </p:cNvPr>
          <p:cNvGraphicFramePr>
            <a:graphicFrameLocks noGrp="1"/>
          </p:cNvGraphicFramePr>
          <p:nvPr/>
        </p:nvGraphicFramePr>
        <p:xfrm>
          <a:off x="441325" y="4098925"/>
          <a:ext cx="8550276" cy="1463676"/>
        </p:xfrm>
        <a:graphic>
          <a:graphicData uri="http://schemas.openxmlformats.org/drawingml/2006/table">
            <a:tbl>
              <a:tblPr/>
              <a:tblGrid>
                <a:gridCol w="3416744">
                  <a:extLst>
                    <a:ext uri="{9D8B030D-6E8A-4147-A177-3AD203B41FA5}">
                      <a16:colId xmlns:a16="http://schemas.microsoft.com/office/drawing/2014/main" val="3906270752"/>
                    </a:ext>
                  </a:extLst>
                </a:gridCol>
                <a:gridCol w="1396994">
                  <a:extLst>
                    <a:ext uri="{9D8B030D-6E8A-4147-A177-3AD203B41FA5}">
                      <a16:colId xmlns:a16="http://schemas.microsoft.com/office/drawing/2014/main" val="533376764"/>
                    </a:ext>
                  </a:extLst>
                </a:gridCol>
                <a:gridCol w="3736538">
                  <a:extLst>
                    <a:ext uri="{9D8B030D-6E8A-4147-A177-3AD203B41FA5}">
                      <a16:colId xmlns:a16="http://schemas.microsoft.com/office/drawing/2014/main" val="2545266808"/>
                    </a:ext>
                  </a:extLst>
                </a:gridCol>
              </a:tblGrid>
              <a:tr h="365919">
                <a:tc>
                  <a:txBody>
                    <a:bodyPr/>
                    <a:lstStyle/>
                    <a:p>
                      <a:r>
                        <a:rPr lang="pt-BR" sz="1800" b="1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(a) </a:t>
                      </a:r>
                      <a:r>
                        <a:rPr lang="pt-BR" sz="18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K x 16 = 2</a:t>
                      </a:r>
                      <a:r>
                        <a:rPr lang="pt-BR" sz="1800" b="0" i="0" baseline="30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r>
                        <a:rPr lang="pt-BR" sz="18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x 16 </a:t>
                      </a:r>
                      <a:endParaRPr lang="pt-BR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591" marR="100591" marT="45740" marB="4574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= 13 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591" marR="100591" marT="45740" marB="4574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 = 16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591" marR="100591" marT="45740" marB="4574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6827020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r>
                        <a:rPr lang="en-US" sz="1800" b="1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(b) </a:t>
                      </a:r>
                      <a:r>
                        <a:rPr lang="en-US" sz="18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G x 8 = 2</a:t>
                      </a:r>
                      <a:r>
                        <a:rPr lang="en-US" sz="1800" b="0" i="0" baseline="30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  <a:r>
                        <a:rPr lang="en-US" sz="18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x 8 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591" marR="100591" marT="45740" marB="4574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= 31 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591" marR="100591" marT="45740" marB="4574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 = 8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591" marR="100591" marT="45740" marB="4574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17498621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r>
                        <a:rPr lang="en-US" sz="1800" b="1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(c) </a:t>
                      </a:r>
                      <a:r>
                        <a:rPr lang="en-US" sz="18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 M x 32 = 2</a:t>
                      </a:r>
                      <a:r>
                        <a:rPr lang="en-US" sz="1800" b="0" i="0" baseline="30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r>
                        <a:rPr lang="en-US" sz="18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x 32 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591" marR="100591" marT="45740" marB="4574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= 24 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591" marR="100591" marT="45740" marB="4574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 = 32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591" marR="100591" marT="45740" marB="4574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64776705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r>
                        <a:rPr lang="en-US" sz="1800" b="1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(d) </a:t>
                      </a:r>
                      <a:r>
                        <a:rPr lang="en-US" sz="18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256 K x 64 = 2</a:t>
                      </a:r>
                      <a:r>
                        <a:rPr lang="en-US" sz="1800" b="0" i="0" baseline="30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r>
                        <a:rPr lang="en-US" sz="18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x 64 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591" marR="100591" marT="45740" marB="4574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= 18 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591" marR="100591" marT="45740" marB="4574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 = 64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591" marR="100591" marT="45740" marB="4574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6345581"/>
                  </a:ext>
                </a:extLst>
              </a:tr>
            </a:tbl>
          </a:graphicData>
        </a:graphic>
      </p:graphicFrame>
      <p:sp>
        <p:nvSpPr>
          <p:cNvPr id="20507" name="Rectangle 6">
            <a:extLst>
              <a:ext uri="{FF2B5EF4-FFF2-40B4-BE49-F238E27FC236}">
                <a16:creationId xmlns:a16="http://schemas.microsoft.com/office/drawing/2014/main" id="{63C859D0-60EF-4118-A390-E4EB9A5A7F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50752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br>
              <a:rPr lang="en-US" altLang="en-US"/>
            </a:br>
            <a:br>
              <a:rPr lang="en-US" altLang="en-US"/>
            </a:br>
            <a:endParaRPr lang="en-US" altLang="en-US"/>
          </a:p>
        </p:txBody>
      </p:sp>
    </p:spTree>
  </p:cSld>
  <p:clrMapOvr>
    <a:masterClrMapping/>
  </p:clrMapOvr>
  <p:transition spd="slow">
    <p:rand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id="{DE0ECAE7-4C54-4FD7-8C35-BB076A9CDC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*Example 2</a:t>
            </a:r>
          </a:p>
        </p:txBody>
      </p:sp>
      <p:sp>
        <p:nvSpPr>
          <p:cNvPr id="21507" name="Content Placeholder 2">
            <a:extLst>
              <a:ext uri="{FF2B5EF4-FFF2-40B4-BE49-F238E27FC236}">
                <a16:creationId xmlns:a16="http://schemas.microsoft.com/office/drawing/2014/main" id="{EEAD6C18-959A-4917-BCF0-FDF1EA01B59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r>
              <a:rPr lang="en-US" altLang="en-US"/>
              <a:t>Give the number of bytes stored in the memories listed in Example 1</a:t>
            </a:r>
          </a:p>
          <a:p>
            <a:endParaRPr lang="en-US" altLang="en-US"/>
          </a:p>
          <a:p>
            <a:r>
              <a:rPr lang="en-US" altLang="en-US" b="1">
                <a:solidFill>
                  <a:srgbClr val="000000"/>
                </a:solidFill>
                <a:latin typeface="TimesNewRomanPS-BoldMT"/>
              </a:rPr>
              <a:t>(a) </a:t>
            </a:r>
            <a:r>
              <a:rPr lang="en-US" altLang="en-US">
                <a:solidFill>
                  <a:srgbClr val="000000"/>
                </a:solidFill>
                <a:latin typeface="TimesNewRomanPSMT"/>
              </a:rPr>
              <a:t>2</a:t>
            </a:r>
            <a:r>
              <a:rPr lang="en-US" altLang="en-US" baseline="30000">
                <a:solidFill>
                  <a:srgbClr val="000000"/>
                </a:solidFill>
                <a:latin typeface="TimesNewRomanPSMT"/>
              </a:rPr>
              <a:t>13 </a:t>
            </a:r>
            <a:r>
              <a:rPr lang="en-US" altLang="en-US">
                <a:solidFill>
                  <a:srgbClr val="000000"/>
                </a:solidFill>
                <a:latin typeface="TimesNewRomanPSMT"/>
              </a:rPr>
              <a:t>x16  = 2</a:t>
            </a:r>
            <a:r>
              <a:rPr lang="en-US" altLang="en-US" baseline="30000">
                <a:solidFill>
                  <a:srgbClr val="000000"/>
                </a:solidFill>
                <a:latin typeface="TimesNewRomanPSMT"/>
              </a:rPr>
              <a:t>13 </a:t>
            </a:r>
            <a:r>
              <a:rPr lang="en-US" altLang="en-US">
                <a:solidFill>
                  <a:srgbClr val="000000"/>
                </a:solidFill>
                <a:latin typeface="TimesNewRomanPSMT"/>
              </a:rPr>
              <a:t>x 2 x 8 = 2</a:t>
            </a:r>
            <a:r>
              <a:rPr lang="en-US" altLang="en-US" baseline="30000">
                <a:solidFill>
                  <a:srgbClr val="000000"/>
                </a:solidFill>
                <a:latin typeface="TimesNewRomanPSMT"/>
              </a:rPr>
              <a:t>14</a:t>
            </a:r>
          </a:p>
          <a:p>
            <a:r>
              <a:rPr lang="en-US" altLang="en-US" b="1">
                <a:solidFill>
                  <a:srgbClr val="000000"/>
                </a:solidFill>
                <a:latin typeface="TimesNewRomanPS-BoldMT"/>
              </a:rPr>
              <a:t>(b) </a:t>
            </a:r>
            <a:r>
              <a:rPr lang="en-US" altLang="en-US">
                <a:solidFill>
                  <a:srgbClr val="000000"/>
                </a:solidFill>
                <a:latin typeface="TimesNewRomanPSMT"/>
              </a:rPr>
              <a:t>2</a:t>
            </a:r>
            <a:r>
              <a:rPr lang="en-US" altLang="en-US" baseline="30000">
                <a:solidFill>
                  <a:srgbClr val="000000"/>
                </a:solidFill>
                <a:latin typeface="TimesNewRomanPSMT"/>
              </a:rPr>
              <a:t>31 </a:t>
            </a:r>
            <a:r>
              <a:rPr lang="en-US" altLang="en-US">
                <a:solidFill>
                  <a:srgbClr val="000000"/>
                </a:solidFill>
                <a:latin typeface="TimesNewRomanPSMT"/>
              </a:rPr>
              <a:t>x 8  = 2</a:t>
            </a:r>
            <a:r>
              <a:rPr lang="en-US" altLang="en-US" baseline="30000">
                <a:solidFill>
                  <a:srgbClr val="000000"/>
                </a:solidFill>
                <a:latin typeface="TimesNewRomanPSMT"/>
              </a:rPr>
              <a:t>31 </a:t>
            </a:r>
            <a:r>
              <a:rPr lang="en-US" altLang="en-US">
                <a:solidFill>
                  <a:srgbClr val="000000"/>
                </a:solidFill>
                <a:latin typeface="TimesNewRomanPSMT"/>
              </a:rPr>
              <a:t>x 1 x 8  = 2</a:t>
            </a:r>
            <a:r>
              <a:rPr lang="en-US" altLang="en-US" baseline="30000">
                <a:solidFill>
                  <a:srgbClr val="000000"/>
                </a:solidFill>
                <a:latin typeface="TimesNewRomanPSMT"/>
              </a:rPr>
              <a:t>31</a:t>
            </a:r>
          </a:p>
          <a:p>
            <a:r>
              <a:rPr lang="en-US" altLang="en-US" b="1">
                <a:solidFill>
                  <a:srgbClr val="000000"/>
                </a:solidFill>
                <a:latin typeface="TimesNewRomanPS-BoldMT"/>
              </a:rPr>
              <a:t>(c) </a:t>
            </a:r>
            <a:r>
              <a:rPr lang="en-US" altLang="en-US">
                <a:solidFill>
                  <a:srgbClr val="000000"/>
                </a:solidFill>
                <a:latin typeface="TimesNewRomanPSMT"/>
              </a:rPr>
              <a:t>2</a:t>
            </a:r>
            <a:r>
              <a:rPr lang="en-US" altLang="en-US" baseline="30000">
                <a:solidFill>
                  <a:srgbClr val="000000"/>
                </a:solidFill>
                <a:latin typeface="TimesNewRomanPSMT"/>
              </a:rPr>
              <a:t>24 </a:t>
            </a:r>
            <a:r>
              <a:rPr lang="en-US" altLang="en-US">
                <a:solidFill>
                  <a:srgbClr val="000000"/>
                </a:solidFill>
                <a:latin typeface="TimesNewRomanPSMT"/>
              </a:rPr>
              <a:t>x 32  = 2</a:t>
            </a:r>
            <a:r>
              <a:rPr lang="en-US" altLang="en-US" baseline="30000">
                <a:solidFill>
                  <a:srgbClr val="000000"/>
                </a:solidFill>
                <a:latin typeface="TimesNewRomanPSMT"/>
              </a:rPr>
              <a:t>24 </a:t>
            </a:r>
            <a:r>
              <a:rPr lang="en-US" altLang="en-US">
                <a:solidFill>
                  <a:srgbClr val="000000"/>
                </a:solidFill>
                <a:latin typeface="TimesNewRomanPSMT"/>
              </a:rPr>
              <a:t>x 4 x 8 = 2</a:t>
            </a:r>
            <a:r>
              <a:rPr lang="en-US" altLang="en-US" baseline="30000">
                <a:solidFill>
                  <a:srgbClr val="000000"/>
                </a:solidFill>
                <a:latin typeface="TimesNewRomanPSMT"/>
              </a:rPr>
              <a:t>26</a:t>
            </a:r>
          </a:p>
          <a:p>
            <a:r>
              <a:rPr lang="en-US" altLang="en-US" b="1">
                <a:solidFill>
                  <a:srgbClr val="000000"/>
                </a:solidFill>
                <a:latin typeface="TimesNewRomanPS-BoldMT"/>
              </a:rPr>
              <a:t>(d) </a:t>
            </a:r>
            <a:r>
              <a:rPr lang="en-US" altLang="en-US">
                <a:solidFill>
                  <a:srgbClr val="000000"/>
                </a:solidFill>
                <a:latin typeface="TimesNewRomanPSMT"/>
              </a:rPr>
              <a:t>2</a:t>
            </a:r>
            <a:r>
              <a:rPr lang="en-US" altLang="en-US" baseline="30000">
                <a:solidFill>
                  <a:srgbClr val="000000"/>
                </a:solidFill>
                <a:latin typeface="TimesNewRomanPSMT"/>
              </a:rPr>
              <a:t>18 </a:t>
            </a:r>
            <a:r>
              <a:rPr lang="en-US" altLang="en-US">
                <a:solidFill>
                  <a:srgbClr val="000000"/>
                </a:solidFill>
                <a:latin typeface="TimesNewRomanPSMT"/>
              </a:rPr>
              <a:t>x 64  = 2</a:t>
            </a:r>
            <a:r>
              <a:rPr lang="en-US" altLang="en-US" baseline="30000">
                <a:solidFill>
                  <a:srgbClr val="000000"/>
                </a:solidFill>
                <a:latin typeface="TimesNewRomanPSMT"/>
              </a:rPr>
              <a:t>18 </a:t>
            </a:r>
            <a:r>
              <a:rPr lang="en-US" altLang="en-US">
                <a:solidFill>
                  <a:srgbClr val="000000"/>
                </a:solidFill>
                <a:latin typeface="TimesNewRomanPSMT"/>
              </a:rPr>
              <a:t>x 8 x 8 = 2</a:t>
            </a:r>
            <a:r>
              <a:rPr lang="en-US" altLang="en-US" baseline="30000">
                <a:solidFill>
                  <a:srgbClr val="000000"/>
                </a:solidFill>
                <a:latin typeface="TimesNewRomanPSMT"/>
              </a:rPr>
              <a:t>21</a:t>
            </a:r>
          </a:p>
          <a:p>
            <a:endParaRPr lang="en-US" altLang="en-US" baseline="30000">
              <a:solidFill>
                <a:srgbClr val="000000"/>
              </a:solidFill>
              <a:latin typeface="TimesNewRomanPSMT"/>
            </a:endParaRPr>
          </a:p>
          <a:p>
            <a:endParaRPr lang="en-US" altLang="en-US" baseline="30000">
              <a:solidFill>
                <a:srgbClr val="000000"/>
              </a:solidFill>
              <a:latin typeface="TimesNewRomanPSMT"/>
            </a:endParaRPr>
          </a:p>
          <a:p>
            <a:endParaRPr lang="en-US" altLang="en-US" baseline="30000">
              <a:solidFill>
                <a:srgbClr val="000000"/>
              </a:solidFill>
              <a:latin typeface="TimesNewRomanPSMT"/>
            </a:endParaRPr>
          </a:p>
          <a:p>
            <a:endParaRPr lang="en-US" altLang="en-US"/>
          </a:p>
          <a:p>
            <a:br>
              <a:rPr lang="en-US" altLang="en-US"/>
            </a:br>
            <a:endParaRPr lang="en-US" altLang="en-US"/>
          </a:p>
        </p:txBody>
      </p:sp>
      <p:sp>
        <p:nvSpPr>
          <p:cNvPr id="21508" name="Slide Number Placeholder 3">
            <a:extLst>
              <a:ext uri="{FF2B5EF4-FFF2-40B4-BE49-F238E27FC236}">
                <a16:creationId xmlns:a16="http://schemas.microsoft.com/office/drawing/2014/main" id="{C30E5593-68DE-4E55-B128-5D83A08C57C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39BFE483-624F-48FC-B695-6701D82CFCCD}" type="slidenum">
              <a:rPr lang="en-US" altLang="en-US" smtClean="0">
                <a:solidFill>
                  <a:schemeClr val="tx2"/>
                </a:solidFill>
                <a:latin typeface="Gill Sans MT" panose="020B0502020104020203" pitchFamily="34" charset="0"/>
              </a:rPr>
              <a:pPr/>
              <a:t>13</a:t>
            </a:fld>
            <a:endParaRPr lang="en-US" altLang="en-US">
              <a:solidFill>
                <a:schemeClr val="tx2"/>
              </a:solidFill>
              <a:latin typeface="Gill Sans MT" panose="020B0502020104020203" pitchFamily="34" charset="0"/>
            </a:endParaRPr>
          </a:p>
        </p:txBody>
      </p:sp>
      <p:sp>
        <p:nvSpPr>
          <p:cNvPr id="21509" name="Rectangle 1">
            <a:extLst>
              <a:ext uri="{FF2B5EF4-FFF2-40B4-BE49-F238E27FC236}">
                <a16:creationId xmlns:a16="http://schemas.microsoft.com/office/drawing/2014/main" id="{C11D799A-BF12-40D2-B7B8-B87B3CE563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2743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br>
              <a:rPr lang="en-US" altLang="en-US"/>
            </a:br>
            <a:br>
              <a:rPr lang="en-US" altLang="en-US"/>
            </a:br>
            <a:endParaRPr lang="en-US" altLang="en-US"/>
          </a:p>
        </p:txBody>
      </p:sp>
    </p:spTree>
  </p:cSld>
  <p:clrMapOvr>
    <a:masterClrMapping/>
  </p:clrMapOvr>
  <p:transition spd="slow">
    <p:rand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>
            <a:extLst>
              <a:ext uri="{FF2B5EF4-FFF2-40B4-BE49-F238E27FC236}">
                <a16:creationId xmlns:a16="http://schemas.microsoft.com/office/drawing/2014/main" id="{054A6996-F114-4FCC-B610-B7AF1D9C64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*Example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8A1759-C166-472B-AA85-E15B2EADADE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>
              <a:defRPr/>
            </a:pPr>
            <a:r>
              <a:rPr lang="en-US" dirty="0"/>
              <a:t>Word number 723 in the memory shown in figure contains the binary equivalent of 3,451. List the 10-bit address and the 16-bit memory content of the word?</a:t>
            </a:r>
          </a:p>
          <a:p>
            <a:pPr>
              <a:defRPr/>
            </a:pPr>
            <a:r>
              <a:rPr lang="en-US" sz="2800" dirty="0">
                <a:solidFill>
                  <a:srgbClr val="000000"/>
                </a:solidFill>
                <a:latin typeface="TimesNewRomanPSMT"/>
              </a:rPr>
              <a:t>723 = 512 + 128 + 64 + 16 + 2 + 1</a:t>
            </a:r>
          </a:p>
          <a:p>
            <a:pPr marL="0" indent="0">
              <a:buNone/>
              <a:defRPr/>
            </a:pPr>
            <a:r>
              <a:rPr lang="en-US" sz="2800" dirty="0">
                <a:solidFill>
                  <a:srgbClr val="000000"/>
                </a:solidFill>
                <a:latin typeface="TimesNewRomanPSMT"/>
              </a:rPr>
              <a:t>   Address: 10 1101 0011 = 2D3</a:t>
            </a:r>
            <a:r>
              <a:rPr lang="en-US" sz="800" dirty="0">
                <a:solidFill>
                  <a:srgbClr val="000000"/>
                </a:solidFill>
                <a:latin typeface="TimesNewRomanPSMT"/>
              </a:rPr>
              <a:t>16</a:t>
            </a:r>
          </a:p>
          <a:p>
            <a:pPr>
              <a:defRPr/>
            </a:pPr>
            <a:r>
              <a:rPr lang="en-US" sz="2800" dirty="0">
                <a:solidFill>
                  <a:srgbClr val="000000"/>
                </a:solidFill>
                <a:latin typeface="TimesNewRomanPSMT"/>
              </a:rPr>
              <a:t>3451 = 2048 + 1024 + 256 </a:t>
            </a:r>
          </a:p>
          <a:p>
            <a:pPr marL="0" indent="0">
              <a:buNone/>
              <a:defRPr/>
            </a:pPr>
            <a:r>
              <a:rPr lang="en-US" sz="2800" dirty="0">
                <a:solidFill>
                  <a:srgbClr val="000000"/>
                </a:solidFill>
                <a:latin typeface="TimesNewRomanPSMT"/>
              </a:rPr>
              <a:t>      + 64 + 32 + 16 + 8 + 2 + 1</a:t>
            </a:r>
            <a:br>
              <a:rPr lang="en-US" sz="2800" dirty="0">
                <a:solidFill>
                  <a:srgbClr val="000000"/>
                </a:solidFill>
                <a:latin typeface="TimesNewRomanPSMT"/>
              </a:rPr>
            </a:br>
            <a:br>
              <a:rPr lang="en-US" sz="800" dirty="0">
                <a:solidFill>
                  <a:srgbClr val="000000"/>
                </a:solidFill>
                <a:latin typeface="TimesNewRomanPSMT"/>
              </a:rPr>
            </a:br>
            <a:r>
              <a:rPr lang="en-US" sz="800" dirty="0">
                <a:solidFill>
                  <a:srgbClr val="000000"/>
                </a:solidFill>
                <a:latin typeface="TimesNewRomanPSMT"/>
              </a:rPr>
              <a:t>      </a:t>
            </a:r>
            <a:r>
              <a:rPr lang="en-US" sz="2800" dirty="0">
                <a:solidFill>
                  <a:srgbClr val="000000"/>
                </a:solidFill>
                <a:latin typeface="TimesNewRomanPSMT"/>
              </a:rPr>
              <a:t>Data: 0000 1101 0111 1011</a:t>
            </a:r>
          </a:p>
          <a:p>
            <a:pPr marL="0" indent="0">
              <a:buNone/>
              <a:defRPr/>
            </a:pPr>
            <a:r>
              <a:rPr lang="en-US" sz="2800" dirty="0">
                <a:solidFill>
                  <a:srgbClr val="000000"/>
                </a:solidFill>
                <a:latin typeface="TimesNewRomanPSMT"/>
              </a:rPr>
              <a:t>            </a:t>
            </a:r>
            <a:r>
              <a:rPr lang="en-US" sz="2800" i="1" dirty="0">
                <a:solidFill>
                  <a:srgbClr val="000000"/>
                </a:solidFill>
                <a:latin typeface="TimesNewRomanPS-ItalicMT"/>
              </a:rPr>
              <a:t>= </a:t>
            </a:r>
            <a:r>
              <a:rPr lang="en-US" sz="2800" dirty="0">
                <a:solidFill>
                  <a:srgbClr val="000000"/>
                </a:solidFill>
                <a:latin typeface="TimesNewRomanPSMT"/>
              </a:rPr>
              <a:t>0D7B</a:t>
            </a:r>
            <a:r>
              <a:rPr lang="en-US" sz="800" dirty="0">
                <a:solidFill>
                  <a:srgbClr val="000000"/>
                </a:solidFill>
                <a:latin typeface="TimesNewRomanPSMT"/>
              </a:rPr>
              <a:t>16</a:t>
            </a:r>
            <a:endParaRPr lang="en-US" dirty="0"/>
          </a:p>
          <a:p>
            <a:pPr marL="0" indent="0">
              <a:buFont typeface="Wingdings 3" panose="05040102010807070707" pitchFamily="18" charset="2"/>
              <a:buNone/>
              <a:defRPr/>
            </a:pPr>
            <a:br>
              <a:rPr lang="en-US" dirty="0"/>
            </a:br>
            <a:endParaRPr lang="en-US" dirty="0"/>
          </a:p>
        </p:txBody>
      </p:sp>
      <p:sp>
        <p:nvSpPr>
          <p:cNvPr id="22532" name="Slide Number Placeholder 3">
            <a:extLst>
              <a:ext uri="{FF2B5EF4-FFF2-40B4-BE49-F238E27FC236}">
                <a16:creationId xmlns:a16="http://schemas.microsoft.com/office/drawing/2014/main" id="{72F9B674-6262-4D27-97A1-F45F251E9F5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28F389D-C8E1-43A3-BF6A-DDC0D84D4AFA}" type="slidenum">
              <a:rPr lang="en-US" altLang="en-US" smtClean="0">
                <a:solidFill>
                  <a:schemeClr val="tx2"/>
                </a:solidFill>
                <a:latin typeface="Gill Sans MT" panose="020B0502020104020203" pitchFamily="34" charset="0"/>
              </a:rPr>
              <a:pPr/>
              <a:t>14</a:t>
            </a:fld>
            <a:endParaRPr lang="en-US" altLang="en-US">
              <a:solidFill>
                <a:schemeClr val="tx2"/>
              </a:solidFill>
              <a:latin typeface="Gill Sans MT" panose="020B0502020104020203" pitchFamily="34" charset="0"/>
            </a:endParaRPr>
          </a:p>
        </p:txBody>
      </p:sp>
      <p:pic>
        <p:nvPicPr>
          <p:cNvPr id="22533" name="Picture 4">
            <a:extLst>
              <a:ext uri="{FF2B5EF4-FFF2-40B4-BE49-F238E27FC236}">
                <a16:creationId xmlns:a16="http://schemas.microsoft.com/office/drawing/2014/main" id="{CE5C3696-D455-4EFA-8EE0-88CE19BE17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4775" y="3429000"/>
            <a:ext cx="3544888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4" name="Rectangle 1">
            <a:extLst>
              <a:ext uri="{FF2B5EF4-FFF2-40B4-BE49-F238E27FC236}">
                <a16:creationId xmlns:a16="http://schemas.microsoft.com/office/drawing/2014/main" id="{EE8D1208-9569-41C6-8B2F-34E293E549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775" y="36877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br>
              <a:rPr lang="en-US" altLang="en-US"/>
            </a:br>
            <a:br>
              <a:rPr lang="en-US" altLang="en-US"/>
            </a:br>
            <a:endParaRPr lang="en-US" altLang="en-US"/>
          </a:p>
        </p:txBody>
      </p:sp>
    </p:spTree>
  </p:cSld>
  <p:clrMapOvr>
    <a:masterClrMapping/>
  </p:clrMapOvr>
  <p:transition spd="slow">
    <p:rand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>
            <a:extLst>
              <a:ext uri="{FF2B5EF4-FFF2-40B4-BE49-F238E27FC236}">
                <a16:creationId xmlns:a16="http://schemas.microsoft.com/office/drawing/2014/main" id="{E37665D3-6420-470F-96BF-F6134A991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*Example 4</a:t>
            </a:r>
          </a:p>
        </p:txBody>
      </p:sp>
      <p:sp>
        <p:nvSpPr>
          <p:cNvPr id="23555" name="Content Placeholder 2">
            <a:extLst>
              <a:ext uri="{FF2B5EF4-FFF2-40B4-BE49-F238E27FC236}">
                <a16:creationId xmlns:a16="http://schemas.microsoft.com/office/drawing/2014/main" id="{F43A285C-4AAC-48DC-A824-EF6289FE3C2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r>
              <a:rPr lang="en-US" altLang="en-US" dirty="0"/>
              <a:t>(a) How </a:t>
            </a:r>
            <a:r>
              <a:rPr lang="en-US" altLang="en-US" i="1" dirty="0"/>
              <a:t>many </a:t>
            </a:r>
            <a:r>
              <a:rPr lang="en-US" altLang="en-US" dirty="0"/>
              <a:t>32K X 8 RAM </a:t>
            </a:r>
            <a:r>
              <a:rPr lang="en-US" altLang="en-US" i="1" dirty="0"/>
              <a:t>chips </a:t>
            </a:r>
            <a:r>
              <a:rPr lang="en-US" altLang="en-US" dirty="0"/>
              <a:t>are needed </a:t>
            </a:r>
            <a:r>
              <a:rPr lang="en-US" altLang="en-US" i="1" dirty="0"/>
              <a:t>to </a:t>
            </a:r>
            <a:r>
              <a:rPr lang="en-US" altLang="en-US" dirty="0"/>
              <a:t>provide a memory capacity of 256K bytes?</a:t>
            </a:r>
          </a:p>
          <a:p>
            <a:r>
              <a:rPr lang="en-US" altLang="en-US" dirty="0"/>
              <a:t>(b) How many lines of the address must be used to access 256K bytes? How many of these lines are connected to the address inputs of all chips?</a:t>
            </a:r>
          </a:p>
          <a:p>
            <a:r>
              <a:rPr lang="en-US" altLang="en-US" dirty="0"/>
              <a:t>(c) How many lines must be decoded for the chip select inputs? Specify the size of decoder.</a:t>
            </a:r>
          </a:p>
          <a:p>
            <a:pPr lvl="1"/>
            <a:r>
              <a:rPr lang="en-US" altLang="en-US" b="1" dirty="0"/>
              <a:t>(a) </a:t>
            </a:r>
            <a:r>
              <a:rPr lang="en-US" altLang="en-US" dirty="0"/>
              <a:t>256 K / 32 K = 8 chips</a:t>
            </a:r>
          </a:p>
          <a:p>
            <a:pPr lvl="1"/>
            <a:r>
              <a:rPr lang="en-US" altLang="en-US" b="1" dirty="0"/>
              <a:t>(b) </a:t>
            </a:r>
            <a:r>
              <a:rPr lang="en-US" altLang="en-US" dirty="0"/>
              <a:t>256 K = 2</a:t>
            </a:r>
            <a:r>
              <a:rPr lang="en-US" altLang="en-US" baseline="30000" dirty="0"/>
              <a:t>18</a:t>
            </a:r>
            <a:r>
              <a:rPr lang="en-US" altLang="en-US" dirty="0"/>
              <a:t> (18 address lines for memory); 32 K = 2</a:t>
            </a:r>
            <a:r>
              <a:rPr lang="en-US" altLang="en-US" baseline="30000" dirty="0"/>
              <a:t>15</a:t>
            </a:r>
            <a:r>
              <a:rPr lang="en-US" altLang="en-US" dirty="0"/>
              <a:t> (15 address pins / chip)</a:t>
            </a:r>
          </a:p>
          <a:p>
            <a:pPr lvl="1"/>
            <a:r>
              <a:rPr lang="en-US" altLang="en-US" b="1" dirty="0"/>
              <a:t>(c) </a:t>
            </a:r>
            <a:r>
              <a:rPr lang="en-US" altLang="en-US" dirty="0"/>
              <a:t>18 – 15 = 3 lines ; must decode with 3 x 8 decoder </a:t>
            </a:r>
            <a:br>
              <a:rPr lang="en-US" altLang="en-US" dirty="0"/>
            </a:br>
            <a:br>
              <a:rPr lang="en-US" altLang="en-US" dirty="0"/>
            </a:br>
            <a:endParaRPr lang="en-US" altLang="en-US" dirty="0"/>
          </a:p>
        </p:txBody>
      </p:sp>
      <p:sp>
        <p:nvSpPr>
          <p:cNvPr id="23556" name="Slide Number Placeholder 3">
            <a:extLst>
              <a:ext uri="{FF2B5EF4-FFF2-40B4-BE49-F238E27FC236}">
                <a16:creationId xmlns:a16="http://schemas.microsoft.com/office/drawing/2014/main" id="{AAF7AE21-47FF-4165-AB5B-6D54BF4F447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8EFCEF44-CB2B-45AB-8DBA-348E715496B3}" type="slidenum">
              <a:rPr lang="en-US" altLang="en-US" smtClean="0">
                <a:solidFill>
                  <a:schemeClr val="tx2"/>
                </a:solidFill>
                <a:latin typeface="Gill Sans MT" panose="020B0502020104020203" pitchFamily="34" charset="0"/>
              </a:rPr>
              <a:pPr/>
              <a:t>15</a:t>
            </a:fld>
            <a:endParaRPr lang="en-US" altLang="en-US">
              <a:solidFill>
                <a:schemeClr val="tx2"/>
              </a:solidFill>
              <a:latin typeface="Gill Sans MT" panose="020B0502020104020203" pitchFamily="34" charset="0"/>
            </a:endParaRPr>
          </a:p>
        </p:txBody>
      </p:sp>
    </p:spTree>
  </p:cSld>
  <p:clrMapOvr>
    <a:masterClrMapping/>
  </p:clrMapOvr>
  <p:transition spd="slow">
    <p:rand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95800" y="990600"/>
            <a:ext cx="4143375" cy="1622532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665950" y="2607361"/>
            <a:ext cx="6278025" cy="392906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Read-Only Memory (ROM)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153400" cy="4953000"/>
          </a:xfrm>
        </p:spPr>
        <p:txBody>
          <a:bodyPr/>
          <a:lstStyle/>
          <a:p>
            <a:r>
              <a:rPr lang="en-GB" sz="1800" dirty="0"/>
              <a:t>Storage for memory that </a:t>
            </a:r>
            <a:br>
              <a:rPr lang="en-GB" sz="1800" dirty="0"/>
            </a:br>
            <a:r>
              <a:rPr lang="en-GB" sz="1800" dirty="0"/>
              <a:t>does not need to change</a:t>
            </a:r>
          </a:p>
          <a:p>
            <a:r>
              <a:rPr lang="en-GB" sz="1800" dirty="0"/>
              <a:t>Block diagram:</a:t>
            </a:r>
          </a:p>
          <a:p>
            <a:pPr lvl="1"/>
            <a:r>
              <a:rPr lang="en-GB" sz="1600" dirty="0"/>
              <a:t>Address</a:t>
            </a:r>
          </a:p>
          <a:p>
            <a:pPr lvl="1"/>
            <a:r>
              <a:rPr lang="en-GB" sz="1600" dirty="0"/>
              <a:t>Outputs</a:t>
            </a:r>
          </a:p>
          <a:p>
            <a:pPr lvl="1"/>
            <a:r>
              <a:rPr lang="en-GB" sz="1600" dirty="0"/>
              <a:t>No data inputs</a:t>
            </a:r>
          </a:p>
          <a:p>
            <a:endParaRPr lang="en-GB" sz="1800" dirty="0"/>
          </a:p>
          <a:p>
            <a:endParaRPr lang="en-GB" sz="1800" dirty="0"/>
          </a:p>
          <a:p>
            <a:endParaRPr lang="en-GB" sz="1800" dirty="0"/>
          </a:p>
          <a:p>
            <a:endParaRPr lang="en-GB" sz="1800" dirty="0"/>
          </a:p>
          <a:p>
            <a:endParaRPr lang="en-GB" sz="1800" dirty="0"/>
          </a:p>
          <a:p>
            <a:r>
              <a:rPr lang="en-US" sz="1800" dirty="0"/>
              <a:t>32 × 8 ROM with </a:t>
            </a:r>
            <a:br>
              <a:rPr lang="en-US" sz="1800" dirty="0"/>
            </a:br>
            <a:r>
              <a:rPr lang="en-US" sz="1800" dirty="0"/>
              <a:t>256 intersections</a:t>
            </a:r>
            <a:r>
              <a:rPr lang="en-GB" sz="1800" dirty="0"/>
              <a:t>:</a:t>
            </a:r>
          </a:p>
          <a:p>
            <a:pPr lvl="1"/>
            <a:r>
              <a:rPr lang="en-GB" sz="1600" dirty="0"/>
              <a:t>No connection = 0</a:t>
            </a:r>
          </a:p>
          <a:p>
            <a:pPr lvl="1"/>
            <a:r>
              <a:rPr lang="en-GB" sz="1600" dirty="0"/>
              <a:t>Connection = 1</a:t>
            </a:r>
            <a:endParaRPr lang="en-US" sz="1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6C47621-688B-4928-98F7-750F8A5B3B57}" type="datetime1">
              <a:rPr lang="en-US" smtClean="0"/>
              <a:pPr>
                <a:defRPr/>
              </a:pPr>
              <a:t>11/22/2020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COE211: Digital Logic Design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537CB-08D3-448B-A7C3-F53F8250312E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528886"/>
      </p:ext>
    </p:extLst>
  </p:cSld>
  <p:clrMapOvr>
    <a:masterClrMapping/>
  </p:clrMapOvr>
  <p:transition spd="slow">
    <p:rand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57471" y="1143000"/>
            <a:ext cx="6376929" cy="1524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ROM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371600"/>
            <a:ext cx="2362200" cy="4953000"/>
          </a:xfrm>
        </p:spPr>
        <p:txBody>
          <a:bodyPr/>
          <a:lstStyle/>
          <a:p>
            <a:endParaRPr lang="en-GB" sz="1800" dirty="0"/>
          </a:p>
          <a:p>
            <a:r>
              <a:rPr lang="en-GB" sz="1800" dirty="0"/>
              <a:t>Example of “programmed” ROM:</a:t>
            </a:r>
          </a:p>
          <a:p>
            <a:pPr lvl="1"/>
            <a:r>
              <a:rPr lang="en-GB" sz="1600" dirty="0"/>
              <a:t>“x” indicates connection</a:t>
            </a:r>
          </a:p>
          <a:p>
            <a:endParaRPr lang="en-GB" sz="1800" dirty="0"/>
          </a:p>
          <a:p>
            <a:r>
              <a:rPr lang="en-GB" sz="1800" dirty="0"/>
              <a:t>Programming of ROM</a:t>
            </a:r>
          </a:p>
          <a:p>
            <a:pPr lvl="1"/>
            <a:r>
              <a:rPr lang="en-GB" sz="1600" dirty="0"/>
              <a:t>Connections implemented as “fuses” (logic 1)</a:t>
            </a:r>
          </a:p>
          <a:p>
            <a:pPr lvl="1"/>
            <a:r>
              <a:rPr lang="en-GB" sz="1600" dirty="0"/>
              <a:t>Blown fuse (open) indicates 0</a:t>
            </a:r>
          </a:p>
          <a:p>
            <a:pPr lvl="1"/>
            <a:r>
              <a:rPr lang="en-GB" sz="1600" dirty="0"/>
              <a:t>Higher voltage can blow fuse</a:t>
            </a:r>
            <a:endParaRPr lang="en-US" sz="1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6C47621-688B-4928-98F7-750F8A5B3B57}" type="datetime1">
              <a:rPr lang="en-US" smtClean="0"/>
              <a:pPr>
                <a:defRPr/>
              </a:pPr>
              <a:t>11/22/2020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COE211: Digital Logic Design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537CB-08D3-448B-A7C3-F53F8250312E}" type="slidenum">
              <a:rPr lang="en-US" smtClean="0"/>
              <a:pPr/>
              <a:t>17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90800" y="2651974"/>
            <a:ext cx="6291233" cy="3894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3118228"/>
      </p:ext>
    </p:extLst>
  </p:cSld>
  <p:clrMapOvr>
    <a:masterClrMapping/>
  </p:clrMapOvr>
  <p:transition spd="slow">
    <p:rand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ROM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36183"/>
            <a:ext cx="5638800" cy="4953000"/>
          </a:xfrm>
        </p:spPr>
        <p:txBody>
          <a:bodyPr/>
          <a:lstStyle/>
          <a:p>
            <a:r>
              <a:rPr lang="en-US" sz="2000" dirty="0"/>
              <a:t>Mask Programmed ROM</a:t>
            </a:r>
          </a:p>
          <a:p>
            <a:pPr lvl="1"/>
            <a:r>
              <a:rPr lang="en-US" sz="1800" dirty="0"/>
              <a:t>During fabrication of ROM</a:t>
            </a:r>
          </a:p>
          <a:p>
            <a:pPr lvl="1"/>
            <a:r>
              <a:rPr lang="en-US" sz="1800" dirty="0"/>
              <a:t>Only economical in large quantities</a:t>
            </a:r>
          </a:p>
          <a:p>
            <a:r>
              <a:rPr lang="en-US" sz="2000" dirty="0"/>
              <a:t>Programmable ROM (PROM)</a:t>
            </a:r>
          </a:p>
          <a:p>
            <a:pPr lvl="1"/>
            <a:r>
              <a:rPr lang="en-US" sz="1800" dirty="0"/>
              <a:t>ROM with all fuses intact</a:t>
            </a:r>
          </a:p>
          <a:p>
            <a:pPr lvl="1"/>
            <a:r>
              <a:rPr lang="en-US" sz="1800" dirty="0"/>
              <a:t>High-voltage pulse on special pin can irreversibly blow fuses</a:t>
            </a:r>
          </a:p>
          <a:p>
            <a:pPr lvl="1"/>
            <a:r>
              <a:rPr lang="en-US" sz="1800" i="1" dirty="0"/>
              <a:t>Note:</a:t>
            </a:r>
            <a:r>
              <a:rPr lang="en-US" sz="1800" dirty="0"/>
              <a:t> hardware procedure despite “programmable”</a:t>
            </a:r>
          </a:p>
          <a:p>
            <a:r>
              <a:rPr lang="en-US" sz="2000" dirty="0"/>
              <a:t>Erasable PROM (EPROM)</a:t>
            </a:r>
          </a:p>
          <a:p>
            <a:pPr lvl="1"/>
            <a:r>
              <a:rPr lang="en-US" sz="1800" dirty="0"/>
              <a:t>Connections can be restored</a:t>
            </a:r>
          </a:p>
          <a:p>
            <a:pPr lvl="1"/>
            <a:r>
              <a:rPr lang="en-US" sz="1800" dirty="0"/>
              <a:t>Exposure to UV light resets EPROM</a:t>
            </a:r>
          </a:p>
          <a:p>
            <a:r>
              <a:rPr lang="en-US" sz="2000" dirty="0"/>
              <a:t>Electrically-erasable PROM (EEPROM)</a:t>
            </a:r>
          </a:p>
          <a:p>
            <a:pPr lvl="1"/>
            <a:r>
              <a:rPr lang="en-US" sz="1800" dirty="0"/>
              <a:t>Electric signal can reset connections </a:t>
            </a:r>
            <a:br>
              <a:rPr lang="en-US" sz="1800" dirty="0"/>
            </a:br>
            <a:r>
              <a:rPr lang="en-US" sz="1800" dirty="0"/>
              <a:t>(no UV required)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6C47621-688B-4928-98F7-750F8A5B3B57}" type="datetime1">
              <a:rPr lang="en-US" smtClean="0"/>
              <a:pPr>
                <a:defRPr/>
              </a:pPr>
              <a:t>11/22/2020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COE211: Digital Logic Design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537CB-08D3-448B-A7C3-F53F8250312E}" type="slidenum">
              <a:rPr lang="en-US" smtClean="0"/>
              <a:pPr/>
              <a:t>18</a:t>
            </a:fld>
            <a:endParaRPr lang="en-US"/>
          </a:p>
        </p:txBody>
      </p:sp>
      <p:pic>
        <p:nvPicPr>
          <p:cNvPr id="1026" name="Picture 2" descr="enter image description her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1143000"/>
            <a:ext cx="2314575" cy="1816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images.batronix.com/products/devices/EpromEraserLER121A-1200x739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5737" y="3108554"/>
            <a:ext cx="3737450" cy="23016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4987347"/>
      </p:ext>
    </p:extLst>
  </p:cSld>
  <p:clrMapOvr>
    <a:masterClrMapping/>
  </p:clrMapOvr>
  <p:transition spd="slow">
    <p:rand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Implementing Functions using PROM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3008" y="1371600"/>
            <a:ext cx="8153400" cy="4953000"/>
          </a:xfrm>
        </p:spPr>
        <p:txBody>
          <a:bodyPr/>
          <a:lstStyle/>
          <a:p>
            <a:r>
              <a:rPr lang="en-US" sz="2000" dirty="0"/>
              <a:t>The shown PROM implements the following two Boolean functions:</a:t>
            </a:r>
          </a:p>
          <a:p>
            <a:endParaRPr lang="en-US" sz="2000" i="1" dirty="0"/>
          </a:p>
          <a:p>
            <a:r>
              <a:rPr lang="en-US" sz="2000" i="1" dirty="0"/>
              <a:t>F1(</a:t>
            </a:r>
            <a:r>
              <a:rPr lang="en-US" sz="2000" i="1" dirty="0" err="1"/>
              <a:t>x,y,z</a:t>
            </a:r>
            <a:r>
              <a:rPr lang="en-US" sz="2000" i="1" dirty="0"/>
              <a:t>)</a:t>
            </a:r>
          </a:p>
          <a:p>
            <a:pPr marL="0" indent="0">
              <a:buNone/>
            </a:pPr>
            <a:r>
              <a:rPr lang="en-US" sz="2000" i="1" dirty="0"/>
              <a:t>	= 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∑</a:t>
            </a:r>
            <a:r>
              <a:rPr lang="en-US" sz="2000" i="1" dirty="0"/>
              <a:t>(0,3,5,6)</a:t>
            </a:r>
          </a:p>
          <a:p>
            <a:pPr marL="0" indent="0">
              <a:buNone/>
            </a:pPr>
            <a:r>
              <a:rPr lang="en-US" sz="2000" i="1" dirty="0"/>
              <a:t>	= </a:t>
            </a:r>
            <a:r>
              <a:rPr lang="en-US" sz="2000" i="1" dirty="0" err="1"/>
              <a:t>x’y’z</a:t>
            </a:r>
            <a:r>
              <a:rPr lang="en-US" sz="2000" i="1" dirty="0"/>
              <a:t>’ + </a:t>
            </a:r>
            <a:r>
              <a:rPr lang="en-US" sz="2000" i="1" dirty="0" err="1"/>
              <a:t>x’yz</a:t>
            </a:r>
            <a:endParaRPr lang="en-US" sz="2000" i="1" dirty="0"/>
          </a:p>
          <a:p>
            <a:pPr marL="0" indent="0">
              <a:buNone/>
            </a:pPr>
            <a:r>
              <a:rPr lang="en-US" sz="2000" i="1" dirty="0"/>
              <a:t>	   +</a:t>
            </a:r>
            <a:r>
              <a:rPr lang="en-US" sz="2000" i="1" dirty="0" err="1"/>
              <a:t>xy’z</a:t>
            </a:r>
            <a:r>
              <a:rPr lang="en-US" sz="2000" i="1" dirty="0"/>
              <a:t> + xyz’</a:t>
            </a:r>
          </a:p>
          <a:p>
            <a:endParaRPr lang="en-US" sz="2000" i="1" dirty="0"/>
          </a:p>
          <a:p>
            <a:endParaRPr lang="en-US" sz="2000" i="1" dirty="0"/>
          </a:p>
          <a:p>
            <a:r>
              <a:rPr lang="en-US" sz="2000" i="1" dirty="0"/>
              <a:t>F2(</a:t>
            </a:r>
            <a:r>
              <a:rPr lang="en-US" sz="2000" i="1" dirty="0" err="1"/>
              <a:t>x,y,z</a:t>
            </a:r>
            <a:r>
              <a:rPr lang="en-US" sz="2000" i="1" dirty="0"/>
              <a:t>)</a:t>
            </a:r>
          </a:p>
          <a:p>
            <a:pPr marL="0" indent="0">
              <a:buNone/>
            </a:pPr>
            <a:r>
              <a:rPr lang="en-US" sz="2000" i="1" dirty="0"/>
              <a:t>	= 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∑</a:t>
            </a:r>
            <a:r>
              <a:rPr lang="en-US" sz="2000" i="1" dirty="0"/>
              <a:t>(0,1,2,4,7)</a:t>
            </a:r>
          </a:p>
          <a:p>
            <a:pPr marL="0" indent="0">
              <a:buNone/>
            </a:pPr>
            <a:r>
              <a:rPr lang="en-US" sz="2000" i="1" dirty="0"/>
              <a:t>	= </a:t>
            </a:r>
            <a:r>
              <a:rPr lang="en-US" sz="2000" i="1" dirty="0" err="1"/>
              <a:t>x’y’z</a:t>
            </a:r>
            <a:r>
              <a:rPr lang="en-US" sz="2000" i="1" dirty="0"/>
              <a:t>’ + </a:t>
            </a:r>
            <a:r>
              <a:rPr lang="en-US" sz="2000" i="1" dirty="0" err="1"/>
              <a:t>x’y’z</a:t>
            </a:r>
            <a:endParaRPr lang="en-US" sz="2000" i="1" dirty="0"/>
          </a:p>
          <a:p>
            <a:pPr marL="0" indent="0">
              <a:buNone/>
            </a:pPr>
            <a:r>
              <a:rPr lang="en-US" sz="2000" i="1" dirty="0"/>
              <a:t>	   +</a:t>
            </a:r>
            <a:r>
              <a:rPr lang="en-US" sz="2000" i="1" dirty="0" err="1"/>
              <a:t>x’yz</a:t>
            </a:r>
            <a:r>
              <a:rPr lang="en-US" sz="2000" i="1" dirty="0"/>
              <a:t>’ + </a:t>
            </a:r>
            <a:r>
              <a:rPr lang="en-US" sz="2000" i="1" dirty="0" err="1"/>
              <a:t>xy’z</a:t>
            </a:r>
            <a:r>
              <a:rPr lang="en-US" sz="2000" i="1" dirty="0"/>
              <a:t>’ + xyz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6C47621-688B-4928-98F7-750F8A5B3B57}" type="datetime1">
              <a:rPr lang="en-US" smtClean="0"/>
              <a:pPr>
                <a:defRPr/>
              </a:pPr>
              <a:t>11/22/2020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COE211: Digital Logic Design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537CB-08D3-448B-A7C3-F53F8250312E}" type="slidenum">
              <a:rPr lang="en-US" smtClean="0"/>
              <a:pPr/>
              <a:t>19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038600" y="1828800"/>
            <a:ext cx="4905375" cy="4700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2498273"/>
      </p:ext>
    </p:extLst>
  </p:cSld>
  <p:clrMapOvr>
    <a:masterClrMapping/>
  </p:clrMapOvr>
  <p:transition spd="slow">
    <p:rand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0118FE6-9A67-41D5-B9FB-EAC26A9506A0}" type="datetime1">
              <a:rPr lang="en-US" smtClean="0"/>
              <a:pPr>
                <a:defRPr/>
              </a:pPr>
              <a:t>11/22/2020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3D61B-953E-4B67-8DDF-9EF74BC53DC9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COE211: Digital Logic Design</a:t>
            </a:r>
            <a:endParaRPr lang="en-US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457200"/>
            <a:ext cx="2987675" cy="417512"/>
          </a:xfrm>
          <a:noFill/>
          <a:ln/>
        </p:spPr>
        <p:txBody>
          <a:bodyPr wrap="square" lIns="90488" tIns="44450" rIns="90488" bIns="44450" anchor="ctr"/>
          <a:lstStyle/>
          <a:p>
            <a:pPr>
              <a:lnSpc>
                <a:spcPct val="90000"/>
              </a:lnSpc>
            </a:pPr>
            <a:r>
              <a:rPr lang="en-US" altLang="en-US" sz="4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Outline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622300" y="1447800"/>
            <a:ext cx="8064500" cy="4724400"/>
          </a:xfrm>
          <a:prstGeom prst="rect">
            <a:avLst/>
          </a:prstGeom>
          <a:noFill/>
          <a:ln/>
        </p:spPr>
        <p:txBody>
          <a:bodyPr lIns="0" tIns="0" rIns="0" bIns="0"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  <a:buClr>
                <a:srgbClr val="CC3300"/>
              </a:buClr>
              <a:buFont typeface="Arial" panose="020B0604020202020204" pitchFamily="34" charset="0"/>
              <a:buChar char="●"/>
            </a:pPr>
            <a:r>
              <a:rPr lang="en-GB" altLang="en-US" kern="0" dirty="0"/>
              <a:t>Random Access Memory (RAM)</a:t>
            </a:r>
          </a:p>
          <a:p>
            <a:pPr lvl="1">
              <a:lnSpc>
                <a:spcPct val="90000"/>
              </a:lnSpc>
              <a:spcBef>
                <a:spcPct val="50000"/>
              </a:spcBef>
              <a:buClr>
                <a:srgbClr val="CC3300"/>
              </a:buClr>
              <a:buFont typeface="Arial" panose="020B0604020202020204" pitchFamily="34" charset="0"/>
              <a:buChar char="●"/>
            </a:pPr>
            <a:r>
              <a:rPr lang="en-GB" altLang="en-US" kern="0" dirty="0"/>
              <a:t>Read and write operations</a:t>
            </a:r>
          </a:p>
          <a:p>
            <a:pPr lvl="1">
              <a:lnSpc>
                <a:spcPct val="90000"/>
              </a:lnSpc>
              <a:spcBef>
                <a:spcPct val="50000"/>
              </a:spcBef>
              <a:buClr>
                <a:srgbClr val="CC3300"/>
              </a:buClr>
              <a:buFont typeface="Arial" panose="020B0604020202020204" pitchFamily="34" charset="0"/>
              <a:buChar char="●"/>
            </a:pPr>
            <a:r>
              <a:rPr lang="en-GB" altLang="en-US" kern="0" dirty="0"/>
              <a:t>RAM construction</a:t>
            </a:r>
          </a:p>
          <a:p>
            <a:pPr lvl="1">
              <a:lnSpc>
                <a:spcPct val="90000"/>
              </a:lnSpc>
              <a:spcBef>
                <a:spcPct val="50000"/>
              </a:spcBef>
              <a:buClr>
                <a:srgbClr val="CC3300"/>
              </a:buClr>
              <a:buFont typeface="Arial" panose="020B0604020202020204" pitchFamily="34" charset="0"/>
              <a:buChar char="●"/>
            </a:pPr>
            <a:r>
              <a:rPr lang="en-GB" altLang="en-US" kern="0" dirty="0"/>
              <a:t>RAM addressing</a:t>
            </a:r>
          </a:p>
          <a:p>
            <a:pPr lvl="1">
              <a:lnSpc>
                <a:spcPct val="90000"/>
              </a:lnSpc>
              <a:spcBef>
                <a:spcPct val="50000"/>
              </a:spcBef>
              <a:buClr>
                <a:srgbClr val="CC3300"/>
              </a:buClr>
              <a:buFont typeface="Arial" panose="020B0604020202020204" pitchFamily="34" charset="0"/>
              <a:buChar char="●"/>
            </a:pPr>
            <a:r>
              <a:rPr lang="en-GB" altLang="en-US" kern="0" dirty="0"/>
              <a:t>Types of RAM </a:t>
            </a:r>
          </a:p>
          <a:p>
            <a:pPr lvl="1">
              <a:lnSpc>
                <a:spcPct val="90000"/>
              </a:lnSpc>
              <a:spcBef>
                <a:spcPct val="50000"/>
              </a:spcBef>
              <a:buClr>
                <a:srgbClr val="CC3300"/>
              </a:buClr>
              <a:buFont typeface="Arial" panose="020B0604020202020204" pitchFamily="34" charset="0"/>
              <a:buChar char="●"/>
            </a:pPr>
            <a:endParaRPr lang="en-GB" altLang="en-US" kern="0" dirty="0"/>
          </a:p>
          <a:p>
            <a:pPr>
              <a:lnSpc>
                <a:spcPct val="90000"/>
              </a:lnSpc>
              <a:spcBef>
                <a:spcPct val="50000"/>
              </a:spcBef>
              <a:buClr>
                <a:srgbClr val="CC3300"/>
              </a:buClr>
              <a:buFont typeface="Arial" panose="020B0604020202020204" pitchFamily="34" charset="0"/>
              <a:buChar char="●"/>
            </a:pPr>
            <a:r>
              <a:rPr lang="en-GB" altLang="en-US" kern="0" dirty="0"/>
              <a:t>Read Only Memory (ROM)</a:t>
            </a:r>
          </a:p>
          <a:p>
            <a:pPr lvl="1">
              <a:lnSpc>
                <a:spcPct val="90000"/>
              </a:lnSpc>
              <a:spcBef>
                <a:spcPct val="50000"/>
              </a:spcBef>
              <a:buClr>
                <a:srgbClr val="CC3300"/>
              </a:buClr>
              <a:buFont typeface="Arial" panose="020B0604020202020204" pitchFamily="34" charset="0"/>
              <a:buChar char="●"/>
            </a:pPr>
            <a:r>
              <a:rPr lang="en-GB" altLang="en-US" kern="0" dirty="0"/>
              <a:t>Types of ROM</a:t>
            </a:r>
          </a:p>
          <a:p>
            <a:pPr lvl="1">
              <a:lnSpc>
                <a:spcPct val="90000"/>
              </a:lnSpc>
              <a:spcBef>
                <a:spcPct val="50000"/>
              </a:spcBef>
              <a:buClr>
                <a:srgbClr val="CC3300"/>
              </a:buClr>
              <a:buFont typeface="Arial" panose="020B0604020202020204" pitchFamily="34" charset="0"/>
              <a:buChar char="●"/>
            </a:pPr>
            <a:r>
              <a:rPr lang="en-GB" altLang="en-US" kern="0" dirty="0"/>
              <a:t>Implementing Functions using PROM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rgbClr val="CC3300"/>
              </a:buClr>
              <a:buFont typeface="Arial" panose="020B0604020202020204" pitchFamily="34" charset="0"/>
              <a:buChar char="●"/>
            </a:pPr>
            <a:endParaRPr lang="en-US" altLang="en-US" kern="0" dirty="0"/>
          </a:p>
        </p:txBody>
      </p:sp>
    </p:spTree>
    <p:extLst>
      <p:ext uri="{BB962C8B-B14F-4D97-AF65-F5344CB8AC3E}">
        <p14:creationId xmlns:p14="http://schemas.microsoft.com/office/powerpoint/2010/main" val="409189565"/>
      </p:ext>
    </p:extLst>
  </p:cSld>
  <p:clrMapOvr>
    <a:masterClrMapping/>
  </p:clrMapOvr>
  <p:transition spd="slow">
    <p:rand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000" dirty="0"/>
              <a:t>A memory unit is a device to which binary information is transferred for storage and from which information is retrieved when needed for processing.</a:t>
            </a:r>
          </a:p>
          <a:p>
            <a:r>
              <a:rPr lang="en-US" sz="2000" dirty="0"/>
              <a:t>Different memory types:</a:t>
            </a:r>
          </a:p>
          <a:p>
            <a:pPr lvl="1"/>
            <a:r>
              <a:rPr lang="en-US" sz="1800" dirty="0"/>
              <a:t>Technology: magnetic, voltage, charge, fuse</a:t>
            </a:r>
          </a:p>
          <a:p>
            <a:pPr lvl="1"/>
            <a:r>
              <a:rPr lang="en-US" sz="1800" dirty="0"/>
              <a:t>Volatility: volatile, non-volatile</a:t>
            </a:r>
          </a:p>
          <a:p>
            <a:pPr lvl="1"/>
            <a:r>
              <a:rPr lang="en-US" sz="1800" dirty="0"/>
              <a:t>Access sequence: random, sequential</a:t>
            </a:r>
          </a:p>
          <a:p>
            <a:pPr lvl="1"/>
            <a:r>
              <a:rPr lang="en-US" sz="1800" dirty="0"/>
              <a:t>Speed: access time and throughput</a:t>
            </a:r>
          </a:p>
          <a:p>
            <a:r>
              <a:rPr lang="en-US" sz="2000" dirty="0"/>
              <a:t>Memory access types:</a:t>
            </a:r>
          </a:p>
          <a:p>
            <a:pPr lvl="1"/>
            <a:r>
              <a:rPr lang="en-US" sz="1800" dirty="0"/>
              <a:t>Random Access Memory (RAM)</a:t>
            </a:r>
          </a:p>
          <a:p>
            <a:pPr lvl="1"/>
            <a:r>
              <a:rPr lang="en-US" sz="1800" dirty="0"/>
              <a:t>Read Only memory (ROM)</a:t>
            </a:r>
          </a:p>
          <a:p>
            <a:r>
              <a:rPr lang="en-US" sz="2000" dirty="0"/>
              <a:t>Is memory combinational or sequential logic?</a:t>
            </a:r>
          </a:p>
          <a:p>
            <a:pPr lvl="1"/>
            <a:r>
              <a:rPr lang="en-US" sz="1800" dirty="0"/>
              <a:t>RAM: similar to register, based on FFs, but have no clock</a:t>
            </a:r>
          </a:p>
          <a:p>
            <a:pPr lvl="1"/>
            <a:r>
              <a:rPr lang="en-US" sz="1800" dirty="0"/>
              <a:t>ROM: combinational (programmable logic)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6C47621-688B-4928-98F7-750F8A5B3B57}" type="datetime1">
              <a:rPr lang="en-US" smtClean="0"/>
              <a:pPr>
                <a:defRPr/>
              </a:pPr>
              <a:t>11/22/2020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COE211: Digital Logic Design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537CB-08D3-448B-A7C3-F53F8250312E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545384"/>
      </p:ext>
    </p:extLst>
  </p:cSld>
  <p:clrMapOvr>
    <a:masterClrMapping/>
  </p:clrMapOvr>
  <p:transition spd="slow">
    <p:rand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 Layout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153400" cy="4953000"/>
          </a:xfrm>
        </p:spPr>
        <p:txBody>
          <a:bodyPr/>
          <a:lstStyle/>
          <a:p>
            <a:r>
              <a:rPr lang="en-GB" sz="1800" dirty="0"/>
              <a:t>Example:</a:t>
            </a:r>
          </a:p>
          <a:p>
            <a:pPr lvl="1"/>
            <a:r>
              <a:rPr lang="en-GB" sz="1600" dirty="0"/>
              <a:t>1024 16-bit word storage</a:t>
            </a:r>
          </a:p>
          <a:p>
            <a:pPr lvl="1"/>
            <a:r>
              <a:rPr lang="en-GB" sz="1600" dirty="0"/>
              <a:t>10 bits identify address</a:t>
            </a:r>
          </a:p>
          <a:p>
            <a:pPr lvl="1"/>
            <a:r>
              <a:rPr lang="en-GB" sz="1600" dirty="0"/>
              <a:t>16 bits stored </a:t>
            </a:r>
            <a:br>
              <a:rPr lang="en-GB" sz="1600" dirty="0"/>
            </a:br>
            <a:r>
              <a:rPr lang="en-GB" sz="1600" dirty="0"/>
              <a:t>at each location</a:t>
            </a:r>
          </a:p>
          <a:p>
            <a:r>
              <a:rPr lang="en-GB" sz="1800" dirty="0"/>
              <a:t>Why not make memory </a:t>
            </a:r>
            <a:br>
              <a:rPr lang="en-GB" sz="1800" dirty="0"/>
            </a:br>
            <a:r>
              <a:rPr lang="en-GB" sz="1800" dirty="0"/>
              <a:t>bit-wise addressable?</a:t>
            </a:r>
          </a:p>
          <a:p>
            <a:pPr lvl="1"/>
            <a:r>
              <a:rPr lang="en-GB" sz="1600" dirty="0"/>
              <a:t>How many bits </a:t>
            </a:r>
            <a:br>
              <a:rPr lang="en-GB" sz="1600" dirty="0"/>
            </a:br>
            <a:r>
              <a:rPr lang="en-GB" sz="1600" dirty="0"/>
              <a:t>would it have?</a:t>
            </a:r>
          </a:p>
          <a:p>
            <a:pPr lvl="1"/>
            <a:r>
              <a:rPr lang="en-GB" sz="1600" dirty="0"/>
              <a:t>How many address lines?</a:t>
            </a:r>
          </a:p>
          <a:p>
            <a:pPr lvl="1"/>
            <a:r>
              <a:rPr lang="en-GB" sz="1600" dirty="0"/>
              <a:t>How big a decoder?</a:t>
            </a:r>
          </a:p>
          <a:p>
            <a:r>
              <a:rPr lang="en-GB" sz="1800" dirty="0"/>
              <a:t>Remember:</a:t>
            </a:r>
          </a:p>
          <a:p>
            <a:pPr lvl="1"/>
            <a:r>
              <a:rPr lang="en-GB" sz="1600" dirty="0"/>
              <a:t>k (Kilo) = 2</a:t>
            </a:r>
            <a:r>
              <a:rPr lang="en-GB" sz="1600" baseline="30000" dirty="0"/>
              <a:t>10</a:t>
            </a:r>
          </a:p>
          <a:p>
            <a:pPr lvl="1"/>
            <a:r>
              <a:rPr lang="en-GB" sz="1600" dirty="0"/>
              <a:t>M (Mega) = 2</a:t>
            </a:r>
            <a:r>
              <a:rPr lang="en-GB" sz="1600" baseline="30000" dirty="0"/>
              <a:t>20</a:t>
            </a:r>
          </a:p>
          <a:p>
            <a:pPr lvl="1"/>
            <a:r>
              <a:rPr lang="en-GB" sz="1600" dirty="0"/>
              <a:t>G (Giga) = 2</a:t>
            </a:r>
            <a:r>
              <a:rPr lang="en-GB" sz="1600" baseline="30000" dirty="0"/>
              <a:t>30</a:t>
            </a:r>
            <a:endParaRPr lang="en-US" sz="1600" baseline="30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6C47621-688B-4928-98F7-750F8A5B3B57}" type="datetime1">
              <a:rPr lang="en-US" smtClean="0"/>
              <a:pPr>
                <a:defRPr/>
              </a:pPr>
              <a:t>11/22/2020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COE211: Digital Logic Design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537CB-08D3-448B-A7C3-F53F8250312E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39327" y="1219200"/>
            <a:ext cx="5418146" cy="4976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8185167"/>
      </p:ext>
    </p:extLst>
  </p:cSld>
  <p:clrMapOvr>
    <a:masterClrMapping/>
  </p:clrMapOvr>
  <p:transition spd="slow">
    <p:rand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Random-access Memory (RAM)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47800"/>
            <a:ext cx="8153400" cy="4953000"/>
          </a:xfrm>
        </p:spPr>
        <p:txBody>
          <a:bodyPr/>
          <a:lstStyle/>
          <a:p>
            <a:r>
              <a:rPr lang="en-GB" sz="2000" dirty="0"/>
              <a:t>Memory terminology:</a:t>
            </a:r>
          </a:p>
          <a:p>
            <a:pPr lvl="1"/>
            <a:r>
              <a:rPr lang="en-GB" sz="1800" dirty="0"/>
              <a:t>Smallest unit is “word” (n bits wide)</a:t>
            </a:r>
          </a:p>
          <a:p>
            <a:pPr lvl="1"/>
            <a:r>
              <a:rPr lang="en-GB" sz="1800" dirty="0"/>
              <a:t>Identified by “address”</a:t>
            </a:r>
          </a:p>
          <a:p>
            <a:r>
              <a:rPr lang="en-GB" sz="2000" dirty="0"/>
              <a:t>Block diagram:</a:t>
            </a:r>
          </a:p>
          <a:p>
            <a:pPr lvl="1"/>
            <a:r>
              <a:rPr lang="en-GB" sz="1800" i="1" dirty="0"/>
              <a:t>k</a:t>
            </a:r>
            <a:r>
              <a:rPr lang="en-GB" sz="1800" dirty="0"/>
              <a:t> address lines</a:t>
            </a:r>
          </a:p>
          <a:p>
            <a:pPr lvl="1"/>
            <a:r>
              <a:rPr lang="en-GB" sz="1800" dirty="0"/>
              <a:t>At most </a:t>
            </a:r>
            <a:r>
              <a:rPr lang="en-GB" sz="1800" i="1" dirty="0"/>
              <a:t>2</a:t>
            </a:r>
            <a:r>
              <a:rPr lang="en-GB" sz="1800" i="1" baseline="30000" dirty="0"/>
              <a:t>k</a:t>
            </a:r>
            <a:r>
              <a:rPr lang="en-GB" sz="1800" dirty="0"/>
              <a:t> words storage</a:t>
            </a:r>
          </a:p>
          <a:p>
            <a:pPr lvl="1"/>
            <a:r>
              <a:rPr lang="en-GB" sz="1800" dirty="0"/>
              <a:t>n data lines </a:t>
            </a:r>
            <a:br>
              <a:rPr lang="en-GB" sz="1800" dirty="0"/>
            </a:br>
            <a:r>
              <a:rPr lang="en-GB" sz="1800" dirty="0"/>
              <a:t>(input and output)</a:t>
            </a:r>
          </a:p>
          <a:p>
            <a:r>
              <a:rPr lang="en-GB" sz="2000" dirty="0"/>
              <a:t>What is the total memory </a:t>
            </a:r>
            <a:br>
              <a:rPr lang="en-GB" sz="2000" dirty="0"/>
            </a:br>
            <a:r>
              <a:rPr lang="en-GB" sz="2000" dirty="0"/>
              <a:t>size in bits?</a:t>
            </a:r>
          </a:p>
          <a:p>
            <a:pPr lvl="1"/>
            <a:r>
              <a:rPr lang="en-GB" sz="1800" dirty="0"/>
              <a:t>Size = </a:t>
            </a:r>
            <a:r>
              <a:rPr lang="en-GB" sz="1800" i="1" dirty="0"/>
              <a:t>2</a:t>
            </a:r>
            <a:r>
              <a:rPr lang="en-GB" sz="1800" i="1" baseline="30000" dirty="0"/>
              <a:t>k</a:t>
            </a:r>
            <a:r>
              <a:rPr lang="en-GB" sz="1800" i="1" dirty="0"/>
              <a:t> × n</a:t>
            </a:r>
            <a:r>
              <a:rPr lang="en-GB" sz="1800" dirty="0"/>
              <a:t> bits</a:t>
            </a:r>
          </a:p>
          <a:p>
            <a:r>
              <a:rPr lang="en-GB" sz="2000" dirty="0"/>
              <a:t>Example:</a:t>
            </a:r>
          </a:p>
          <a:p>
            <a:pPr lvl="1"/>
            <a:r>
              <a:rPr lang="en-GB" sz="1800" dirty="0"/>
              <a:t>1024-bit memory with 16-bit words</a:t>
            </a:r>
          </a:p>
          <a:p>
            <a:pPr lvl="1"/>
            <a:r>
              <a:rPr lang="en-GB" sz="1800" dirty="0"/>
              <a:t>How many address lines?</a:t>
            </a:r>
            <a:endParaRPr lang="en-US" sz="1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6C47621-688B-4928-98F7-750F8A5B3B57}" type="datetime1">
              <a:rPr lang="en-US" smtClean="0"/>
              <a:pPr>
                <a:defRPr/>
              </a:pPr>
              <a:t>11/22/2020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COE211: Digital Logic Design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537CB-08D3-448B-A7C3-F53F8250312E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145037" y="2374106"/>
            <a:ext cx="4761375" cy="3024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8282484"/>
      </p:ext>
    </p:extLst>
  </p:cSld>
  <p:clrMapOvr>
    <a:masterClrMapping/>
  </p:clrMapOvr>
  <p:transition spd="slow">
    <p:rand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200" dirty="0"/>
              <a:t>RAM Read and Write Operations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49062"/>
            <a:ext cx="8153400" cy="4953000"/>
          </a:xfrm>
        </p:spPr>
        <p:txBody>
          <a:bodyPr/>
          <a:lstStyle/>
          <a:p>
            <a:r>
              <a:rPr lang="en-GB" sz="2000" dirty="0"/>
              <a:t>Control inputs:</a:t>
            </a:r>
          </a:p>
          <a:p>
            <a:pPr lvl="1"/>
            <a:r>
              <a:rPr lang="en-GB" sz="1800" dirty="0"/>
              <a:t>Address</a:t>
            </a:r>
          </a:p>
          <a:p>
            <a:pPr lvl="1"/>
            <a:r>
              <a:rPr lang="en-GB" sz="1800" dirty="0"/>
              <a:t>Read</a:t>
            </a:r>
          </a:p>
          <a:p>
            <a:pPr lvl="1"/>
            <a:r>
              <a:rPr lang="en-GB" sz="1800" dirty="0"/>
              <a:t>Write</a:t>
            </a:r>
          </a:p>
          <a:p>
            <a:r>
              <a:rPr lang="en-GB" sz="2000" dirty="0"/>
              <a:t>Write operation</a:t>
            </a:r>
          </a:p>
          <a:p>
            <a:pPr marL="914400" lvl="1" indent="-457200">
              <a:buSzPct val="88000"/>
              <a:buFont typeface="+mj-lt"/>
              <a:buAutoNum type="arabicPeriod"/>
            </a:pPr>
            <a:r>
              <a:rPr lang="en-GB" sz="1800" dirty="0"/>
              <a:t>Apply address to address lines</a:t>
            </a:r>
          </a:p>
          <a:p>
            <a:pPr marL="914400" lvl="1" indent="-457200">
              <a:buSzPct val="88000"/>
              <a:buFont typeface="+mj-lt"/>
              <a:buAutoNum type="arabicPeriod"/>
            </a:pPr>
            <a:r>
              <a:rPr lang="en-GB" sz="1800" dirty="0"/>
              <a:t>Apply data to data input lines</a:t>
            </a:r>
          </a:p>
          <a:p>
            <a:pPr marL="914400" lvl="1" indent="-457200">
              <a:buSzPct val="88000"/>
              <a:buFont typeface="+mj-lt"/>
              <a:buAutoNum type="arabicPeriod"/>
            </a:pPr>
            <a:r>
              <a:rPr lang="en-GB" sz="1800" dirty="0"/>
              <a:t>Activate write input</a:t>
            </a:r>
          </a:p>
          <a:p>
            <a:r>
              <a:rPr lang="en-GB" sz="2000" dirty="0"/>
              <a:t>Read operation</a:t>
            </a:r>
          </a:p>
          <a:p>
            <a:pPr marL="914400" lvl="1" indent="-457200">
              <a:buSzPct val="88000"/>
              <a:buFont typeface="+mj-lt"/>
              <a:buAutoNum type="arabicPeriod"/>
            </a:pPr>
            <a:r>
              <a:rPr lang="en-GB" sz="1800" dirty="0"/>
              <a:t>Apply address to address line</a:t>
            </a:r>
          </a:p>
          <a:p>
            <a:pPr marL="914400" lvl="1" indent="-457200">
              <a:buSzPct val="88000"/>
              <a:buFont typeface="+mj-lt"/>
              <a:buAutoNum type="arabicPeriod"/>
            </a:pPr>
            <a:r>
              <a:rPr lang="en-GB" sz="1800" dirty="0"/>
              <a:t>Activate read input</a:t>
            </a:r>
          </a:p>
          <a:p>
            <a:pPr marL="914400" lvl="1" indent="-457200">
              <a:buSzPct val="88000"/>
              <a:buFont typeface="+mj-lt"/>
              <a:buAutoNum type="arabicPeriod"/>
            </a:pPr>
            <a:r>
              <a:rPr lang="en-GB" sz="1800" dirty="0"/>
              <a:t>Read value from data output lines</a:t>
            </a:r>
            <a:endParaRPr lang="en-US" sz="1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6C47621-688B-4928-98F7-750F8A5B3B57}" type="datetime1">
              <a:rPr lang="en-US" smtClean="0"/>
              <a:pPr>
                <a:defRPr/>
              </a:pPr>
              <a:t>11/22/2020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COE211: Digital Logic Design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537CB-08D3-448B-A7C3-F53F8250312E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4309926" y="1372449"/>
            <a:ext cx="4558922" cy="3504351"/>
            <a:chOff x="4309926" y="985442"/>
            <a:chExt cx="4558922" cy="3504351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309926" y="1371600"/>
              <a:ext cx="4558922" cy="2895600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6477000" y="985442"/>
              <a:ext cx="170181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</a:rPr>
                <a:t>Data to Write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6477000" y="4089683"/>
              <a:ext cx="16660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</a:rPr>
                <a:t>Data to Read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17065069"/>
      </p:ext>
    </p:extLst>
  </p:cSld>
  <p:clrMapOvr>
    <a:masterClrMapping/>
  </p:clrMapOvr>
  <p:transition spd="slow">
    <p:rand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Read and Write Operations </a:t>
            </a:r>
            <a:r>
              <a:rPr lang="en-US" sz="2800" dirty="0"/>
              <a:t>(Cont’d)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219200"/>
            <a:ext cx="8153400" cy="2819400"/>
          </a:xfrm>
        </p:spPr>
        <p:txBody>
          <a:bodyPr/>
          <a:lstStyle/>
          <a:p>
            <a:r>
              <a:rPr lang="en-GB" dirty="0"/>
              <a:t>Control inputs on commercial memories</a:t>
            </a:r>
          </a:p>
          <a:p>
            <a:pPr lvl="1"/>
            <a:r>
              <a:rPr lang="en-GB" dirty="0"/>
              <a:t>Memory enable</a:t>
            </a:r>
          </a:p>
          <a:p>
            <a:pPr lvl="1"/>
            <a:r>
              <a:rPr lang="en-GB" dirty="0"/>
              <a:t>Read and write</a:t>
            </a:r>
          </a:p>
          <a:p>
            <a:r>
              <a:rPr lang="en-GB" dirty="0"/>
              <a:t>What timing constraints need to be considered?</a:t>
            </a:r>
          </a:p>
          <a:p>
            <a:pPr lvl="1"/>
            <a:r>
              <a:rPr lang="en-GB" i="1" dirty="0"/>
              <a:t>Access time:</a:t>
            </a:r>
            <a:r>
              <a:rPr lang="en-GB" dirty="0"/>
              <a:t> time to select a word and read it</a:t>
            </a:r>
          </a:p>
          <a:p>
            <a:pPr lvl="1"/>
            <a:r>
              <a:rPr lang="en-GB" i="1" dirty="0"/>
              <a:t>Cycle time:</a:t>
            </a:r>
            <a:r>
              <a:rPr lang="en-GB" dirty="0"/>
              <a:t> time to complete a write operation</a:t>
            </a:r>
          </a:p>
          <a:p>
            <a:pPr lvl="1"/>
            <a:r>
              <a:rPr lang="en-GB" dirty="0"/>
              <a:t>Also: setup and hold time on address lines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6C47621-688B-4928-98F7-750F8A5B3B57}" type="datetime1">
              <a:rPr lang="en-US" smtClean="0"/>
              <a:pPr>
                <a:defRPr/>
              </a:pPr>
              <a:t>11/22/2020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COE211: Digital Logic Design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537CB-08D3-448B-A7C3-F53F8250312E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2540" y="4118020"/>
            <a:ext cx="8074704" cy="2206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1026221"/>
      </p:ext>
    </p:extLst>
  </p:cSld>
  <p:clrMapOvr>
    <a:masterClrMapping/>
  </p:clrMapOvr>
  <p:transition spd="slow">
    <p:rand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 Cell Design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219200"/>
            <a:ext cx="8153400" cy="838200"/>
          </a:xfrm>
        </p:spPr>
        <p:txBody>
          <a:bodyPr/>
          <a:lstStyle/>
          <a:p>
            <a:r>
              <a:rPr lang="en-GB" dirty="0"/>
              <a:t>Binary memory cell implemented with SR latch:</a:t>
            </a:r>
            <a:br>
              <a:rPr lang="en-GB" dirty="0"/>
            </a:br>
            <a:r>
              <a:rPr lang="en-GB" dirty="0"/>
              <a:t>(Note: memory is not clocked)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6C47621-688B-4928-98F7-750F8A5B3B57}" type="datetime1">
              <a:rPr lang="en-US" smtClean="0"/>
              <a:pPr>
                <a:defRPr/>
              </a:pPr>
              <a:t>11/22/2020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COE211: Digital Logic Design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537CB-08D3-448B-A7C3-F53F8250312E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1000" y="2305631"/>
            <a:ext cx="8382000" cy="3165702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auto">
          <a:xfrm>
            <a:off x="6248400" y="2514600"/>
            <a:ext cx="2695575" cy="22860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800" b="0" i="0" u="none" strike="noStrike" cap="none" normalizeH="0" baseline="0">
              <a:ln>
                <a:noFill/>
              </a:ln>
              <a:noFill/>
              <a:effectLst/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7258971"/>
      </p:ext>
    </p:extLst>
  </p:cSld>
  <p:clrMapOvr>
    <a:masterClrMapping/>
  </p:clrMapOvr>
  <p:transition spd="slow">
    <p:rand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Internal RAM Construction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99239" y="1066800"/>
            <a:ext cx="5992362" cy="4670425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3340525" cy="4953000"/>
          </a:xfrm>
        </p:spPr>
        <p:txBody>
          <a:bodyPr/>
          <a:lstStyle/>
          <a:p>
            <a:r>
              <a:rPr lang="en-US" sz="1800" dirty="0"/>
              <a:t>Internal layout of memory:</a:t>
            </a:r>
          </a:p>
          <a:p>
            <a:pPr lvl="1"/>
            <a:r>
              <a:rPr lang="en-US" sz="1600" dirty="0"/>
              <a:t>One word per “row”</a:t>
            </a:r>
          </a:p>
          <a:p>
            <a:pPr lvl="1"/>
            <a:r>
              <a:rPr lang="en-US" sz="1600" dirty="0"/>
              <a:t>Each “binary cell”</a:t>
            </a:r>
            <a:br>
              <a:rPr lang="en-US" sz="1600" dirty="0"/>
            </a:br>
            <a:r>
              <a:rPr lang="en-US" sz="1600" dirty="0"/>
              <a:t>stores one bit</a:t>
            </a:r>
          </a:p>
          <a:p>
            <a:r>
              <a:rPr lang="en-US" sz="1800" dirty="0"/>
              <a:t>Memory cell:</a:t>
            </a:r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r>
              <a:rPr lang="en-US" sz="1800" dirty="0"/>
              <a:t>Decoder:</a:t>
            </a:r>
          </a:p>
          <a:p>
            <a:pPr lvl="1"/>
            <a:r>
              <a:rPr lang="en-US" sz="1600" dirty="0"/>
              <a:t>Selects word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6C47621-688B-4928-98F7-750F8A5B3B57}" type="datetime1">
              <a:rPr lang="en-US" smtClean="0"/>
              <a:pPr>
                <a:defRPr/>
              </a:pPr>
              <a:t>11/22/2020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COE211: Digital Logic Design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537CB-08D3-448B-A7C3-F53F8250312E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70536" y="2895600"/>
            <a:ext cx="2220264" cy="1905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744644" y="5365097"/>
            <a:ext cx="3020561" cy="1004606"/>
          </a:xfrm>
          <a:prstGeom prst="rect">
            <a:avLst/>
          </a:prstGeom>
          <a:ln>
            <a:solidFill>
              <a:schemeClr val="bg2"/>
            </a:solidFill>
          </a:ln>
        </p:spPr>
      </p:pic>
    </p:spTree>
    <p:extLst>
      <p:ext uri="{BB962C8B-B14F-4D97-AF65-F5344CB8AC3E}">
        <p14:creationId xmlns:p14="http://schemas.microsoft.com/office/powerpoint/2010/main" val="3679355296"/>
      </p:ext>
    </p:extLst>
  </p:cSld>
  <p:clrMapOvr>
    <a:masterClrMapping/>
  </p:clrMapOvr>
  <p:transition spd="slow">
    <p:random/>
  </p:transition>
</p:sld>
</file>

<file path=ppt/theme/theme1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COE211_Ex ppt.pptx" id="{B674F7C6-B058-458F-87A6-8623E6FCEC44}" vid="{984D06D0-F052-48A1-8539-5DE5F6207275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15395514ED3549ABAA99A7026768A7" ma:contentTypeVersion="8" ma:contentTypeDescription="Create a new document." ma:contentTypeScope="" ma:versionID="59f3fb9d3d2936b51a1c0af34b42555f">
  <xsd:schema xmlns:xsd="http://www.w3.org/2001/XMLSchema" xmlns:xs="http://www.w3.org/2001/XMLSchema" xmlns:p="http://schemas.microsoft.com/office/2006/metadata/properties" xmlns:ns2="98f6bff5-5417-46e4-8e3b-172734cf8563" xmlns:ns3="7222a466-70b0-47a1-b0bf-ab7ae62da7b2" targetNamespace="http://schemas.microsoft.com/office/2006/metadata/properties" ma:root="true" ma:fieldsID="09035dc67ff8b8092fa7d104ea44ccc9" ns2:_="" ns3:_="">
    <xsd:import namespace="98f6bff5-5417-46e4-8e3b-172734cf8563"/>
    <xsd:import namespace="7222a466-70b0-47a1-b0bf-ab7ae62da7b2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f6bff5-5417-46e4-8e3b-172734cf856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22a466-70b0-47a1-b0bf-ab7ae62da7b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5691AA1-C708-4344-AA3A-F47A049BB7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8f6bff5-5417-46e4-8e3b-172734cf8563"/>
    <ds:schemaRef ds:uri="7222a466-70b0-47a1-b0bf-ab7ae62da7b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7BB1477-ADFB-405E-B243-78F10D0C39B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90B36E0-8521-4383-9C75-89E9F7BB653A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COE211_Template</Template>
  <TotalTime>1325</TotalTime>
  <Words>1033</Words>
  <Application>Microsoft Office PowerPoint</Application>
  <PresentationFormat>On-screen Show (4:3)</PresentationFormat>
  <Paragraphs>245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9" baseType="lpstr">
      <vt:lpstr>Arial</vt:lpstr>
      <vt:lpstr>Gill Sans MT</vt:lpstr>
      <vt:lpstr>Tahoma</vt:lpstr>
      <vt:lpstr>Times New Roman</vt:lpstr>
      <vt:lpstr>TimesNewRomanPS-BoldMT</vt:lpstr>
      <vt:lpstr>TimesNewRomanPS-ItalicMT</vt:lpstr>
      <vt:lpstr>TimesNewRomanPSMT</vt:lpstr>
      <vt:lpstr>Wingdings</vt:lpstr>
      <vt:lpstr>Wingdings 3</vt:lpstr>
      <vt:lpstr>Blends</vt:lpstr>
      <vt:lpstr>COE211: Digital Logic Design</vt:lpstr>
      <vt:lpstr>Outline</vt:lpstr>
      <vt:lpstr>Memories</vt:lpstr>
      <vt:lpstr>Memory Layout</vt:lpstr>
      <vt:lpstr>Random-access Memory (RAM)</vt:lpstr>
      <vt:lpstr>RAM Read and Write Operations</vt:lpstr>
      <vt:lpstr>Read and Write Operations (Cont’d)</vt:lpstr>
      <vt:lpstr>Memory Cell Design</vt:lpstr>
      <vt:lpstr>Internal RAM Construction</vt:lpstr>
      <vt:lpstr>Types of RAM</vt:lpstr>
      <vt:lpstr>Types of RAM</vt:lpstr>
      <vt:lpstr>*Example 1</vt:lpstr>
      <vt:lpstr>*Example 2</vt:lpstr>
      <vt:lpstr>*Example 3</vt:lpstr>
      <vt:lpstr>*Example 4</vt:lpstr>
      <vt:lpstr>Read-Only Memory (ROM)</vt:lpstr>
      <vt:lpstr>ROM Example</vt:lpstr>
      <vt:lpstr>Types of ROM</vt:lpstr>
      <vt:lpstr>Implementing Functions using PROM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COE211: Digital Logic Design</dc:title>
  <dc:creator>Dr. Emad Aboelela</dc:creator>
  <cp:lastModifiedBy>Salah Mohamed Ramadan Abdelmageid</cp:lastModifiedBy>
  <cp:revision>285</cp:revision>
  <cp:lastPrinted>2015-10-24T17:21:50Z</cp:lastPrinted>
  <dcterms:created xsi:type="dcterms:W3CDTF">2015-10-11T08:29:09Z</dcterms:created>
  <dcterms:modified xsi:type="dcterms:W3CDTF">2020-11-22T01:46:44Z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0x0101008915395514ED3549ABAA99A7026768A7</vt:lpwstr>
  </property>
</Properties>
</file>