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500" r:id="rId2"/>
    <p:sldId id="256" r:id="rId3"/>
    <p:sldId id="258" r:id="rId4"/>
    <p:sldId id="368" r:id="rId5"/>
    <p:sldId id="259" r:id="rId6"/>
    <p:sldId id="513" r:id="rId7"/>
    <p:sldId id="261" r:id="rId8"/>
    <p:sldId id="371" r:id="rId9"/>
    <p:sldId id="372" r:id="rId10"/>
    <p:sldId id="373" r:id="rId11"/>
    <p:sldId id="468" r:id="rId12"/>
    <p:sldId id="469" r:id="rId13"/>
    <p:sldId id="263" r:id="rId14"/>
    <p:sldId id="264" r:id="rId15"/>
    <p:sldId id="265" r:id="rId16"/>
    <p:sldId id="445" r:id="rId17"/>
    <p:sldId id="408" r:id="rId18"/>
    <p:sldId id="446" r:id="rId19"/>
    <p:sldId id="447" r:id="rId20"/>
    <p:sldId id="501" r:id="rId21"/>
    <p:sldId id="502" r:id="rId22"/>
    <p:sldId id="503" r:id="rId23"/>
    <p:sldId id="412" r:id="rId24"/>
    <p:sldId id="477" r:id="rId25"/>
    <p:sldId id="504" r:id="rId26"/>
    <p:sldId id="505" r:id="rId27"/>
    <p:sldId id="506" r:id="rId28"/>
    <p:sldId id="507" r:id="rId29"/>
    <p:sldId id="508" r:id="rId30"/>
    <p:sldId id="509" r:id="rId31"/>
    <p:sldId id="419" r:id="rId32"/>
    <p:sldId id="420" r:id="rId33"/>
    <p:sldId id="452" r:id="rId34"/>
    <p:sldId id="472" r:id="rId35"/>
    <p:sldId id="473" r:id="rId36"/>
    <p:sldId id="427" r:id="rId37"/>
    <p:sldId id="428" r:id="rId38"/>
    <p:sldId id="457" r:id="rId39"/>
    <p:sldId id="458" r:id="rId40"/>
    <p:sldId id="433" r:id="rId41"/>
    <p:sldId id="434" r:id="rId42"/>
    <p:sldId id="459" r:id="rId43"/>
    <p:sldId id="436" r:id="rId44"/>
    <p:sldId id="437" r:id="rId45"/>
    <p:sldId id="474" r:id="rId46"/>
    <p:sldId id="320" r:id="rId47"/>
    <p:sldId id="321" r:id="rId48"/>
    <p:sldId id="322" r:id="rId49"/>
    <p:sldId id="510" r:id="rId50"/>
    <p:sldId id="378" r:id="rId51"/>
    <p:sldId id="379" r:id="rId52"/>
    <p:sldId id="381" r:id="rId53"/>
    <p:sldId id="383" r:id="rId54"/>
    <p:sldId id="384" r:id="rId55"/>
    <p:sldId id="326" r:id="rId56"/>
    <p:sldId id="480" r:id="rId57"/>
    <p:sldId id="325" r:id="rId58"/>
    <p:sldId id="386" r:id="rId59"/>
    <p:sldId id="451" r:id="rId60"/>
    <p:sldId id="482" r:id="rId61"/>
    <p:sldId id="483" r:id="rId62"/>
    <p:sldId id="486" r:id="rId63"/>
    <p:sldId id="487" r:id="rId64"/>
    <p:sldId id="488" r:id="rId65"/>
    <p:sldId id="489" r:id="rId66"/>
    <p:sldId id="515" r:id="rId67"/>
    <p:sldId id="491" r:id="rId68"/>
    <p:sldId id="334" r:id="rId69"/>
    <p:sldId id="494" r:id="rId70"/>
    <p:sldId id="495" r:id="rId71"/>
    <p:sldId id="461" r:id="rId72"/>
    <p:sldId id="496" r:id="rId73"/>
    <p:sldId id="497" r:id="rId74"/>
    <p:sldId id="464" r:id="rId75"/>
    <p:sldId id="465" r:id="rId76"/>
    <p:sldId id="338" r:id="rId77"/>
    <p:sldId id="339" r:id="rId78"/>
    <p:sldId id="340" r:id="rId79"/>
    <p:sldId id="395" r:id="rId80"/>
    <p:sldId id="394" r:id="rId81"/>
    <p:sldId id="398" r:id="rId82"/>
    <p:sldId id="511" r:id="rId83"/>
    <p:sldId id="512" r:id="rId84"/>
    <p:sldId id="354" r:id="rId85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FF99CC"/>
    <a:srgbClr val="000099"/>
    <a:srgbClr val="CC0000"/>
    <a:srgbClr val="FF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fld id="{FE868114-E1C3-46AE-9C3A-D98FF5F52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04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fld id="{5C82D4BA-0B78-4A17-B379-9EA5F9774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607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A threaded web server is one that handles each request with a new thread, as opposed to handling each request with a new process.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2D4BA-0B78-4A17-B379-9EA5F97742B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1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7B3CDCE-43FB-4A00-B309-2FCC83F852CB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Kurose and Ross forgot to say anything about wrapping the carry and adding it to low order bit</a:t>
            </a:r>
          </a:p>
        </p:txBody>
      </p:sp>
    </p:spTree>
    <p:extLst>
      <p:ext uri="{BB962C8B-B14F-4D97-AF65-F5344CB8AC3E}">
        <p14:creationId xmlns:p14="http://schemas.microsoft.com/office/powerpoint/2010/main" val="311348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18C3AC-7E8F-400D-BDB8-26FCB2A18090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5D9893B-A5DD-4D14-9868-7A40B19BCB7F}" type="slidenum">
              <a:rPr lang="en-US" altLang="en-US" sz="120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4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*It is interesting that an early version of TCP, known as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TCP Tahoe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, unconditionally cut its congestion window to 1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MSS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 and entered the slow-start phase after either a timeout-indicated or triple-duplicate-ACK-indicated loss event. The newer version of TCP,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TCP Reno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, incorporated fast recovery.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-109" charset="0"/>
                <a:ea typeface="MS PGothic" panose="020B0600070205080204" pitchFamily="34" charset="-128"/>
                <a:cs typeface="ＭＳ Ｐゴシック" charset="0"/>
              </a:rPr>
              <a:t>p276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2D4BA-0B78-4A17-B379-9EA5F97742B3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59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898ED3C7-092C-4D88-9F0C-ABC67D8AA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D17F5FBD-C238-41C5-86AA-8476F2DC5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46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8391D9B-B122-4F5D-A2F2-53D9D007F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78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B5F982B4-F0DF-48B5-9B77-BC446A205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5D6A482-288E-4000-BA90-66391FC58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86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1B26006E-1E14-4725-8C80-CD4A8CBD1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98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6C3D096-FE4C-4710-BA70-7051757F5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D7AAD98-9D65-4FB8-A9E2-970145196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4AD3CF05-1F16-45B8-894E-608785AEB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DEB4C9F-1A3C-4A3D-BA7F-E83B14B6D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83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513711E3-4668-46BB-B258-60EFD37B5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91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3-</a:t>
            </a:r>
            <a:fld id="{BF957D50-CE29-4FAC-AA63-41615E4C14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Supporting%20Materials/Ch%203/Ch3-%20for%20slides%2073.pptx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kf168.files.wordpress.com/2012/05/tahoe-reno.png?w=546&amp;h=304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3441233"/>
            <a:ext cx="7772400" cy="1470025"/>
          </a:xfrm>
        </p:spPr>
        <p:txBody>
          <a:bodyPr/>
          <a:lstStyle/>
          <a:p>
            <a:pPr algn="ctr"/>
            <a:r>
              <a:rPr lang="en-US"/>
              <a:t>Computer </a:t>
            </a:r>
            <a:r>
              <a:rPr lang="en-US" dirty="0"/>
              <a:t>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869" y="4811560"/>
            <a:ext cx="6400800" cy="481084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99"/>
                </a:solidFill>
                <a:latin typeface="Gill Sans MT" panose="020B0502020104020203" pitchFamily="34" charset="0"/>
              </a:rPr>
              <a:t>Ch3: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Transport Layer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63999" y="6437546"/>
            <a:ext cx="2895600" cy="287338"/>
          </a:xfrm>
        </p:spPr>
        <p:txBody>
          <a:bodyPr/>
          <a:lstStyle/>
          <a:p>
            <a:pPr>
              <a:defRPr/>
            </a:pPr>
            <a:r>
              <a:rPr lang="en-US" dirty="0"/>
              <a:t>Transport</a:t>
            </a:r>
            <a:r>
              <a:rPr lang="en-US" sz="1400" dirty="0"/>
              <a:t> </a:t>
            </a:r>
            <a:r>
              <a:rPr lang="en-US" dirty="0"/>
              <a:t>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3-</a:t>
            </a:r>
            <a:fld id="{EAD4DEA5-E116-41AA-B0E6-460D120A9B3D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6" name="Picture 5" descr="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75295"/>
            <a:ext cx="57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0875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Taibah University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College of Computer Science and Engineering</a:t>
            </a:r>
          </a:p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Computer Engineering Department</a:t>
            </a:r>
            <a:endParaRPr lang="en-US" sz="16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1" descr="6e_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27" y="161533"/>
            <a:ext cx="133354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29866" y="1743866"/>
            <a:ext cx="3763866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endParaRPr lang="en-US" altLang="en-US" sz="1200" dirty="0"/>
          </a:p>
          <a:p>
            <a:pPr algn="ctr">
              <a:lnSpc>
                <a:spcPct val="85000"/>
              </a:lnSpc>
            </a:pPr>
            <a:r>
              <a:rPr lang="en-GB" altLang="en-US" sz="1200" dirty="0"/>
              <a:t>Computer Networking: A Top Down Approach </a:t>
            </a:r>
            <a:br>
              <a:rPr lang="en-GB" altLang="en-US" sz="1200" dirty="0"/>
            </a:br>
            <a:r>
              <a:rPr lang="en-GB" altLang="en-US" sz="1200" dirty="0"/>
              <a:t>6</a:t>
            </a:r>
            <a:r>
              <a:rPr lang="en-GB" altLang="en-US" sz="1200" baseline="30000" dirty="0"/>
              <a:t>th</a:t>
            </a:r>
            <a:r>
              <a:rPr lang="en-GB" altLang="en-US" sz="1200" dirty="0"/>
              <a:t> edition </a:t>
            </a:r>
            <a:br>
              <a:rPr lang="en-GB" altLang="en-US" sz="1200" dirty="0"/>
            </a:br>
            <a:r>
              <a:rPr lang="en-GB" altLang="en-US" sz="1200" dirty="0"/>
              <a:t>Addison-Wesley</a:t>
            </a:r>
            <a:br>
              <a:rPr lang="en-GB" altLang="en-US" sz="1200" dirty="0"/>
            </a:br>
            <a:r>
              <a:rPr lang="en-US" altLang="en-US" sz="1200" dirty="0"/>
              <a:t> All material copyright 1996-2012</a:t>
            </a:r>
          </a:p>
          <a:p>
            <a:pPr algn="ctr">
              <a:lnSpc>
                <a:spcPct val="85000"/>
              </a:lnSpc>
            </a:pPr>
            <a:r>
              <a:rPr lang="en-US" altLang="en-US" sz="1200" dirty="0"/>
              <a:t>     J.F Kurose and K.W. Ross,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7306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6FA81F2-9DB5-47F5-8906-64AB6615E03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Connection-oriented demux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port number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server host may support many simultaneous TCP sockets: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each socket identified by its own 4-tuple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web servers have different sockets for each connecting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non-persistent HTTP will have different socket for each request</a:t>
            </a:r>
          </a:p>
        </p:txBody>
      </p:sp>
      <p:pic>
        <p:nvPicPr>
          <p:cNvPr id="26630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BA62D9C-5BFC-4611-AC1F-338275172CB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pic>
        <p:nvPicPr>
          <p:cNvPr id="27651" name="Picture 15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561900" cy="935038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sz="4000" dirty="0">
                <a:ea typeface="ＭＳ Ｐゴシック" charset="0"/>
                <a:cs typeface="+mj-cs"/>
              </a:rPr>
              <a:t>Connection-oriented </a:t>
            </a:r>
            <a:r>
              <a:rPr lang="en-US" sz="4000" dirty="0" err="1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example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7667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7675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76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80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81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7683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4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7685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9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693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27696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697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702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03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7705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6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7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8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7709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dest</a:t>
            </a:r>
            <a:r>
              <a:rPr lang="en-US" dirty="0">
                <a:solidFill>
                  <a:srgbClr val="CC0000"/>
                </a:solidFill>
              </a:rPr>
              <a:t> port: 80 are demultiplexed to </a:t>
            </a:r>
            <a:r>
              <a:rPr lang="en-US" i="1" dirty="0">
                <a:solidFill>
                  <a:srgbClr val="CC0000"/>
                </a:solidFill>
              </a:rPr>
              <a:t>different </a:t>
            </a:r>
            <a:r>
              <a:rPr lang="en-US" dirty="0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2573655" y="3909724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dirty="0">
                <a:latin typeface="Gill Sans MT" charset="0"/>
              </a:rPr>
              <a:t>server: IP address B</a:t>
            </a:r>
          </a:p>
        </p:txBody>
      </p:sp>
      <p:grpSp>
        <p:nvGrpSpPr>
          <p:cNvPr id="2771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22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24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7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9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5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32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7733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4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6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9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16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20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1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7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8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6" name="Text Box 79">
            <a:extLst>
              <a:ext uri="{FF2B5EF4-FFF2-40B4-BE49-F238E27FC236}">
                <a16:creationId xmlns:a16="http://schemas.microsoft.com/office/drawing/2014/main" id="{5F3C7EEE-1C27-4017-8CCD-B862C9F6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36" y="1655059"/>
            <a:ext cx="107824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B050"/>
                </a:solidFill>
              </a:rPr>
              <a:t>Port# 9157</a:t>
            </a:r>
          </a:p>
        </p:txBody>
      </p:sp>
      <p:sp>
        <p:nvSpPr>
          <p:cNvPr id="147" name="Text Box 79">
            <a:extLst>
              <a:ext uri="{FF2B5EF4-FFF2-40B4-BE49-F238E27FC236}">
                <a16:creationId xmlns:a16="http://schemas.microsoft.com/office/drawing/2014/main" id="{4A10DCB6-1646-4E52-AF8B-923256CB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746" y="1598788"/>
            <a:ext cx="107824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B050"/>
                </a:solidFill>
              </a:rPr>
              <a:t>Port# 5775</a:t>
            </a:r>
          </a:p>
        </p:txBody>
      </p:sp>
      <p:sp>
        <p:nvSpPr>
          <p:cNvPr id="148" name="Text Box 79">
            <a:extLst>
              <a:ext uri="{FF2B5EF4-FFF2-40B4-BE49-F238E27FC236}">
                <a16:creationId xmlns:a16="http://schemas.microsoft.com/office/drawing/2014/main" id="{1080115F-F4E3-44BD-88AE-4B479DDF8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328" y="1612855"/>
            <a:ext cx="107824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B050"/>
                </a:solidFill>
              </a:rPr>
              <a:t>Port# 9157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CA3118F-0685-4F6F-9D98-3B0AE136429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Connection-oriented demux: example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79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80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8690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 dirty="0"/>
              <a:t>transport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 dirty="0"/>
              <a:t>physical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8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700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701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702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703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8705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6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8707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713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 dirty="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16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7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8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23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24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8726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7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8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8729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8730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28734" name="Picture 10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35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8772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3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6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8770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1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7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873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4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5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874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6" name="Text Box 79">
            <a:extLst>
              <a:ext uri="{FF2B5EF4-FFF2-40B4-BE49-F238E27FC236}">
                <a16:creationId xmlns:a16="http://schemas.microsoft.com/office/drawing/2014/main" id="{003D8366-BF63-4AD6-97A3-136D8966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36" y="1655059"/>
            <a:ext cx="107824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B050"/>
                </a:solidFill>
              </a:rPr>
              <a:t>Port# 9157</a:t>
            </a:r>
          </a:p>
        </p:txBody>
      </p:sp>
      <p:sp>
        <p:nvSpPr>
          <p:cNvPr id="147" name="Text Box 79">
            <a:extLst>
              <a:ext uri="{FF2B5EF4-FFF2-40B4-BE49-F238E27FC236}">
                <a16:creationId xmlns:a16="http://schemas.microsoft.com/office/drawing/2014/main" id="{A74FB1E2-B0E1-4C0E-B41F-836AE2E0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746" y="1598788"/>
            <a:ext cx="107824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B050"/>
                </a:solidFill>
              </a:rPr>
              <a:t>Port# 5775</a:t>
            </a:r>
          </a:p>
        </p:txBody>
      </p:sp>
      <p:sp>
        <p:nvSpPr>
          <p:cNvPr id="148" name="Text Box 79">
            <a:extLst>
              <a:ext uri="{FF2B5EF4-FFF2-40B4-BE49-F238E27FC236}">
                <a16:creationId xmlns:a16="http://schemas.microsoft.com/office/drawing/2014/main" id="{A44870A7-626B-45D6-922D-D8CFE458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328" y="1612855"/>
            <a:ext cx="1078244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B050"/>
                </a:solidFill>
              </a:rPr>
              <a:t>Port# 9157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FE3B2C8-2F15-4949-B057-0B409D5E0AC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pic>
        <p:nvPicPr>
          <p:cNvPr id="30723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UDP: User Datagram Protocol </a:t>
            </a:r>
            <a:r>
              <a:rPr lang="en-US" sz="3200" dirty="0">
                <a:ea typeface="ＭＳ Ｐゴシック" charset="0"/>
                <a:cs typeface="+mj-cs"/>
              </a:rPr>
              <a:t>[RFC 768]</a:t>
            </a:r>
            <a:br>
              <a:rPr lang="en-US" sz="3200" dirty="0">
                <a:ea typeface="ＭＳ Ｐゴシック" charset="0"/>
                <a:cs typeface="+mj-cs"/>
              </a:rPr>
            </a:br>
            <a:r>
              <a:rPr lang="en-US" sz="3200" dirty="0">
                <a:ea typeface="ＭＳ Ｐゴシック" charset="0"/>
                <a:cs typeface="+mj-cs"/>
              </a:rPr>
              <a:t>///</a:t>
            </a:r>
            <a:r>
              <a:rPr lang="en-US" sz="3200" dirty="0" err="1">
                <a:ea typeface="ＭＳ Ｐゴシック" charset="0"/>
                <a:cs typeface="+mj-cs"/>
              </a:rPr>
              <a:t>C8</a:t>
            </a:r>
            <a:r>
              <a:rPr lang="en-US" sz="3200" dirty="0">
                <a:ea typeface="ＭＳ Ｐゴシック" charset="0"/>
                <a:cs typeface="+mj-cs"/>
              </a:rPr>
              <a:t> Sun 11 Oct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889500"/>
          </a:xfrm>
        </p:spPr>
        <p:txBody>
          <a:bodyPr/>
          <a:lstStyle/>
          <a:p>
            <a:r>
              <a:rPr lang="ja-JP" altLang="en-US" sz="2400" dirty="0"/>
              <a:t>“</a:t>
            </a:r>
            <a:r>
              <a:rPr lang="en-US" altLang="ja-JP" sz="2400" dirty="0"/>
              <a:t>bare bones</a:t>
            </a:r>
            <a:r>
              <a:rPr lang="ja-JP" altLang="en-US" sz="2400" dirty="0"/>
              <a:t>”</a:t>
            </a:r>
            <a:r>
              <a:rPr lang="en-US" altLang="ja-JP" sz="2400" dirty="0"/>
              <a:t> Internet transport protocol</a:t>
            </a:r>
          </a:p>
          <a:p>
            <a:r>
              <a:rPr lang="ja-JP" altLang="en-US" sz="2400" dirty="0"/>
              <a:t>“</a:t>
            </a:r>
            <a:r>
              <a:rPr lang="en-US" altLang="ja-JP" sz="2400" dirty="0"/>
              <a:t>best effort</a:t>
            </a:r>
            <a:r>
              <a:rPr lang="ja-JP" altLang="en-US" sz="2400" dirty="0"/>
              <a:t>”</a:t>
            </a:r>
            <a:r>
              <a:rPr lang="en-US" altLang="ja-JP" sz="2400" dirty="0"/>
              <a:t> service, UDP segments may be:</a:t>
            </a:r>
          </a:p>
          <a:p>
            <a:pPr lvl="1"/>
            <a:r>
              <a:rPr lang="en-US" altLang="en-US" dirty="0"/>
              <a:t>lost</a:t>
            </a:r>
          </a:p>
          <a:p>
            <a:pPr lvl="1"/>
            <a:r>
              <a:rPr lang="en-US" altLang="en-US" dirty="0"/>
              <a:t>delivered out-of-order to app</a:t>
            </a:r>
          </a:p>
          <a:p>
            <a:r>
              <a:rPr lang="en-US" altLang="en-US" sz="2400" i="1" dirty="0">
                <a:solidFill>
                  <a:srgbClr val="CC0000"/>
                </a:solidFill>
              </a:rPr>
              <a:t>connectionless:</a:t>
            </a:r>
            <a:endParaRPr lang="en-US" altLang="en-US" dirty="0">
              <a:solidFill>
                <a:srgbClr val="CC0000"/>
              </a:solidFill>
            </a:endParaRPr>
          </a:p>
          <a:p>
            <a:pPr lvl="1"/>
            <a:r>
              <a:rPr lang="en-US" altLang="en-US" dirty="0"/>
              <a:t>no handshaking between UDP sender, receiver</a:t>
            </a:r>
          </a:p>
          <a:p>
            <a:pPr lvl="1"/>
            <a:r>
              <a:rPr lang="en-US" altLang="en-US" dirty="0"/>
              <a:t>each UDP segment handled independently of others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745038" y="1271588"/>
            <a:ext cx="405288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UDP use: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streaming multimedia apps (loss tolerant, rate 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SNMP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application-specific error recovery!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2017E54-8863-432C-9D1C-13F8273E3A2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pic>
        <p:nvPicPr>
          <p:cNvPr id="31747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ea typeface="ＭＳ Ｐゴシック" charset="0"/>
                <a:cs typeface="+mj-cs"/>
              </a:rPr>
              <a:t>UDP</a:t>
            </a:r>
            <a:r>
              <a:rPr lang="en-US" sz="4000" dirty="0">
                <a:ea typeface="ＭＳ Ｐゴシック" charset="0"/>
                <a:cs typeface="+mj-cs"/>
              </a:rPr>
              <a:t>: segment header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source port #</a:t>
            </a:r>
            <a:endParaRPr lang="en-US" sz="240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UDP segment format</a:t>
            </a:r>
            <a:endParaRPr lang="en-US" sz="240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length</a:t>
            </a:r>
            <a:endParaRPr lang="en-US" sz="2400"/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checksum</a:t>
            </a:r>
            <a:endParaRPr lang="en-US" sz="2400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length, in bytes of UDP segment, including header</a:t>
            </a:r>
            <a:endParaRPr lang="en-US" sz="240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connection establishment (which can add delay)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small header size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67E8BDB-15B9-4741-A665-EE526803460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UDP checksum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CC0000"/>
                </a:solidFill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checksum: addition (one</a:t>
            </a:r>
            <a:r>
              <a:rPr lang="ja-JP" altLang="en-US" sz="2400"/>
              <a:t>’</a:t>
            </a:r>
            <a:r>
              <a:rPr lang="en-US" altLang="ja-JP" sz="2400"/>
              <a:t>s complement sum) of segment contents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70000"/>
              </a:lnSpc>
            </a:pPr>
            <a:endParaRPr lang="en-US" altLang="en-US" sz="3200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receiver:</a:t>
            </a:r>
          </a:p>
          <a:p>
            <a:r>
              <a:rPr lang="en-US" altLang="en-US" sz="2400" dirty="0"/>
              <a:t>compute checksum of received segment</a:t>
            </a:r>
          </a:p>
          <a:p>
            <a:r>
              <a:rPr lang="en-US" altLang="en-US" sz="2400" dirty="0"/>
              <a:t>check if computed checksum equals checksum field value:</a:t>
            </a:r>
          </a:p>
          <a:p>
            <a:pPr lvl="1"/>
            <a:r>
              <a:rPr lang="en-US" altLang="en-US" dirty="0"/>
              <a:t>NO - error detected</a:t>
            </a:r>
          </a:p>
          <a:p>
            <a:pPr lvl="1"/>
            <a:r>
              <a:rPr lang="en-US" altLang="en-US" dirty="0"/>
              <a:t>YES - no error detected. </a:t>
            </a:r>
            <a:r>
              <a:rPr lang="en-US" altLang="en-US" i="1" dirty="0"/>
              <a:t>But maybe errors nonetheless?</a:t>
            </a:r>
            <a:r>
              <a:rPr lang="en-US" altLang="en-US" dirty="0"/>
              <a:t> More later ….</a:t>
            </a:r>
          </a:p>
          <a:p>
            <a:endParaRPr lang="en-US" altLang="en-US" dirty="0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695325" y="1512888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Goal:</a:t>
            </a:r>
            <a:r>
              <a:rPr lang="en-US" altLang="en-US" sz="2800">
                <a:latin typeface="Gill Sans MT" panose="020B0502020104020203" pitchFamily="34" charset="0"/>
              </a:rPr>
              <a:t> detect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errors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(e.g., flipped bits) in transmitted segment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800">
              <a:latin typeface="Gill Sans MT" panose="020B0502020104020203" pitchFamily="34" charset="0"/>
            </a:endParaRPr>
          </a:p>
        </p:txBody>
      </p:sp>
      <p:pic>
        <p:nvPicPr>
          <p:cNvPr id="32775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27113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52A37AC-07FC-4A04-BDC0-727B0FEA6A2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pic>
        <p:nvPicPr>
          <p:cNvPr id="33795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Internet checksum: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  <a:cs typeface="+mn-cs"/>
              </a:rPr>
              <a:t>example: add two 16-bit integers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dirty="0">
                <a:latin typeface="Comic Sans MS" charset="0"/>
              </a:rPr>
              <a:t>  1  1  1  0  0  1  1  0  0  1  1  0  0  1  1  0</a:t>
            </a:r>
          </a:p>
          <a:p>
            <a:pPr algn="l">
              <a:defRPr/>
            </a:pPr>
            <a:r>
              <a:rPr 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dirty="0">
                <a:latin typeface="Comic Sans MS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 dirty="0">
              <a:latin typeface="Comic Sans MS" charset="0"/>
            </a:endParaRPr>
          </a:p>
          <a:p>
            <a:pPr algn="l">
              <a:defRPr/>
            </a:pPr>
            <a:r>
              <a:rPr lang="en-US" sz="2000" b="1" dirty="0">
                <a:latin typeface="Comic Sans MS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 dirty="0">
              <a:latin typeface="Comic Sans MS" charset="0"/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dirty="0">
                <a:latin typeface="Comic Sans MS" charset="0"/>
              </a:rPr>
              <a:t>  1  0  1  1  1  0  1  1  1  0  1  1  1  1  0  0</a:t>
            </a:r>
          </a:p>
          <a:p>
            <a:pPr algn="l">
              <a:defRPr/>
            </a:pPr>
            <a:r>
              <a:rPr lang="en-US" sz="2000" b="1" dirty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dirty="0">
                <a:latin typeface="Comic Sans MS" charset="0"/>
              </a:rPr>
              <a:t>  0  1  0  0  0  1  0  0  0  1  0  0  0  0  1  1</a:t>
            </a:r>
            <a:endParaRPr lang="en-US" sz="2400" b="1" dirty="0">
              <a:latin typeface="Comic Sans MS" charset="0"/>
            </a:endParaRPr>
          </a:p>
        </p:txBody>
      </p:sp>
      <p:sp>
        <p:nvSpPr>
          <p:cNvPr id="19464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wraparound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sum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checksum</a:t>
            </a:r>
          </a:p>
        </p:txBody>
      </p:sp>
      <p:sp>
        <p:nvSpPr>
          <p:cNvPr id="19469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805" name="Freeform 11"/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>
                <a:latin typeface="Gill Sans MT" charset="0"/>
              </a:rPr>
              <a:t>Note:</a:t>
            </a:r>
            <a:r>
              <a:rPr lang="en-US" sz="2400">
                <a:latin typeface="Gill Sans MT" charset="0"/>
              </a:rPr>
              <a:t> when adding numbers, a carryout from the most significant bit needs to be added to the result</a:t>
            </a:r>
          </a:p>
          <a:p>
            <a:pPr>
              <a:defRPr/>
            </a:pPr>
            <a:endParaRPr 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B1588F1-F641-4D9A-BF0D-BC9502EFE54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pic>
        <p:nvPicPr>
          <p:cNvPr id="36867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4" y="95250"/>
            <a:ext cx="83407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Principles of reliable data transfer</a:t>
            </a:r>
            <a:endParaRPr lang="en-US" sz="4800" dirty="0">
              <a:ea typeface="ＭＳ Ｐゴシック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0"/>
              <a:buChar char="v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characteristics of unreliable channel will determine complexity of reliable data transfer protocol (</a:t>
            </a:r>
            <a:r>
              <a:rPr lang="en-US" sz="2400" dirty="0" err="1">
                <a:ea typeface="ＭＳ Ｐゴシック" charset="0"/>
                <a:cs typeface="+mn-cs"/>
              </a:rPr>
              <a:t>rdt</a:t>
            </a:r>
            <a:r>
              <a:rPr lang="en-US" sz="2400" dirty="0">
                <a:ea typeface="ＭＳ Ｐゴシック" charset="0"/>
                <a:cs typeface="+mn-cs"/>
              </a:rPr>
              <a:t>)</a:t>
            </a:r>
            <a:endParaRPr lang="en-US" dirty="0">
              <a:ea typeface="ＭＳ Ｐゴシック" charset="0"/>
              <a:cs typeface="+mn-cs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40BB41B-D947-444A-900E-EC5619A11B7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789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0"/>
              <a:buChar char="v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0216879-AA24-4935-9CF4-F0601C442C28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8916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0"/>
              <a:buChar char="v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pic>
        <p:nvPicPr>
          <p:cNvPr id="38918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06BEF08-62D9-455F-9F1C-FFCBCA0E4BF4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pic>
        <p:nvPicPr>
          <p:cNvPr id="1638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3: Transport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+mn-cs"/>
              </a:rPr>
              <a:t>our goals: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understand principles behind transport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multiplexing, demultiplexing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reliable data transfer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flow control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congestion control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learn about Internet transport layer protocols: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UDP: connectionless transport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TCP: connection-oriented reliable transport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TCP Flow control</a:t>
            </a:r>
            <a:endParaRPr lang="en-US" sz="1600" dirty="0">
              <a:ea typeface="ＭＳ Ｐゴシック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TCP congestion control</a:t>
            </a:r>
          </a:p>
          <a:p>
            <a:pPr lvl="1">
              <a:buFont typeface="Wingdings" charset="0"/>
              <a:buChar char="§"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968CDAF-812A-4D5A-B604-3B53C0F46296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pic>
        <p:nvPicPr>
          <p:cNvPr id="39939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ea typeface="ＭＳ Ｐゴシック" charset="0"/>
                <a:cs typeface="+mj-cs"/>
              </a:rPr>
              <a:t>/</a:t>
            </a:r>
            <a:r>
              <a:rPr lang="en-US" sz="3600" dirty="0">
                <a:ea typeface="ＭＳ Ｐゴシック" charset="0"/>
                <a:cs typeface="+mj-cs"/>
              </a:rPr>
              <a:t>Reliable data transfer: getting started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pPr>
                <a:defRPr/>
              </a:pPr>
              <a:r>
                <a:rPr lang="en-US" sz="1800"/>
                <a:t>deliver to receiver upper layer</a:t>
              </a:r>
              <a:endParaRPr lang="en-US" sz="2400"/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rdt,</a:t>
              </a:r>
            </a:p>
            <a:p>
              <a:pPr>
                <a:defRPr/>
              </a:pPr>
              <a:r>
                <a:rPr lang="en-US" sz="1800"/>
                <a:t>to transfer packet over </a:t>
              </a:r>
            </a:p>
            <a:p>
              <a:pPr>
                <a:defRPr/>
              </a:pPr>
              <a:r>
                <a:rPr lang="en-US" sz="1800"/>
                <a:t>unreliable channel to receiver</a:t>
              </a:r>
              <a:endParaRPr lang="en-US" sz="2400"/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/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/>
                <a:t>rdt</a:t>
              </a:r>
              <a:r>
                <a:rPr lang="en-US" sz="1800"/>
                <a:t> to deliver data to upper</a:t>
              </a:r>
              <a:endParaRPr lang="en-US" sz="2400"/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24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DDE5682-C1FF-4CC7-998F-923BDDBE3686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we</a:t>
            </a:r>
            <a:r>
              <a:rPr lang="ja-JP" altLang="en-US">
                <a:solidFill>
                  <a:srgbClr val="CC0000"/>
                </a:solidFill>
              </a:rPr>
              <a:t>’</a:t>
            </a:r>
            <a:r>
              <a:rPr lang="en-US" altLang="ja-JP">
                <a:solidFill>
                  <a:srgbClr val="CC0000"/>
                </a:solidFill>
              </a:rPr>
              <a:t>ll:</a:t>
            </a:r>
          </a:p>
          <a:p>
            <a:r>
              <a:rPr lang="en-US" altLang="en-US"/>
              <a:t>incrementally develop sender, receiver sides of </a:t>
            </a:r>
            <a:r>
              <a:rPr lang="en-US" altLang="en-US" u="sng">
                <a:solidFill>
                  <a:srgbClr val="CC0000"/>
                </a:solidFill>
              </a:rPr>
              <a:t>r</a:t>
            </a:r>
            <a:r>
              <a:rPr lang="en-US" altLang="en-US"/>
              <a:t>eliable </a:t>
            </a:r>
            <a:r>
              <a:rPr lang="en-US" altLang="en-US" u="sng">
                <a:solidFill>
                  <a:srgbClr val="CC0000"/>
                </a:solidFill>
              </a:rPr>
              <a:t>d</a:t>
            </a:r>
            <a:r>
              <a:rPr lang="en-US" altLang="en-US"/>
              <a:t>ata </a:t>
            </a:r>
            <a:r>
              <a:rPr lang="en-US" altLang="en-US" u="sng">
                <a:solidFill>
                  <a:srgbClr val="CC0000"/>
                </a:solidFill>
              </a:rPr>
              <a:t>t</a:t>
            </a:r>
            <a:r>
              <a:rPr lang="en-US" altLang="en-US"/>
              <a:t>ransfer protocol (rdt)</a:t>
            </a:r>
          </a:p>
          <a:p>
            <a:r>
              <a:rPr lang="en-US" altLang="en-US"/>
              <a:t>consider only unidirectional data transfer</a:t>
            </a:r>
          </a:p>
          <a:p>
            <a:pPr lvl="1"/>
            <a:r>
              <a:rPr lang="en-US" altLang="en-US"/>
              <a:t>but control info will flow on both directions!</a:t>
            </a:r>
          </a:p>
          <a:p>
            <a:r>
              <a:rPr lang="en-US" altLang="en-US"/>
              <a:t>use finite state machines (FSM) 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1</a:t>
            </a:r>
          </a:p>
        </p:txBody>
      </p:sp>
      <p:sp>
        <p:nvSpPr>
          <p:cNvPr id="40967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 causing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 taken on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CC0000"/>
                </a:solidFill>
              </a:rPr>
              <a:t>state:</a:t>
            </a:r>
            <a:r>
              <a:rPr lang="en-US" alt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altLang="en-US" sz="1800"/>
          </a:p>
        </p:txBody>
      </p:sp>
      <p:sp>
        <p:nvSpPr>
          <p:cNvPr id="40975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81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ea typeface="ＭＳ Ｐゴシック" charset="0"/>
                <a:cs typeface="+mj-cs"/>
              </a:rPr>
              <a:t>/</a:t>
            </a:r>
            <a:r>
              <a:rPr lang="en-US" sz="3600" dirty="0">
                <a:ea typeface="ＭＳ Ｐゴシック" charset="0"/>
                <a:cs typeface="+mj-cs"/>
              </a:rPr>
              <a:t>Reliable data transfer: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91793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AE649AD-ACD8-4D84-AD00-26506755DC9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409280" cy="1004887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ea typeface="ＭＳ Ｐゴシック" charset="0"/>
                <a:cs typeface="+mj-cs"/>
              </a:rPr>
              <a:t>/</a:t>
            </a:r>
            <a:r>
              <a:rPr lang="en-US" sz="3600" dirty="0" err="1">
                <a:ea typeface="ＭＳ Ｐゴシック" charset="0"/>
                <a:cs typeface="+mj-cs"/>
              </a:rPr>
              <a:t>rdt1.0</a:t>
            </a:r>
            <a:r>
              <a:rPr lang="en-US" sz="3600" dirty="0">
                <a:ea typeface="ＭＳ Ｐゴシック" charset="0"/>
                <a:cs typeface="+mj-cs"/>
              </a:rPr>
              <a:t>: </a:t>
            </a:r>
            <a:r>
              <a:rPr lang="en-US" sz="3200" dirty="0">
                <a:ea typeface="ＭＳ Ｐゴシック" charset="0"/>
                <a:cs typeface="+mj-cs"/>
              </a:rPr>
              <a:t>reliable 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underlying channel perfectly reliable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bit errors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loss of packets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separate FSMs for sender, receiver: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sender sends data into underlying channel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receiver reads data from underlying channel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packet = make_pkt(data)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udt_send(packet)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 (packet,data)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9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42006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2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E76BA01-035F-4A35-958B-F0A66B0EC55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 i="1">
                <a:ea typeface="ＭＳ Ｐゴシック" charset="0"/>
                <a:cs typeface="+mn-cs"/>
              </a:rPr>
              <a:t>the</a:t>
            </a:r>
            <a:r>
              <a:rPr lang="en-US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>
                <a:ea typeface="ＭＳ Ｐゴシック" charset="0"/>
              </a:rPr>
              <a:t> receiver explicitly tells sender that pkt received OK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>
                <a:ea typeface="ＭＳ Ｐゴシック" charset="0"/>
              </a:rPr>
              <a:t> receiver explicitly tells sender that pkt had errors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>
                <a:ea typeface="ＭＳ Ｐゴシック" charset="0"/>
                <a:cs typeface="+mn-cs"/>
              </a:rPr>
              <a:t> (beyond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receiver feedback: control msgs (ACK,NAK) rcvr-&gt;sender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ar-SA" dirty="0">
                <a:ea typeface="ＭＳ Ｐゴシック" charset="0"/>
                <a:cs typeface="+mj-cs"/>
              </a:rPr>
              <a:t>/</a:t>
            </a:r>
            <a:r>
              <a:rPr lang="en-US" dirty="0" err="1">
                <a:ea typeface="ＭＳ Ｐゴシック" charset="0"/>
                <a:cs typeface="+mj-cs"/>
              </a:rPr>
              <a:t>rdt2.0</a:t>
            </a:r>
            <a:r>
              <a:rPr lang="en-US" dirty="0">
                <a:ea typeface="ＭＳ Ｐゴシック" charset="0"/>
                <a:cs typeface="+mj-cs"/>
              </a:rPr>
              <a:t>: channel with bit errors</a:t>
            </a:r>
          </a:p>
        </p:txBody>
      </p:sp>
      <p:pic>
        <p:nvPicPr>
          <p:cNvPr id="43013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How do humans recover from </a:t>
            </a:r>
            <a:r>
              <a:rPr lang="ja-JP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3200" i="1">
                <a:solidFill>
                  <a:srgbClr val="CC0000"/>
                </a:solidFill>
                <a:latin typeface="Gill Sans MT" panose="020B0502020104020203" pitchFamily="34" charset="0"/>
              </a:rPr>
              <a:t>errors</a:t>
            </a:r>
            <a:r>
              <a:rPr lang="ja-JP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endParaRPr lang="en-US" altLang="ja-JP" sz="3200" i="1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r>
              <a:rPr lang="en-US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during conversation?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9E6D63E-31B4-497B-AF84-EE0B0472BADC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 i="1">
                <a:ea typeface="ＭＳ Ｐゴシック" charset="0"/>
                <a:cs typeface="+mn-cs"/>
              </a:rPr>
              <a:t>the</a:t>
            </a:r>
            <a:r>
              <a:rPr lang="en-US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>
                <a:ea typeface="ＭＳ Ｐゴシック" charset="0"/>
              </a:rPr>
              <a:t> receiver explicitly tells sender that pkt received OK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>
                <a:ea typeface="ＭＳ Ｐゴシック" charset="0"/>
              </a:rPr>
              <a:t> receiver explicitly tells sender that pkt had errors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>
                <a:ea typeface="ＭＳ Ｐゴシック" charset="0"/>
                <a:cs typeface="+mn-cs"/>
              </a:rPr>
              <a:t> (beyond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feedback: control msgs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ar-SA" dirty="0">
                <a:ea typeface="ＭＳ Ｐゴシック" charset="0"/>
                <a:cs typeface="+mj-cs"/>
              </a:rPr>
              <a:t>/</a:t>
            </a:r>
            <a:r>
              <a:rPr lang="en-US" dirty="0" err="1">
                <a:ea typeface="ＭＳ Ｐゴシック" charset="0"/>
                <a:cs typeface="+mj-cs"/>
              </a:rPr>
              <a:t>rdt2.0</a:t>
            </a:r>
            <a:r>
              <a:rPr lang="en-US" dirty="0">
                <a:ea typeface="ＭＳ Ｐゴシック" charset="0"/>
                <a:cs typeface="+mj-cs"/>
              </a:rPr>
              <a:t>: channel with bit errors</a:t>
            </a:r>
          </a:p>
        </p:txBody>
      </p:sp>
      <p:pic>
        <p:nvPicPr>
          <p:cNvPr id="4403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E694896-F211-4598-8609-7DEADFE6B9F6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pic>
        <p:nvPicPr>
          <p:cNvPr id="45059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ar-SA" sz="4000" dirty="0">
                <a:ea typeface="ＭＳ Ｐゴシック" charset="0"/>
                <a:cs typeface="+mj-cs"/>
              </a:rPr>
              <a:t>/</a:t>
            </a:r>
            <a:r>
              <a:rPr lang="en-US" sz="4000" dirty="0" err="1">
                <a:ea typeface="ＭＳ Ｐゴシック" charset="0"/>
                <a:cs typeface="+mj-cs"/>
              </a:rPr>
              <a:t>rdt2.0</a:t>
            </a:r>
            <a:r>
              <a:rPr lang="en-US" sz="4000" dirty="0">
                <a:ea typeface="ＭＳ Ｐゴシック" charset="0"/>
                <a:cs typeface="+mj-cs"/>
              </a:rPr>
              <a:t>: FSM specification  </a:t>
            </a:r>
            <a:br>
              <a:rPr lang="en-US" sz="4000" dirty="0">
                <a:ea typeface="ＭＳ Ｐゴシック" charset="0"/>
                <a:cs typeface="+mj-cs"/>
              </a:rPr>
            </a:br>
            <a:r>
              <a:rPr lang="en-US" sz="4000" dirty="0">
                <a:ea typeface="ＭＳ Ｐゴシック" charset="0"/>
                <a:cs typeface="+mj-cs"/>
              </a:rPr>
              <a:t>///EA Wed 7 oct,  </a:t>
            </a:r>
            <a:r>
              <a:rPr lang="en-US" sz="4000" dirty="0" err="1">
                <a:ea typeface="ＭＳ Ｐゴシック" charset="0"/>
                <a:cs typeface="+mj-cs"/>
              </a:rPr>
              <a:t>C14&amp;M</a:t>
            </a:r>
            <a:r>
              <a:rPr lang="en-US" sz="4000" dirty="0">
                <a:ea typeface="ＭＳ Ｐゴシック" charset="0"/>
                <a:cs typeface="+mj-cs"/>
              </a:rPr>
              <a:t>??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09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09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09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089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0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5078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0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508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call from below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5081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45084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7783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FE901B8-CD07-4255-95D5-174951BF205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pic>
        <p:nvPicPr>
          <p:cNvPr id="46083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ar-SA" sz="4000" dirty="0">
                <a:ea typeface="ＭＳ Ｐゴシック" charset="0"/>
                <a:cs typeface="+mj-cs"/>
              </a:rPr>
              <a:t>/</a:t>
            </a:r>
            <a:r>
              <a:rPr lang="en-US" sz="4000" dirty="0" err="1">
                <a:ea typeface="ＭＳ Ｐゴシック" charset="0"/>
                <a:cs typeface="+mj-cs"/>
              </a:rPr>
              <a:t>rdt2.0</a:t>
            </a:r>
            <a:r>
              <a:rPr lang="en-US" sz="4000" dirty="0">
                <a:ea typeface="ＭＳ Ｐゴシック" charset="0"/>
                <a:cs typeface="+mj-cs"/>
              </a:rPr>
              <a:t>: operation with no errors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0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2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12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13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1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108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1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6628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C060B47-BDA9-410E-B1F0-5A89DE045C8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ar-SA" sz="4000" dirty="0">
                <a:ea typeface="ＭＳ Ｐゴシック" charset="0"/>
                <a:cs typeface="+mj-cs"/>
              </a:rPr>
              <a:t>/</a:t>
            </a:r>
            <a:r>
              <a:rPr lang="en-US" sz="4000" dirty="0" err="1">
                <a:ea typeface="ＭＳ Ｐゴシック" charset="0"/>
                <a:cs typeface="+mj-cs"/>
              </a:rPr>
              <a:t>rdt2.0</a:t>
            </a:r>
            <a:r>
              <a:rPr lang="en-US" sz="4000" dirty="0">
                <a:ea typeface="ＭＳ Ｐゴシック" charset="0"/>
                <a:cs typeface="+mj-cs"/>
              </a:rPr>
              <a:t>: error scenario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7156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157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158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715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55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712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2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715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8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6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47145" name="Picture 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7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5EA02AB-FCDA-4A86-8686-055AAAFBE505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8404078" cy="1019175"/>
          </a:xfrm>
        </p:spPr>
        <p:txBody>
          <a:bodyPr/>
          <a:lstStyle/>
          <a:p>
            <a:pPr>
              <a:defRPr/>
            </a:pPr>
            <a:r>
              <a:rPr lang="ar-SA" dirty="0">
                <a:ea typeface="ＭＳ Ｐゴシック" charset="0"/>
                <a:cs typeface="+mj-cs"/>
              </a:rPr>
              <a:t>/</a:t>
            </a:r>
            <a:r>
              <a:rPr lang="en-US" dirty="0" err="1">
                <a:ea typeface="ＭＳ Ｐゴシック" charset="0"/>
                <a:cs typeface="+mj-cs"/>
              </a:rPr>
              <a:t>rdt2.0</a:t>
            </a:r>
            <a:r>
              <a:rPr lang="en-US" dirty="0">
                <a:ea typeface="ＭＳ Ｐゴシック" charset="0"/>
                <a:cs typeface="+mj-cs"/>
              </a:rPr>
              <a:t> has a fatal flaw! </a:t>
            </a:r>
            <a:r>
              <a:rPr lang="en-US" sz="3200" dirty="0">
                <a:ea typeface="ＭＳ Ｐゴシック" charset="0"/>
                <a:cs typeface="+mj-cs"/>
              </a:rPr>
              <a:t>(flaw =weakness)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sender </a:t>
            </a:r>
            <a:r>
              <a:rPr lang="en-US" altLang="en-US" sz="2400" dirty="0" err="1"/>
              <a:t>doesn</a:t>
            </a:r>
            <a:r>
              <a:rPr lang="ja-JP" altLang="en-US" sz="2400" dirty="0"/>
              <a:t>’</a:t>
            </a:r>
            <a:r>
              <a:rPr lang="en-US" altLang="ja-JP" sz="2400" dirty="0"/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can</a:t>
            </a:r>
            <a:r>
              <a:rPr lang="ja-JP" altLang="en-US" sz="2400" dirty="0"/>
              <a:t>’</a:t>
            </a:r>
            <a:r>
              <a:rPr lang="en-US" altLang="ja-JP" sz="2400" dirty="0"/>
              <a:t>t just retransmit: possible duplicate</a:t>
            </a:r>
            <a:endParaRPr lang="en-US" altLang="ja-JP" dirty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CC0000"/>
                </a:solidFill>
              </a:rPr>
              <a:t>handling duplicates</a:t>
            </a:r>
            <a:r>
              <a:rPr lang="en-US" altLang="en-US" sz="3200">
                <a:solidFill>
                  <a:srgbClr val="FF0000"/>
                </a:solidFill>
              </a:rPr>
              <a:t>: </a:t>
            </a:r>
          </a:p>
          <a:p>
            <a:r>
              <a:rPr lang="en-US" altLang="en-US" sz="2400"/>
              <a:t>sender retransmits current pkt if ACK/NAK corrupted</a:t>
            </a:r>
          </a:p>
          <a:p>
            <a:r>
              <a:rPr lang="en-US" altLang="en-US" sz="2400"/>
              <a:t>sender adds </a:t>
            </a:r>
            <a:r>
              <a:rPr lang="en-US" altLang="en-US" sz="2400" i="1">
                <a:solidFill>
                  <a:srgbClr val="000099"/>
                </a:solidFill>
              </a:rPr>
              <a:t>sequence number</a:t>
            </a:r>
            <a:r>
              <a:rPr lang="en-US" altLang="en-US" sz="2400"/>
              <a:t> to each pkt</a:t>
            </a:r>
          </a:p>
          <a:p>
            <a:r>
              <a:rPr lang="en-US" altLang="en-US" sz="2400"/>
              <a:t>receiver discards (doesn</a:t>
            </a:r>
            <a:r>
              <a:rPr lang="ja-JP" altLang="en-US" sz="2400"/>
              <a:t>’</a:t>
            </a:r>
            <a:r>
              <a:rPr lang="en-US" altLang="ja-JP" sz="2400"/>
              <a:t>t deliver up) duplicate pkt</a:t>
            </a:r>
            <a:endParaRPr lang="en-US" altLang="en-US" sz="2400"/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5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0E3FBC4-AAEA-4E85-89D3-F15B56116E6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ea typeface="ＭＳ Ｐゴシック" charset="0"/>
                <a:cs typeface="+mj-cs"/>
              </a:rPr>
              <a:t>/</a:t>
            </a:r>
            <a:r>
              <a:rPr lang="en-US" sz="3600" dirty="0" err="1">
                <a:ea typeface="ＭＳ Ｐゴシック" charset="0"/>
                <a:cs typeface="+mj-cs"/>
              </a:rPr>
              <a:t>rdt2.1</a:t>
            </a:r>
            <a:r>
              <a:rPr lang="en-US" sz="3600" dirty="0">
                <a:ea typeface="ＭＳ Ｐゴシック" charset="0"/>
                <a:cs typeface="+mj-cs"/>
              </a:rPr>
              <a:t>: sender, handles garbled ACK/NAKs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Wait for call 0 from above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make_pkt(1,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 call 1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1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8550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E01144A-2605-4387-B835-0636DC19531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grpSp>
        <p:nvGrpSpPr>
          <p:cNvPr id="18435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8464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898 w 1036"/>
                <a:gd name="T1" fmla="*/ 11 h 675"/>
                <a:gd name="T2" fmla="*/ 541 w 1036"/>
                <a:gd name="T3" fmla="*/ 53 h 675"/>
                <a:gd name="T4" fmla="*/ 286 w 1036"/>
                <a:gd name="T5" fmla="*/ 129 h 675"/>
                <a:gd name="T6" fmla="*/ 212 w 1036"/>
                <a:gd name="T7" fmla="*/ 229 h 675"/>
                <a:gd name="T8" fmla="*/ 29 w 1036"/>
                <a:gd name="T9" fmla="*/ 297 h 675"/>
                <a:gd name="T10" fmla="*/ 24 w 1036"/>
                <a:gd name="T11" fmla="*/ 459 h 675"/>
                <a:gd name="T12" fmla="*/ 183 w 1036"/>
                <a:gd name="T13" fmla="*/ 489 h 675"/>
                <a:gd name="T14" fmla="*/ 636 w 1036"/>
                <a:gd name="T15" fmla="*/ 489 h 675"/>
                <a:gd name="T16" fmla="*/ 828 w 1036"/>
                <a:gd name="T17" fmla="*/ 555 h 675"/>
                <a:gd name="T18" fmla="*/ 1042 w 1036"/>
                <a:gd name="T19" fmla="*/ 657 h 675"/>
                <a:gd name="T20" fmla="*/ 1206 w 1036"/>
                <a:gd name="T21" fmla="*/ 661 h 675"/>
                <a:gd name="T22" fmla="*/ 1319 w 1036"/>
                <a:gd name="T23" fmla="*/ 603 h 675"/>
                <a:gd name="T24" fmla="*/ 1376 w 1036"/>
                <a:gd name="T25" fmla="*/ 445 h 675"/>
                <a:gd name="T26" fmla="*/ 1412 w 1036"/>
                <a:gd name="T27" fmla="*/ 291 h 675"/>
                <a:gd name="T28" fmla="*/ 1416 w 1036"/>
                <a:gd name="T29" fmla="*/ 107 h 675"/>
                <a:gd name="T30" fmla="*/ 1295 w 1036"/>
                <a:gd name="T31" fmla="*/ 17 h 675"/>
                <a:gd name="T32" fmla="*/ 1075 w 1036"/>
                <a:gd name="T33" fmla="*/ 3 h 675"/>
                <a:gd name="T34" fmla="*/ 89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5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466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81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3549 w 765"/>
                <a:gd name="T1" fmla="*/ 134 h 459"/>
                <a:gd name="T2" fmla="*/ 2405 w 765"/>
                <a:gd name="T3" fmla="*/ 952 h 459"/>
                <a:gd name="T4" fmla="*/ 804 w 765"/>
                <a:gd name="T5" fmla="*/ 1355 h 459"/>
                <a:gd name="T6" fmla="*/ 115 w 765"/>
                <a:gd name="T7" fmla="*/ 4566 h 459"/>
                <a:gd name="T8" fmla="*/ 1505 w 765"/>
                <a:gd name="T9" fmla="*/ 6033 h 459"/>
                <a:gd name="T10" fmla="*/ 2892 w 765"/>
                <a:gd name="T11" fmla="*/ 5783 h 459"/>
                <a:gd name="T12" fmla="*/ 4883 w 765"/>
                <a:gd name="T13" fmla="*/ 6033 h 459"/>
                <a:gd name="T14" fmla="*/ 5843 w 765"/>
                <a:gd name="T15" fmla="*/ 5893 h 459"/>
                <a:gd name="T16" fmla="*/ 6289 w 765"/>
                <a:gd name="T17" fmla="*/ 5056 h 459"/>
                <a:gd name="T18" fmla="*/ 6278 w 765"/>
                <a:gd name="T19" fmla="*/ 2146 h 459"/>
                <a:gd name="T20" fmla="*/ 5540 w 765"/>
                <a:gd name="T21" fmla="*/ 468 h 459"/>
                <a:gd name="T22" fmla="*/ 3549 w 765"/>
                <a:gd name="T23" fmla="*/ 13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1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5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6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7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8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9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0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1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2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3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4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5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6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7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8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8840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816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7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8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9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3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0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4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02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5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94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6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86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0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7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8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2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9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0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4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0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62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1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54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2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46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3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8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2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4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0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4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5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6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7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4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6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14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2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3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4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5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6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7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8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9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0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1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2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00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18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19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0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1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8522" name="Picture 110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59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2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4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7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68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69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1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4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5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27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0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2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5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36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37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39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42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6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605" name="Picture 118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12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0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13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7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82" name="Picture 120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89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8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9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0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1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90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8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9" name="Picture 122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66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67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9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30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34" name="Picture 125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1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3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42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436" name="Picture 864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ar-SA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dirty="0">
                <a:ea typeface="ＭＳ Ｐゴシック" charset="0"/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1673" y="1260764"/>
            <a:ext cx="4765963" cy="5365461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solidFill>
                  <a:srgbClr val="00B050"/>
                </a:solidFill>
                <a:ea typeface="ＭＳ Ｐゴシック" charset="0"/>
              </a:rPr>
              <a:t>transport protocols </a:t>
            </a:r>
            <a:r>
              <a:rPr lang="ar-SA" sz="2400" dirty="0">
                <a:solidFill>
                  <a:srgbClr val="00B050"/>
                </a:solidFill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logical communication</a:t>
            </a:r>
            <a:r>
              <a:rPr lang="en-US" sz="2400" dirty="0">
                <a:ea typeface="ＭＳ Ｐゴシック" charset="0"/>
                <a:cs typeface="+mn-cs"/>
              </a:rPr>
              <a:t> between app processes running on different hosts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transport protocols run in end systems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side: breaks app messages into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segments</a:t>
            </a:r>
            <a:r>
              <a:rPr lang="en-US" dirty="0">
                <a:ea typeface="ＭＳ Ｐゴシック" charset="0"/>
              </a:rPr>
              <a:t>, passes to  network layer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00B050"/>
                </a:solidFill>
                <a:ea typeface="ＭＳ Ｐゴシック" charset="0"/>
              </a:rPr>
              <a:t>receiver</a:t>
            </a:r>
            <a:r>
              <a:rPr lang="en-US" dirty="0">
                <a:ea typeface="ＭＳ Ｐゴシック" charset="0"/>
              </a:rPr>
              <a:t> side: reassembles segments into messages, passes to app layer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more than one transport protocol available to apps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Internet: TCP and </a:t>
            </a:r>
            <a:r>
              <a:rPr lang="en-US" dirty="0" err="1">
                <a:ea typeface="ＭＳ Ｐゴシック" charset="0"/>
              </a:rPr>
              <a:t>UDP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8455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56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18453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8442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43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FF39F09-C72D-4675-A77A-0C62C8D92778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0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has_seq0(rcvpkt)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has_seq1(rcvpkt)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1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has_seq0(rcvpkt) 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has_seq1(rcvpkt)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ea typeface="ＭＳ Ｐゴシック" charset="0"/>
              </a:rPr>
              <a:t>/ </a:t>
            </a:r>
            <a:r>
              <a:rPr lang="en-US" sz="3600" dirty="0" err="1">
                <a:ea typeface="ＭＳ Ｐゴシック" charset="0"/>
                <a:cs typeface="+mj-cs"/>
              </a:rPr>
              <a:t>rdt2.1</a:t>
            </a:r>
            <a:r>
              <a:rPr lang="en-US" sz="3600" dirty="0">
                <a:ea typeface="ＭＳ Ｐゴシック" charset="0"/>
                <a:cs typeface="+mj-cs"/>
              </a:rPr>
              <a:t>: receiver, handles garbled </a:t>
            </a:r>
            <a:r>
              <a:rPr lang="en-US" sz="3200" dirty="0">
                <a:ea typeface="ＭＳ Ｐゴシック" charset="0"/>
                <a:cs typeface="+mj-cs"/>
              </a:rPr>
              <a:t>ACK/NAKs</a:t>
            </a:r>
            <a:br>
              <a:rPr lang="en-US" sz="3200" dirty="0">
                <a:ea typeface="ＭＳ Ｐゴシック" charset="0"/>
                <a:cs typeface="+mj-cs"/>
              </a:rPr>
            </a:br>
            <a:br>
              <a:rPr lang="en-US" sz="1600" dirty="0">
                <a:ea typeface="ＭＳ Ｐゴシック" charset="0"/>
                <a:cs typeface="+mj-cs"/>
              </a:rPr>
            </a:br>
            <a:r>
              <a:rPr lang="en-US" sz="2400" dirty="0">
                <a:ea typeface="ＭＳ Ｐゴシック" charset="0"/>
                <a:cs typeface="+mj-cs"/>
              </a:rPr>
              <a:t>(garbled= corrupted)</a:t>
            </a:r>
            <a:endParaRPr lang="en-US" sz="3600" dirty="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5609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714F2F2-051D-4EFD-ABCD-2DA88C3BD8F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8499764" cy="952500"/>
          </a:xfrm>
        </p:spPr>
        <p:txBody>
          <a:bodyPr/>
          <a:lstStyle/>
          <a:p>
            <a:pPr>
              <a:defRPr/>
            </a:pPr>
            <a:r>
              <a:rPr lang="ar-SA" dirty="0">
                <a:ea typeface="ＭＳ Ｐゴシック" charset="0"/>
              </a:rPr>
              <a:t>/ </a:t>
            </a:r>
            <a:r>
              <a:rPr lang="en-US" dirty="0" err="1">
                <a:ea typeface="ＭＳ Ｐゴシック" charset="0"/>
                <a:cs typeface="+mj-cs"/>
              </a:rPr>
              <a:t>rdt2.1</a:t>
            </a:r>
            <a:r>
              <a:rPr lang="en-US" dirty="0">
                <a:ea typeface="ＭＳ Ｐゴシック" charset="0"/>
                <a:cs typeface="+mj-cs"/>
              </a:rPr>
              <a:t>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sender: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seq # added to pkt</a:t>
            </a:r>
          </a:p>
          <a:p>
            <a:r>
              <a:rPr lang="en-US" altLang="en-US"/>
              <a:t>two seq. #</a:t>
            </a:r>
            <a:r>
              <a:rPr lang="ja-JP" altLang="en-US"/>
              <a:t>’</a:t>
            </a:r>
            <a:r>
              <a:rPr lang="en-US" altLang="ja-JP"/>
              <a:t>s (0,1) will suffice.  Why?</a:t>
            </a:r>
          </a:p>
          <a:p>
            <a:r>
              <a:rPr lang="en-US" altLang="en-US"/>
              <a:t>must check if received ACK/NAK corrupted </a:t>
            </a:r>
          </a:p>
          <a:p>
            <a:r>
              <a:rPr lang="en-US" altLang="en-US"/>
              <a:t>twice as many states</a:t>
            </a:r>
          </a:p>
          <a:p>
            <a:pPr lvl="1"/>
            <a:r>
              <a:rPr lang="en-US" altLang="en-US"/>
              <a:t>state must </a:t>
            </a:r>
            <a:r>
              <a:rPr lang="ja-JP" altLang="en-US"/>
              <a:t>“</a:t>
            </a:r>
            <a:r>
              <a:rPr lang="en-US" altLang="ja-JP"/>
              <a:t>remember</a:t>
            </a:r>
            <a:r>
              <a:rPr lang="ja-JP" altLang="en-US"/>
              <a:t>”</a:t>
            </a:r>
            <a:r>
              <a:rPr lang="en-US" altLang="ja-JP"/>
              <a:t> whether </a:t>
            </a:r>
            <a:r>
              <a:rPr lang="ja-JP" altLang="en-US"/>
              <a:t>“</a:t>
            </a:r>
            <a:r>
              <a:rPr lang="en-US" altLang="ja-JP"/>
              <a:t>expected</a:t>
            </a:r>
            <a:r>
              <a:rPr lang="ja-JP" altLang="en-US"/>
              <a:t>”</a:t>
            </a:r>
            <a:r>
              <a:rPr lang="en-US" altLang="ja-JP"/>
              <a:t> pkt should have seq # of 0 or 1 </a:t>
            </a:r>
          </a:p>
          <a:p>
            <a:endParaRPr lang="en-US" altLang="en-US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ea typeface="ＭＳ Ｐゴシック" charset="0"/>
                <a:cs typeface="+mn-cs"/>
              </a:rPr>
              <a:t>receiver: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must check if received packet is duplicate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state indicates whether 0 or 1 is expected pkt seq #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note: receiver can </a:t>
            </a:r>
            <a:r>
              <a:rPr lang="en-US" i="1">
                <a:ea typeface="ＭＳ Ｐゴシック" charset="0"/>
                <a:cs typeface="+mn-cs"/>
              </a:rPr>
              <a:t>not</a:t>
            </a:r>
            <a:r>
              <a:rPr lang="en-US">
                <a:ea typeface="ＭＳ Ｐゴシック" charset="0"/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51714CF-C41E-40BD-9CCB-031FAEE1B4BB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pic>
        <p:nvPicPr>
          <p:cNvPr id="5222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ar-SA" sz="4000" dirty="0">
                <a:ea typeface="ＭＳ Ｐゴシック" charset="0"/>
              </a:rPr>
              <a:t>/ </a:t>
            </a:r>
            <a:r>
              <a:rPr lang="en-US" sz="4000" dirty="0" err="1">
                <a:ea typeface="ＭＳ Ｐゴシック" charset="0"/>
                <a:cs typeface="+mj-cs"/>
              </a:rPr>
              <a:t>rdt2.2</a:t>
            </a:r>
            <a:r>
              <a:rPr lang="en-US" sz="4000" dirty="0">
                <a:ea typeface="ＭＳ Ｐゴシック" charset="0"/>
                <a:cs typeface="+mj-cs"/>
              </a:rPr>
              <a:t>: a </a:t>
            </a:r>
            <a:r>
              <a:rPr lang="en-US" sz="4000" dirty="0" err="1">
                <a:ea typeface="ＭＳ Ｐゴシック" charset="0"/>
                <a:cs typeface="+mj-cs"/>
              </a:rPr>
              <a:t>NAK</a:t>
            </a:r>
            <a:r>
              <a:rPr lang="en-US" sz="4000" dirty="0">
                <a:ea typeface="ＭＳ Ｐゴシック" charset="0"/>
                <a:cs typeface="+mj-cs"/>
              </a:rPr>
              <a:t>-free protocol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same functionality as rdt2.1, using ACKs only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instead of NAK, receiver sends ACK for last pkt received OK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receiver must </a:t>
            </a:r>
            <a:r>
              <a:rPr lang="en-US" i="1">
                <a:ea typeface="ＭＳ Ｐゴシック" charset="0"/>
              </a:rPr>
              <a:t>explicitly</a:t>
            </a:r>
            <a:r>
              <a:rPr lang="en-US">
                <a:ea typeface="ＭＳ Ｐゴシック" charset="0"/>
              </a:rPr>
              <a:t> include seq # of pkt being ACKed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duplicate ACK at sender results in same action as NAK: </a:t>
            </a:r>
            <a:r>
              <a:rPr lang="en-US" i="1">
                <a:ea typeface="ＭＳ Ｐゴシック" charset="0"/>
                <a:cs typeface="+mn-cs"/>
              </a:rPr>
              <a:t>retransmit current pkt</a:t>
            </a: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B418DFB-2041-4758-81AA-1E3A9B14D21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218" y="-6013"/>
            <a:ext cx="8553157" cy="9636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ea typeface="ＭＳ Ｐゴシック" charset="0"/>
              </a:rPr>
              <a:t>*Data Communication over </a:t>
            </a:r>
            <a:r>
              <a:rPr lang="en-US" sz="3600" dirty="0">
                <a:ea typeface="ＭＳ Ｐゴシック" charset="0"/>
                <a:cs typeface="+mj-cs"/>
              </a:rPr>
              <a:t>channels with errors </a:t>
            </a:r>
            <a:r>
              <a:rPr lang="en-US" sz="3600" i="1" dirty="0">
                <a:ea typeface="ＭＳ Ｐゴシック" charset="0"/>
                <a:cs typeface="+mj-cs"/>
              </a:rPr>
              <a:t>and</a:t>
            </a:r>
            <a:r>
              <a:rPr lang="en-US" sz="3600" dirty="0">
                <a:ea typeface="ＭＳ Ｐゴシック" charset="0"/>
                <a:cs typeface="+mj-cs"/>
              </a:rPr>
              <a:t> loss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</a:rPr>
              <a:t>assumption:</a:t>
            </a:r>
            <a:r>
              <a:rPr lang="en-US" altLang="en-US" dirty="0"/>
              <a:t> underlying channel </a:t>
            </a:r>
            <a:r>
              <a:rPr lang="en-US" altLang="en-US" dirty="0">
                <a:solidFill>
                  <a:srgbClr val="00B050"/>
                </a:solidFill>
              </a:rPr>
              <a:t>can have errors and  also can </a:t>
            </a:r>
            <a:r>
              <a:rPr lang="en-US" altLang="en-US" dirty="0"/>
              <a:t>lose packets (data, </a:t>
            </a:r>
            <a:r>
              <a:rPr lang="en-US" altLang="en-US" dirty="0" err="1"/>
              <a:t>ACKs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checksum, seq. #, </a:t>
            </a:r>
            <a:r>
              <a:rPr lang="en-US" altLang="en-US" dirty="0" err="1"/>
              <a:t>ACKs</a:t>
            </a:r>
            <a:r>
              <a:rPr lang="en-US" altLang="en-US" dirty="0"/>
              <a:t>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</a:rPr>
              <a:t>approach:</a:t>
            </a:r>
            <a:r>
              <a:rPr lang="en-US" altLang="en-US" dirty="0"/>
              <a:t> sender </a:t>
            </a:r>
            <a:r>
              <a:rPr lang="en-US" altLang="en-US" dirty="0">
                <a:solidFill>
                  <a:srgbClr val="00B050"/>
                </a:solidFill>
              </a:rPr>
              <a:t>sends packet(s) then</a:t>
            </a:r>
            <a:r>
              <a:rPr lang="en-US" altLang="en-US" dirty="0"/>
              <a:t> waits </a:t>
            </a:r>
            <a:r>
              <a:rPr lang="ja-JP" altLang="en-US" dirty="0"/>
              <a:t>“</a:t>
            </a:r>
            <a:r>
              <a:rPr lang="en-US" altLang="ja-JP" dirty="0"/>
              <a:t>reasonable</a:t>
            </a:r>
            <a:r>
              <a:rPr lang="ja-JP" altLang="en-US" dirty="0"/>
              <a:t>”</a:t>
            </a:r>
            <a:r>
              <a:rPr lang="en-US" altLang="ja-JP" dirty="0"/>
              <a:t> amount of time for ACK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 dirty="0"/>
              <a:t>if pkt (or ACK) just delayed (not lost):</a:t>
            </a:r>
          </a:p>
          <a:p>
            <a:pPr lvl="1"/>
            <a:r>
              <a:rPr lang="en-US" altLang="en-US" dirty="0"/>
              <a:t>retransmission will be  duplicate, but seq. #</a:t>
            </a:r>
            <a:r>
              <a:rPr lang="ja-JP" altLang="en-US" dirty="0"/>
              <a:t>’</a:t>
            </a:r>
            <a:r>
              <a:rPr lang="en-US" altLang="ja-JP" dirty="0"/>
              <a:t>s already handles this</a:t>
            </a:r>
            <a:endParaRPr lang="en-US" altLang="ja-JP" sz="2000" dirty="0"/>
          </a:p>
          <a:p>
            <a:pPr lvl="1"/>
            <a:r>
              <a:rPr lang="en-US" altLang="en-US" dirty="0"/>
              <a:t>receiver must specify seq # of pkt being </a:t>
            </a:r>
            <a:r>
              <a:rPr lang="en-US" altLang="en-US" dirty="0" err="1"/>
              <a:t>ACKed</a:t>
            </a:r>
            <a:endParaRPr lang="en-US" altLang="en-US" sz="2000" dirty="0"/>
          </a:p>
          <a:p>
            <a:pPr>
              <a:lnSpc>
                <a:spcPct val="70000"/>
              </a:lnSpc>
            </a:pPr>
            <a:r>
              <a:rPr lang="en-US" altLang="en-US" sz="2400" dirty="0"/>
              <a:t>requires countdown timer</a:t>
            </a:r>
          </a:p>
        </p:txBody>
      </p:sp>
      <p:pic>
        <p:nvPicPr>
          <p:cNvPr id="5427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C8994032-EB3F-479E-B0FC-C6C8C73E35B1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56368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4" y="252413"/>
            <a:ext cx="8498889" cy="61912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B050"/>
                </a:solidFill>
                <a:ea typeface="ＭＳ Ｐゴシック" charset="0"/>
              </a:rPr>
              <a:t>*Examples on How Data Communication Works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pic>
        <p:nvPicPr>
          <p:cNvPr id="56367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74">
            <a:extLst>
              <a:ext uri="{FF2B5EF4-FFF2-40B4-BE49-F238E27FC236}">
                <a16:creationId xmlns:a16="http://schemas.microsoft.com/office/drawing/2014/main" id="{3C654998-C5F2-493B-8EAC-A18EB4A08833}"/>
              </a:ext>
            </a:extLst>
          </p:cNvPr>
          <p:cNvGrpSpPr>
            <a:grpSpLocks/>
          </p:cNvGrpSpPr>
          <p:nvPr/>
        </p:nvGrpSpPr>
        <p:grpSpPr bwMode="auto">
          <a:xfrm>
            <a:off x="1389722" y="4442607"/>
            <a:ext cx="1471613" cy="504825"/>
            <a:chOff x="855" y="1710"/>
            <a:chExt cx="927" cy="318"/>
          </a:xfrm>
        </p:grpSpPr>
        <p:sp>
          <p:nvSpPr>
            <p:cNvPr id="83" name="Line 75">
              <a:extLst>
                <a:ext uri="{FF2B5EF4-FFF2-40B4-BE49-F238E27FC236}">
                  <a16:creationId xmlns:a16="http://schemas.microsoft.com/office/drawing/2014/main" id="{5E2596DC-9009-4ABD-9E23-19A6B40AA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4" name="Text Box 76">
              <a:extLst>
                <a:ext uri="{FF2B5EF4-FFF2-40B4-BE49-F238E27FC236}">
                  <a16:creationId xmlns:a16="http://schemas.microsoft.com/office/drawing/2014/main" id="{CAD276C6-62B7-4F84-B1D0-731EF6D3A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1710"/>
              <a:ext cx="2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 charset="0"/>
                </a:rPr>
                <a:t>??</a:t>
              </a: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65B18997-B015-4F26-A687-26325F815D66}"/>
              </a:ext>
            </a:extLst>
          </p:cNvPr>
          <p:cNvGrpSpPr>
            <a:grpSpLocks/>
          </p:cNvGrpSpPr>
          <p:nvPr/>
        </p:nvGrpSpPr>
        <p:grpSpPr bwMode="auto">
          <a:xfrm>
            <a:off x="5894363" y="5753686"/>
            <a:ext cx="1589649" cy="281354"/>
            <a:chOff x="855" y="1710"/>
            <a:chExt cx="927" cy="318"/>
          </a:xfrm>
        </p:grpSpPr>
        <p:sp>
          <p:nvSpPr>
            <p:cNvPr id="86" name="Line 75">
              <a:extLst>
                <a:ext uri="{FF2B5EF4-FFF2-40B4-BE49-F238E27FC236}">
                  <a16:creationId xmlns:a16="http://schemas.microsoft.com/office/drawing/2014/main" id="{3BF8ED6D-F0C0-4A4F-A0C8-7787E4B0F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7" name="Text Box 76">
              <a:extLst>
                <a:ext uri="{FF2B5EF4-FFF2-40B4-BE49-F238E27FC236}">
                  <a16:creationId xmlns:a16="http://schemas.microsoft.com/office/drawing/2014/main" id="{3EB2286B-7319-4CF2-A43F-31178473B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1710"/>
              <a:ext cx="2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 charset="0"/>
                </a:rPr>
                <a:t>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C5F9BFD4-D161-4BC0-BD08-F2380BC16E6B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418" y="196143"/>
            <a:ext cx="8653634" cy="61912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B050"/>
                </a:solidFill>
                <a:ea typeface="ＭＳ Ｐゴシック" charset="0"/>
              </a:rPr>
              <a:t>*Examples on How Data Communication Works</a:t>
            </a:r>
            <a:endParaRPr lang="en-US" sz="3600" dirty="0">
              <a:solidFill>
                <a:srgbClr val="00B050"/>
              </a:solidFill>
              <a:ea typeface="ＭＳ Ｐゴシック" charset="0"/>
              <a:cs typeface="+mj-cs"/>
            </a:endParaRPr>
          </a:p>
        </p:txBody>
      </p:sp>
      <p:pic>
        <p:nvPicPr>
          <p:cNvPr id="57348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>
                  <a:solidFill>
                    <a:srgbClr val="000099"/>
                  </a:solidFill>
                  <a:latin typeface="Arial" charset="0"/>
                </a:rPr>
                <a:t>pkt0</a:t>
              </a:r>
              <a:endParaRPr lang="en-US" dirty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57441" name="Picture 78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57428" name="Picture 130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rcv ack1</a:t>
              </a:r>
            </a:p>
          </p:txBody>
        </p:sp>
        <p:grpSp>
          <p:nvGrpSpPr>
            <p:cNvPr id="57400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1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7402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3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ack1</a:t>
                </a:r>
              </a:p>
            </p:txBody>
          </p:sp>
        </p:grpSp>
        <p:grpSp>
          <p:nvGrpSpPr>
            <p:cNvPr id="57404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5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</p:grpSp>
        <p:grpSp>
          <p:nvGrpSpPr>
            <p:cNvPr id="57406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7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/>
                  <a:t>(detect duplicate)</a:t>
                </a:r>
              </a:p>
            </p:txBody>
          </p:sp>
        </p:grpSp>
      </p:grpSp>
      <p:grpSp>
        <p:nvGrpSpPr>
          <p:cNvPr id="121" name="Group 74">
            <a:extLst>
              <a:ext uri="{FF2B5EF4-FFF2-40B4-BE49-F238E27FC236}">
                <a16:creationId xmlns:a16="http://schemas.microsoft.com/office/drawing/2014/main" id="{EC6DC3C2-8433-4949-98FF-B54DA245E21A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5441413"/>
            <a:ext cx="1471613" cy="504825"/>
            <a:chOff x="855" y="1710"/>
            <a:chExt cx="927" cy="318"/>
          </a:xfrm>
        </p:grpSpPr>
        <p:sp>
          <p:nvSpPr>
            <p:cNvPr id="122" name="Line 75">
              <a:extLst>
                <a:ext uri="{FF2B5EF4-FFF2-40B4-BE49-F238E27FC236}">
                  <a16:creationId xmlns:a16="http://schemas.microsoft.com/office/drawing/2014/main" id="{9B9C1505-2C1C-48E3-85F8-D9043D3FE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" name="Text Box 76">
              <a:extLst>
                <a:ext uri="{FF2B5EF4-FFF2-40B4-BE49-F238E27FC236}">
                  <a16:creationId xmlns:a16="http://schemas.microsoft.com/office/drawing/2014/main" id="{17E57CA0-7293-40B3-A2EF-5B4D274C7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1710"/>
              <a:ext cx="2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 charset="0"/>
                </a:rPr>
                <a:t>??</a:t>
              </a:r>
            </a:p>
          </p:txBody>
        </p:sp>
      </p:grpSp>
      <p:grpSp>
        <p:nvGrpSpPr>
          <p:cNvPr id="124" name="Group 74">
            <a:extLst>
              <a:ext uri="{FF2B5EF4-FFF2-40B4-BE49-F238E27FC236}">
                <a16:creationId xmlns:a16="http://schemas.microsoft.com/office/drawing/2014/main" id="{A913CD70-93A2-4D93-B9D7-B2DC9AE1794F}"/>
              </a:ext>
            </a:extLst>
          </p:cNvPr>
          <p:cNvGrpSpPr>
            <a:grpSpLocks/>
          </p:cNvGrpSpPr>
          <p:nvPr/>
        </p:nvGrpSpPr>
        <p:grpSpPr bwMode="auto">
          <a:xfrm>
            <a:off x="6102399" y="5286669"/>
            <a:ext cx="1471613" cy="504825"/>
            <a:chOff x="855" y="1710"/>
            <a:chExt cx="927" cy="318"/>
          </a:xfrm>
        </p:grpSpPr>
        <p:sp>
          <p:nvSpPr>
            <p:cNvPr id="125" name="Line 75">
              <a:extLst>
                <a:ext uri="{FF2B5EF4-FFF2-40B4-BE49-F238E27FC236}">
                  <a16:creationId xmlns:a16="http://schemas.microsoft.com/office/drawing/2014/main" id="{0B0D5D47-C9C9-44FB-BEB7-6EF372B5D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6" name="Text Box 76">
              <a:extLst>
                <a:ext uri="{FF2B5EF4-FFF2-40B4-BE49-F238E27FC236}">
                  <a16:creationId xmlns:a16="http://schemas.microsoft.com/office/drawing/2014/main" id="{C70C17C0-2E80-49F6-A23B-32A291F61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1710"/>
              <a:ext cx="2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 charset="0"/>
                </a:rPr>
                <a:t>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5512AF5-6743-4A99-98EC-696CB6127311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pic>
        <p:nvPicPr>
          <p:cNvPr id="59395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sz="4000" dirty="0">
                <a:ea typeface="ＭＳ Ｐゴシック" charset="0"/>
                <a:cs typeface="+mj-cs"/>
              </a:rPr>
              <a:t>stop-and-wait operation* </a:t>
            </a:r>
          </a:p>
        </p:txBody>
      </p:sp>
      <p:sp>
        <p:nvSpPr>
          <p:cNvPr id="59397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first packet bit transmitted, t = 0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sender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receiver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RTT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last packet bit transmitted, 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 = L / R</a:t>
            </a:r>
            <a:endParaRPr lang="en-US" altLang="en-US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first packet bit arrives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packet bit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anose="020B0604020202020204" pitchFamily="34" charset="0"/>
              </a:rPr>
              <a:t>packet, 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 = RTT + L / R</a:t>
            </a:r>
            <a:endParaRPr lang="en-US" altLang="en-US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9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20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59424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6691"/>
              </p:ext>
            </p:extLst>
          </p:nvPr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5" name="Picture" r:id="rId4" imgW="3581280" imgH="495360" progId="Word.Picture.8">
                  <p:embed/>
                </p:oleObj>
              </mc:Choice>
              <mc:Fallback>
                <p:oleObj name="Picture" r:id="rId4" imgW="3581280" imgH="49536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1F72CC7D-4631-482A-AAE7-99689639E019}"/>
              </a:ext>
            </a:extLst>
          </p:cNvPr>
          <p:cNvSpPr txBox="1"/>
          <p:nvPr/>
        </p:nvSpPr>
        <p:spPr>
          <a:xfrm>
            <a:off x="615950" y="5900808"/>
            <a:ext cx="64178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err="1">
                <a:solidFill>
                  <a:srgbClr val="C00000"/>
                </a:solidFill>
              </a:rPr>
              <a:t>U</a:t>
            </a:r>
            <a:r>
              <a:rPr lang="en-US" sz="1400" b="1" dirty="0" err="1">
                <a:solidFill>
                  <a:srgbClr val="C00000"/>
                </a:solidFill>
              </a:rPr>
              <a:t>sender</a:t>
            </a:r>
            <a:r>
              <a:rPr lang="en-US" sz="1400" b="1" dirty="0">
                <a:solidFill>
                  <a:srgbClr val="C00000"/>
                </a:solidFill>
              </a:rPr>
              <a:t>: Utilization of sender. </a:t>
            </a:r>
          </a:p>
          <a:p>
            <a:pPr algn="l"/>
            <a:r>
              <a:rPr lang="en-US" sz="1400" b="1" dirty="0">
                <a:solidFill>
                  <a:srgbClr val="C00000"/>
                </a:solidFill>
              </a:rPr>
              <a:t>Assumptions: t=.008 </a:t>
            </a:r>
            <a:r>
              <a:rPr lang="en-US" sz="1400" b="1" dirty="0" err="1">
                <a:solidFill>
                  <a:srgbClr val="C00000"/>
                </a:solidFill>
              </a:rPr>
              <a:t>ms</a:t>
            </a:r>
            <a:r>
              <a:rPr lang="en-US" sz="1400" b="1" dirty="0">
                <a:solidFill>
                  <a:srgbClr val="C00000"/>
                </a:solidFill>
              </a:rPr>
              <a:t>, RTT (Round Trip Time)= 30ms </a:t>
            </a:r>
          </a:p>
          <a:p>
            <a:pPr algn="l"/>
            <a:r>
              <a:rPr lang="en-US" sz="1400" b="1" dirty="0">
                <a:solidFill>
                  <a:srgbClr val="C00000"/>
                </a:solidFill>
              </a:rPr>
              <a:t>0.00027= 27/100,000</a:t>
            </a:r>
            <a:endParaRPr lang="ar-SA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1D1A048-FE3B-4557-970B-DF0F88966F81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pic>
        <p:nvPicPr>
          <p:cNvPr id="6041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8329246" cy="10080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Pipelined protocols ///</a:t>
            </a:r>
            <a:r>
              <a:rPr lang="en-US" sz="4000" dirty="0" err="1">
                <a:ea typeface="ＭＳ Ｐゴシック" charset="0"/>
                <a:cs typeface="+mj-cs"/>
              </a:rPr>
              <a:t>C8A</a:t>
            </a:r>
            <a:r>
              <a:rPr lang="en-US" sz="4000" dirty="0">
                <a:ea typeface="ＭＳ Ｐゴシック" charset="0"/>
                <a:cs typeface="+mj-cs"/>
              </a:rPr>
              <a:t> Tue 13 Oct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pipelining:</a:t>
            </a:r>
            <a:r>
              <a:rPr lang="en-US" altLang="en-US" dirty="0"/>
              <a:t> sender allows multiple, </a:t>
            </a:r>
            <a:r>
              <a:rPr lang="ja-JP" altLang="en-US" dirty="0"/>
              <a:t>“</a:t>
            </a:r>
            <a:r>
              <a:rPr lang="en-US" altLang="ja-JP" dirty="0"/>
              <a:t>in-flight</a:t>
            </a:r>
            <a:r>
              <a:rPr lang="ja-JP" altLang="en-US" dirty="0"/>
              <a:t>”</a:t>
            </a:r>
            <a:r>
              <a:rPr lang="en-US" altLang="ja-JP" dirty="0"/>
              <a:t>, yet-to-be-acknowledged </a:t>
            </a:r>
            <a:r>
              <a:rPr lang="en-US" altLang="ja-JP" dirty="0" err="1"/>
              <a:t>pkts</a:t>
            </a:r>
            <a:endParaRPr lang="en-US" altLang="ja-JP" dirty="0"/>
          </a:p>
          <a:p>
            <a:pPr lvl="1"/>
            <a:r>
              <a:rPr lang="en-US" altLang="en-US" dirty="0"/>
              <a:t>range of sequence numbers must be increased</a:t>
            </a:r>
          </a:p>
          <a:p>
            <a:pPr lvl="1"/>
            <a:r>
              <a:rPr lang="en-US" altLang="en-US" dirty="0"/>
              <a:t>buffering at sender and/or receiver</a:t>
            </a:r>
          </a:p>
        </p:txBody>
      </p:sp>
      <p:sp>
        <p:nvSpPr>
          <p:cNvPr id="450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two generic forms of pipelined protocols: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go-Back-N, selective repeat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4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8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9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00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0425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6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4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5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496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0427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0461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63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6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8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71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72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73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5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8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60428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0429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31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4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6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9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40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41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3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6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C9A760D-3F0D-46A5-8BDB-D567593C4EA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pic>
        <p:nvPicPr>
          <p:cNvPr id="6246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Pipelined protocols: overview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 dirty="0"/>
              <a:t>sender can have up to N </a:t>
            </a:r>
            <a:r>
              <a:rPr lang="en-US" altLang="en-US" dirty="0" err="1"/>
              <a:t>unacked</a:t>
            </a:r>
            <a:r>
              <a:rPr lang="en-US" altLang="en-US" dirty="0"/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/>
              <a:t>receiver only </a:t>
            </a:r>
            <a:r>
              <a:rPr lang="en-US" altLang="en-US"/>
              <a:t>sends a </a:t>
            </a:r>
            <a:r>
              <a:rPr lang="en-US" altLang="en-US" i="1">
                <a:solidFill>
                  <a:srgbClr val="CC0000"/>
                </a:solidFill>
              </a:rPr>
              <a:t>cumulative </a:t>
            </a:r>
            <a:r>
              <a:rPr lang="en-US" altLang="en-US" i="1" dirty="0" err="1">
                <a:solidFill>
                  <a:srgbClr val="CC0000"/>
                </a:solidFill>
              </a:rPr>
              <a:t>ack</a:t>
            </a:r>
            <a:endParaRPr lang="en-US" altLang="en-US" i="1" dirty="0">
              <a:solidFill>
                <a:srgbClr val="CC0000"/>
              </a:solidFill>
            </a:endParaRPr>
          </a:p>
          <a:p>
            <a:pPr lvl="1"/>
            <a:r>
              <a:rPr lang="en-US" altLang="en-US" dirty="0" err="1"/>
              <a:t>doesn</a:t>
            </a:r>
            <a:r>
              <a:rPr lang="ja-JP" altLang="en-US" dirty="0"/>
              <a:t>’</a:t>
            </a:r>
            <a:r>
              <a:rPr lang="en-US" altLang="ja-JP" dirty="0"/>
              <a:t>t </a:t>
            </a:r>
            <a:r>
              <a:rPr lang="en-US" altLang="ja-JP" dirty="0" err="1"/>
              <a:t>ack</a:t>
            </a:r>
            <a:r>
              <a:rPr lang="en-US" altLang="ja-JP" dirty="0"/>
              <a:t> packet if there</a:t>
            </a:r>
            <a:r>
              <a:rPr lang="ja-JP" altLang="en-US" dirty="0"/>
              <a:t>’</a:t>
            </a:r>
            <a:r>
              <a:rPr lang="en-US" altLang="ja-JP" dirty="0"/>
              <a:t>s a gap</a:t>
            </a:r>
          </a:p>
          <a:p>
            <a:pPr>
              <a:lnSpc>
                <a:spcPct val="75000"/>
              </a:lnSpc>
            </a:pPr>
            <a:r>
              <a:rPr lang="en-US" altLang="en-US" dirty="0"/>
              <a:t>sender has timer for oldest </a:t>
            </a:r>
            <a:r>
              <a:rPr lang="en-US" altLang="en-US" dirty="0" err="1"/>
              <a:t>unacked</a:t>
            </a:r>
            <a:r>
              <a:rPr lang="en-US" altLang="en-US" dirty="0"/>
              <a:t> packet</a:t>
            </a:r>
          </a:p>
          <a:p>
            <a:pPr lvl="1"/>
            <a:r>
              <a:rPr lang="en-US" altLang="en-US" dirty="0"/>
              <a:t>when timer expires, retransmit </a:t>
            </a:r>
            <a:r>
              <a:rPr lang="en-US" altLang="en-US" i="1" dirty="0"/>
              <a:t>all</a:t>
            </a:r>
            <a:r>
              <a:rPr lang="en-US" altLang="en-US" dirty="0"/>
              <a:t> </a:t>
            </a:r>
            <a:r>
              <a:rPr lang="en-US" altLang="en-US" dirty="0" err="1"/>
              <a:t>unacked</a:t>
            </a:r>
            <a:r>
              <a:rPr lang="en-US" altLang="en-US" dirty="0"/>
              <a:t> packets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u="sng" dirty="0">
                <a:solidFill>
                  <a:srgbClr val="CC0000"/>
                </a:solidFill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 dirty="0"/>
              <a:t>sender can have up to N </a:t>
            </a:r>
            <a:r>
              <a:rPr lang="en-US" altLang="en-US" dirty="0" err="1"/>
              <a:t>unack</a:t>
            </a:r>
            <a:r>
              <a:rPr lang="en-US" altLang="ja-JP" dirty="0" err="1"/>
              <a:t>ed</a:t>
            </a:r>
            <a:r>
              <a:rPr lang="en-US" altLang="ja-JP" dirty="0"/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 err="1"/>
              <a:t>rcvr</a:t>
            </a:r>
            <a:r>
              <a:rPr lang="en-US" altLang="en-US" dirty="0"/>
              <a:t> sends </a:t>
            </a:r>
            <a:r>
              <a:rPr lang="en-US" altLang="en-US" i="1" dirty="0">
                <a:solidFill>
                  <a:srgbClr val="CC0000"/>
                </a:solidFill>
              </a:rPr>
              <a:t>individual </a:t>
            </a:r>
            <a:r>
              <a:rPr lang="en-US" altLang="en-US" i="1" dirty="0" err="1">
                <a:solidFill>
                  <a:srgbClr val="CC0000"/>
                </a:solidFill>
              </a:rPr>
              <a:t>ack</a:t>
            </a:r>
            <a:r>
              <a:rPr lang="en-US" altLang="en-US" dirty="0"/>
              <a:t> for each packet</a:t>
            </a:r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dirty="0"/>
              <a:t>sender maintains timer for each </a:t>
            </a:r>
            <a:r>
              <a:rPr lang="en-US" altLang="en-US" dirty="0" err="1"/>
              <a:t>unacked</a:t>
            </a:r>
            <a:r>
              <a:rPr lang="en-US" altLang="en-US" dirty="0"/>
              <a:t> packet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when timer expires, retransmit </a:t>
            </a:r>
            <a:r>
              <a:rPr lang="en-US" altLang="en-US" i="1" dirty="0"/>
              <a:t>only</a:t>
            </a:r>
            <a:r>
              <a:rPr lang="en-US" altLang="en-US" dirty="0"/>
              <a:t> that </a:t>
            </a:r>
            <a:r>
              <a:rPr lang="en-US" altLang="en-US" dirty="0" err="1"/>
              <a:t>unacked</a:t>
            </a:r>
            <a:r>
              <a:rPr lang="en-US" altLang="en-US" dirty="0"/>
              <a:t> packet</a:t>
            </a:r>
          </a:p>
          <a:p>
            <a:pPr>
              <a:lnSpc>
                <a:spcPct val="7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1C5F014-BB68-4855-8CBE-F4932FABB1E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Go-Back-N: sender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 dirty="0"/>
              <a:t>k-bit </a:t>
            </a:r>
            <a:r>
              <a:rPr lang="en-US" altLang="en-US" sz="2400" dirty="0" err="1"/>
              <a:t>seq</a:t>
            </a:r>
            <a:r>
              <a:rPr lang="en-US" altLang="en-US" sz="2400" dirty="0"/>
              <a:t> # in </a:t>
            </a:r>
            <a:r>
              <a:rPr lang="en-US" altLang="en-US" sz="2400" dirty="0" err="1"/>
              <a:t>pkt</a:t>
            </a:r>
            <a:r>
              <a:rPr lang="en-US" altLang="en-US" sz="2400" dirty="0"/>
              <a:t> header</a:t>
            </a:r>
          </a:p>
          <a:p>
            <a:r>
              <a:rPr lang="ja-JP" altLang="en-US" sz="2400" dirty="0"/>
              <a:t>“</a:t>
            </a:r>
            <a:r>
              <a:rPr lang="en-US" altLang="ja-JP" sz="2400" dirty="0"/>
              <a:t>window</a:t>
            </a:r>
            <a:r>
              <a:rPr lang="ja-JP" altLang="en-US" sz="2400" dirty="0"/>
              <a:t>”</a:t>
            </a:r>
            <a:r>
              <a:rPr lang="en-US" altLang="ja-JP" sz="2400" dirty="0"/>
              <a:t> of up to N, consecutive </a:t>
            </a:r>
            <a:r>
              <a:rPr lang="en-US" altLang="ja-JP" sz="2400" dirty="0" err="1"/>
              <a:t>unacked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pkts</a:t>
            </a:r>
            <a:r>
              <a:rPr lang="en-US" altLang="ja-JP" sz="2400" dirty="0"/>
              <a:t> allowed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3493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76250" y="4149725"/>
            <a:ext cx="8324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Gill Sans MT" panose="020B0502020104020203" pitchFamily="34" charset="0"/>
              </a:rPr>
              <a:t>ACK(n): ACKs all pkts up to, including seq # n - </a:t>
            </a:r>
            <a:r>
              <a:rPr lang="ja-JP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400" i="1">
                <a:solidFill>
                  <a:srgbClr val="CC0000"/>
                </a:solidFill>
                <a:latin typeface="Gill Sans MT" panose="020B0502020104020203" pitchFamily="34" charset="0"/>
              </a:rPr>
              <a:t>cumulative ACK</a:t>
            </a:r>
            <a:r>
              <a:rPr lang="ja-JP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endParaRPr lang="en-US" altLang="ja-JP" sz="2400" i="1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may receive duplicate ACKs (see receiver)</a:t>
            </a:r>
            <a:endParaRPr lang="en-US" altLang="en-US" sz="2000">
              <a:latin typeface="Gill Sans MT" panose="020B0502020104020203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Gill Sans MT" panose="020B0502020104020203" pitchFamily="34" charset="0"/>
              </a:rPr>
              <a:t>timer for oldest in-flight pkt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 i="1">
                <a:latin typeface="Gill Sans MT" panose="020B0502020104020203" pitchFamily="34" charset="0"/>
              </a:rPr>
              <a:t>timeout(n):</a:t>
            </a:r>
            <a:r>
              <a:rPr lang="en-US" altLang="en-US" sz="2400">
                <a:latin typeface="Gill Sans MT" panose="020B0502020104020203" pitchFamily="34" charset="0"/>
              </a:rPr>
              <a:t> retransmit packet n and all higher seq # pkts in window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800">
              <a:latin typeface="Gill Sans MT" panose="020B0502020104020203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800">
              <a:latin typeface="Gill Sans MT" panose="020B0502020104020203" pitchFamily="34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3496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5B9D28A-8C09-4393-8C43-A3C424E0ADF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pic>
        <p:nvPicPr>
          <p:cNvPr id="19459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Transport vs. network layer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Char char="v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network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buFont typeface="Wingdings" charset="0"/>
              <a:buChar char="v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transport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processes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Wingdings" charset="0"/>
              <a:buChar char="§"/>
              <a:defRPr/>
            </a:pPr>
            <a:r>
              <a:rPr lang="en-US" sz="2800">
                <a:ea typeface="ＭＳ Ｐゴシック" charset="0"/>
              </a:rPr>
              <a:t>relies on, enhances, network layer services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  <a:extLst>
            <a:ext uri="{91240B29-F687-4f45-9708-019B960494DF}">
              <a14:hiddenLine xmlns="" xmlns:a14="http://schemas.microsoft.com/office/drawing/2010/main" w="190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400" i="1"/>
              <a:t>12 kids in Ann</a:t>
            </a:r>
            <a:r>
              <a:rPr lang="ja-JP" altLang="en-US" sz="2400" i="1"/>
              <a:t>’</a:t>
            </a:r>
            <a:r>
              <a:rPr lang="en-US" altLang="ja-JP" sz="2400" i="1"/>
              <a:t>s house sending letters to 12 kids in Bill</a:t>
            </a:r>
            <a:r>
              <a:rPr lang="ja-JP" altLang="en-US" sz="2400" i="1"/>
              <a:t>’</a:t>
            </a:r>
            <a:r>
              <a:rPr lang="en-US" altLang="ja-JP" sz="2400" i="1"/>
              <a:t>s house:</a:t>
            </a:r>
            <a:endParaRPr lang="en-US" altLang="ja-JP" sz="2400"/>
          </a:p>
          <a:p>
            <a:pPr>
              <a:lnSpc>
                <a:spcPct val="70000"/>
              </a:lnSpc>
            </a:pPr>
            <a:r>
              <a:rPr lang="en-US" altLang="en-US" sz="2400"/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transport protocol = Ann and Bill who demux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network-layer protocol = postal service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800" i="1">
              <a:latin typeface="Gill Sans MT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A673AF1-35A9-400B-A301-9F838032139B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sz="4000" dirty="0" err="1">
                <a:ea typeface="ＭＳ Ｐゴシック" charset="0"/>
                <a:cs typeface="+mj-cs"/>
              </a:rPr>
              <a:t>GBN</a:t>
            </a:r>
            <a:r>
              <a:rPr lang="en-US" sz="4000" dirty="0">
                <a:ea typeface="ＭＳ Ｐゴシック" charset="0"/>
                <a:cs typeface="+mj-cs"/>
              </a:rPr>
              <a:t> in action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66570" name="Picture 34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165439" y="4594225"/>
            <a:ext cx="1717586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dirty="0">
                <a:solidFill>
                  <a:srgbClr val="00B050"/>
                </a:solidFill>
              </a:rPr>
              <a:t>(re)</a:t>
            </a:r>
            <a:r>
              <a:rPr lang="en-US" sz="1800" dirty="0"/>
              <a:t>send  pkt </a:t>
            </a:r>
            <a:r>
              <a:rPr lang="ar-SA" sz="1800" dirty="0"/>
              <a:t>2</a:t>
            </a:r>
            <a:endParaRPr lang="en-US" sz="1800" dirty="0"/>
          </a:p>
          <a:p>
            <a:pPr algn="r">
              <a:lnSpc>
                <a:spcPct val="90000"/>
              </a:lnSpc>
              <a:defRPr/>
            </a:pPr>
            <a:r>
              <a:rPr lang="en-US" sz="1800" dirty="0">
                <a:solidFill>
                  <a:srgbClr val="00B050"/>
                </a:solidFill>
              </a:rPr>
              <a:t>(re)</a:t>
            </a:r>
            <a:r>
              <a:rPr lang="en-US" sz="1800" dirty="0"/>
              <a:t>send  pkt </a:t>
            </a:r>
            <a:r>
              <a:rPr lang="ar-SA" sz="1800" dirty="0"/>
              <a:t>3</a:t>
            </a:r>
            <a:endParaRPr lang="en-US" sz="1800" dirty="0"/>
          </a:p>
          <a:p>
            <a:pPr algn="r">
              <a:lnSpc>
                <a:spcPct val="90000"/>
              </a:lnSpc>
              <a:defRPr/>
            </a:pPr>
            <a:r>
              <a:rPr lang="en-US" sz="1800" dirty="0">
                <a:solidFill>
                  <a:srgbClr val="00B050"/>
                </a:solidFill>
              </a:rPr>
              <a:t>(re)</a:t>
            </a:r>
            <a:r>
              <a:rPr lang="en-US" sz="1800" dirty="0"/>
              <a:t>send  pkt </a:t>
            </a:r>
            <a:r>
              <a:rPr lang="ar-SA" sz="1800" dirty="0"/>
              <a:t>4</a:t>
            </a:r>
            <a:endParaRPr lang="en-US" sz="1800" dirty="0"/>
          </a:p>
          <a:p>
            <a:pPr algn="r">
              <a:lnSpc>
                <a:spcPct val="90000"/>
              </a:lnSpc>
              <a:defRPr/>
            </a:pPr>
            <a:r>
              <a:rPr lang="en-US" sz="1800" dirty="0">
                <a:solidFill>
                  <a:srgbClr val="00B050"/>
                </a:solidFill>
              </a:rPr>
              <a:t>(re)</a:t>
            </a:r>
            <a:r>
              <a:rPr lang="en-US" sz="1800" dirty="0"/>
              <a:t>send  pkt </a:t>
            </a:r>
            <a:r>
              <a:rPr lang="ar-SA" sz="1800" dirty="0"/>
              <a:t>5</a:t>
            </a:r>
            <a:endParaRPr lang="en-US" sz="1800" dirty="0"/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ignore duplicate ACK</a:t>
            </a:r>
          </a:p>
        </p:txBody>
      </p:sp>
      <p:grpSp>
        <p:nvGrpSpPr>
          <p:cNvPr id="66593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dirty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29861" y="879817"/>
            <a:ext cx="26697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i="1" u="sng" dirty="0">
                <a:solidFill>
                  <a:srgbClr val="00B050"/>
                </a:solidFill>
              </a:rPr>
              <a:t>Seq#: 0-8, just an example</a:t>
            </a:r>
          </a:p>
          <a:p>
            <a:pPr algn="l">
              <a:defRPr/>
            </a:pPr>
            <a:r>
              <a:rPr lang="en-US" i="1" u="sng" dirty="0">
                <a:solidFill>
                  <a:srgbClr val="000099"/>
                </a:solidFill>
              </a:rPr>
              <a:t>sender window </a:t>
            </a:r>
            <a:r>
              <a:rPr lang="en-US" i="1" u="sng" dirty="0">
                <a:solidFill>
                  <a:srgbClr val="00B050"/>
                </a:solidFill>
              </a:rPr>
              <a:t>size</a:t>
            </a:r>
            <a:r>
              <a:rPr lang="en-US" i="1" u="sng" dirty="0">
                <a:solidFill>
                  <a:srgbClr val="000099"/>
                </a:solidFill>
              </a:rPr>
              <a:t> (N=4)</a:t>
            </a:r>
          </a:p>
        </p:txBody>
      </p:sp>
      <p:grpSp>
        <p:nvGrpSpPr>
          <p:cNvPr id="66595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6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7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66600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1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2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3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4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pic>
        <p:nvPicPr>
          <p:cNvPr id="66605" name="Picture 9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FA260D1-498A-4D05-9069-C5AB7B186935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pic>
        <p:nvPicPr>
          <p:cNvPr id="6758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Selective repeat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altLang="en-US"/>
              <a:t>receiver </a:t>
            </a:r>
            <a:r>
              <a:rPr lang="en-US" altLang="en-US" i="1"/>
              <a:t>individually</a:t>
            </a:r>
            <a:r>
              <a:rPr lang="en-US" altLang="en-US"/>
              <a:t> acknowledges all correctly received pkts</a:t>
            </a:r>
          </a:p>
          <a:p>
            <a:pPr lvl="1"/>
            <a:r>
              <a:rPr lang="en-US" altLang="en-US"/>
              <a:t>buffers pkts, as needed, for eventual in-order delivery to upper layer</a:t>
            </a:r>
          </a:p>
          <a:p>
            <a:r>
              <a:rPr lang="en-US" altLang="en-US"/>
              <a:t>sender only resends pkts for which ACK not received</a:t>
            </a:r>
          </a:p>
          <a:p>
            <a:pPr lvl="1"/>
            <a:r>
              <a:rPr lang="en-US" altLang="en-US"/>
              <a:t>sender timer for each unACKed pkt</a:t>
            </a:r>
          </a:p>
          <a:p>
            <a:r>
              <a:rPr lang="en-US" altLang="en-US"/>
              <a:t>sender window</a:t>
            </a:r>
          </a:p>
          <a:p>
            <a:pPr lvl="1"/>
            <a:r>
              <a:rPr lang="en-US" altLang="en-US" i="1"/>
              <a:t>N</a:t>
            </a:r>
            <a:r>
              <a:rPr lang="en-US" altLang="en-US"/>
              <a:t> consecutive seq #</a:t>
            </a:r>
            <a:r>
              <a:rPr lang="ja-JP" altLang="en-US"/>
              <a:t>’</a:t>
            </a:r>
            <a:r>
              <a:rPr lang="en-US" altLang="ja-JP"/>
              <a:t>s</a:t>
            </a:r>
          </a:p>
          <a:p>
            <a:pPr lvl="1"/>
            <a:r>
              <a:rPr lang="en-US" altLang="en-US"/>
              <a:t>limits seq #s of sent, unACKed pkts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8B29314-8C74-4F74-871A-BAAFAF0FB1F0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664286" cy="8985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Selective repeat: sender, receiver windows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68612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861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BAAC753-16CD-4EE2-9214-5D13B1F2B13B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pic>
        <p:nvPicPr>
          <p:cNvPr id="69635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data from above: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if next available seq # in window, send pkt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timeout(n):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resend pkt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ACK(n)</a:t>
            </a:r>
            <a:r>
              <a:rPr lang="en-US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in </a:t>
            </a:r>
            <a:r>
              <a:rPr lang="en-US" sz="1800">
                <a:ea typeface="ＭＳ Ｐゴシック" charset="0"/>
                <a:cs typeface="+mn-cs"/>
              </a:rPr>
              <a:t>[sendbase,sendbase+N]:</a:t>
            </a: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mark pkt n as received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if n smallest unACKed pkt, advance window base to next unACKed seq # 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57324"/>
            <a:ext cx="3838575" cy="488805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39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 n in </a:t>
            </a:r>
            <a:r>
              <a:rPr lang="en-US" sz="18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[rcvbase, rcvbase+N-1]</a:t>
            </a:r>
            <a:endParaRPr lang="en-US" sz="280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send 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in-order: deliver (also deliver buffered, in-order pkts), advance window to next not-yet-received pkt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 n in </a:t>
            </a:r>
            <a:r>
              <a:rPr lang="en-US" sz="18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[rcvbase-N,rcvbase-1]</a:t>
            </a:r>
            <a:endParaRPr lang="en-US" sz="280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ignore </a:t>
            </a:r>
            <a:endParaRPr lang="en-US" sz="280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82398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1412DF4-33B8-4DE7-BA9F-F91532E14B77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pic>
        <p:nvPicPr>
          <p:cNvPr id="70659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sz="3600" dirty="0">
                <a:ea typeface="ＭＳ Ｐゴシック" charset="0"/>
                <a:cs typeface="+mj-cs"/>
              </a:rPr>
              <a:t>Selective repeat in action  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buffer, </a:t>
            </a:r>
          </a:p>
          <a:p>
            <a:pPr algn="l">
              <a:defRPr/>
            </a:pPr>
            <a:r>
              <a:rPr lang="en-US" sz="1800"/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70667" name="Picture 10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455257" y="4672013"/>
            <a:ext cx="1461106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dirty="0">
                <a:solidFill>
                  <a:srgbClr val="00B050"/>
                </a:solidFill>
              </a:rPr>
              <a:t>re</a:t>
            </a:r>
            <a:r>
              <a:rPr lang="en-US" sz="1800" dirty="0"/>
              <a:t>send  </a:t>
            </a:r>
            <a:r>
              <a:rPr lang="en-US" sz="1800" dirty="0" err="1"/>
              <a:t>pkt2</a:t>
            </a:r>
            <a:endParaRPr lang="en-US" sz="1800" dirty="0"/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buffer, </a:t>
            </a:r>
          </a:p>
          <a:p>
            <a:pPr algn="l">
              <a:defRPr/>
            </a:pPr>
            <a:r>
              <a:rPr lang="en-US" sz="1800"/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buffer, </a:t>
            </a:r>
          </a:p>
          <a:p>
            <a:pPr algn="l">
              <a:defRPr/>
            </a:pPr>
            <a:r>
              <a:rPr lang="en-US" sz="1800"/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ack3 arrived</a:t>
            </a:r>
          </a:p>
        </p:txBody>
      </p:sp>
      <p:grpSp>
        <p:nvGrpSpPr>
          <p:cNvPr id="70687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sp>
        <p:nvSpPr>
          <p:cNvPr id="55330" name="Rectangle 41"/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90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1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2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70695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6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7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8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9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Q: what happens when ack2 arrives?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57AEE69-064F-47BE-81D9-87CA12C7A8C0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15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>
                <a:ea typeface="ＭＳ Ｐゴシック" charset="0"/>
                <a:cs typeface="+mj-cs"/>
              </a:rPr>
              <a:t>/Selective repeat:</a:t>
            </a:r>
            <a:br>
              <a:rPr lang="en-US" sz="3600" dirty="0">
                <a:ea typeface="ＭＳ Ｐゴシック" charset="0"/>
                <a:cs typeface="+mj-cs"/>
              </a:rPr>
            </a:br>
            <a:r>
              <a:rPr lang="en-US" sz="3600" dirty="0">
                <a:ea typeface="ＭＳ Ｐゴシック" charset="0"/>
                <a:cs typeface="+mj-cs"/>
              </a:rPr>
              <a:t>dilemma </a:t>
            </a:r>
            <a:br>
              <a:rPr lang="en-US" sz="3600" dirty="0">
                <a:ea typeface="ＭＳ Ｐゴシック" charset="0"/>
                <a:cs typeface="+mj-cs"/>
              </a:rPr>
            </a:br>
            <a:r>
              <a:rPr lang="en-US" sz="2800" dirty="0">
                <a:ea typeface="ＭＳ Ｐゴシック" charset="0"/>
                <a:cs typeface="+mj-cs"/>
              </a:rPr>
              <a:t>///EA, </a:t>
            </a:r>
            <a:r>
              <a:rPr lang="en-US" sz="2800" dirty="0" err="1">
                <a:ea typeface="ＭＳ Ｐゴシック" charset="0"/>
              </a:rPr>
              <a:t>C14&amp;M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+mj-cs"/>
              </a:rPr>
              <a:t>Mon 12 Oct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/>
              <a:t>seq</a:t>
            </a:r>
            <a:r>
              <a:rPr lang="en-US" altLang="en-US" sz="2400" dirty="0"/>
              <a:t> #</a:t>
            </a:r>
            <a:r>
              <a:rPr lang="ja-JP" altLang="en-US" sz="2400" dirty="0"/>
              <a:t>’</a:t>
            </a:r>
            <a:r>
              <a:rPr lang="en-US" altLang="ja-JP" sz="2400" dirty="0"/>
              <a:t>s: 0, 1, 2, 3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window size=3</a:t>
            </a:r>
            <a:endParaRPr lang="en-US" altLang="en-US" dirty="0"/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receiver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sender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1733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4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5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grpSp>
          <p:nvGrpSpPr>
            <p:cNvPr id="71742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(b) oops!</a:t>
              </a:r>
            </a:p>
          </p:txBody>
        </p:sp>
      </p:grpSp>
      <p:grpSp>
        <p:nvGrpSpPr>
          <p:cNvPr id="71690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1697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8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9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>
                  <a:latin typeface="Arial" charset="0"/>
                </a:rPr>
                <a:t>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1722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0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>
                    <a:latin typeface="Arial" charset="0"/>
                  </a:rPr>
                  <a:t>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1695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6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receiver can</a:t>
            </a:r>
            <a:r>
              <a:rPr lang="ja-JP" altLang="en-US" i="1"/>
              <a:t>’</a:t>
            </a:r>
            <a:r>
              <a:rPr lang="en-US" altLang="ja-JP" i="1"/>
              <a:t>t see sender side.</a:t>
            </a:r>
          </a:p>
          <a:p>
            <a:r>
              <a:rPr lang="en-US" altLang="en-US" i="1"/>
              <a:t>receiver behavior identical in both cases!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something</a:t>
            </a:r>
            <a:r>
              <a:rPr lang="ja-JP" altLang="en-US" i="1">
                <a:solidFill>
                  <a:srgbClr val="CC0000"/>
                </a:solidFill>
              </a:rPr>
              <a:t>’</a:t>
            </a:r>
            <a:r>
              <a:rPr lang="en-US" altLang="ja-JP" i="1">
                <a:solidFill>
                  <a:srgbClr val="CC0000"/>
                </a:solidFill>
              </a:rPr>
              <a:t>s (very) wrong!</a:t>
            </a:r>
            <a:endParaRPr lang="en-US" altLang="en-US" i="1">
              <a:solidFill>
                <a:srgbClr val="CC0000"/>
              </a:solidFill>
            </a:endParaRPr>
          </a:p>
        </p:txBody>
      </p:sp>
      <p:pic>
        <p:nvPicPr>
          <p:cNvPr id="71693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latin typeface="Gill Sans MT" charset="0"/>
                <a:ea typeface="ＭＳ Ｐゴシック" charset="0"/>
              </a:rPr>
              <a:t> what relationship between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seq</a:t>
            </a:r>
            <a:r>
              <a:rPr lang="en-US" sz="2400" dirty="0">
                <a:latin typeface="Gill Sans MT" charset="0"/>
                <a:ea typeface="ＭＳ Ｐゴシック" charset="0"/>
              </a:rPr>
              <a:t> # size and window size to avoid problem in (b)?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4CA6545-0817-4F6F-9ABA-7A1556630371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18" y="252413"/>
            <a:ext cx="8659091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Overview  </a:t>
            </a:r>
            <a:r>
              <a:rPr lang="en-US" sz="2000" dirty="0">
                <a:ea typeface="ＭＳ Ｐゴシック" charset="0"/>
                <a:cs typeface="+mj-cs"/>
              </a:rPr>
              <a:t>RFCs: 793,1122,1323, 2018, 2581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full duplex data: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bi-directional data flow in same connection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MSS: maximum segment size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connection-oriented: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handshaking (exchange of control msgs) inits sender, receiver state before data exchange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flow controlled: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sender will not overwhelm receiver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altLang="en-US">
                <a:solidFill>
                  <a:srgbClr val="CC0000"/>
                </a:solidFill>
              </a:rPr>
              <a:t>point-to-point:</a:t>
            </a:r>
          </a:p>
          <a:p>
            <a:pPr lvl="1"/>
            <a:r>
              <a:rPr lang="en-US" altLang="en-US"/>
              <a:t>one sender, one receiver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  <a:p>
            <a:r>
              <a:rPr lang="en-US" altLang="en-US">
                <a:solidFill>
                  <a:srgbClr val="CC0000"/>
                </a:solidFill>
              </a:rPr>
              <a:t>reliable, in-order </a:t>
            </a:r>
            <a:r>
              <a:rPr lang="en-US" altLang="en-US" i="1">
                <a:solidFill>
                  <a:srgbClr val="CC0000"/>
                </a:solidFill>
              </a:rPr>
              <a:t>byte steam:</a:t>
            </a:r>
          </a:p>
          <a:p>
            <a:pPr lvl="1"/>
            <a:r>
              <a:rPr lang="en-US" altLang="en-US"/>
              <a:t>no </a:t>
            </a:r>
            <a:r>
              <a:rPr lang="ja-JP" altLang="en-US"/>
              <a:t>“</a:t>
            </a:r>
            <a:r>
              <a:rPr lang="en-US" altLang="ja-JP"/>
              <a:t>message boundaries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>
                <a:solidFill>
                  <a:srgbClr val="CC0000"/>
                </a:solidFill>
              </a:rPr>
              <a:t>pipelined:</a:t>
            </a:r>
          </a:p>
          <a:p>
            <a:pPr lvl="1"/>
            <a:r>
              <a:rPr lang="en-US" altLang="en-US"/>
              <a:t>TCP congestion and flow control set window size</a:t>
            </a:r>
            <a:endParaRPr lang="en-US" altLang="en-US" i="1"/>
          </a:p>
          <a:p>
            <a:endParaRPr lang="en-US" altLang="en-US"/>
          </a:p>
        </p:txBody>
      </p:sp>
      <p:pic>
        <p:nvPicPr>
          <p:cNvPr id="7373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F02B49F-9DE6-4AAA-B285-1565B17D7C67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pic>
        <p:nvPicPr>
          <p:cNvPr id="74755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8370888" cy="781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TCP segment structure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checksum</a:t>
            </a:r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F</a:t>
            </a:r>
            <a:endParaRPr lang="en-US" sz="240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S</a:t>
            </a:r>
            <a:endParaRPr lang="en-US" sz="2400"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R</a:t>
            </a:r>
            <a:endParaRPr lang="en-US" sz="2400"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</a:t>
            </a:r>
            <a:endParaRPr lang="en-US" sz="2400"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U</a:t>
            </a:r>
            <a:endParaRPr lang="en-US" sz="2400"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35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URG: urgent data 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59436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ACK: ACK #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59437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PSH: push data now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</a:p>
        </p:txBody>
      </p:sp>
      <p:sp>
        <p:nvSpPr>
          <p:cNvPr id="59438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RST, SYN, FIN: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connection estab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(setup, teardown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commands)</a:t>
            </a:r>
          </a:p>
        </p:txBody>
      </p:sp>
      <p:sp>
        <p:nvSpPr>
          <p:cNvPr id="59439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0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1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801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# bytes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rcvr willing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to accept</a:t>
            </a:r>
          </a:p>
        </p:txBody>
      </p: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(as in UDP)</a:t>
            </a: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7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13FFA1C-EE52-4DFE-9570-DE2158E9A181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pic>
        <p:nvPicPr>
          <p:cNvPr id="75779" name="Picture 3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</a:t>
            </a:r>
            <a:r>
              <a:rPr lang="en-US" dirty="0" err="1">
                <a:ea typeface="ＭＳ Ｐゴシック" charset="0"/>
                <a:cs typeface="+mj-cs"/>
              </a:rPr>
              <a:t>ACKs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CC0000"/>
                </a:solidFill>
              </a:rPr>
              <a:t>sequence numbers:</a:t>
            </a:r>
            <a:endParaRPr lang="en-US" altLang="en-US" sz="2400" dirty="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 dirty="0"/>
              <a:t>byte stream </a:t>
            </a:r>
            <a:r>
              <a:rPr lang="ja-JP" altLang="en-US" dirty="0"/>
              <a:t>“</a:t>
            </a:r>
            <a:r>
              <a:rPr lang="en-US" altLang="ja-JP" dirty="0"/>
              <a:t>number</a:t>
            </a:r>
            <a:r>
              <a:rPr lang="ja-JP" altLang="en-US" dirty="0"/>
              <a:t>”</a:t>
            </a:r>
            <a:r>
              <a:rPr lang="en-US" altLang="ja-JP" dirty="0"/>
              <a:t> of first byte in segment</a:t>
            </a:r>
            <a:r>
              <a:rPr lang="ja-JP" altLang="en-US" dirty="0"/>
              <a:t>’</a:t>
            </a:r>
            <a:r>
              <a:rPr lang="en-US" altLang="ja-JP" dirty="0"/>
              <a:t>s data</a:t>
            </a:r>
            <a:endParaRPr lang="en-US" altLang="ja-JP" sz="2000" dirty="0"/>
          </a:p>
          <a:p>
            <a:pPr marL="234950" indent="-123825"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CC0000"/>
                </a:solidFill>
              </a:rPr>
              <a:t>acknowledgements:</a:t>
            </a:r>
            <a:endParaRPr lang="en-US" altLang="en-US" sz="2400" dirty="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 dirty="0" err="1"/>
              <a:t>seq</a:t>
            </a:r>
            <a:r>
              <a:rPr lang="en-US" altLang="en-US" dirty="0"/>
              <a:t> # of next byte expected from other side</a:t>
            </a:r>
          </a:p>
          <a:p>
            <a:pPr marL="512763" lvl="1" indent="-163513"/>
            <a:r>
              <a:rPr lang="en-US" altLang="en-US" dirty="0"/>
              <a:t>cumulative </a:t>
            </a:r>
            <a:r>
              <a:rPr lang="en-US" altLang="en-US" dirty="0" err="1"/>
              <a:t>ACK</a:t>
            </a:r>
            <a:endParaRPr lang="en-US" altLang="en-US" dirty="0"/>
          </a:p>
          <a:p>
            <a:pPr marL="234950" indent="-123825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Q:</a:t>
            </a:r>
            <a:r>
              <a:rPr lang="en-US" altLang="en-US" sz="2400" dirty="0"/>
              <a:t> how receiver handles out-of-order segments</a:t>
            </a:r>
          </a:p>
          <a:p>
            <a:pPr marL="512763" lvl="1" indent="-163513"/>
            <a:r>
              <a:rPr lang="en-US" altLang="en-US" dirty="0"/>
              <a:t>A: TCP spec </a:t>
            </a:r>
            <a:r>
              <a:rPr lang="en-US" altLang="en-US" dirty="0" err="1"/>
              <a:t>doesn</a:t>
            </a:r>
            <a:r>
              <a:rPr lang="ja-JP" altLang="en-US" dirty="0"/>
              <a:t>’</a:t>
            </a:r>
            <a:r>
              <a:rPr lang="en-US" altLang="ja-JP" dirty="0"/>
              <a:t>t say, - up to </a:t>
            </a:r>
            <a:r>
              <a:rPr lang="en-US" altLang="ja-JP" dirty="0" err="1"/>
              <a:t>implementor</a:t>
            </a:r>
            <a:endParaRPr lang="en-US" altLang="en-US" dirty="0"/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699125" y="3816350"/>
            <a:ext cx="2854326" cy="2541588"/>
            <a:chOff x="3626" y="2404"/>
            <a:chExt cx="1798" cy="1601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65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incoming segment to sender</a:t>
              </a:r>
            </a:p>
          </p:txBody>
        </p:sp>
        <p:sp>
          <p:nvSpPr>
            <p:cNvPr id="75867" name="Freeform 168"/>
            <p:cNvSpPr>
              <a:spLocks/>
            </p:cNvSpPr>
            <p:nvPr/>
          </p:nvSpPr>
          <p:spPr bwMode="auto">
            <a:xfrm flipH="1" flipV="1">
              <a:off x="3626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4645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578326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 dirty="0"/>
              <a:t>sent, not-yet </a:t>
            </a:r>
            <a:r>
              <a:rPr lang="en-US" altLang="en-US" sz="1400" dirty="0" err="1"/>
              <a:t>ACKed</a:t>
            </a:r>
            <a:endParaRPr lang="en-US" altLang="en-US" sz="1400" dirty="0"/>
          </a:p>
          <a:p>
            <a:pPr algn="l">
              <a:lnSpc>
                <a:spcPct val="90000"/>
              </a:lnSpc>
            </a:pPr>
            <a:r>
              <a:rPr lang="en-US" altLang="en-US" sz="1400" dirty="0"/>
              <a:t>(</a:t>
            </a:r>
            <a:r>
              <a:rPr lang="ja-JP" altLang="en-US" sz="1400" dirty="0"/>
              <a:t>“</a:t>
            </a:r>
            <a:r>
              <a:rPr lang="en-US" altLang="ja-JP" sz="1400" dirty="0"/>
              <a:t>in-flight</a:t>
            </a:r>
            <a:r>
              <a:rPr lang="ja-JP" altLang="en-US" sz="1400" dirty="0"/>
              <a:t>”</a:t>
            </a:r>
            <a:r>
              <a:rPr lang="en-US" altLang="ja-JP" sz="1400" dirty="0"/>
              <a:t>)</a:t>
            </a:r>
            <a:endParaRPr lang="en-US" altLang="en-US" sz="1400" dirty="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/>
              <a:t> N</a:t>
            </a:r>
          </a:p>
        </p:txBody>
      </p:sp>
      <p:grpSp>
        <p:nvGrpSpPr>
          <p:cNvPr id="75834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5835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3" y="1741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5" y="1695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39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outgoing segment from sender</a:t>
              </a:r>
            </a:p>
          </p:txBody>
        </p:sp>
        <p:sp>
          <p:nvSpPr>
            <p:cNvPr id="75841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501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3E3329F-1943-43BF-AB1F-2A54320E180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pic>
        <p:nvPicPr>
          <p:cNvPr id="7680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</a:t>
            </a:r>
            <a:r>
              <a:rPr lang="en-US" sz="4000" dirty="0">
                <a:ea typeface="ＭＳ Ｐゴシック" charset="0"/>
                <a:cs typeface="+mj-cs"/>
              </a:rPr>
              <a:t>ACK</a:t>
            </a:r>
            <a:r>
              <a:rPr lang="en-US" dirty="0">
                <a:ea typeface="ＭＳ Ｐゴシック" charset="0"/>
                <a:cs typeface="+mj-cs"/>
              </a:rPr>
              <a:t>s*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User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types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of echoed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/>
              <a:t>host ACKs</a:t>
            </a:r>
          </a:p>
          <a:p>
            <a:pPr algn="l"/>
            <a:r>
              <a:rPr lang="en-US" altLang="en-US"/>
              <a:t>receipt of</a:t>
            </a:r>
          </a:p>
          <a:p>
            <a:pPr algn="l"/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r>
              <a:rPr lang="en-US" altLang="ja-JP"/>
              <a:t>, echoes</a:t>
            </a:r>
          </a:p>
          <a:p>
            <a:pPr algn="l"/>
            <a:r>
              <a:rPr lang="en-US" altLang="en-US"/>
              <a:t>back </a:t>
            </a: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2496620" y="5291138"/>
            <a:ext cx="4342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0099"/>
                </a:solidFill>
              </a:rPr>
              <a:t>simple telnet scenario     </a:t>
            </a:r>
            <a:r>
              <a:rPr lang="en-US" sz="1800" dirty="0">
                <a:solidFill>
                  <a:srgbClr val="00B050"/>
                </a:solidFill>
              </a:rPr>
              <a:t>(Fig 3.31 p238)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3238411" y="2859088"/>
            <a:ext cx="27433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Seq=42*, ACK=79*, data = </a:t>
            </a:r>
            <a:r>
              <a:rPr lang="ja-JP" altLang="en-US" sz="1400" dirty="0"/>
              <a:t>‘</a:t>
            </a:r>
            <a:r>
              <a:rPr lang="en-US" altLang="ja-JP" sz="1400" dirty="0"/>
              <a:t>C</a:t>
            </a:r>
            <a:r>
              <a:rPr lang="ja-JP" altLang="en-US" sz="1400" dirty="0"/>
              <a:t>’</a:t>
            </a:r>
            <a:endParaRPr lang="en-US" altLang="en-US" sz="1400" dirty="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Seq=79, ACK=43, data = </a:t>
            </a:r>
            <a:r>
              <a:rPr lang="ja-JP" altLang="en-US" sz="1400">
                <a:latin typeface="Arial" panose="020B0604020202020204" pitchFamily="34" charset="0"/>
              </a:rPr>
              <a:t>‘</a:t>
            </a:r>
            <a:r>
              <a:rPr lang="en-US" altLang="ja-JP" sz="1400">
                <a:latin typeface="Arial" panose="020B0604020202020204" pitchFamily="34" charset="0"/>
              </a:rPr>
              <a:t>C</a:t>
            </a:r>
            <a:r>
              <a:rPr lang="ja-JP" altLang="en-US" sz="1400">
                <a:latin typeface="Arial" panose="020B0604020202020204" pitchFamily="34" charset="0"/>
              </a:rPr>
              <a:t>’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6822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76826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7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23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76824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5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" name="مربع نص 28"/>
          <p:cNvSpPr txBox="1"/>
          <p:nvPr/>
        </p:nvSpPr>
        <p:spPr>
          <a:xfrm>
            <a:off x="187235" y="5883913"/>
            <a:ext cx="70013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</a:rPr>
              <a:t>* 42 and 79 are assumed to be the starting Seq numbers for Host-A and Host-B respectively.  See P237-238</a:t>
            </a:r>
            <a:endParaRPr lang="ar-SA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6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4F3D864-9BCA-44A1-BDDF-D8E72D35212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grpSp>
        <p:nvGrpSpPr>
          <p:cNvPr id="20483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0613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898 w 1036"/>
                <a:gd name="T1" fmla="*/ 11 h 675"/>
                <a:gd name="T2" fmla="*/ 541 w 1036"/>
                <a:gd name="T3" fmla="*/ 53 h 675"/>
                <a:gd name="T4" fmla="*/ 286 w 1036"/>
                <a:gd name="T5" fmla="*/ 129 h 675"/>
                <a:gd name="T6" fmla="*/ 212 w 1036"/>
                <a:gd name="T7" fmla="*/ 229 h 675"/>
                <a:gd name="T8" fmla="*/ 29 w 1036"/>
                <a:gd name="T9" fmla="*/ 297 h 675"/>
                <a:gd name="T10" fmla="*/ 24 w 1036"/>
                <a:gd name="T11" fmla="*/ 459 h 675"/>
                <a:gd name="T12" fmla="*/ 183 w 1036"/>
                <a:gd name="T13" fmla="*/ 489 h 675"/>
                <a:gd name="T14" fmla="*/ 636 w 1036"/>
                <a:gd name="T15" fmla="*/ 489 h 675"/>
                <a:gd name="T16" fmla="*/ 828 w 1036"/>
                <a:gd name="T17" fmla="*/ 555 h 675"/>
                <a:gd name="T18" fmla="*/ 1042 w 1036"/>
                <a:gd name="T19" fmla="*/ 657 h 675"/>
                <a:gd name="T20" fmla="*/ 1206 w 1036"/>
                <a:gd name="T21" fmla="*/ 661 h 675"/>
                <a:gd name="T22" fmla="*/ 1319 w 1036"/>
                <a:gd name="T23" fmla="*/ 603 h 675"/>
                <a:gd name="T24" fmla="*/ 1376 w 1036"/>
                <a:gd name="T25" fmla="*/ 445 h 675"/>
                <a:gd name="T26" fmla="*/ 1412 w 1036"/>
                <a:gd name="T27" fmla="*/ 291 h 675"/>
                <a:gd name="T28" fmla="*/ 1416 w 1036"/>
                <a:gd name="T29" fmla="*/ 107 h 675"/>
                <a:gd name="T30" fmla="*/ 1295 w 1036"/>
                <a:gd name="T31" fmla="*/ 17 h 675"/>
                <a:gd name="T32" fmla="*/ 1075 w 1036"/>
                <a:gd name="T33" fmla="*/ 3 h 675"/>
                <a:gd name="T34" fmla="*/ 89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4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15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30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0990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1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31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3549 w 765"/>
                <a:gd name="T1" fmla="*/ 134 h 459"/>
                <a:gd name="T2" fmla="*/ 2405 w 765"/>
                <a:gd name="T3" fmla="*/ 952 h 459"/>
                <a:gd name="T4" fmla="*/ 804 w 765"/>
                <a:gd name="T5" fmla="*/ 1355 h 459"/>
                <a:gd name="T6" fmla="*/ 115 w 765"/>
                <a:gd name="T7" fmla="*/ 4566 h 459"/>
                <a:gd name="T8" fmla="*/ 1505 w 765"/>
                <a:gd name="T9" fmla="*/ 6033 h 459"/>
                <a:gd name="T10" fmla="*/ 2892 w 765"/>
                <a:gd name="T11" fmla="*/ 5783 h 459"/>
                <a:gd name="T12" fmla="*/ 4883 w 765"/>
                <a:gd name="T13" fmla="*/ 6033 h 459"/>
                <a:gd name="T14" fmla="*/ 5843 w 765"/>
                <a:gd name="T15" fmla="*/ 5893 h 459"/>
                <a:gd name="T16" fmla="*/ 6289 w 765"/>
                <a:gd name="T17" fmla="*/ 5056 h 459"/>
                <a:gd name="T18" fmla="*/ 6278 w 765"/>
                <a:gd name="T19" fmla="*/ 2146 h 459"/>
                <a:gd name="T20" fmla="*/ 5540 w 765"/>
                <a:gd name="T21" fmla="*/ 468 h 459"/>
                <a:gd name="T22" fmla="*/ 3549 w 765"/>
                <a:gd name="T23" fmla="*/ 13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0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097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20989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51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96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68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0971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2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2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09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59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62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3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3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09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51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54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5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4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09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43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46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7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5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0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35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8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9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6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0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27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0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1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8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0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19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22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3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9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0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11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14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5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0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0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03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06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7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1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0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95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8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9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2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0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87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0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1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3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0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79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82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3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4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0862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64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5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6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7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8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9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0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1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2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3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4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5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63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5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0848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50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1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2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3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4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5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6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7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8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9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0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1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49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67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0846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7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8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0844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5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9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0842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3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0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0840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1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0671" name="Picture 1153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2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0838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9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3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0806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08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1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3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6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817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8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0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3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4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0774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76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79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1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4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85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86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88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91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5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0751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2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3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4" name="Picture 1227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5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61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68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2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0728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9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0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31" name="Picture 1251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2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45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9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0705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6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7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08" name="Picture 1275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9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5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22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16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0703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4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9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0680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1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2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683" name="Picture 1302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4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697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1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4" name="Picture 939" descr="underline_bas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dirty="0">
                <a:ea typeface="ＭＳ Ｐゴシック" charset="0"/>
                <a:cs typeface="+mj-cs"/>
              </a:rPr>
              <a:t>Internet transport-layer protocols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473" y="1097280"/>
            <a:ext cx="5176911" cy="5760719"/>
          </a:xfrm>
        </p:spPr>
        <p:txBody>
          <a:bodyPr/>
          <a:lstStyle/>
          <a:p>
            <a:r>
              <a:rPr lang="en-US" altLang="en-US" sz="2600" dirty="0"/>
              <a:t>TCP protocol</a:t>
            </a:r>
          </a:p>
          <a:p>
            <a:pPr lvl="1"/>
            <a:r>
              <a:rPr lang="en-US" altLang="en-US" sz="2200" dirty="0"/>
              <a:t>reliable  </a:t>
            </a:r>
          </a:p>
          <a:p>
            <a:pPr lvl="1"/>
            <a:r>
              <a:rPr lang="en-US" altLang="en-US" sz="2200" dirty="0"/>
              <a:t>in-order delivery</a:t>
            </a:r>
          </a:p>
          <a:p>
            <a:pPr lvl="1"/>
            <a:r>
              <a:rPr lang="en-US" altLang="en-US" sz="2200" dirty="0"/>
              <a:t>congestion control </a:t>
            </a:r>
          </a:p>
          <a:p>
            <a:pPr lvl="1"/>
            <a:r>
              <a:rPr lang="en-US" altLang="en-US" sz="2200" dirty="0"/>
              <a:t>flow control</a:t>
            </a:r>
          </a:p>
          <a:p>
            <a:pPr lvl="1"/>
            <a:r>
              <a:rPr lang="en-US" altLang="en-US" sz="2200" dirty="0"/>
              <a:t>connection setup</a:t>
            </a:r>
          </a:p>
          <a:p>
            <a:r>
              <a:rPr lang="en-US" altLang="en-US" sz="2600" dirty="0"/>
              <a:t>UDP protocol</a:t>
            </a:r>
          </a:p>
          <a:p>
            <a:pPr lvl="1"/>
            <a:r>
              <a:rPr lang="en-US" altLang="en-US" sz="2200" dirty="0"/>
              <a:t>unreliable, </a:t>
            </a:r>
          </a:p>
          <a:p>
            <a:pPr lvl="1"/>
            <a:r>
              <a:rPr lang="en-US" altLang="en-US" sz="2200" dirty="0"/>
              <a:t>unordered delivery:</a:t>
            </a:r>
          </a:p>
          <a:p>
            <a:pPr lvl="1"/>
            <a:r>
              <a:rPr lang="en-US" altLang="en-US" sz="2200" dirty="0">
                <a:solidFill>
                  <a:srgbClr val="00B050"/>
                </a:solidFill>
              </a:rPr>
              <a:t>no congestion control </a:t>
            </a:r>
          </a:p>
          <a:p>
            <a:pPr lvl="1"/>
            <a:r>
              <a:rPr lang="en-US" altLang="en-US" sz="2200" dirty="0">
                <a:solidFill>
                  <a:srgbClr val="00B050"/>
                </a:solidFill>
              </a:rPr>
              <a:t>no flow control</a:t>
            </a:r>
          </a:p>
          <a:p>
            <a:pPr lvl="1"/>
            <a:r>
              <a:rPr lang="en-US" altLang="en-US" sz="2200" dirty="0">
                <a:solidFill>
                  <a:srgbClr val="00B050"/>
                </a:solidFill>
              </a:rPr>
              <a:t>n</a:t>
            </a:r>
            <a:r>
              <a:rPr lang="en-US" altLang="en-US" sz="2200">
                <a:solidFill>
                  <a:srgbClr val="00B050"/>
                </a:solidFill>
              </a:rPr>
              <a:t>o </a:t>
            </a:r>
            <a:r>
              <a:rPr lang="en-US" altLang="en-US" sz="2200" dirty="0">
                <a:solidFill>
                  <a:srgbClr val="00B050"/>
                </a:solidFill>
              </a:rPr>
              <a:t>connection setup</a:t>
            </a:r>
          </a:p>
          <a:p>
            <a:r>
              <a:rPr lang="en-US" altLang="en-US" dirty="0"/>
              <a:t>services not available:</a:t>
            </a:r>
          </a:p>
          <a:p>
            <a:pPr lvl="1"/>
            <a:r>
              <a:rPr lang="en-US" altLang="en-US" sz="2200" dirty="0"/>
              <a:t>delay guarantees</a:t>
            </a:r>
          </a:p>
          <a:p>
            <a:pPr lvl="1"/>
            <a:r>
              <a:rPr lang="en-US" altLang="en-US" sz="2200" dirty="0"/>
              <a:t>bandwidth guarantees</a:t>
            </a:r>
          </a:p>
        </p:txBody>
      </p: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1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060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0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0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608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11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2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059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600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0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3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058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92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95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4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0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84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87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6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0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76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9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7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0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68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1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8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0556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57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0547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48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1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2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3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4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5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6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7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20510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B31BD4C-2A37-4FD6-B367-9E63261B2975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pic>
        <p:nvPicPr>
          <p:cNvPr id="77827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6254" y="136381"/>
            <a:ext cx="8793307" cy="92075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round trip time (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RTT</a:t>
            </a:r>
            <a:r>
              <a:rPr lang="en-US" dirty="0">
                <a:ea typeface="ＭＳ Ｐゴシック" charset="0"/>
                <a:cs typeface="+mj-cs"/>
              </a:rPr>
              <a:t>), timeout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///</a:t>
            </a:r>
            <a:r>
              <a:rPr lang="en-US" dirty="0" err="1">
                <a:ea typeface="ＭＳ Ｐゴシック" charset="0"/>
                <a:cs typeface="+mj-cs"/>
              </a:rPr>
              <a:t>C8A</a:t>
            </a:r>
            <a:r>
              <a:rPr lang="en-US" dirty="0">
                <a:ea typeface="ＭＳ Ｐゴシック" charset="0"/>
                <a:cs typeface="+mj-cs"/>
              </a:rPr>
              <a:t> Sun 18 Oct</a:t>
            </a:r>
            <a:endParaRPr lang="en-US" sz="4800" dirty="0">
              <a:ea typeface="ＭＳ Ｐゴシック" charset="0"/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3200" dirty="0">
                <a:ea typeface="ＭＳ Ｐゴシック" charset="0"/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but RTT varies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i="1" dirty="0">
                <a:ea typeface="ＭＳ Ｐゴシック" charset="0"/>
                <a:cs typeface="+mn-cs"/>
              </a:rPr>
              <a:t>too short:</a:t>
            </a:r>
            <a:r>
              <a:rPr lang="en-US" dirty="0">
                <a:ea typeface="ＭＳ Ｐゴシック" charset="0"/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i="1" dirty="0">
                <a:ea typeface="ＭＳ Ｐゴシック" charset="0"/>
                <a:cs typeface="+mn-cs"/>
              </a:rPr>
              <a:t>too long:</a:t>
            </a:r>
            <a:r>
              <a:rPr lang="en-US" dirty="0">
                <a:ea typeface="ＭＳ Ｐゴシック" charset="0"/>
                <a:cs typeface="+mn-cs"/>
              </a:rPr>
              <a:t> slow reaction to segment loss</a:t>
            </a:r>
          </a:p>
        </p:txBody>
      </p:sp>
      <p:sp>
        <p:nvSpPr>
          <p:cNvPr id="6247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Q:</a:t>
            </a:r>
            <a:r>
              <a:rPr lang="en-US" altLang="en-US"/>
              <a:t> how to estimate RTT?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Courier New" panose="02070309020205020404" pitchFamily="49" charset="0"/>
              </a:rPr>
              <a:t>SampleRTT</a:t>
            </a:r>
            <a:r>
              <a:rPr lang="en-US" altLang="en-US" sz="2400">
                <a:solidFill>
                  <a:srgbClr val="000099"/>
                </a:solidFill>
              </a:rPr>
              <a:t>:</a:t>
            </a:r>
            <a:r>
              <a:rPr lang="en-US" altLang="en-US" sz="2400"/>
              <a:t> measured time from segment transmission until ACK receipt</a:t>
            </a:r>
          </a:p>
          <a:p>
            <a:pPr lvl="1"/>
            <a:r>
              <a:rPr lang="en-US" altLang="en-US"/>
              <a:t>ignore retransmissions</a:t>
            </a:r>
          </a:p>
          <a:p>
            <a:r>
              <a:rPr lang="en-US" altLang="en-US" sz="2400" b="1">
                <a:latin typeface="Courier New" panose="02070309020205020404" pitchFamily="49" charset="0"/>
              </a:rPr>
              <a:t>SampleRTT</a:t>
            </a:r>
            <a:r>
              <a:rPr lang="en-US" altLang="en-US" sz="2400"/>
              <a:t> will vary, want estimated RTT </a:t>
            </a:r>
            <a:r>
              <a:rPr lang="ja-JP" altLang="en-US" sz="2400"/>
              <a:t>“</a:t>
            </a:r>
            <a:r>
              <a:rPr lang="en-US" altLang="ja-JP" sz="2400"/>
              <a:t>smoother</a:t>
            </a:r>
            <a:r>
              <a:rPr lang="ja-JP" altLang="en-US" sz="2400"/>
              <a:t>”</a:t>
            </a:r>
            <a:endParaRPr lang="en-US" altLang="ja-JP"/>
          </a:p>
          <a:p>
            <a:pPr lvl="1"/>
            <a:r>
              <a:rPr lang="en-US" altLang="en-US"/>
              <a:t>average several </a:t>
            </a:r>
            <a:r>
              <a:rPr lang="en-US" altLang="en-US" i="1"/>
              <a:t>recent</a:t>
            </a:r>
            <a:r>
              <a:rPr lang="en-US" altLang="en-US"/>
              <a:t> measurements, not just current </a:t>
            </a:r>
            <a:r>
              <a:rPr lang="en-US" altLang="en-US" b="1">
                <a:latin typeface="Courier New" panose="02070309020205020404" pitchFamily="49" charset="0"/>
              </a:rPr>
              <a:t>SampleRTT</a:t>
            </a:r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61A3B06-A8C3-4DB7-BB2C-1BAF67C3C8E8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grpSp>
        <p:nvGrpSpPr>
          <p:cNvPr id="78851" name="Group 14"/>
          <p:cNvGrpSpPr>
            <a:grpSpLocks/>
          </p:cNvGrpSpPr>
          <p:nvPr/>
        </p:nvGrpSpPr>
        <p:grpSpPr bwMode="auto">
          <a:xfrm>
            <a:off x="1708150" y="2565400"/>
            <a:ext cx="6272213" cy="4029364"/>
            <a:chOff x="782" y="1865"/>
            <a:chExt cx="3951" cy="2704"/>
          </a:xfrm>
        </p:grpSpPr>
        <p:pic>
          <p:nvPicPr>
            <p:cNvPr id="7886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8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533400" y="1209675"/>
            <a:ext cx="751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>
                <a:latin typeface="Courier New" charset="0"/>
              </a:rPr>
              <a:t>EstimatedRTT</a:t>
            </a:r>
            <a:r>
              <a:rPr lang="en-US" sz="2000" b="1" dirty="0">
                <a:latin typeface="Courier New" charset="0"/>
              </a:rPr>
              <a:t> = (1- </a:t>
            </a:r>
            <a:r>
              <a:rPr lang="en-US" sz="2000" b="1" dirty="0">
                <a:latin typeface="Courier New" charset="0"/>
                <a:sym typeface="Symbol" charset="0"/>
              </a:rPr>
              <a:t></a:t>
            </a:r>
            <a:r>
              <a:rPr lang="en-US" sz="2000" b="1" dirty="0">
                <a:latin typeface="Courier New" charset="0"/>
              </a:rPr>
              <a:t>)*</a:t>
            </a:r>
            <a:r>
              <a:rPr lang="en-US" sz="2000" b="1" dirty="0" err="1">
                <a:latin typeface="Courier New" charset="0"/>
              </a:rPr>
              <a:t>EstimatedRTT</a:t>
            </a:r>
            <a:r>
              <a:rPr lang="en-US" sz="2000" b="1" dirty="0">
                <a:latin typeface="Courier New" charset="0"/>
              </a:rPr>
              <a:t> + </a:t>
            </a:r>
            <a:r>
              <a:rPr lang="en-US" sz="2000" b="1" dirty="0">
                <a:latin typeface="Courier New" charset="0"/>
                <a:sym typeface="Symbol" charset="0"/>
              </a:rPr>
              <a:t></a:t>
            </a:r>
            <a:r>
              <a:rPr lang="en-US" sz="2000" b="1" dirty="0">
                <a:latin typeface="Courier New" charset="0"/>
              </a:rPr>
              <a:t>*</a:t>
            </a:r>
            <a:r>
              <a:rPr lang="en-US" sz="2000" b="1" dirty="0" err="1">
                <a:latin typeface="Courier New" charset="0"/>
              </a:rPr>
              <a:t>SampleRTT</a:t>
            </a:r>
            <a:endParaRPr lang="en-US" sz="2000" b="1" dirty="0">
              <a:latin typeface="Courier New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025093" y="1601210"/>
            <a:ext cx="7067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exponential weighted moving average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influence of past sample decreases exponentially fast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  <p:pic>
        <p:nvPicPr>
          <p:cNvPr id="7885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3497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RTT (milliseconds)</a:t>
            </a:r>
          </a:p>
        </p:txBody>
      </p:sp>
      <p:sp>
        <p:nvSpPr>
          <p:cNvPr id="63498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err="1">
                <a:latin typeface="Arial" charset="0"/>
              </a:rPr>
              <a:t>RTT</a:t>
            </a:r>
            <a:r>
              <a:rPr lang="en-US" sz="1400" dirty="0">
                <a:latin typeface="Arial" charset="0"/>
              </a:rPr>
              <a:t>: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gaia.cs.umass.edu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to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fantasia.eurecom.fr</a:t>
            </a:r>
          </a:p>
        </p:txBody>
      </p:sp>
      <p:sp>
        <p:nvSpPr>
          <p:cNvPr id="63499" name="Text Box 20"/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sampleRTT</a:t>
            </a:r>
          </a:p>
        </p:txBody>
      </p:sp>
      <p:sp>
        <p:nvSpPr>
          <p:cNvPr id="63500" name="Text Box 21"/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EstimatedRTT</a:t>
            </a:r>
          </a:p>
        </p:txBody>
      </p:sp>
      <p:sp>
        <p:nvSpPr>
          <p:cNvPr id="63501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2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3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 (seconds)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4093D4F-A0CD-4B2F-81D0-2C96A64BA2D4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4062" y="1207511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99"/>
                </a:solidFill>
              </a:rPr>
              <a:t>timeout interval:</a:t>
            </a:r>
            <a:r>
              <a:rPr lang="en-US" altLang="en-US" sz="2400" b="1" dirty="0">
                <a:latin typeface="Courier New" panose="02070309020205020404" pitchFamily="49" charset="0"/>
              </a:rPr>
              <a:t>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EstimatedRTT</a:t>
            </a:r>
            <a:r>
              <a:rPr lang="en-US" altLang="en-US" sz="2400" dirty="0"/>
              <a:t> plus </a:t>
            </a:r>
            <a:r>
              <a:rPr lang="ja-JP" altLang="en-US" sz="2400" dirty="0"/>
              <a:t>“</a:t>
            </a:r>
            <a:r>
              <a:rPr lang="en-US" altLang="ja-JP" sz="2400" dirty="0"/>
              <a:t>safety margin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large variation in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EstimatedRTT</a:t>
            </a:r>
            <a:r>
              <a:rPr lang="en-US" altLang="en-US" sz="2000" b="1" dirty="0">
                <a:latin typeface="Courier New" panose="02070309020205020404" pitchFamily="49" charset="0"/>
              </a:rPr>
              <a:t> -&gt;</a:t>
            </a:r>
            <a:r>
              <a:rPr lang="en-US" altLang="en-US" sz="2000" dirty="0"/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 dirty="0"/>
              <a:t>estimate </a:t>
            </a:r>
            <a:r>
              <a:rPr lang="en-US" altLang="en-US" sz="2400" dirty="0" err="1"/>
              <a:t>SampleRTT</a:t>
            </a:r>
            <a:r>
              <a:rPr lang="en-US" altLang="en-US" sz="2400" dirty="0"/>
              <a:t> deviation from </a:t>
            </a:r>
            <a:r>
              <a:rPr lang="en-US" altLang="en-US" sz="2400" dirty="0" err="1"/>
              <a:t>EstimatedRTT</a:t>
            </a:r>
            <a:r>
              <a:rPr lang="en-US" altLang="en-US" sz="2400" dirty="0"/>
              <a:t>: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 err="1">
                <a:latin typeface="Courier New" charset="0"/>
              </a:rPr>
              <a:t>DevRTT</a:t>
            </a:r>
            <a:r>
              <a:rPr lang="en-US" sz="2000" b="1" dirty="0">
                <a:latin typeface="Courier New" charset="0"/>
              </a:rPr>
              <a:t> = (1-</a:t>
            </a:r>
            <a:r>
              <a:rPr lang="en-US" sz="2000" b="1" dirty="0">
                <a:latin typeface="Courier New" charset="0"/>
                <a:sym typeface="Symbol" charset="0"/>
              </a:rPr>
              <a:t></a:t>
            </a:r>
            <a:r>
              <a:rPr lang="en-US" sz="2000" b="1" dirty="0">
                <a:latin typeface="Courier New" charset="0"/>
              </a:rPr>
              <a:t>)*</a:t>
            </a:r>
            <a:r>
              <a:rPr lang="en-US" sz="2000" b="1" dirty="0" err="1">
                <a:latin typeface="Courier New" charset="0"/>
              </a:rPr>
              <a:t>DevRTT</a:t>
            </a:r>
            <a:r>
              <a:rPr lang="en-US" sz="2000" b="1" dirty="0">
                <a:latin typeface="Courier New" charset="0"/>
              </a:rPr>
              <a:t> +</a:t>
            </a:r>
          </a:p>
          <a:p>
            <a:pPr algn="l">
              <a:defRPr/>
            </a:pPr>
            <a:r>
              <a:rPr lang="en-US" sz="2000" b="1" dirty="0">
                <a:latin typeface="Courier New" charset="0"/>
              </a:rPr>
              <a:t>             </a:t>
            </a:r>
            <a:r>
              <a:rPr lang="en-US" sz="2000" b="1" dirty="0">
                <a:latin typeface="Courier New" charset="0"/>
                <a:sym typeface="Symbol" charset="0"/>
              </a:rPr>
              <a:t></a:t>
            </a:r>
            <a:r>
              <a:rPr lang="en-US" sz="2000" b="1" dirty="0">
                <a:latin typeface="Courier New" charset="0"/>
              </a:rPr>
              <a:t>*|</a:t>
            </a:r>
            <a:r>
              <a:rPr lang="en-US" sz="2000" b="1" dirty="0" err="1">
                <a:latin typeface="Courier New" charset="0"/>
              </a:rPr>
              <a:t>SampleRTT-EstimatedRTT</a:t>
            </a:r>
            <a:r>
              <a:rPr lang="en-US" sz="2000" b="1" dirty="0">
                <a:latin typeface="Courier New" charset="0"/>
              </a:rPr>
              <a:t>|</a:t>
            </a:r>
          </a:p>
        </p:txBody>
      </p:sp>
      <p:pic>
        <p:nvPicPr>
          <p:cNvPr id="7987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latin typeface="Courier New" charset="0"/>
              </a:rPr>
              <a:t>(typically, </a:t>
            </a:r>
            <a:r>
              <a:rPr lang="en-US" sz="2000" b="1">
                <a:latin typeface="Courier New" charset="0"/>
                <a:sym typeface="Symbol" charset="0"/>
              </a:rPr>
              <a:t> = 0.25)</a:t>
            </a:r>
          </a:p>
        </p:txBody>
      </p:sp>
      <p:sp>
        <p:nvSpPr>
          <p:cNvPr id="64521" name="Rectangle 13"/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defRPr/>
            </a:pPr>
            <a:r>
              <a:rPr lang="en-US" sz="2400" b="1">
                <a:latin typeface="Courier New" charset="0"/>
                <a:ea typeface="ＭＳ Ｐゴシック" charset="0"/>
              </a:rPr>
              <a:t>TimeoutInterval = EstimatedRTT + 4*DevRTT</a:t>
            </a: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64523" name="Text Box 16"/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2000">
                <a:solidFill>
                  <a:srgbClr val="000099"/>
                </a:solidFill>
              </a:rPr>
              <a:t>“</a:t>
            </a:r>
            <a:r>
              <a:rPr lang="en-US" altLang="ja-JP" sz="2000">
                <a:solidFill>
                  <a:srgbClr val="000099"/>
                </a:solidFill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</a:rPr>
              <a:t>”</a:t>
            </a:r>
            <a:endParaRPr lang="en-US" altLang="en-US" sz="2000">
              <a:solidFill>
                <a:srgbClr val="000099"/>
              </a:solidFill>
            </a:endParaRPr>
          </a:p>
        </p:txBody>
      </p:sp>
      <p:sp>
        <p:nvSpPr>
          <p:cNvPr id="64524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9885" name="Picture 2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E12F29D-60D2-4D5D-8ECE-58D4CA525828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dirty="0">
                <a:ea typeface="ＭＳ Ｐゴシック" charset="0"/>
                <a:cs typeface="+mj-cs"/>
              </a:rPr>
              <a:t>TCP reliable data transfer (</a:t>
            </a:r>
            <a:r>
              <a:rPr lang="en-US" dirty="0" err="1">
                <a:solidFill>
                  <a:srgbClr val="00B050"/>
                </a:solidFill>
                <a:ea typeface="ＭＳ Ｐゴシック" charset="0"/>
                <a:cs typeface="+mj-cs"/>
              </a:rPr>
              <a:t>rdt</a:t>
            </a:r>
            <a:r>
              <a:rPr lang="en-US" dirty="0">
                <a:ea typeface="ＭＳ Ｐゴシック" charset="0"/>
                <a:cs typeface="+mj-cs"/>
              </a:rPr>
              <a:t>)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///</a:t>
            </a:r>
            <a:r>
              <a:rPr lang="en-US" dirty="0" err="1">
                <a:ea typeface="ＭＳ Ｐゴシック" charset="0"/>
                <a:cs typeface="+mj-cs"/>
              </a:rPr>
              <a:t>CA14&amp;M</a:t>
            </a:r>
            <a:r>
              <a:rPr lang="en-US" dirty="0">
                <a:ea typeface="ＭＳ Ｐゴシック" charset="0"/>
                <a:cs typeface="+mj-cs"/>
              </a:rPr>
              <a:t> Wed 14 Oct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474" y="1500188"/>
            <a:ext cx="4505276" cy="4648200"/>
          </a:xfrm>
        </p:spPr>
        <p:txBody>
          <a:bodyPr/>
          <a:lstStyle/>
          <a:p>
            <a:r>
              <a:rPr lang="en-US" altLang="en-US" dirty="0"/>
              <a:t>TCP creates </a:t>
            </a:r>
            <a:r>
              <a:rPr lang="en-US" altLang="en-US" dirty="0">
                <a:solidFill>
                  <a:srgbClr val="00B050"/>
                </a:solidFill>
              </a:rPr>
              <a:t>reliable data transfer (</a:t>
            </a:r>
            <a:r>
              <a:rPr lang="en-US" altLang="en-US" dirty="0" err="1">
                <a:solidFill>
                  <a:srgbClr val="00B050"/>
                </a:solidFill>
              </a:rPr>
              <a:t>rdt</a:t>
            </a:r>
            <a:r>
              <a:rPr lang="en-US" altLang="en-US" dirty="0">
                <a:solidFill>
                  <a:srgbClr val="00B050"/>
                </a:solidFill>
              </a:rPr>
              <a:t>) </a:t>
            </a:r>
            <a:r>
              <a:rPr lang="en-US" altLang="en-US" dirty="0"/>
              <a:t>service on top of IP</a:t>
            </a:r>
            <a:r>
              <a:rPr lang="ja-JP" altLang="en-US" dirty="0"/>
              <a:t>’</a:t>
            </a:r>
            <a:r>
              <a:rPr lang="en-US" altLang="ja-JP" dirty="0"/>
              <a:t>s unreliable service </a:t>
            </a:r>
            <a:r>
              <a:rPr lang="en-US" altLang="ja-JP" dirty="0">
                <a:solidFill>
                  <a:srgbClr val="00B050"/>
                </a:solidFill>
              </a:rPr>
              <a:t>at network layer</a:t>
            </a:r>
          </a:p>
          <a:p>
            <a:pPr lvl="1"/>
            <a:r>
              <a:rPr lang="en-US" altLang="en-US" dirty="0"/>
              <a:t>pipelined segments</a:t>
            </a:r>
          </a:p>
          <a:p>
            <a:pPr lvl="1"/>
            <a:r>
              <a:rPr lang="en-US" altLang="en-US" dirty="0"/>
              <a:t>cumulative acks</a:t>
            </a:r>
          </a:p>
          <a:p>
            <a:pPr lvl="1"/>
            <a:r>
              <a:rPr lang="en-US" altLang="en-US" dirty="0"/>
              <a:t>single retransmission timer</a:t>
            </a:r>
          </a:p>
          <a:p>
            <a:r>
              <a:rPr lang="en-US" altLang="en-US" dirty="0"/>
              <a:t>retransmissions  triggered by:</a:t>
            </a:r>
          </a:p>
          <a:p>
            <a:pPr lvl="1"/>
            <a:r>
              <a:rPr lang="en-US" altLang="en-US" dirty="0"/>
              <a:t>timeout events</a:t>
            </a:r>
          </a:p>
          <a:p>
            <a:pPr lvl="1"/>
            <a:r>
              <a:rPr lang="en-US" altLang="en-US" dirty="0"/>
              <a:t>duplicate acks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let</a:t>
            </a:r>
            <a:r>
              <a:rPr lang="ja-JP" altLang="en-US" dirty="0"/>
              <a:t>’</a:t>
            </a:r>
            <a:r>
              <a:rPr lang="en-US" altLang="ja-JP" dirty="0"/>
              <a:t>s initially consider simplified TCP sender:</a:t>
            </a:r>
          </a:p>
          <a:p>
            <a:pPr lvl="1"/>
            <a:r>
              <a:rPr lang="en-US" altLang="en-US" dirty="0"/>
              <a:t>ignore duplicate acks</a:t>
            </a:r>
          </a:p>
          <a:p>
            <a:pPr lvl="1"/>
            <a:r>
              <a:rPr lang="en-US" altLang="en-US" dirty="0"/>
              <a:t>ignore flow control, congestion control</a:t>
            </a:r>
          </a:p>
        </p:txBody>
      </p:sp>
      <p:pic>
        <p:nvPicPr>
          <p:cNvPr id="8192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322F951-B0E6-4685-9F52-363225CA782E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sender events: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data rcvd from app: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create segment with seq #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seq # is byte-stream number of first data byte in  segment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start timer if not already running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think of timer as for oldest unacked segment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expiration interval: </a:t>
            </a:r>
            <a:r>
              <a:rPr lang="en-US" sz="2000" b="1">
                <a:latin typeface="Courier New" charset="0"/>
                <a:ea typeface="ＭＳ Ｐゴシック" charset="0"/>
              </a:rPr>
              <a:t>TimeOutInterval</a:t>
            </a:r>
            <a:r>
              <a:rPr lang="en-US">
                <a:latin typeface="Courier New" charset="0"/>
                <a:ea typeface="ＭＳ Ｐゴシック" charset="0"/>
              </a:rPr>
              <a:t> </a:t>
            </a:r>
            <a:endParaRPr lang="en-US">
              <a:ea typeface="ＭＳ Ｐゴシック" charset="0"/>
            </a:endParaRPr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timeout: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retransmit segment that caused timeout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ack rcvd: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if ack acknowledges previously unacked segments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update what is known to be ACKed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start timer if there are  still unacked segments</a:t>
            </a:r>
          </a:p>
          <a:p>
            <a:pPr lvl="1">
              <a:buFont typeface="Wingdings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8295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500F367-EE93-408A-8229-8A17255F942A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sz="4000" dirty="0">
                <a:ea typeface="ＭＳ Ｐゴシック" charset="0"/>
                <a:cs typeface="+mj-cs"/>
              </a:rPr>
              <a:t>TCP: retransmission scenarios </a:t>
            </a:r>
            <a:br>
              <a:rPr lang="en-US" sz="4000" dirty="0">
                <a:ea typeface="ＭＳ Ｐゴシック" charset="0"/>
                <a:cs typeface="+mj-cs"/>
              </a:rPr>
            </a:br>
            <a:r>
              <a:rPr lang="en-US" sz="4000" dirty="0">
                <a:ea typeface="ＭＳ Ｐゴシック" charset="0"/>
                <a:cs typeface="+mj-cs"/>
              </a:rPr>
              <a:t>///EA Wed 14 Oct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647700" y="6100763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/>
              <a:t>lost ACK scenario</a:t>
            </a:r>
            <a:endParaRPr lang="en-US" sz="1000" dirty="0"/>
          </a:p>
        </p:txBody>
      </p:sp>
      <p:sp>
        <p:nvSpPr>
          <p:cNvPr id="69638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39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0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1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42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43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4" name="Text Box 113"/>
          <p:cNvSpPr txBox="1">
            <a:spLocks noChangeArrowheads="1"/>
          </p:cNvSpPr>
          <p:nvPr/>
        </p:nvSpPr>
        <p:spPr bwMode="auto">
          <a:xfrm>
            <a:off x="1163137" y="2549525"/>
            <a:ext cx="22044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err="1"/>
              <a:t>Seq</a:t>
            </a:r>
            <a:r>
              <a:rPr lang="en-US" sz="1400" dirty="0"/>
              <a:t>=92*, 8 bytes of data</a:t>
            </a:r>
          </a:p>
        </p:txBody>
      </p:sp>
      <p:sp>
        <p:nvSpPr>
          <p:cNvPr id="69645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6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sp>
        <p:nvSpPr>
          <p:cNvPr id="69647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8" name="Line 119"/>
          <p:cNvSpPr>
            <a:spLocks noChangeShapeType="1"/>
          </p:cNvSpPr>
          <p:nvPr/>
        </p:nvSpPr>
        <p:spPr bwMode="auto">
          <a:xfrm flipH="1">
            <a:off x="3476626" y="2170113"/>
            <a:ext cx="7937" cy="393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9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sp>
        <p:nvSpPr>
          <p:cNvPr id="69651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652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53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4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5" name="Text Box 129"/>
          <p:cNvSpPr txBox="1">
            <a:spLocks noChangeArrowheads="1"/>
          </p:cNvSpPr>
          <p:nvPr/>
        </p:nvSpPr>
        <p:spPr bwMode="auto">
          <a:xfrm>
            <a:off x="1324071" y="4989513"/>
            <a:ext cx="19175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</a:rPr>
              <a:t>ACK=100, </a:t>
            </a:r>
            <a:r>
              <a:rPr lang="en-US" sz="1400" dirty="0" err="1">
                <a:solidFill>
                  <a:srgbClr val="00B050"/>
                </a:solidFill>
                <a:latin typeface="Arial" charset="0"/>
              </a:rPr>
              <a:t>rwnd</a:t>
            </a:r>
            <a:r>
              <a:rPr lang="en-US" sz="1400" dirty="0">
                <a:solidFill>
                  <a:srgbClr val="00B050"/>
                </a:solidFill>
                <a:latin typeface="Arial" charset="0"/>
              </a:rPr>
              <a:t>= </a:t>
            </a:r>
            <a:r>
              <a:rPr lang="en-US" sz="1400" dirty="0" err="1">
                <a:solidFill>
                  <a:srgbClr val="00B050"/>
                </a:solidFill>
                <a:latin typeface="Arial" charset="0"/>
              </a:rPr>
              <a:t>15B</a:t>
            </a:r>
            <a:endParaRPr lang="en-US" sz="1000" dirty="0">
              <a:solidFill>
                <a:srgbClr val="00B050"/>
              </a:solidFill>
              <a:latin typeface="Times New Roman" charset="0"/>
            </a:endParaRPr>
          </a:p>
        </p:txBody>
      </p:sp>
      <p:grpSp>
        <p:nvGrpSpPr>
          <p:cNvPr id="85015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69710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11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16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69708" name="Line 136"/>
            <p:cNvSpPr>
              <a:spLocks noChangeShapeType="1"/>
            </p:cNvSpPr>
            <p:nvPr/>
          </p:nvSpPr>
          <p:spPr bwMode="auto">
            <a:xfrm flipV="1">
              <a:off x="3132" y="1752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9" name="Line 137"/>
            <p:cNvSpPr>
              <a:spLocks noChangeShapeType="1"/>
            </p:cNvSpPr>
            <p:nvPr/>
          </p:nvSpPr>
          <p:spPr bwMode="auto">
            <a:xfrm>
              <a:off x="3102" y="1755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5419725" y="6237482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/>
              <a:t>premature timeout</a:t>
            </a:r>
            <a:endParaRPr lang="en-US" sz="1000" dirty="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5025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err="1"/>
              <a:t>Seq</a:t>
            </a:r>
            <a:r>
              <a:rPr lang="en-US" sz="1400" dirty="0"/>
              <a:t>=92,  8</a:t>
            </a:r>
          </a:p>
          <a:p>
            <a:pPr algn="l">
              <a:defRPr/>
            </a:pPr>
            <a:r>
              <a:rPr lang="en-US" sz="1400" dirty="0"/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6061755" y="5106988"/>
            <a:ext cx="1960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</a:rPr>
              <a:t>ACK=</a:t>
            </a:r>
            <a:r>
              <a:rPr lang="en-US" b="1" dirty="0">
                <a:latin typeface="Arial" charset="0"/>
              </a:rPr>
              <a:t>120</a:t>
            </a:r>
            <a:r>
              <a:rPr lang="en-US" sz="1400" b="1" dirty="0">
                <a:latin typeface="Arial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Arial" charset="0"/>
              </a:rPr>
              <a:t>rwnd</a:t>
            </a:r>
            <a:r>
              <a:rPr lang="en-US" sz="1400" dirty="0">
                <a:solidFill>
                  <a:srgbClr val="00B050"/>
                </a:solidFill>
                <a:latin typeface="Arial" charset="0"/>
              </a:rPr>
              <a:t>=10 B</a:t>
            </a:r>
            <a:endParaRPr lang="en-US" sz="1400" b="1" dirty="0">
              <a:latin typeface="Times New Roman" charset="0"/>
            </a:endParaRPr>
          </a:p>
        </p:txBody>
      </p:sp>
      <p:grpSp>
        <p:nvGrpSpPr>
          <p:cNvPr id="85034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5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3" y="1752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3" y="1755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6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/>
                <a:t>Seq</a:t>
              </a:r>
              <a:r>
                <a:rPr lang="en-US" sz="1400" dirty="0"/>
                <a:t>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5038" name="Group 208"/>
          <p:cNvGrpSpPr>
            <a:grpSpLocks/>
          </p:cNvGrpSpPr>
          <p:nvPr/>
        </p:nvGrpSpPr>
        <p:grpSpPr bwMode="auto">
          <a:xfrm>
            <a:off x="6789755" y="3852863"/>
            <a:ext cx="1917702" cy="307975"/>
            <a:chOff x="4126" y="2253"/>
            <a:chExt cx="1208" cy="194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126" y="2253"/>
              <a:ext cx="12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</a:rPr>
                <a:t>ACK=120, </a:t>
              </a:r>
              <a:r>
                <a:rPr lang="en-US" sz="1400" dirty="0" err="1">
                  <a:solidFill>
                    <a:srgbClr val="00B050"/>
                  </a:solidFill>
                  <a:latin typeface="Arial" charset="0"/>
                </a:rPr>
                <a:t>rwnd</a:t>
              </a:r>
              <a:r>
                <a:rPr lang="en-US" sz="1400" dirty="0">
                  <a:solidFill>
                    <a:srgbClr val="00B050"/>
                  </a:solidFill>
                  <a:latin typeface="Arial" charset="0"/>
                </a:rPr>
                <a:t>=10 B</a:t>
              </a:r>
              <a:endParaRPr lang="en-US" sz="1000" dirty="0">
                <a:solidFill>
                  <a:srgbClr val="00B050"/>
                </a:solidFill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SendBase=92</a:t>
            </a:r>
          </a:p>
        </p:txBody>
      </p:sp>
      <p:pic>
        <p:nvPicPr>
          <p:cNvPr id="85043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44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85054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5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85052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6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85050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7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85048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012DB47-D832-4218-A2D6-C30C13EB6F02}"/>
              </a:ext>
            </a:extLst>
          </p:cNvPr>
          <p:cNvSpPr txBox="1"/>
          <p:nvPr/>
        </p:nvSpPr>
        <p:spPr>
          <a:xfrm>
            <a:off x="217014" y="6462713"/>
            <a:ext cx="3084499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*</a:t>
            </a:r>
            <a:r>
              <a:rPr lang="en-US" b="1" dirty="0" err="1">
                <a:solidFill>
                  <a:srgbClr val="00B050"/>
                </a:solidFill>
              </a:rPr>
              <a:t>Seq</a:t>
            </a:r>
            <a:r>
              <a:rPr lang="en-US" b="1" dirty="0">
                <a:solidFill>
                  <a:srgbClr val="00B050"/>
                </a:solidFill>
              </a:rPr>
              <a:t>=92: Assumed Number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84" name="Line 99">
            <a:extLst>
              <a:ext uri="{FF2B5EF4-FFF2-40B4-BE49-F238E27FC236}">
                <a16:creationId xmlns:a16="http://schemas.microsoft.com/office/drawing/2014/main" id="{CB0D6C61-07A3-44BF-855B-C8B623384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720" y="567690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5" name="Rectangle 122">
            <a:extLst>
              <a:ext uri="{FF2B5EF4-FFF2-40B4-BE49-F238E27FC236}">
                <a16:creationId xmlns:a16="http://schemas.microsoft.com/office/drawing/2014/main" id="{559FB8C2-D462-49BF-8CB2-8A6939E4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320" y="567055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6" name="Text Box 123">
            <a:extLst>
              <a:ext uri="{FF2B5EF4-FFF2-40B4-BE49-F238E27FC236}">
                <a16:creationId xmlns:a16="http://schemas.microsoft.com/office/drawing/2014/main" id="{6C17DE25-C67D-49E1-BAF8-63665E8E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42" y="5751513"/>
            <a:ext cx="23022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err="1"/>
              <a:t>Seq</a:t>
            </a:r>
            <a:r>
              <a:rPr lang="en-US" sz="1400" dirty="0"/>
              <a:t>=100, 15 bytes of data</a:t>
            </a:r>
          </a:p>
        </p:txBody>
      </p:sp>
      <p:sp>
        <p:nvSpPr>
          <p:cNvPr id="87" name="Line 99">
            <a:extLst>
              <a:ext uri="{FF2B5EF4-FFF2-40B4-BE49-F238E27FC236}">
                <a16:creationId xmlns:a16="http://schemas.microsoft.com/office/drawing/2014/main" id="{59BAA4A2-0D9B-4C14-8DA6-D2166E0CF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648" y="5759597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8" name="Rectangle 122">
            <a:extLst>
              <a:ext uri="{FF2B5EF4-FFF2-40B4-BE49-F238E27FC236}">
                <a16:creationId xmlns:a16="http://schemas.microsoft.com/office/drawing/2014/main" id="{505F90CA-5FE7-4ECF-9498-DFAD8E9B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248" y="5753247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" name="Text Box 123">
            <a:extLst>
              <a:ext uri="{FF2B5EF4-FFF2-40B4-BE49-F238E27FC236}">
                <a16:creationId xmlns:a16="http://schemas.microsoft.com/office/drawing/2014/main" id="{02E1E85E-68B9-4D92-AEBC-8F3C03F7A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570" y="5834210"/>
            <a:ext cx="23022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err="1"/>
              <a:t>Seq</a:t>
            </a:r>
            <a:r>
              <a:rPr lang="en-US" sz="1400" dirty="0"/>
              <a:t>=120, 10 bytes of data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67">
            <a:extLst>
              <a:ext uri="{FF2B5EF4-FFF2-40B4-BE49-F238E27FC236}">
                <a16:creationId xmlns:a16="http://schemas.microsoft.com/office/drawing/2014/main" id="{128DE11F-F547-4CAF-98CE-1D90D69728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6769" y="5277071"/>
            <a:ext cx="2308689" cy="603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5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A2B85CC-B12B-4839-A363-9A850D743511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0661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2" name="Text Box 34"/>
          <p:cNvSpPr txBox="1">
            <a:spLocks noChangeArrowheads="1"/>
          </p:cNvSpPr>
          <p:nvPr/>
        </p:nvSpPr>
        <p:spPr bwMode="auto">
          <a:xfrm>
            <a:off x="1583625" y="6228569"/>
            <a:ext cx="18916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/>
              <a:t>cumulative ACK*</a:t>
            </a:r>
            <a:endParaRPr lang="en-US" sz="1000" dirty="0"/>
          </a:p>
        </p:txBody>
      </p:sp>
      <p:sp>
        <p:nvSpPr>
          <p:cNvPr id="7066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6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0667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0668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9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7053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0699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700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</a:rPr>
                <a:t>ACK=100</a:t>
              </a:r>
              <a:endParaRPr lang="en-US" sz="1000" dirty="0">
                <a:latin typeface="Times New Roman" charset="0"/>
              </a:endParaRPr>
            </a:p>
          </p:txBody>
        </p:sp>
      </p:grpSp>
      <p:sp>
        <p:nvSpPr>
          <p:cNvPr id="70671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2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3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4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Seq=120,  15 bytes of data</a:t>
            </a:r>
          </a:p>
        </p:txBody>
      </p:sp>
      <p:grpSp>
        <p:nvGrpSpPr>
          <p:cNvPr id="87059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0692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87076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0697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8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7077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0695" name="Line 61"/>
              <p:cNvSpPr>
                <a:spLocks noChangeShapeType="1"/>
              </p:cNvSpPr>
              <p:nvPr/>
            </p:nvSpPr>
            <p:spPr bwMode="auto">
              <a:xfrm flipV="1">
                <a:off x="3132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Line 62"/>
              <p:cNvSpPr>
                <a:spLocks noChangeShapeType="1"/>
              </p:cNvSpPr>
              <p:nvPr/>
            </p:nvSpPr>
            <p:spPr bwMode="auto">
              <a:xfrm>
                <a:off x="3102" y="1755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87060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0689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0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1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</p:grpSp>
      <p:sp>
        <p:nvSpPr>
          <p:cNvPr id="70678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62" name="Group 68"/>
          <p:cNvGrpSpPr>
            <a:grpSpLocks/>
          </p:cNvGrpSpPr>
          <p:nvPr/>
        </p:nvGrpSpPr>
        <p:grpSpPr bwMode="auto">
          <a:xfrm>
            <a:off x="1493841" y="3863975"/>
            <a:ext cx="1917701" cy="307975"/>
            <a:chOff x="3910" y="2253"/>
            <a:chExt cx="1208" cy="194"/>
          </a:xfrm>
        </p:grpSpPr>
        <p:sp>
          <p:nvSpPr>
            <p:cNvPr id="70687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88" name="Text Box 70"/>
            <p:cNvSpPr txBox="1">
              <a:spLocks noChangeArrowheads="1"/>
            </p:cNvSpPr>
            <p:nvPr/>
          </p:nvSpPr>
          <p:spPr bwMode="auto">
            <a:xfrm>
              <a:off x="3910" y="2253"/>
              <a:ext cx="12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Arial" charset="0"/>
                </a:rPr>
                <a:t>ACK=</a:t>
              </a:r>
              <a:r>
                <a:rPr lang="en-US" sz="1400" b="1" dirty="0">
                  <a:latin typeface="Arial" charset="0"/>
                </a:rPr>
                <a:t>120</a:t>
              </a:r>
              <a:r>
                <a:rPr lang="en-US" sz="1400" dirty="0">
                  <a:latin typeface="Arial" charset="0"/>
                </a:rPr>
                <a:t>, </a:t>
              </a:r>
              <a:r>
                <a:rPr lang="en-US" sz="1400" dirty="0" err="1">
                  <a:solidFill>
                    <a:srgbClr val="00B050"/>
                  </a:solidFill>
                  <a:latin typeface="Arial" charset="0"/>
                </a:rPr>
                <a:t>rwnd</a:t>
              </a:r>
              <a:r>
                <a:rPr lang="en-US" sz="1400" dirty="0">
                  <a:solidFill>
                    <a:srgbClr val="00B050"/>
                  </a:solidFill>
                  <a:latin typeface="Arial" charset="0"/>
                </a:rPr>
                <a:t>=15 B</a:t>
              </a:r>
              <a:endParaRPr lang="en-US" sz="1400" dirty="0">
                <a:latin typeface="Times New Roman" charset="0"/>
              </a:endParaRPr>
            </a:p>
          </p:txBody>
        </p:sp>
      </p:grpSp>
      <p:pic>
        <p:nvPicPr>
          <p:cNvPr id="87063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64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87068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9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7065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8706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" name="Text Box 34">
            <a:extLst>
              <a:ext uri="{FF2B5EF4-FFF2-40B4-BE49-F238E27FC236}">
                <a16:creationId xmlns:a16="http://schemas.microsoft.com/office/drawing/2014/main" id="{42EA2E79-0115-455D-909F-A0F5C430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766" y="5692099"/>
            <a:ext cx="49932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00B050"/>
                </a:solidFill>
              </a:rPr>
              <a:t>*cumulative ACK 120 avoids retransmission of the first segment (Seq=92, 8 bytes of data) </a:t>
            </a:r>
          </a:p>
        </p:txBody>
      </p:sp>
      <p:sp>
        <p:nvSpPr>
          <p:cNvPr id="48" name="Rectangle 69">
            <a:extLst>
              <a:ext uri="{FF2B5EF4-FFF2-40B4-BE49-F238E27FC236}">
                <a16:creationId xmlns:a16="http://schemas.microsoft.com/office/drawing/2014/main" id="{ABFB26AA-F10F-4374-AF0B-774E1B07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677" y="5712053"/>
            <a:ext cx="747713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0" name="Text Box 70">
            <a:extLst>
              <a:ext uri="{FF2B5EF4-FFF2-40B4-BE49-F238E27FC236}">
                <a16:creationId xmlns:a16="http://schemas.microsoft.com/office/drawing/2014/main" id="{A582A90C-5D79-446B-B2EA-C4692F6B9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305" y="5651159"/>
            <a:ext cx="16287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latin typeface="Arial" charset="0"/>
              </a:rPr>
              <a:t>ACK=</a:t>
            </a:r>
            <a:r>
              <a:rPr lang="en-US" sz="1400" b="1" dirty="0">
                <a:latin typeface="Arial" charset="0"/>
              </a:rPr>
              <a:t>?</a:t>
            </a:r>
            <a:r>
              <a:rPr lang="en-US" sz="1400" dirty="0">
                <a:latin typeface="Arial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Arial" charset="0"/>
              </a:rPr>
              <a:t>rwnd</a:t>
            </a:r>
            <a:r>
              <a:rPr lang="en-US" sz="1400" dirty="0">
                <a:solidFill>
                  <a:srgbClr val="00B050"/>
                </a:solidFill>
                <a:latin typeface="Arial" charset="0"/>
              </a:rPr>
              <a:t>=? B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77D93DF-5839-40AA-9E90-55E12C2B9B49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8501062" cy="669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/TCP ACK generation</a:t>
            </a:r>
            <a:r>
              <a:rPr lang="en-US" sz="4000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  <a:r>
              <a:rPr lang="en-US" sz="1800" dirty="0">
                <a:ea typeface="ＭＳ Ｐゴシック" charset="0"/>
                <a:cs typeface="+mj-cs"/>
              </a:rPr>
              <a:t>[RFC 1122, RFC 2581]</a:t>
            </a: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752475" y="1188395"/>
            <a:ext cx="3825086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 dirty="0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expected </a:t>
            </a:r>
            <a:r>
              <a:rPr lang="en-US" sz="1800" dirty="0" err="1">
                <a:latin typeface="Arial" charset="0"/>
              </a:rPr>
              <a:t>seq</a:t>
            </a:r>
            <a:r>
              <a:rPr lang="en-US" sz="1800" dirty="0">
                <a:latin typeface="Arial" charset="0"/>
              </a:rPr>
              <a:t> #. All data up to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expected </a:t>
            </a:r>
            <a:r>
              <a:rPr lang="en-US" sz="1800" dirty="0" err="1">
                <a:latin typeface="Arial" charset="0"/>
              </a:rPr>
              <a:t>seq</a:t>
            </a:r>
            <a:r>
              <a:rPr lang="en-US" sz="1800" dirty="0">
                <a:latin typeface="Arial" charset="0"/>
              </a:rPr>
              <a:t> # already </a:t>
            </a:r>
            <a:r>
              <a:rPr lang="en-US" sz="1800" dirty="0" err="1">
                <a:latin typeface="Arial" charset="0"/>
              </a:rPr>
              <a:t>ACKed</a:t>
            </a: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e.g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Seq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92, 8Bytes data arrived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expected </a:t>
            </a:r>
            <a:r>
              <a:rPr lang="en-US" sz="1800" dirty="0" err="1">
                <a:latin typeface="Arial" charset="0"/>
              </a:rPr>
              <a:t>seq</a:t>
            </a:r>
            <a:r>
              <a:rPr lang="en-US" sz="1800" dirty="0">
                <a:latin typeface="Arial" charset="0"/>
              </a:rPr>
              <a:t> #. One other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segment has ACK pending</a:t>
            </a:r>
          </a:p>
          <a:p>
            <a:pPr algn="l">
              <a:defRPr/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e.g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Seq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92, 8B arrived then 100, 20B </a:t>
            </a:r>
          </a:p>
          <a:p>
            <a:pPr algn="l">
              <a:defRPr/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&amp;&amp; ACK 100 not sent yet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out-of-order segment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higher-than-expect seq. # .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Gap detected. </a:t>
            </a:r>
          </a:p>
          <a:p>
            <a:pPr algn="l">
              <a:defRPr/>
            </a:pPr>
            <a:r>
              <a:rPr lang="en-US" sz="1500" b="1" dirty="0" err="1">
                <a:solidFill>
                  <a:srgbClr val="00B050"/>
                </a:solidFill>
                <a:latin typeface="Arial" charset="0"/>
              </a:rPr>
              <a:t>e.g</a:t>
            </a:r>
            <a:r>
              <a:rPr lang="en-US" sz="1500" b="1" dirty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en-US" sz="1500" b="1" dirty="0" err="1">
                <a:solidFill>
                  <a:srgbClr val="00B050"/>
                </a:solidFill>
                <a:latin typeface="Arial" charset="0"/>
              </a:rPr>
              <a:t>Seq</a:t>
            </a:r>
            <a:r>
              <a:rPr lang="en-US" sz="1500" b="1" dirty="0">
                <a:solidFill>
                  <a:srgbClr val="00B050"/>
                </a:solidFill>
                <a:latin typeface="Arial" charset="0"/>
              </a:rPr>
              <a:t> 100, 20B arrived but 92, 8B not</a:t>
            </a:r>
          </a:p>
          <a:p>
            <a:pPr algn="l">
              <a:defRPr/>
            </a:pPr>
            <a:endParaRPr lang="en-US" sz="1400" b="1" dirty="0">
              <a:solidFill>
                <a:srgbClr val="00B05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arrival of segment that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partially or completely fills gap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endParaRPr lang="en-US" sz="1000" dirty="0">
              <a:latin typeface="Times New Roman" charset="0"/>
            </a:endParaRPr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4514850" y="1178870"/>
            <a:ext cx="4108817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 dirty="0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 dirty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delayed ACK. Wait up to 500ms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for next segment. If no next segment,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send ACK</a:t>
            </a:r>
          </a:p>
          <a:p>
            <a:pPr algn="l">
              <a:defRPr/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Wait 500ms then Send Ack 100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immediately send single cumulative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ACK, </a:t>
            </a:r>
            <a:r>
              <a:rPr lang="en-US" sz="1800" dirty="0" err="1">
                <a:latin typeface="Arial" charset="0"/>
              </a:rPr>
              <a:t>ACKing</a:t>
            </a:r>
            <a:r>
              <a:rPr lang="en-US" sz="1800" dirty="0">
                <a:latin typeface="Arial" charset="0"/>
              </a:rPr>
              <a:t> both in-order segments </a:t>
            </a:r>
          </a:p>
          <a:p>
            <a:pPr algn="l">
              <a:defRPr/>
            </a:pPr>
            <a:endParaRPr lang="en-US" sz="1400" dirty="0">
              <a:latin typeface="Arial" charset="0"/>
            </a:endParaRPr>
          </a:p>
          <a:p>
            <a:pPr algn="l">
              <a:defRPr/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Send Ack 120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immediately send </a:t>
            </a:r>
            <a:r>
              <a:rPr lang="en-US" sz="1800" i="1" dirty="0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sz="1800" dirty="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sz="1800" dirty="0">
                <a:latin typeface="Arial" charset="0"/>
              </a:rPr>
              <a:t> 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indicating seq. # of next expected byte</a:t>
            </a:r>
          </a:p>
          <a:p>
            <a:pPr algn="l">
              <a:defRPr/>
            </a:pPr>
            <a:endParaRPr lang="en-US" dirty="0">
              <a:latin typeface="Arial" charset="0"/>
            </a:endParaRPr>
          </a:p>
          <a:p>
            <a:pPr algn="l">
              <a:defRPr/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ACK=92, ACK=92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immediate send ACK, provided that</a:t>
            </a:r>
          </a:p>
          <a:p>
            <a:pPr algn="l">
              <a:defRPr/>
            </a:pPr>
            <a:r>
              <a:rPr lang="en-US" sz="1800" dirty="0">
                <a:latin typeface="Arial" charset="0"/>
              </a:rPr>
              <a:t>segment starts at lower end of gap</a:t>
            </a:r>
          </a:p>
          <a:p>
            <a:pPr algn="l">
              <a:defRPr/>
            </a:pPr>
            <a:endParaRPr lang="en-US" sz="1800" dirty="0">
              <a:latin typeface="Arial" charset="0"/>
            </a:endParaRPr>
          </a:p>
          <a:p>
            <a:pPr algn="l">
              <a:defRPr/>
            </a:pPr>
            <a:endParaRPr lang="en-US" sz="1000" dirty="0">
              <a:latin typeface="Times New Roman" charset="0"/>
            </a:endParaRP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4421813" y="1443575"/>
            <a:ext cx="77956" cy="5160956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89095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Line 11"/>
          <p:cNvSpPr>
            <a:spLocks noChangeShapeType="1"/>
          </p:cNvSpPr>
          <p:nvPr/>
        </p:nvSpPr>
        <p:spPr bwMode="auto">
          <a:xfrm>
            <a:off x="768350" y="1849285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0" name="Line 12"/>
          <p:cNvSpPr>
            <a:spLocks noChangeShapeType="1"/>
          </p:cNvSpPr>
          <p:nvPr/>
        </p:nvSpPr>
        <p:spPr bwMode="auto">
          <a:xfrm>
            <a:off x="752475" y="2973726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1" name="Line 13"/>
          <p:cNvSpPr>
            <a:spLocks noChangeShapeType="1"/>
          </p:cNvSpPr>
          <p:nvPr/>
        </p:nvSpPr>
        <p:spPr bwMode="auto">
          <a:xfrm>
            <a:off x="769938" y="4283295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6333F87-29C4-4EEC-8252-E0B19667BD65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151" y="1397000"/>
            <a:ext cx="4059799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time-out period  often relatively long: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sym typeface="Wingdings" panose="05000000000000000000" pitchFamily="2" charset="2"/>
              </a:rPr>
              <a:t></a:t>
            </a:r>
            <a:r>
              <a:rPr lang="en-US" dirty="0">
                <a:ea typeface="ＭＳ Ｐゴシック" charset="0"/>
              </a:rPr>
              <a:t>long delay before resending lost packet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detect lost segments via duplicate </a:t>
            </a:r>
            <a:r>
              <a:rPr lang="en-US" dirty="0" err="1">
                <a:ea typeface="ＭＳ Ｐゴシック" charset="0"/>
                <a:cs typeface="+mn-cs"/>
              </a:rPr>
              <a:t>ACKs</a:t>
            </a:r>
            <a:r>
              <a:rPr lang="en-US" dirty="0">
                <a:ea typeface="ＭＳ Ｐゴシック" charset="0"/>
                <a:cs typeface="+mn-cs"/>
              </a:rPr>
              <a:t>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often sends many segments back-to-back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if segment is lost, there will likely be many duplicate </a:t>
            </a:r>
            <a:r>
              <a:rPr lang="en-US" dirty="0" err="1">
                <a:ea typeface="ＭＳ Ｐゴシック" charset="0"/>
              </a:rPr>
              <a:t>ACKs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4827587" y="2214565"/>
            <a:ext cx="3922517" cy="3813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63550" indent="-2381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dirty="0">
                <a:latin typeface="Gill Sans MT" panose="020B0502020104020203" pitchFamily="34" charset="0"/>
              </a:rPr>
              <a:t>if sender receives 3 ACKs for same data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Gill Sans MT" panose="020B0502020104020203" pitchFamily="34" charset="0"/>
              </a:rPr>
              <a:t>(</a:t>
            </a:r>
            <a:r>
              <a:rPr lang="ja-JP" altLang="en-US" sz="2400" dirty="0">
                <a:latin typeface="Gill Sans MT" panose="020B0502020104020203" pitchFamily="34" charset="0"/>
              </a:rPr>
              <a:t>“</a:t>
            </a:r>
            <a:r>
              <a:rPr lang="en-US" altLang="ja-JP" sz="2400" dirty="0">
                <a:latin typeface="Gill Sans MT" panose="020B0502020104020203" pitchFamily="34" charset="0"/>
              </a:rPr>
              <a:t>triple duplicate ACKs</a:t>
            </a:r>
            <a:r>
              <a:rPr lang="ja-JP" altLang="en-US" sz="2400" dirty="0">
                <a:latin typeface="Gill Sans MT" panose="020B0502020104020203" pitchFamily="34" charset="0"/>
              </a:rPr>
              <a:t>”</a:t>
            </a:r>
            <a:r>
              <a:rPr lang="en-US" altLang="ja-JP" sz="2400" dirty="0">
                <a:latin typeface="Gill Sans MT" panose="020B0502020104020203" pitchFamily="34" charset="0"/>
              </a:rPr>
              <a:t>),</a:t>
            </a:r>
            <a:r>
              <a:rPr lang="en-US" altLang="ja-JP" sz="2800" dirty="0">
                <a:latin typeface="Gill Sans MT" panose="020B0502020104020203" pitchFamily="34" charset="0"/>
              </a:rPr>
              <a:t> resend </a:t>
            </a:r>
            <a:r>
              <a:rPr lang="en-US" altLang="ja-JP" sz="2800" dirty="0" err="1">
                <a:latin typeface="Gill Sans MT" panose="020B0502020104020203" pitchFamily="34" charset="0"/>
              </a:rPr>
              <a:t>unacked</a:t>
            </a:r>
            <a:r>
              <a:rPr lang="en-US" altLang="ja-JP" sz="2800" dirty="0">
                <a:latin typeface="Gill Sans MT" panose="020B0502020104020203" pitchFamily="34" charset="0"/>
              </a:rPr>
              <a:t> segment with smallest </a:t>
            </a:r>
            <a:r>
              <a:rPr lang="en-US" altLang="ja-JP" sz="2800" dirty="0" err="1">
                <a:latin typeface="Gill Sans MT" panose="020B0502020104020203" pitchFamily="34" charset="0"/>
              </a:rPr>
              <a:t>seq</a:t>
            </a:r>
            <a:r>
              <a:rPr lang="en-US" altLang="ja-JP" sz="2800" dirty="0">
                <a:latin typeface="Gill Sans MT" panose="020B0502020104020203" pitchFamily="34" charset="0"/>
              </a:rPr>
              <a:t> #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Gill Sans MT" panose="020B0502020104020203" pitchFamily="34" charset="0"/>
              </a:rPr>
              <a:t>likely that </a:t>
            </a:r>
            <a:r>
              <a:rPr lang="en-US" altLang="en-US" sz="2400" dirty="0" err="1">
                <a:latin typeface="Gill Sans MT" panose="020B0502020104020203" pitchFamily="34" charset="0"/>
              </a:rPr>
              <a:t>unacked</a:t>
            </a:r>
            <a:r>
              <a:rPr lang="en-US" altLang="en-US" sz="2400" dirty="0">
                <a:latin typeface="Gill Sans MT" panose="020B0502020104020203" pitchFamily="34" charset="0"/>
              </a:rPr>
              <a:t> segment lost, so don</a:t>
            </a:r>
            <a:r>
              <a:rPr lang="ja-JP" altLang="en-US" sz="2400" dirty="0">
                <a:latin typeface="Gill Sans MT" panose="020B0502020104020203" pitchFamily="34" charset="0"/>
              </a:rPr>
              <a:t>’</a:t>
            </a:r>
            <a:r>
              <a:rPr lang="en-US" altLang="ja-JP" sz="2400" dirty="0">
                <a:latin typeface="Gill Sans MT" panose="020B0502020104020203" pitchFamily="34" charset="0"/>
              </a:rPr>
              <a:t>t wait for timeout</a:t>
            </a:r>
            <a:endParaRPr lang="en-US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4751387" y="1914525"/>
            <a:ext cx="4054987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CC0000"/>
                </a:solidFill>
              </a:rPr>
              <a:t>TCP fast retransmit</a:t>
            </a:r>
          </a:p>
        </p:txBody>
      </p:sp>
      <p:pic>
        <p:nvPicPr>
          <p:cNvPr id="9012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4B2F528-BA2A-42AC-A2A9-10FA8741F2AC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latin typeface="Times New Roman" charset="0"/>
            </a:endParaRPr>
          </a:p>
        </p:txBody>
      </p:sp>
      <p:sp>
        <p:nvSpPr>
          <p:cNvPr id="73744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/>
          <p:cNvSpPr txBox="1">
            <a:spLocks noChangeArrowheads="1"/>
          </p:cNvSpPr>
          <p:nvPr/>
        </p:nvSpPr>
        <p:spPr bwMode="auto">
          <a:xfrm>
            <a:off x="0" y="6014600"/>
            <a:ext cx="317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/>
              <a:t>fast retransmit after sender </a:t>
            </a:r>
          </a:p>
          <a:p>
            <a:pPr>
              <a:defRPr/>
            </a:pPr>
            <a:r>
              <a:rPr lang="en-US" sz="1800" dirty="0"/>
              <a:t>receipt of triple duplicate ACK</a:t>
            </a:r>
            <a:endParaRPr lang="en-US" sz="1000" dirty="0"/>
          </a:p>
        </p:txBody>
      </p:sp>
      <p:sp>
        <p:nvSpPr>
          <p:cNvPr id="73746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3747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3748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91156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7377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7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7377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91180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1181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/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/>
              <p:cNvSpPr>
                <a:spLocks noChangeShapeType="1"/>
              </p:cNvSpPr>
              <p:nvPr/>
            </p:nvSpPr>
            <p:spPr bwMode="auto">
              <a:xfrm>
                <a:off x="3102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8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7377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9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73768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60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73766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dirty="0">
                <a:ea typeface="ＭＳ Ｐゴシック" charset="0"/>
                <a:cs typeface="+mj-cs"/>
              </a:rPr>
              <a:t>TCP fast retransmit</a:t>
            </a:r>
          </a:p>
        </p:txBody>
      </p:sp>
      <p:pic>
        <p:nvPicPr>
          <p:cNvPr id="91162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sp>
        <p:nvSpPr>
          <p:cNvPr id="73758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grpSp>
        <p:nvGrpSpPr>
          <p:cNvPr id="91167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1171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2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1168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116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" name="Line 67">
            <a:extLst>
              <a:ext uri="{FF2B5EF4-FFF2-40B4-BE49-F238E27FC236}">
                <a16:creationId xmlns:a16="http://schemas.microsoft.com/office/drawing/2014/main" id="{28D28A96-7BBB-4060-81A0-F52D3207E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9637" y="5431815"/>
            <a:ext cx="2308689" cy="6032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4" name="Text Box 70">
            <a:extLst>
              <a:ext uri="{FF2B5EF4-FFF2-40B4-BE49-F238E27FC236}">
                <a16:creationId xmlns:a16="http://schemas.microsoft.com/office/drawing/2014/main" id="{F430165B-E2BE-47B7-A923-49CE0362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187" y="5805903"/>
            <a:ext cx="1508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B050"/>
                </a:solidFill>
                <a:latin typeface="Arial" charset="0"/>
              </a:rPr>
              <a:t>ACK=</a:t>
            </a:r>
            <a:r>
              <a:rPr lang="en-US" sz="1400" b="1" dirty="0">
                <a:solidFill>
                  <a:srgbClr val="00B050"/>
                </a:solidFill>
                <a:latin typeface="Arial" charset="0"/>
              </a:rPr>
              <a:t>?</a:t>
            </a:r>
            <a:r>
              <a:rPr lang="en-US" sz="1400" dirty="0">
                <a:solidFill>
                  <a:srgbClr val="00B050"/>
                </a:solidFill>
                <a:latin typeface="Arial" charset="0"/>
              </a:rPr>
              <a:t>, </a:t>
            </a:r>
            <a:r>
              <a:rPr lang="en-US" sz="1400" dirty="0" err="1">
                <a:solidFill>
                  <a:srgbClr val="00B050"/>
                </a:solidFill>
                <a:latin typeface="Arial" charset="0"/>
              </a:rPr>
              <a:t>rwnd</a:t>
            </a:r>
            <a:r>
              <a:rPr lang="en-US" sz="1400" dirty="0">
                <a:solidFill>
                  <a:srgbClr val="00B050"/>
                </a:solidFill>
                <a:latin typeface="Arial" charset="0"/>
              </a:rPr>
              <a:t>=? </a:t>
            </a:r>
            <a:endParaRPr lang="en-US" sz="1400" dirty="0">
              <a:solidFill>
                <a:srgbClr val="00B05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F33B5E3-52A4-47D2-8860-E7FB4DE8238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pic>
        <p:nvPicPr>
          <p:cNvPr id="22531" name="Picture 1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Multiplexing/demultiplexing</a:t>
            </a:r>
            <a:br>
              <a:rPr lang="ar-SA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///EA, </a:t>
            </a:r>
            <a:r>
              <a:rPr lang="en-US" dirty="0" err="1">
                <a:ea typeface="ＭＳ Ｐゴシック" charset="0"/>
                <a:cs typeface="+mj-cs"/>
              </a:rPr>
              <a:t>CA14M</a:t>
            </a:r>
            <a:r>
              <a:rPr lang="en-US" dirty="0">
                <a:ea typeface="ＭＳ Ｐゴシック" charset="0"/>
                <a:cs typeface="+mj-cs"/>
              </a:rPr>
              <a:t>  Mon 5 oct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process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835526" y="1500190"/>
            <a:ext cx="4156076" cy="1539878"/>
            <a:chOff x="3046" y="945"/>
            <a:chExt cx="2618" cy="970"/>
          </a:xfrm>
        </p:grpSpPr>
        <p:sp>
          <p:nvSpPr>
            <p:cNvPr id="8323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572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  <a:ea typeface="ＭＳ Ｐゴシック" charset="0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  <a:ea typeface="ＭＳ Ｐゴシック" charset="0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  <a:ea typeface="ＭＳ Ｐゴシック" charset="0"/>
                </a:rPr>
                <a:t>socket</a:t>
              </a:r>
            </a:p>
          </p:txBody>
        </p:sp>
        <p:grpSp>
          <p:nvGrpSpPr>
            <p:cNvPr id="22659" name="Group 42"/>
            <p:cNvGrpSpPr>
              <a:grpSpLocks/>
            </p:cNvGrpSpPr>
            <p:nvPr/>
          </p:nvGrpSpPr>
          <p:grpSpPr bwMode="auto">
            <a:xfrm>
              <a:off x="3046" y="945"/>
              <a:ext cx="2457" cy="306"/>
              <a:chOff x="1020" y="3636"/>
              <a:chExt cx="1972" cy="306"/>
            </a:xfrm>
          </p:grpSpPr>
          <p:sp>
            <p:nvSpPr>
              <p:cNvPr id="8325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6" name="Text Box 44"/>
              <p:cNvSpPr txBox="1">
                <a:spLocks noChangeArrowheads="1"/>
              </p:cNvSpPr>
              <p:nvPr/>
            </p:nvSpPr>
            <p:spPr bwMode="auto">
              <a:xfrm>
                <a:off x="1020" y="3636"/>
                <a:ext cx="1972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>
                    <a:solidFill>
                      <a:srgbClr val="CC0000"/>
                    </a:solidFill>
                    <a:latin typeface="Gill Sans MT" charset="0"/>
                  </a:rPr>
                  <a:t>demultiplexing at receiving: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20801"/>
            <a:ext cx="4029075" cy="1657351"/>
            <a:chOff x="259" y="832"/>
            <a:chExt cx="2538" cy="1044"/>
          </a:xfrm>
        </p:grpSpPr>
        <p:sp>
          <p:nvSpPr>
            <p:cNvPr id="8318" name="Text Box 45"/>
            <p:cNvSpPr txBox="1">
              <a:spLocks noChangeArrowheads="1"/>
            </p:cNvSpPr>
            <p:nvPr/>
          </p:nvSpPr>
          <p:spPr bwMode="auto">
            <a:xfrm>
              <a:off x="264" y="1104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</a:rPr>
                <a:t>sockets, add transport header (later used for </a:t>
              </a:r>
              <a:r>
                <a:rPr lang="en-US" sz="2400" dirty="0" err="1">
                  <a:latin typeface="Gill Sans MT" charset="0"/>
                </a:rPr>
                <a:t>demultiplexing</a:t>
              </a:r>
              <a:r>
                <a:rPr lang="en-US" sz="2400" dirty="0">
                  <a:latin typeface="Gill Sans MT" charset="0"/>
                </a:rPr>
                <a:t>)</a:t>
              </a:r>
            </a:p>
          </p:txBody>
        </p:sp>
        <p:sp>
          <p:nvSpPr>
            <p:cNvPr id="8319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867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55" name="Group 47"/>
            <p:cNvGrpSpPr>
              <a:grpSpLocks/>
            </p:cNvGrpSpPr>
            <p:nvPr/>
          </p:nvGrpSpPr>
          <p:grpSpPr bwMode="auto">
            <a:xfrm>
              <a:off x="471" y="832"/>
              <a:ext cx="2145" cy="291"/>
              <a:chOff x="1239" y="3672"/>
              <a:chExt cx="2054" cy="291"/>
            </a:xfrm>
          </p:grpSpPr>
          <p:sp>
            <p:nvSpPr>
              <p:cNvPr id="8321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2" name="Text Box 49"/>
              <p:cNvSpPr txBox="1">
                <a:spLocks noChangeArrowheads="1"/>
              </p:cNvSpPr>
              <p:nvPr/>
            </p:nvSpPr>
            <p:spPr bwMode="auto">
              <a:xfrm>
                <a:off x="1239" y="3672"/>
                <a:ext cx="2054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>
                    <a:solidFill>
                      <a:srgbClr val="CC0000"/>
                    </a:solidFill>
                    <a:latin typeface="Gill Sans MT" charset="0"/>
                  </a:rPr>
                  <a:t>multiplexing at sending:</a:t>
                </a:r>
              </a:p>
            </p:txBody>
          </p:sp>
        </p:grp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5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6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7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41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4121150" y="4083050"/>
            <a:ext cx="781050" cy="2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50" dirty="0"/>
              <a:t>transport</a:t>
            </a:r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4108450" y="4918075"/>
            <a:ext cx="685800" cy="2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100" dirty="0"/>
              <a:t>physical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4176713" y="4619625"/>
            <a:ext cx="547687" cy="27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200" dirty="0"/>
              <a:t>link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4081463" y="4343399"/>
            <a:ext cx="744537" cy="26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100" dirty="0"/>
              <a:t>network</a:t>
            </a:r>
          </a:p>
        </p:txBody>
      </p:sp>
      <p:sp>
        <p:nvSpPr>
          <p:cNvPr id="8213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53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4" name="Freeform 141"/>
          <p:cNvSpPr>
            <a:spLocks/>
          </p:cNvSpPr>
          <p:nvPr/>
        </p:nvSpPr>
        <p:spPr bwMode="auto">
          <a:xfrm>
            <a:off x="1547445" y="4003675"/>
            <a:ext cx="2407017" cy="207356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5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57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58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60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64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65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66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3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22568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71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72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74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79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80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4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22582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3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4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83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9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0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1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84" name="Freeform 146"/>
          <p:cNvSpPr>
            <a:spLocks/>
          </p:cNvSpPr>
          <p:nvPr/>
        </p:nvSpPr>
        <p:spPr bwMode="auto">
          <a:xfrm>
            <a:off x="4008438" y="3995738"/>
            <a:ext cx="2251685" cy="2081505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85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51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6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32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29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89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8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3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9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5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6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5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6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02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4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2603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4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2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70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6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9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6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7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8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279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80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286F32AA-C79F-4A89-9C61-9EAC16265559}"/>
              </a:ext>
            </a:extLst>
          </p:cNvPr>
          <p:cNvCxnSpPr/>
          <p:nvPr/>
        </p:nvCxnSpPr>
        <p:spPr bwMode="auto">
          <a:xfrm flipV="1">
            <a:off x="1871003" y="5613009"/>
            <a:ext cx="0" cy="3094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32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95739C3-10A7-4912-BE98-79E19A6F4D59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189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93192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TCP socket</a:t>
              </a:r>
            </a:p>
            <a:p>
              <a:pPr>
                <a:defRPr/>
              </a:pPr>
              <a:r>
                <a:rPr lang="en-US"/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TCP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IP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93197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0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3201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3202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7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application may </a:t>
            </a:r>
          </a:p>
          <a:p>
            <a:pPr algn="r"/>
            <a:r>
              <a:rPr lang="en-US" altLang="en-US"/>
              <a:t>remove data from </a:t>
            </a:r>
          </a:p>
          <a:p>
            <a:pPr algn="r"/>
            <a:r>
              <a:rPr lang="en-US" altLang="en-US"/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… slower than TCP </a:t>
            </a:r>
          </a:p>
          <a:p>
            <a:pPr algn="r"/>
            <a:r>
              <a:rPr lang="en-US" altLang="en-US"/>
              <a:t>receiver is delivering</a:t>
            </a:r>
          </a:p>
          <a:p>
            <a:pPr algn="r"/>
            <a:r>
              <a:rPr lang="en-US" altLang="en-US"/>
              <a:t>(sender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 sz="2000" dirty="0">
                  <a:latin typeface="Gill Sans MT" panose="020B0502020104020203" pitchFamily="34" charset="0"/>
                </a:rPr>
                <a:t>receiver controls sender, so sender won</a:t>
              </a:r>
              <a:r>
                <a:rPr lang="ja-JP" altLang="en-US" sz="2000" dirty="0">
                  <a:latin typeface="Gill Sans MT" panose="020B0502020104020203" pitchFamily="34" charset="0"/>
                </a:rPr>
                <a:t>’</a:t>
              </a:r>
              <a:r>
                <a:rPr lang="en-US" altLang="ja-JP" sz="2000" dirty="0">
                  <a:latin typeface="Gill Sans MT" panose="020B0502020104020203" pitchFamily="34" charset="0"/>
                </a:rPr>
                <a:t>t overflow receiver</a:t>
              </a:r>
              <a:r>
                <a:rPr lang="ja-JP" altLang="en-US" sz="2000" dirty="0">
                  <a:latin typeface="Gill Sans MT" panose="020B0502020104020203" pitchFamily="34" charset="0"/>
                </a:rPr>
                <a:t>’</a:t>
              </a:r>
              <a:r>
                <a:rPr lang="en-US" altLang="ja-JP" sz="2000" dirty="0">
                  <a:latin typeface="Gill Sans MT" panose="020B0502020104020203" pitchFamily="34" charset="0"/>
                </a:rPr>
                <a:t>s buffer by transmitting too much, too fast</a:t>
              </a:r>
              <a:endParaRPr lang="en-US" altLang="en-US" sz="1000" dirty="0">
                <a:latin typeface="Gill Sans MT" panose="020B0502020104020203" pitchFamily="34" charset="0"/>
              </a:endParaRPr>
            </a:p>
          </p:txBody>
        </p:sp>
        <p:grpSp>
          <p:nvGrpSpPr>
            <p:cNvPr id="93224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93217" name="Picture 1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8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93219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62759E0-853A-4E15-970D-5C782424BA3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pic>
        <p:nvPicPr>
          <p:cNvPr id="94212" name="Picture 5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94227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altLang="en-US" sz="2400"/>
              <a:t>receiver </a:t>
            </a:r>
            <a:r>
              <a:rPr lang="ja-JP" altLang="en-US" sz="2400"/>
              <a:t>“</a:t>
            </a:r>
            <a:r>
              <a:rPr lang="en-US" altLang="ja-JP" sz="2400"/>
              <a:t>advertises</a:t>
            </a:r>
            <a:r>
              <a:rPr lang="ja-JP" altLang="en-US" sz="2400"/>
              <a:t>”</a:t>
            </a:r>
            <a:r>
              <a:rPr lang="en-US" altLang="ja-JP" sz="2400"/>
              <a:t> free buffer space by including </a:t>
            </a:r>
            <a:r>
              <a:rPr lang="en-US" altLang="ja-JP" sz="2400" b="1">
                <a:latin typeface="Courier New" panose="02070309020205020404" pitchFamily="49" charset="0"/>
              </a:rPr>
              <a:t>rwnd</a:t>
            </a:r>
            <a:r>
              <a:rPr lang="en-US" altLang="ja-JP" sz="2400"/>
              <a:t> value in TCP header of receiver-to-sender segments</a:t>
            </a:r>
          </a:p>
          <a:p>
            <a:pPr lvl="1"/>
            <a:r>
              <a:rPr lang="en-US" altLang="en-US" sz="2000" b="1">
                <a:latin typeface="Courier New" panose="02070309020205020404" pitchFamily="49" charset="0"/>
              </a:rPr>
              <a:t>RcvBuffer </a:t>
            </a:r>
            <a:r>
              <a:rPr lang="en-US" altLang="en-US" sz="2000"/>
              <a:t>size set via socket options (typical default is 4096 bytes)</a:t>
            </a:r>
          </a:p>
          <a:p>
            <a:pPr lvl="1"/>
            <a:r>
              <a:rPr lang="en-US" altLang="en-US" sz="2000"/>
              <a:t>many operating systems autoadjust </a:t>
            </a:r>
            <a:r>
              <a:rPr lang="en-US" altLang="en-US" sz="2000" b="1">
                <a:latin typeface="Courier New" panose="02070309020205020404" pitchFamily="49" charset="0"/>
              </a:rPr>
              <a:t>RcvBuffer</a:t>
            </a:r>
            <a:endParaRPr lang="en-US" altLang="en-US" sz="2000"/>
          </a:p>
          <a:p>
            <a:r>
              <a:rPr lang="en-US" altLang="en-US" sz="2400"/>
              <a:t>sender limits amount of unacked (</a:t>
            </a:r>
            <a:r>
              <a:rPr lang="ja-JP" altLang="en-US" sz="2400"/>
              <a:t>“</a:t>
            </a:r>
            <a:r>
              <a:rPr lang="en-US" altLang="ja-JP" sz="2400"/>
              <a:t>in-flight</a:t>
            </a:r>
            <a:r>
              <a:rPr lang="ja-JP" altLang="en-US" sz="2400"/>
              <a:t>”</a:t>
            </a:r>
            <a:r>
              <a:rPr lang="en-US" altLang="ja-JP" sz="2400"/>
              <a:t>) data to receiver</a:t>
            </a:r>
            <a:r>
              <a:rPr lang="ja-JP" altLang="en-US" sz="2400"/>
              <a:t>’</a:t>
            </a:r>
            <a:r>
              <a:rPr lang="en-US" altLang="ja-JP" sz="2400"/>
              <a:t>s </a:t>
            </a:r>
            <a:r>
              <a:rPr lang="en-US" altLang="ja-JP" sz="2400" b="1">
                <a:latin typeface="Courier New" panose="02070309020205020404" pitchFamily="49" charset="0"/>
              </a:rPr>
              <a:t>rwnd </a:t>
            </a:r>
            <a:r>
              <a:rPr lang="en-US" altLang="ja-JP" sz="2400"/>
              <a:t>value </a:t>
            </a:r>
          </a:p>
          <a:p>
            <a:r>
              <a:rPr lang="en-US" altLang="en-US" sz="2400"/>
              <a:t>guarantees receive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/>
              <a:t>receiver-side buffering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D62A691-CF85-4345-B560-B067F7846871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pic>
        <p:nvPicPr>
          <p:cNvPr id="96259" name="Picture 8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Connection Management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before exchanging data, sender/receiver </a:t>
            </a:r>
            <a:r>
              <a:rPr lang="ja-JP" altLang="en-US" sz="2800"/>
              <a:t>“</a:t>
            </a:r>
            <a:r>
              <a:rPr lang="en-US" altLang="ja-JP" sz="2800"/>
              <a:t>handshake</a:t>
            </a:r>
            <a:r>
              <a:rPr lang="ja-JP" altLang="en-US" sz="2800"/>
              <a:t>”</a:t>
            </a:r>
            <a:r>
              <a:rPr lang="en-US" altLang="ja-JP" sz="2800"/>
              <a:t>:</a:t>
            </a:r>
          </a:p>
          <a:p>
            <a:r>
              <a:rPr lang="en-US" altLang="en-US" sz="2400"/>
              <a:t>agree to establish connection (each knowing the other willing to establish connection)</a:t>
            </a:r>
          </a:p>
          <a:p>
            <a:r>
              <a:rPr lang="en-US" altLang="en-US" sz="2400"/>
              <a:t>agree on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66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73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78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85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96288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96322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3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89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96290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292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5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7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300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6301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2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4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7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152D1F0-887B-4C0F-913A-061BED9E143A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79876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u="sng">
                <a:solidFill>
                  <a:srgbClr val="CC0000"/>
                </a:solidFill>
              </a:rPr>
              <a:t>Q:</a:t>
            </a:r>
            <a:r>
              <a:rPr lang="en-US" altLang="en-US"/>
              <a:t> will 2-way handshake always work in network?</a:t>
            </a:r>
          </a:p>
          <a:p>
            <a:r>
              <a:rPr lang="en-US" altLang="en-US" sz="2400"/>
              <a:t>variable delays</a:t>
            </a:r>
          </a:p>
          <a:p>
            <a:r>
              <a:rPr lang="en-US" altLang="en-US" sz="2400"/>
              <a:t>retransmitted messages (e.g. req_conn(x)) due to message loss</a:t>
            </a:r>
          </a:p>
          <a:p>
            <a:r>
              <a:rPr lang="en-US" altLang="en-US" sz="2400"/>
              <a:t>message reordering</a:t>
            </a:r>
          </a:p>
          <a:p>
            <a:r>
              <a:rPr lang="en-US" altLang="en-US" sz="2400"/>
              <a:t>can</a:t>
            </a:r>
            <a:r>
              <a:rPr lang="ja-JP" altLang="en-US" sz="2400"/>
              <a:t>’</a:t>
            </a:r>
            <a:r>
              <a:rPr lang="en-US" altLang="ja-JP" sz="2400"/>
              <a:t>t </a:t>
            </a:r>
            <a:r>
              <a:rPr lang="ja-JP" altLang="en-US" sz="2400"/>
              <a:t>“</a:t>
            </a:r>
            <a:r>
              <a:rPr lang="en-US" altLang="ja-JP" sz="2400"/>
              <a:t>see</a:t>
            </a:r>
            <a:r>
              <a:rPr lang="ja-JP" altLang="en-US" sz="2400"/>
              <a:t>”</a:t>
            </a:r>
            <a:r>
              <a:rPr lang="en-US" altLang="ja-JP" sz="2400"/>
              <a:t> other side</a:t>
            </a:r>
            <a:endParaRPr lang="en-US" altLang="en-US" sz="2400"/>
          </a:p>
        </p:txBody>
      </p:sp>
      <p:pic>
        <p:nvPicPr>
          <p:cNvPr id="97284" name="Picture 62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3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/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handshake:</a:t>
            </a:r>
          </a:p>
        </p:txBody>
      </p:sp>
      <p:sp>
        <p:nvSpPr>
          <p:cNvPr id="79880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1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2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3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5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talk</a:t>
            </a:r>
            <a:endParaRPr lang="en-US" altLang="en-US"/>
          </a:p>
        </p:txBody>
      </p:sp>
      <p:sp>
        <p:nvSpPr>
          <p:cNvPr id="79886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7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OK</a:t>
            </a:r>
          </a:p>
        </p:txBody>
      </p:sp>
      <p:sp>
        <p:nvSpPr>
          <p:cNvPr id="7988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8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90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1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2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/>
              <a:t>choose x</a:t>
            </a:r>
          </a:p>
          <a:p>
            <a:pPr algn="r">
              <a:defRPr/>
            </a:pPr>
            <a:endParaRPr lang="en-US"/>
          </a:p>
        </p:txBody>
      </p:sp>
      <p:sp>
        <p:nvSpPr>
          <p:cNvPr id="79893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4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5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6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7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8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req_conn(x)</a:t>
            </a:r>
          </a:p>
        </p:txBody>
      </p:sp>
      <p:sp>
        <p:nvSpPr>
          <p:cNvPr id="79899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0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1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2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3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5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acc_conn(x)</a:t>
            </a:r>
          </a:p>
        </p:txBody>
      </p:sp>
      <p:pic>
        <p:nvPicPr>
          <p:cNvPr id="97313" name="Picture 9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7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/Agreeing to establish a connection</a:t>
            </a:r>
          </a:p>
        </p:txBody>
      </p:sp>
      <p:grpSp>
        <p:nvGrpSpPr>
          <p:cNvPr id="97315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7349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50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316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7317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19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2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4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4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1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7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7328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29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2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1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4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2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1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93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08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252C2EF-58EE-4D15-B4D8-D9FC9B36A62A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pic>
        <p:nvPicPr>
          <p:cNvPr id="9830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/Agreeing to establish a connection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595313" y="1076325"/>
            <a:ext cx="492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 failure scenarios:</a:t>
            </a:r>
          </a:p>
        </p:txBody>
      </p:sp>
      <p:sp>
        <p:nvSpPr>
          <p:cNvPr id="80903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04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3311" name="Group 95"/>
          <p:cNvGrpSpPr>
            <a:grpSpLocks/>
          </p:cNvGrpSpPr>
          <p:nvPr/>
        </p:nvGrpSpPr>
        <p:grpSpPr bwMode="auto">
          <a:xfrm>
            <a:off x="490538" y="2927350"/>
            <a:ext cx="3646487" cy="3549650"/>
            <a:chOff x="309" y="1844"/>
            <a:chExt cx="2297" cy="2236"/>
          </a:xfrm>
        </p:grpSpPr>
        <p:sp>
          <p:nvSpPr>
            <p:cNvPr id="81035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req_conn(x)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98443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37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38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446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42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req_conn(x)</a:t>
                </a:r>
              </a:p>
            </p:txBody>
          </p:sp>
        </p:grpSp>
        <p:sp>
          <p:nvSpPr>
            <p:cNvPr id="81040" name="Text Box 49"/>
            <p:cNvSpPr txBox="1">
              <a:spLocks noChangeArrowheads="1"/>
            </p:cNvSpPr>
            <p:nvPr/>
          </p:nvSpPr>
          <p:spPr bwMode="auto">
            <a:xfrm>
              <a:off x="980" y="3714"/>
              <a:ext cx="133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half open connection!</a:t>
              </a:r>
            </a:p>
            <a:p>
              <a:pPr>
                <a:defRPr/>
              </a:pPr>
              <a:r>
                <a:rPr lang="en-US"/>
                <a:t>(no client!)</a:t>
              </a:r>
            </a:p>
          </p:txBody>
        </p:sp>
      </p:grpSp>
      <p:grpSp>
        <p:nvGrpSpPr>
          <p:cNvPr id="393309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32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1033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sp>
          <p:nvSpPr>
            <p:cNvPr id="81034" name="Text Box 85"/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/>
                <a:t>connection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/>
                <a:t>x completes</a:t>
              </a:r>
            </a:p>
          </p:txBody>
        </p:sp>
      </p:grpSp>
      <p:grpSp>
        <p:nvGrpSpPr>
          <p:cNvPr id="393315" name="Group 99"/>
          <p:cNvGrpSpPr>
            <a:grpSpLocks/>
          </p:cNvGrpSpPr>
          <p:nvPr/>
        </p:nvGrpSpPr>
        <p:grpSpPr bwMode="auto">
          <a:xfrm>
            <a:off x="4810125" y="2914650"/>
            <a:ext cx="4048125" cy="3417888"/>
            <a:chOff x="3030" y="1831"/>
            <a:chExt cx="2550" cy="2153"/>
          </a:xfrm>
        </p:grpSpPr>
        <p:sp>
          <p:nvSpPr>
            <p:cNvPr id="81020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req_conn</a:t>
              </a:r>
              <a:r>
                <a:rPr lang="en-US" dirty="0"/>
                <a:t>(x)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98428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2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23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4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5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98433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7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8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1029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/>
                <a:t>data(x+1)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81030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</p:grpSp>
      <p:grpSp>
        <p:nvGrpSpPr>
          <p:cNvPr id="98315" name="Group 102"/>
          <p:cNvGrpSpPr>
            <a:grpSpLocks/>
          </p:cNvGrpSpPr>
          <p:nvPr/>
        </p:nvGrpSpPr>
        <p:grpSpPr bwMode="auto">
          <a:xfrm>
            <a:off x="768350" y="1746250"/>
            <a:ext cx="3389313" cy="2136775"/>
            <a:chOff x="484" y="1100"/>
            <a:chExt cx="2135" cy="1346"/>
          </a:xfrm>
        </p:grpSpPr>
        <p:sp>
          <p:nvSpPr>
            <p:cNvPr id="80971" name="Text Box 103"/>
            <p:cNvSpPr txBox="1">
              <a:spLocks noChangeArrowheads="1"/>
            </p:cNvSpPr>
            <p:nvPr/>
          </p:nvSpPr>
          <p:spPr bwMode="auto">
            <a:xfrm>
              <a:off x="484" y="1393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/>
                <a:t>choose x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0972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3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4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5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76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7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8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9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80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88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19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grpSp>
          <p:nvGrpSpPr>
            <p:cNvPr id="98389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8423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424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90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8391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5" name="Rectangle 121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93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4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8" name="Rectangle 124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6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0" name="Rectangle 128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8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3" name="AutoShape 131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2" name="Rectangle 132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93" name="Rectangle 133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401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1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402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03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09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7" name="Rectangle 141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5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0" name="Oval 144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8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2" name="AutoShape 146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3" name="AutoShape 147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4" name="Oval 148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5" name="Oval 149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006" name="Oval 150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7" name="Rectangle 151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3368" name="Group 152"/>
          <p:cNvGrpSpPr>
            <a:grpSpLocks/>
          </p:cNvGrpSpPr>
          <p:nvPr/>
        </p:nvGrpSpPr>
        <p:grpSpPr bwMode="auto">
          <a:xfrm>
            <a:off x="5000625" y="1757363"/>
            <a:ext cx="3933825" cy="4568825"/>
            <a:chOff x="3150" y="1107"/>
            <a:chExt cx="2478" cy="2878"/>
          </a:xfrm>
        </p:grpSpPr>
        <p:sp>
          <p:nvSpPr>
            <p:cNvPr id="80910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1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0912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3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4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5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16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7" name="Text Box 160"/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dirty="0"/>
                <a:t>choose x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80918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9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0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21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22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30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70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sp>
          <p:nvSpPr>
            <p:cNvPr id="80924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5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6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0927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8" name="Text Box 173"/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  <p:grpSp>
          <p:nvGrpSpPr>
            <p:cNvPr id="98336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80967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68" name="Text Box 176"/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connection 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x completes</a:t>
                </a:r>
              </a:p>
            </p:txBody>
          </p:sp>
        </p:grpSp>
        <p:sp>
          <p:nvSpPr>
            <p:cNvPr id="80930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grpSp>
          <p:nvGrpSpPr>
            <p:cNvPr id="98338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8372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73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39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8340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4" name="Rectangle 18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42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3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7" name="Rectangle 18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5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39" name="Rectangle 19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7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2" name="AutoShape 19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1" name="Rectangle 19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42" name="Rectangle 19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50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0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51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52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5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6" name="Rectangle 20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4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5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Oval 20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7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1" name="AutoShape 20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2" name="AutoShape 20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3" name="Oval 21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4" name="Oval 21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955" name="Oval 21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6" name="Rectangle 21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250B6A0-3391-48CF-A632-97D1B8F8AFD6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pic>
        <p:nvPicPr>
          <p:cNvPr id="99331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TCP 3-way handshake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Seq=y</a:t>
              </a:r>
            </a:p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choose init seq num,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TCP SYNACK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ACKbit=1, ACKnum=y+1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received SYNACK(x)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ACK for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9343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LISTEN</a:t>
              </a: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LISTEN</a:t>
              </a:r>
            </a:p>
          </p:txBody>
        </p:sp>
        <p:grpSp>
          <p:nvGrpSpPr>
            <p:cNvPr id="99348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9382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83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9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9350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52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5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7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60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361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2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4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7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39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DCADC5C-6E20-49C1-A372-C1E1942DD853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pic>
        <p:nvPicPr>
          <p:cNvPr id="101379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*TCP: closing a connection</a:t>
            </a:r>
          </a:p>
        </p:txBody>
      </p:sp>
      <p:sp>
        <p:nvSpPr>
          <p:cNvPr id="83974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985837"/>
            <a:ext cx="7683500" cy="2471737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client, server each close their side of connection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 TCP segment with FIN bit = 1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respond to received FIN with ACK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on receiving FIN, ACK can be combined with own FIN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simultaneous FIN exchanges can be handled</a:t>
            </a:r>
            <a:endParaRPr lang="ar-SA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solidFill>
                  <a:srgbClr val="00B050"/>
                </a:solidFill>
                <a:ea typeface="ＭＳ Ｐゴシック" charset="0"/>
                <a:cs typeface="+mn-cs"/>
              </a:rPr>
              <a:t>Remember (from Slide 47):</a:t>
            </a:r>
            <a:endParaRPr lang="ar-SA" dirty="0">
              <a:solidFill>
                <a:srgbClr val="00B050"/>
              </a:solidFill>
              <a:ea typeface="ＭＳ Ｐゴシック" charset="0"/>
              <a:cs typeface="+mn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B516D6-01CC-4CCE-9164-35263EC4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37" y="3471862"/>
            <a:ext cx="6010275" cy="338613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FBE2F8B-45D7-412F-A2FB-EE7195B587F3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pic>
        <p:nvPicPr>
          <p:cNvPr id="102403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  <p:grpSp>
          <p:nvGrpSpPr>
            <p:cNvPr id="102476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TIMED_WAIT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segment lifetime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grpSp>
        <p:nvGrpSpPr>
          <p:cNvPr id="102422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02456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7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23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02424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26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29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1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4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2435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36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38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9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41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93FF5F2-9DA1-4D33-B528-2D9A0BAD6415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</a:rPr>
              <a:t>congestion</a:t>
            </a:r>
            <a:r>
              <a:rPr lang="en-US" altLang="en-US" sz="3200" dirty="0">
                <a:solidFill>
                  <a:srgbClr val="CC0000"/>
                </a:solidFill>
              </a:rPr>
              <a:t>:</a:t>
            </a:r>
            <a:endParaRPr lang="en-US" altLang="en-US" dirty="0">
              <a:solidFill>
                <a:srgbClr val="CC0000"/>
              </a:solidFill>
            </a:endParaRPr>
          </a:p>
          <a:p>
            <a:r>
              <a:rPr lang="en-US" altLang="en-US" dirty="0"/>
              <a:t>informally: </a:t>
            </a:r>
            <a:r>
              <a:rPr lang="ja-JP" altLang="en-US" dirty="0"/>
              <a:t>“</a:t>
            </a:r>
            <a:r>
              <a:rPr lang="en-US" altLang="ja-JP" dirty="0"/>
              <a:t>too many sources sending too much data too fast for </a:t>
            </a:r>
            <a:r>
              <a:rPr lang="en-US" altLang="ja-JP" i="1" dirty="0">
                <a:solidFill>
                  <a:srgbClr val="000099"/>
                </a:solidFill>
              </a:rPr>
              <a:t>network</a:t>
            </a:r>
            <a:r>
              <a:rPr lang="en-US" altLang="ja-JP" dirty="0"/>
              <a:t> to handle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altLang="en-US" dirty="0"/>
              <a:t>different from flow control!</a:t>
            </a:r>
          </a:p>
          <a:p>
            <a:r>
              <a:rPr lang="en-US" altLang="en-US" dirty="0"/>
              <a:t>Manifestations (</a:t>
            </a:r>
            <a:r>
              <a:rPr lang="en-US" altLang="en-US" dirty="0">
                <a:solidFill>
                  <a:srgbClr val="00B050"/>
                </a:solidFill>
              </a:rPr>
              <a:t>Indicators</a:t>
            </a:r>
            <a:r>
              <a:rPr lang="en-US" altLang="en-US" dirty="0"/>
              <a:t>):</a:t>
            </a:r>
          </a:p>
          <a:p>
            <a:pPr lvl="1"/>
            <a:r>
              <a:rPr lang="en-US" altLang="en-US" sz="2800" dirty="0"/>
              <a:t>lost packets (buffer overflow at routers)</a:t>
            </a:r>
          </a:p>
          <a:p>
            <a:pPr lvl="1"/>
            <a:r>
              <a:rPr lang="en-US" altLang="en-US" sz="2800" dirty="0"/>
              <a:t>long delays (queueing in router buffers)</a:t>
            </a:r>
          </a:p>
          <a:p>
            <a:r>
              <a:rPr lang="en-US" altLang="en-US" dirty="0"/>
              <a:t>a top-10 problem!</a:t>
            </a:r>
          </a:p>
          <a:p>
            <a:endParaRPr lang="en-US" altLang="en-US" sz="2400" dirty="0"/>
          </a:p>
        </p:txBody>
      </p:sp>
      <p:pic>
        <p:nvPicPr>
          <p:cNvPr id="104452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B050"/>
                </a:solidFill>
                <a:ea typeface="ＭＳ Ｐゴシック" charset="0"/>
                <a:cs typeface="+mj-cs"/>
              </a:rPr>
              <a:t>*</a:t>
            </a:r>
            <a:r>
              <a:rPr lang="en-US" sz="4000" dirty="0">
                <a:ea typeface="ＭＳ Ｐゴシック" charset="0"/>
                <a:cs typeface="+mj-cs"/>
              </a:rPr>
              <a:t>Principles of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FE08A96-4E4C-4D4A-8A81-C0E4496D2B9C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05475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76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05648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49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5477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1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two senders, two receivers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one router, infinite buffers 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output link capacity: R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no retransmission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105484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5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88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89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5490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05645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6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7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91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05642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3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4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2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</a:rPr>
              <a:t>unlimited shared output link buffers</a:t>
            </a:r>
          </a:p>
        </p:txBody>
      </p:sp>
      <p:sp>
        <p:nvSpPr>
          <p:cNvPr id="105493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4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5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05636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7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8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6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Host A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97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original data: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05498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9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05630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1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2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0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501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3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05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05624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5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6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6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05618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19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0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7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508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509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0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throughput:</a:t>
            </a: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anose="020B0604020202020204" pitchFamily="34" charset="0"/>
              </a:rPr>
              <a:t>out</a:t>
            </a:r>
            <a:endParaRPr lang="en-US" altLang="en-US" sz="24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511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2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3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05607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08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113 w 855"/>
                <a:gd name="T3" fmla="*/ 0 h 390"/>
                <a:gd name="T4" fmla="*/ 113 w 855"/>
                <a:gd name="T5" fmla="*/ 303 h 390"/>
                <a:gd name="T6" fmla="*/ 6 w 855"/>
                <a:gd name="T7" fmla="*/ 303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4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5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6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9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0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17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1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5" y="3103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Arial" charset="0"/>
                </a:rPr>
                <a:t>delay</a:t>
              </a:r>
              <a:endParaRPr lang="en-US" sz="2000" baseline="-2500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105519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05556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58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1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3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6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67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68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0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3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20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05554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55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21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05522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24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7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9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32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33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34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6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9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415CB6D-64E8-48DC-93F4-B7772132F17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pic>
        <p:nvPicPr>
          <p:cNvPr id="23555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How demultiplexing works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180109" y="1304492"/>
            <a:ext cx="4862946" cy="27908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host receives IP datagrams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each datagram has source IP address, destination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each datagram carries one transport-layer segment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each segment has source, destination port number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host uses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IP addresses &amp; port numbers</a:t>
            </a:r>
            <a:r>
              <a:rPr lang="en-US" dirty="0">
                <a:ea typeface="ＭＳ Ｐゴシック" charset="0"/>
                <a:cs typeface="+mn-cs"/>
              </a:rPr>
              <a:t> to direct segment to appropriate 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source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dest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32 bits</a:t>
            </a:r>
            <a:endParaRPr lang="en-US" sz="240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other header fields</a:t>
            </a:r>
            <a:endParaRPr lang="en-US" sz="2400"/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/>
              <a:t>TCP/</a:t>
            </a:r>
            <a:r>
              <a:rPr lang="en-US" sz="2000" dirty="0" err="1"/>
              <a:t>UDP</a:t>
            </a:r>
            <a:r>
              <a:rPr lang="en-US" sz="2000" dirty="0"/>
              <a:t> segment format</a:t>
            </a:r>
            <a:endParaRPr lang="en-US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90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164E6EA-CD52-4093-9160-D080BC1B8716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06499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00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6653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54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6501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one router, </a:t>
            </a: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finite</a:t>
            </a:r>
            <a:r>
              <a:rPr lang="en-US">
                <a:ea typeface="ＭＳ Ｐゴシック" charset="0"/>
                <a:cs typeface="+mn-cs"/>
              </a:rPr>
              <a:t> buffers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sender retransmission of timed-out packet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application-layer input = application-layer output: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=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out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transport-layer input includes </a:t>
            </a:r>
            <a:r>
              <a:rPr lang="en-US" i="1">
                <a:ea typeface="ＭＳ Ｐゴシック" charset="0"/>
              </a:rPr>
              <a:t>retransmissions </a:t>
            </a:r>
            <a:r>
              <a:rPr lang="en-US">
                <a:ea typeface="ＭＳ Ｐゴシック" charset="0"/>
              </a:rPr>
              <a:t>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  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in</a:t>
            </a:r>
            <a:endParaRPr lang="en-US" i="1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6504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05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8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9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6510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6650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1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2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11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5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17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6644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5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6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8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9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0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1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6638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9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0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2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3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4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5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6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7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8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6632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3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4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29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6626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7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8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0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1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2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33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34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6619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0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1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2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3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4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5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5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6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7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8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9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89133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4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5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6" name="Text Box 236"/>
          <p:cNvSpPr txBox="1">
            <a:spLocks noChangeArrowheads="1"/>
          </p:cNvSpPr>
          <p:nvPr/>
        </p:nvSpPr>
        <p:spPr bwMode="auto">
          <a:xfrm>
            <a:off x="7099300" y="26574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2000" i="1">
                <a:latin typeface="Comic Sans MS" panose="030F0702030302020204" pitchFamily="66" charset="0"/>
              </a:rPr>
              <a:t>‘</a:t>
            </a:r>
            <a:endParaRPr lang="en-US" altLang="en-US" sz="2000" i="1">
              <a:latin typeface="Comic Sans MS" panose="030F0702030302020204" pitchFamily="66" charset="0"/>
            </a:endParaRPr>
          </a:p>
        </p:txBody>
      </p:sp>
      <p:grpSp>
        <p:nvGrpSpPr>
          <p:cNvPr id="106544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106617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7 h 62"/>
                <a:gd name="T4" fmla="*/ 4 w 49"/>
                <a:gd name="T5" fmla="*/ 1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211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6545" name="Picture 2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6547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48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6585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87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8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0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208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9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4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2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206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7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6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87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5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204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5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96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97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202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3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91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9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0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602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7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8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9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200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201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49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6553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55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56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58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76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7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2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0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74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5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4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55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3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72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3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64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65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70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1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9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67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70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5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6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7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168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9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50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06551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52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01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C0EF759-090E-42AB-915C-4BA2CB996687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07523" name="Freeform 305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24" name="Group 38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7689" name="Picture 3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90" name="Freeform 3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25" name="Freeform 376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Freeform 302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Freeform 299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ea typeface="ＭＳ Ｐゴシック" charset="0"/>
                <a:cs typeface="+mn-cs"/>
              </a:rPr>
              <a:t>idealization: perfect knowledge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sender sends only when router buffers available 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7529" name="Oval 4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30" name="Line 5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6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Rectangle 7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33" name="Rectangle 8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34" name="Oval 9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7535" name="Group 10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7686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7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8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Line 14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Line 15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Line 16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Text Box 17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40" name="Line 18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19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2" name="Group 60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7680" name="Rectangle 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1" name="Rectangle 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2" name="Line 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3" name="Line 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4" name="Line 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5" name="Line 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68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44" name="Line 69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5" name="Group 110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7674" name="Rectangle 1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5" name="Rectangle 1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6" name="Line 1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7" name="Line 1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8" name="Line 1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9" name="Line 1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6" name="Line 118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119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120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121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Line 122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1" name="Group 163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7668" name="Rectangle 1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9" name="Rectangle 1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0" name="Line 1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1" name="Line 1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2" name="Line 1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3" name="Line 1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52" name="Group 210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7662" name="Rectangle 2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3" name="Rectangle 2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4" name="Line 2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5" name="Line 2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6" name="Line 2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7" name="Line 2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3" name="Oval 217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54" name="Oval 218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55" name="Text Box 219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56" name="Line 220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7" name="Group 221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7655" name="Rectangle 22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56" name="Line 22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7" name="Line 22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8" name="Line 22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9" name="Line 22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0" name="Line 22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1" name="Line 22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8" name="Line 229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Freeform 230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Freeform 231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Oval 232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62" name="Text Box 233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0156" name="Line 234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7" name="Line 235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8" name="Line 236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69" name="Rectangle 241"/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0" name="Rectangle 242"/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1" name="Text Box 243"/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/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90237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8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9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47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241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2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3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4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5" name="Text Box 286"/>
            <p:cNvSpPr txBox="1">
              <a:spLocks noChangeArrowheads="1"/>
            </p:cNvSpPr>
            <p:nvPr/>
          </p:nvSpPr>
          <p:spPr bwMode="auto">
            <a:xfrm rot="-5400000">
              <a:off x="2963" y="1149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90246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90247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7571" name="Picture 29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5" name="Rectangle 29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7573" name="Text Box 30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74" name="Text Box 309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7575" name="Group 310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7612" name="Freeform 3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Rectangle 312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14" name="Freeform 3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5" name="Freeform 3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9" name="Rectangle 315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7" name="Group 3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35" name="AutoShape 317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6" name="AutoShape 318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1" name="Rectangle 319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9" name="Group 3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33" name="AutoShape 321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4" name="AutoShape 322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3" name="Rectangle 323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14" name="Rectangle 324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22" name="Group 3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31" name="AutoShape 3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2" name="AutoShape 327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623" name="Freeform 3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624" name="Group 3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29" name="AutoShape 330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0" name="AutoShape 331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8" name="Rectangle 332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6" name="Freeform 3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7" name="Freeform 3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1" name="Oval 335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9" name="Freeform 3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AutoShape 337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4" name="AutoShape 338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5" name="Oval 339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6" name="Oval 340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227" name="Oval 341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8" name="Rectangle 342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6" name="Group 343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7580" name="Freeform 3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Rectangle 34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82" name="Freeform 3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3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Rectangle 34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5" name="Group 3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03" name="AutoShape 35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4" name="AutoShape 35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79" name="Rectangle 35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7" name="Group 3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01" name="AutoShape 35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2" name="AutoShape 35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1" name="Rectangle 35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82" name="Rectangle 35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90" name="Group 3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199" name="AutoShape 3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0" name="AutoShape 36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591" name="Freeform 3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92" name="Group 3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197" name="AutoShape 36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198" name="AutoShape 36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6" name="Rectangle 36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4" name="Freeform 3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Freeform 3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Oval 36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7" name="Freeform 3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AutoShape 37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2" name="AutoShape 37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3" name="Oval 37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4" name="Oval 37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195" name="Oval 37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6" name="Rectangle 37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7" name="Group 37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7578" name="Picture 37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79" name="Freeform 3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11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B7276F8-CAA8-49DD-8CD0-BEA5F8CDFA3A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08547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48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8700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01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51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54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55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8556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8697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8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9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2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869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3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64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5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8685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6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7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8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9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0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8679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0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1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2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3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4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72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8673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4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5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6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3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74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75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8576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8666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67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8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9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0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1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2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7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8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9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0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81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1175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6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7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91182" name="Rectangle 238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108590" name="Picture 24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8592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3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4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5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96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8597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8634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36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37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39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57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8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3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1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55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6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5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36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4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53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4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45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46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51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2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40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48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51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6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7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8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49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50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8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8602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04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5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7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25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6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1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9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23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4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3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04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12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21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2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13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14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19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0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8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6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9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4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5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6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17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8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9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8600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1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5D43FE0-8B29-4368-8125-9688C072E9F1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09571" name="Freeform 270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72" name="Group 35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9740" name="Picture 35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741" name="Freeform 35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9573" name="Picture 2" descr="garbage_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Oval 4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Line 5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6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Rectangle 7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8" name="Rectangle 8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9" name="Oval 9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80" name="Group 10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9737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8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9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Line 14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Line 15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6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7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Line 18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6" name="Group 59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9731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2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3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4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5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6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7" name="Text Box 67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8" name="Line 68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9" name="Group 109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9725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6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7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8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9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0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0" name="Line 117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Line 118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2" name="Line 119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3" name="Line 120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4" name="Line 121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95" name="Group 162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9719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0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1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2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3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4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6" name="Group 209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9713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4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5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6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7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8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7" name="Oval 216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98" name="Oval 217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99" name="Text Box 218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9600" name="Group 219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9706" name="Rectangle 22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07" name="Line 22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8" name="Line 22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9" name="Line 22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0" name="Line 22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1" name="Line 22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2" name="Line 22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01" name="Line 227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2" name="Freeform 228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3" name="Freeform 229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4" name="Oval 230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605" name="Text Box 231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9" name="Line 232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0" name="Line 233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1" name="Line 234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1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2" name="Text Box 236"/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/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9612" name="Picture 26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6" name="Rectangle 26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2207" name="Rectangle 264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pSp>
        <p:nvGrpSpPr>
          <p:cNvPr id="403736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92283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4" name="Line 240"/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5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2286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7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8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109696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97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92297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800"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92298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91" name="Text Box 249"/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92292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3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4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92295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6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616" name="Freeform 267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7" name="Freeform 273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8" name="Freeform 276"/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9" name="Text Box 278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620" name="Text Box 279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9621" name="Group 281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9658" name="Freeform 2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Rectangle 28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60" name="Freeform 2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1" name="Freeform 2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5" name="Rectangle 28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3" name="Group 2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81" name="AutoShape 28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2" name="AutoShape 28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7" name="Rectangle 29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5" name="Group 2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79" name="AutoShape 29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0" name="AutoShape 29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9" name="Rectangle 29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60" name="Rectangle 29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8" name="Group 2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77" name="AutoShape 2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8" name="AutoShape 29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69" name="Freeform 2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70" name="Group 3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75" name="AutoShape 30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6" name="AutoShape 30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64" name="Rectangle 30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2" name="Freeform 3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3" name="Freeform 3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7" name="Oval 30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5" name="Freeform 3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9" name="AutoShape 3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0" name="AutoShape 30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1" name="Oval 31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2" name="Oval 31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73" name="Oval 31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4" name="Rectangle 31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2" name="Group 314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9626" name="Freeform 3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Rectangle 31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28" name="Freeform 3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9" name="Freeform 3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3" name="Rectangle 31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1" name="Group 3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49" name="AutoShape 32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50" name="AutoShape 32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5" name="Rectangle 32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3" name="Group 3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47" name="AutoShape 32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8" name="AutoShape 32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7" name="Rectangle 32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28" name="Rectangle 32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6" name="Group 3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45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6" name="AutoShape 33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37" name="Freeform 3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38" name="Group 3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43" name="AutoShape 33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4" name="AutoShape 33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32" name="Rectangle 33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0" name="Freeform 3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Freeform 3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Oval 33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3" name="Freeform 3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AutoShape 34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8" name="AutoShape 34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9" name="Oval 34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0" name="Oval 34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41" name="Oval 34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2" name="Rectangle 34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3" name="Group 34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9624" name="Picture 34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25" name="Freeform 3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31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A046972-3596-4142-BA7D-3B9FB9AD3657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10595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596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0769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70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597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598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01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02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0603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0766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7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8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09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0760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1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2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3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4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5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0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11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12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3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0754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5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6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7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8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9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4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9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0748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9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0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1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2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3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0742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3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4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5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6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7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1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2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3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0624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0735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36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7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8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9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0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1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5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9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3223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4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5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0730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93326" name="Picture 2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327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324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93325" name="Picture 2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3321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3322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3317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8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9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3320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8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9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0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1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>
                <a:latin typeface="Gill Sans MT" charset="0"/>
                <a:ea typeface="ＭＳ Ｐゴシック" charset="0"/>
              </a:rPr>
              <a:t> </a:t>
            </a:r>
            <a:r>
              <a:rPr lang="en-US" sz="240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  <p:pic>
        <p:nvPicPr>
          <p:cNvPr id="110653" name="Picture 28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grpSp>
        <p:nvGrpSpPr>
          <p:cNvPr id="110655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0692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6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94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5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7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315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6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1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9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313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4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3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94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702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311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2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703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704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309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0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8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6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7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9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4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5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6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307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8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6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0660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62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3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5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83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4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59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7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81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2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1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62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70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79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0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671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72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77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78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6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4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5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9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7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2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3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4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275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6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7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0658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59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8" grpId="0"/>
      <p:bldP spid="358651" grpId="0"/>
      <p:bldP spid="358656" grpId="0"/>
      <p:bldP spid="35866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31DC91F-CD04-4FA9-A637-2764F9A84D7E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1624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1625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ja-JP" altLang="en-US" sz="2800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solidFill>
                  <a:srgbClr val="CC0000"/>
                </a:solidFill>
                <a:latin typeface="Gill Sans MT" panose="020B0502020104020203" pitchFamily="34" charset="0"/>
              </a:rPr>
              <a:t>costs</a:t>
            </a:r>
            <a:r>
              <a:rPr lang="ja-JP" altLang="en-US" sz="2800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solidFill>
                  <a:srgbClr val="CC0000"/>
                </a:solidFill>
                <a:latin typeface="Gill Sans MT" panose="020B0502020104020203" pitchFamily="34" charset="0"/>
              </a:rPr>
              <a:t> of congestion: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Gill Sans MT" panose="020B0502020104020203" pitchFamily="34" charset="0"/>
              </a:rPr>
              <a:t>more work (retrans) for given </a:t>
            </a:r>
            <a:r>
              <a:rPr lang="ja-JP" altLang="en-US" sz="2400">
                <a:latin typeface="Gill Sans MT" panose="020B0502020104020203" pitchFamily="34" charset="0"/>
              </a:rPr>
              <a:t>“</a:t>
            </a:r>
            <a:r>
              <a:rPr lang="en-US" altLang="ja-JP" sz="2400">
                <a:latin typeface="Gill Sans MT" panose="020B0502020104020203" pitchFamily="34" charset="0"/>
              </a:rPr>
              <a:t>goodput</a:t>
            </a:r>
            <a:r>
              <a:rPr lang="ja-JP" altLang="en-US" sz="2400">
                <a:latin typeface="Gill Sans MT" panose="020B0502020104020203" pitchFamily="34" charset="0"/>
              </a:rPr>
              <a:t>”</a:t>
            </a:r>
            <a:endParaRPr lang="en-US" altLang="ja-JP" sz="2400">
              <a:latin typeface="Gill Sans MT" panose="020B0502020104020203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Gill Sans MT" panose="020B0502020104020203" pitchFamily="34" charset="0"/>
              </a:rPr>
              <a:t>unneeded retransmissions: link carries multiple copies of pkt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decreasing goodput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400">
              <a:latin typeface="Gill Sans MT" panose="020B0502020104020203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111629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1630" name="Picture 27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4225" name="Rectangle 273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>
                <a:latin typeface="Gill Sans MT" charset="0"/>
                <a:ea typeface="ＭＳ Ｐゴシック" charset="0"/>
              </a:rPr>
              <a:t> </a:t>
            </a:r>
            <a:r>
              <a:rPr lang="en-US" sz="240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52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A58132C-A0B0-432C-8C28-05833719C24A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12643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four senders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multihop paths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timeout/retransmit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5241" name="Rectangle 7"/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u="sng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 sz="240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400">
                <a:latin typeface="Gill Sans MT" panose="020B0502020104020203" pitchFamily="34" charset="0"/>
              </a:rPr>
              <a:t>what happens as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en-US" altLang="en-US" sz="240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400">
                <a:latin typeface="Gill Sans MT" panose="020B0502020104020203" pitchFamily="34" charset="0"/>
              </a:rPr>
              <a:t>and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ja-JP" altLang="en-US" sz="2400" b="1" baseline="30000">
                <a:solidFill>
                  <a:srgbClr val="CC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latin typeface="Gill Sans MT" panose="020B0502020104020203" pitchFamily="34" charset="0"/>
              </a:rPr>
              <a:t> increase</a:t>
            </a:r>
            <a:r>
              <a:rPr lang="en-US" altLang="ja-JP" sz="2400">
                <a:solidFill>
                  <a:srgbClr val="FF0000"/>
                </a:solidFill>
                <a:latin typeface="Gill Sans MT" panose="020B0502020104020203" pitchFamily="34" charset="0"/>
              </a:rPr>
              <a:t> ?</a:t>
            </a:r>
            <a:endParaRPr lang="en-US" altLang="en-US" sz="240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2649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0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2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12973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4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5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6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7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8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3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112654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5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12967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8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9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0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1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2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6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7 w 650"/>
              <a:gd name="T1" fmla="*/ 2147483647 h 735"/>
              <a:gd name="T2" fmla="*/ 2147483647 w 650"/>
              <a:gd name="T3" fmla="*/ 2147483647 h 735"/>
              <a:gd name="T4" fmla="*/ 2147483647 w 650"/>
              <a:gd name="T5" fmla="*/ 2147483647 h 735"/>
              <a:gd name="T6" fmla="*/ 2147483647 w 650"/>
              <a:gd name="T7" fmla="*/ 2147483647 h 735"/>
              <a:gd name="T8" fmla="*/ 2147483647 w 650"/>
              <a:gd name="T9" fmla="*/ 2147483647 h 735"/>
              <a:gd name="T10" fmla="*/ 2147483647 w 650"/>
              <a:gd name="T11" fmla="*/ 2147483647 h 735"/>
              <a:gd name="T12" fmla="*/ 2147483647 w 650"/>
              <a:gd name="T13" fmla="*/ 2147483647 h 735"/>
              <a:gd name="T14" fmla="*/ 2147483647 w 650"/>
              <a:gd name="T15" fmla="*/ 2147483647 h 735"/>
              <a:gd name="T16" fmla="*/ 2147483647 w 650"/>
              <a:gd name="T17" fmla="*/ 2147483647 h 735"/>
              <a:gd name="T18" fmla="*/ 2147483647 w 650"/>
              <a:gd name="T19" fmla="*/ 0 h 735"/>
              <a:gd name="T20" fmla="*/ 2147483647 w 650"/>
              <a:gd name="T21" fmla="*/ 2147483647 h 735"/>
              <a:gd name="T22" fmla="*/ 2147483647 w 650"/>
              <a:gd name="T23" fmla="*/ 2147483647 h 735"/>
              <a:gd name="T24" fmla="*/ 2147483647 w 650"/>
              <a:gd name="T25" fmla="*/ 2147483647 h 735"/>
              <a:gd name="T26" fmla="*/ 2147483647 w 650"/>
              <a:gd name="T27" fmla="*/ 2147483647 h 735"/>
              <a:gd name="T28" fmla="*/ 2147483647 w 650"/>
              <a:gd name="T29" fmla="*/ 2147483647 h 735"/>
              <a:gd name="T30" fmla="*/ 2147483647 w 650"/>
              <a:gd name="T31" fmla="*/ 2147483647 h 735"/>
              <a:gd name="T32" fmla="*/ 2147483647 w 650"/>
              <a:gd name="T33" fmla="*/ 2147483647 h 735"/>
              <a:gd name="T34" fmla="*/ 2147483647 w 650"/>
              <a:gd name="T35" fmla="*/ 2147483647 h 735"/>
              <a:gd name="T36" fmla="*/ 2147483647 w 650"/>
              <a:gd name="T37" fmla="*/ 2147483647 h 735"/>
              <a:gd name="T38" fmla="*/ 2147483647 w 650"/>
              <a:gd name="T39" fmla="*/ 2147483647 h 735"/>
              <a:gd name="T40" fmla="*/ 2147483647 w 650"/>
              <a:gd name="T41" fmla="*/ 2147483647 h 735"/>
              <a:gd name="T42" fmla="*/ 0 w 650"/>
              <a:gd name="T43" fmla="*/ 2147483647 h 735"/>
              <a:gd name="T44" fmla="*/ 2147483647 w 650"/>
              <a:gd name="T45" fmla="*/ 2147483647 h 735"/>
              <a:gd name="T46" fmla="*/ 2147483647 w 650"/>
              <a:gd name="T47" fmla="*/ 2147483647 h 735"/>
              <a:gd name="T48" fmla="*/ 2147483647 w 650"/>
              <a:gd name="T49" fmla="*/ 2147483647 h 735"/>
              <a:gd name="T50" fmla="*/ 2147483647 w 650"/>
              <a:gd name="T51" fmla="*/ 2147483647 h 735"/>
              <a:gd name="T52" fmla="*/ 2147483647 w 650"/>
              <a:gd name="T53" fmla="*/ 2147483647 h 735"/>
              <a:gd name="T54" fmla="*/ 2147483647 w 650"/>
              <a:gd name="T55" fmla="*/ 2147483647 h 735"/>
              <a:gd name="T56" fmla="*/ 2147483647 w 650"/>
              <a:gd name="T57" fmla="*/ 2147483647 h 735"/>
              <a:gd name="T58" fmla="*/ 2147483647 w 650"/>
              <a:gd name="T59" fmla="*/ 2147483647 h 735"/>
              <a:gd name="T60" fmla="*/ 2147483647 w 650"/>
              <a:gd name="T61" fmla="*/ 2147483647 h 735"/>
              <a:gd name="T62" fmla="*/ 2147483647 w 650"/>
              <a:gd name="T63" fmla="*/ 2147483647 h 735"/>
              <a:gd name="T64" fmla="*/ 2147483647 w 650"/>
              <a:gd name="T65" fmla="*/ 2147483647 h 735"/>
              <a:gd name="T66" fmla="*/ 2147483647 w 650"/>
              <a:gd name="T67" fmla="*/ 2147483647 h 735"/>
              <a:gd name="T68" fmla="*/ 2147483647 w 650"/>
              <a:gd name="T69" fmla="*/ 2147483647 h 735"/>
              <a:gd name="T70" fmla="*/ 2147483647 w 650"/>
              <a:gd name="T71" fmla="*/ 2147483647 h 735"/>
              <a:gd name="T72" fmla="*/ 2147483647 w 650"/>
              <a:gd name="T73" fmla="*/ 2147483647 h 735"/>
              <a:gd name="T74" fmla="*/ 2147483647 w 650"/>
              <a:gd name="T75" fmla="*/ 2147483647 h 735"/>
              <a:gd name="T76" fmla="*/ 2147483647 w 650"/>
              <a:gd name="T77" fmla="*/ 2147483647 h 735"/>
              <a:gd name="T78" fmla="*/ 2147483647 w 650"/>
              <a:gd name="T79" fmla="*/ 2147483647 h 735"/>
              <a:gd name="T80" fmla="*/ 2147483647 w 650"/>
              <a:gd name="T81" fmla="*/ 2147483647 h 735"/>
              <a:gd name="T82" fmla="*/ 2147483647 w 650"/>
              <a:gd name="T83" fmla="*/ 2147483647 h 735"/>
              <a:gd name="T84" fmla="*/ 2147483647 w 650"/>
              <a:gd name="T85" fmla="*/ 2147483647 h 735"/>
              <a:gd name="T86" fmla="*/ 2147483647 w 650"/>
              <a:gd name="T87" fmla="*/ 2147483647 h 735"/>
              <a:gd name="T88" fmla="*/ 2147483647 w 650"/>
              <a:gd name="T89" fmla="*/ 2147483647 h 735"/>
              <a:gd name="T90" fmla="*/ 2147483647 w 650"/>
              <a:gd name="T91" fmla="*/ 2147483647 h 735"/>
              <a:gd name="T92" fmla="*/ 2147483647 w 650"/>
              <a:gd name="T93" fmla="*/ 2147483647 h 735"/>
              <a:gd name="T94" fmla="*/ 2147483647 w 650"/>
              <a:gd name="T95" fmla="*/ 2147483647 h 735"/>
              <a:gd name="T96" fmla="*/ 2147483647 w 650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7 w 1071"/>
              <a:gd name="T1" fmla="*/ 2147483647 h 731"/>
              <a:gd name="T2" fmla="*/ 0 w 1071"/>
              <a:gd name="T3" fmla="*/ 2147483647 h 731"/>
              <a:gd name="T4" fmla="*/ 2147483647 w 1071"/>
              <a:gd name="T5" fmla="*/ 2147483647 h 731"/>
              <a:gd name="T6" fmla="*/ 2147483647 w 1071"/>
              <a:gd name="T7" fmla="*/ 2147483647 h 731"/>
              <a:gd name="T8" fmla="*/ 2147483647 w 1071"/>
              <a:gd name="T9" fmla="*/ 2147483647 h 731"/>
              <a:gd name="T10" fmla="*/ 2147483647 w 1071"/>
              <a:gd name="T11" fmla="*/ 2147483647 h 731"/>
              <a:gd name="T12" fmla="*/ 2147483647 w 1071"/>
              <a:gd name="T13" fmla="*/ 2147483647 h 731"/>
              <a:gd name="T14" fmla="*/ 2147483647 w 1071"/>
              <a:gd name="T15" fmla="*/ 2147483647 h 731"/>
              <a:gd name="T16" fmla="*/ 2147483647 w 1071"/>
              <a:gd name="T17" fmla="*/ 2147483647 h 731"/>
              <a:gd name="T18" fmla="*/ 2147483647 w 1071"/>
              <a:gd name="T19" fmla="*/ 2147483647 h 731"/>
              <a:gd name="T20" fmla="*/ 2147483647 w 1071"/>
              <a:gd name="T21" fmla="*/ 2147483647 h 731"/>
              <a:gd name="T22" fmla="*/ 2147483647 w 1071"/>
              <a:gd name="T23" fmla="*/ 2147483647 h 731"/>
              <a:gd name="T24" fmla="*/ 2147483647 w 1071"/>
              <a:gd name="T25" fmla="*/ 2147483647 h 731"/>
              <a:gd name="T26" fmla="*/ 2147483647 w 1071"/>
              <a:gd name="T27" fmla="*/ 2147483647 h 731"/>
              <a:gd name="T28" fmla="*/ 2147483647 w 1071"/>
              <a:gd name="T29" fmla="*/ 2147483647 h 731"/>
              <a:gd name="T30" fmla="*/ 2147483647 w 1071"/>
              <a:gd name="T31" fmla="*/ 2147483647 h 731"/>
              <a:gd name="T32" fmla="*/ 2147483647 w 1071"/>
              <a:gd name="T33" fmla="*/ 2147483647 h 731"/>
              <a:gd name="T34" fmla="*/ 2147483647 w 1071"/>
              <a:gd name="T35" fmla="*/ 2147483647 h 731"/>
              <a:gd name="T36" fmla="*/ 2147483647 w 1071"/>
              <a:gd name="T37" fmla="*/ 2147483647 h 731"/>
              <a:gd name="T38" fmla="*/ 2147483647 w 1071"/>
              <a:gd name="T39" fmla="*/ 2147483647 h 731"/>
              <a:gd name="T40" fmla="*/ 2147483647 w 1071"/>
              <a:gd name="T41" fmla="*/ 2147483647 h 731"/>
              <a:gd name="T42" fmla="*/ 2147483647 w 1071"/>
              <a:gd name="T43" fmla="*/ 2147483647 h 731"/>
              <a:gd name="T44" fmla="*/ 2147483647 w 1071"/>
              <a:gd name="T45" fmla="*/ 2147483647 h 731"/>
              <a:gd name="T46" fmla="*/ 2147483647 w 1071"/>
              <a:gd name="T47" fmla="*/ 2147483647 h 731"/>
              <a:gd name="T48" fmla="*/ 2147483647 w 1071"/>
              <a:gd name="T49" fmla="*/ 2147483647 h 731"/>
              <a:gd name="T50" fmla="*/ 2147483647 w 1071"/>
              <a:gd name="T51" fmla="*/ 2147483647 h 731"/>
              <a:gd name="T52" fmla="*/ 2147483647 w 1071"/>
              <a:gd name="T53" fmla="*/ 0 h 731"/>
              <a:gd name="T54" fmla="*/ 2147483647 w 1071"/>
              <a:gd name="T55" fmla="*/ 2147483647 h 731"/>
              <a:gd name="T56" fmla="*/ 2147483647 w 1071"/>
              <a:gd name="T57" fmla="*/ 2147483647 h 731"/>
              <a:gd name="T58" fmla="*/ 2147483647 w 1071"/>
              <a:gd name="T59" fmla="*/ 2147483647 h 731"/>
              <a:gd name="T60" fmla="*/ 2147483647 w 1071"/>
              <a:gd name="T61" fmla="*/ 2147483647 h 731"/>
              <a:gd name="T62" fmla="*/ 2147483647 w 1071"/>
              <a:gd name="T63" fmla="*/ 2147483647 h 731"/>
              <a:gd name="T64" fmla="*/ 2147483647 w 1071"/>
              <a:gd name="T65" fmla="*/ 2147483647 h 731"/>
              <a:gd name="T66" fmla="*/ 2147483647 w 1071"/>
              <a:gd name="T67" fmla="*/ 2147483647 h 731"/>
              <a:gd name="T68" fmla="*/ 2147483647 w 1071"/>
              <a:gd name="T69" fmla="*/ 2147483647 h 731"/>
              <a:gd name="T70" fmla="*/ 2147483647 w 1071"/>
              <a:gd name="T71" fmla="*/ 2147483647 h 731"/>
              <a:gd name="T72" fmla="*/ 2147483647 w 1071"/>
              <a:gd name="T73" fmla="*/ 2147483647 h 731"/>
              <a:gd name="T74" fmla="*/ 2147483647 w 1071"/>
              <a:gd name="T75" fmla="*/ 2147483647 h 731"/>
              <a:gd name="T76" fmla="*/ 2147483647 w 1071"/>
              <a:gd name="T77" fmla="*/ 2147483647 h 731"/>
              <a:gd name="T78" fmla="*/ 2147483647 w 1071"/>
              <a:gd name="T79" fmla="*/ 2147483647 h 731"/>
              <a:gd name="T80" fmla="*/ 2147483647 w 1071"/>
              <a:gd name="T81" fmla="*/ 2147483647 h 731"/>
              <a:gd name="T82" fmla="*/ 2147483647 w 1071"/>
              <a:gd name="T83" fmla="*/ 2147483647 h 731"/>
              <a:gd name="T84" fmla="*/ 2147483647 w 1071"/>
              <a:gd name="T85" fmla="*/ 2147483647 h 731"/>
              <a:gd name="T86" fmla="*/ 2147483647 w 1071"/>
              <a:gd name="T87" fmla="*/ 2147483647 h 731"/>
              <a:gd name="T88" fmla="*/ 2147483647 w 1071"/>
              <a:gd name="T89" fmla="*/ 2147483647 h 731"/>
              <a:gd name="T90" fmla="*/ 2147483647 w 1071"/>
              <a:gd name="T91" fmla="*/ 2147483647 h 731"/>
              <a:gd name="T92" fmla="*/ 2147483647 w 1071"/>
              <a:gd name="T93" fmla="*/ 2147483647 h 731"/>
              <a:gd name="T94" fmla="*/ 2147483647 w 1071"/>
              <a:gd name="T95" fmla="*/ 2147483647 h 731"/>
              <a:gd name="T96" fmla="*/ 2147483647 w 1071"/>
              <a:gd name="T97" fmla="*/ 2147483647 h 731"/>
              <a:gd name="T98" fmla="*/ 2147483647 w 1071"/>
              <a:gd name="T99" fmla="*/ 2147483647 h 731"/>
              <a:gd name="T100" fmla="*/ 2147483647 w 1071"/>
              <a:gd name="T101" fmla="*/ 2147483647 h 731"/>
              <a:gd name="T102" fmla="*/ 2147483647 w 1071"/>
              <a:gd name="T103" fmla="*/ 2147483647 h 731"/>
              <a:gd name="T104" fmla="*/ 2147483647 w 1071"/>
              <a:gd name="T105" fmla="*/ 2147483647 h 731"/>
              <a:gd name="T106" fmla="*/ 2147483647 w 1071"/>
              <a:gd name="T107" fmla="*/ 2147483647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7 w 787"/>
              <a:gd name="T1" fmla="*/ 2147483647 h 253"/>
              <a:gd name="T2" fmla="*/ 2147483647 w 787"/>
              <a:gd name="T3" fmla="*/ 0 h 253"/>
              <a:gd name="T4" fmla="*/ 0 w 787"/>
              <a:gd name="T5" fmla="*/ 2147483647 h 253"/>
              <a:gd name="T6" fmla="*/ 2147483647 w 787"/>
              <a:gd name="T7" fmla="*/ 2147483647 h 253"/>
              <a:gd name="T8" fmla="*/ 2147483647 w 787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3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7 w 336"/>
              <a:gd name="T1" fmla="*/ 2147483647 h 115"/>
              <a:gd name="T2" fmla="*/ 2147483647 w 336"/>
              <a:gd name="T3" fmla="*/ 0 h 115"/>
              <a:gd name="T4" fmla="*/ 0 w 336"/>
              <a:gd name="T5" fmla="*/ 2147483647 h 115"/>
              <a:gd name="T6" fmla="*/ 2147483647 w 336"/>
              <a:gd name="T7" fmla="*/ 2147483647 h 115"/>
              <a:gd name="T8" fmla="*/ 2147483647 w 33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7 w 225"/>
              <a:gd name="T1" fmla="*/ 2147483647 h 85"/>
              <a:gd name="T2" fmla="*/ 0 w 225"/>
              <a:gd name="T3" fmla="*/ 0 h 85"/>
              <a:gd name="T4" fmla="*/ 2147483647 w 225"/>
              <a:gd name="T5" fmla="*/ 2147483647 h 85"/>
              <a:gd name="T6" fmla="*/ 2147483647 w 225"/>
              <a:gd name="T7" fmla="*/ 2147483647 h 85"/>
              <a:gd name="T8" fmla="*/ 2147483647 w 22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7 h 439"/>
              <a:gd name="T2" fmla="*/ 2147483647 w 1325"/>
              <a:gd name="T3" fmla="*/ 2147483647 h 439"/>
              <a:gd name="T4" fmla="*/ 2147483647 w 1325"/>
              <a:gd name="T5" fmla="*/ 2147483647 h 439"/>
              <a:gd name="T6" fmla="*/ 2147483647 w 1325"/>
              <a:gd name="T7" fmla="*/ 2147483647 h 439"/>
              <a:gd name="T8" fmla="*/ 2147483647 w 1325"/>
              <a:gd name="T9" fmla="*/ 2147483647 h 439"/>
              <a:gd name="T10" fmla="*/ 2147483647 w 1325"/>
              <a:gd name="T11" fmla="*/ 2147483647 h 439"/>
              <a:gd name="T12" fmla="*/ 2147483647 w 1325"/>
              <a:gd name="T13" fmla="*/ 2147483647 h 439"/>
              <a:gd name="T14" fmla="*/ 2147483647 w 1325"/>
              <a:gd name="T15" fmla="*/ 2147483647 h 439"/>
              <a:gd name="T16" fmla="*/ 2147483647 w 1325"/>
              <a:gd name="T17" fmla="*/ 2147483647 h 439"/>
              <a:gd name="T18" fmla="*/ 2147483647 w 1325"/>
              <a:gd name="T19" fmla="*/ 2147483647 h 439"/>
              <a:gd name="T20" fmla="*/ 2147483647 w 1325"/>
              <a:gd name="T21" fmla="*/ 2147483647 h 439"/>
              <a:gd name="T22" fmla="*/ 2147483647 w 1325"/>
              <a:gd name="T23" fmla="*/ 2147483647 h 439"/>
              <a:gd name="T24" fmla="*/ 2147483647 w 1325"/>
              <a:gd name="T25" fmla="*/ 2147483647 h 439"/>
              <a:gd name="T26" fmla="*/ 2147483647 w 1325"/>
              <a:gd name="T27" fmla="*/ 2147483647 h 439"/>
              <a:gd name="T28" fmla="*/ 2147483647 w 1325"/>
              <a:gd name="T29" fmla="*/ 2147483647 h 439"/>
              <a:gd name="T30" fmla="*/ 2147483647 w 1325"/>
              <a:gd name="T31" fmla="*/ 2147483647 h 439"/>
              <a:gd name="T32" fmla="*/ 2147483647 w 1325"/>
              <a:gd name="T33" fmla="*/ 0 h 439"/>
              <a:gd name="T34" fmla="*/ 2147483647 w 1325"/>
              <a:gd name="T35" fmla="*/ 2147483647 h 439"/>
              <a:gd name="T36" fmla="*/ 2147483647 w 1325"/>
              <a:gd name="T37" fmla="*/ 2147483647 h 439"/>
              <a:gd name="T38" fmla="*/ 2147483647 w 1325"/>
              <a:gd name="T39" fmla="*/ 2147483647 h 439"/>
              <a:gd name="T40" fmla="*/ 2147483647 w 1325"/>
              <a:gd name="T41" fmla="*/ 2147483647 h 439"/>
              <a:gd name="T42" fmla="*/ 2147483647 w 1325"/>
              <a:gd name="T43" fmla="*/ 2147483647 h 439"/>
              <a:gd name="T44" fmla="*/ 2147483647 w 1325"/>
              <a:gd name="T45" fmla="*/ 2147483647 h 439"/>
              <a:gd name="T46" fmla="*/ 2147483647 w 1325"/>
              <a:gd name="T47" fmla="*/ 2147483647 h 439"/>
              <a:gd name="T48" fmla="*/ 2147483647 w 1325"/>
              <a:gd name="T49" fmla="*/ 2147483647 h 439"/>
              <a:gd name="T50" fmla="*/ 2147483647 w 1325"/>
              <a:gd name="T51" fmla="*/ 2147483647 h 439"/>
              <a:gd name="T52" fmla="*/ 2147483647 w 1325"/>
              <a:gd name="T53" fmla="*/ 2147483647 h 439"/>
              <a:gd name="T54" fmla="*/ 2147483647 w 1325"/>
              <a:gd name="T55" fmla="*/ 2147483647 h 439"/>
              <a:gd name="T56" fmla="*/ 2147483647 w 1325"/>
              <a:gd name="T57" fmla="*/ 2147483647 h 439"/>
              <a:gd name="T58" fmla="*/ 2147483647 w 1325"/>
              <a:gd name="T59" fmla="*/ 2147483647 h 439"/>
              <a:gd name="T60" fmla="*/ 2147483647 w 1325"/>
              <a:gd name="T61" fmla="*/ 2147483647 h 439"/>
              <a:gd name="T62" fmla="*/ 2147483647 w 1325"/>
              <a:gd name="T63" fmla="*/ 2147483647 h 439"/>
              <a:gd name="T64" fmla="*/ 2147483647 w 1325"/>
              <a:gd name="T65" fmla="*/ 2147483647 h 439"/>
              <a:gd name="T66" fmla="*/ 2147483647 w 1325"/>
              <a:gd name="T67" fmla="*/ 2147483647 h 439"/>
              <a:gd name="T68" fmla="*/ 0 w 1325"/>
              <a:gd name="T69" fmla="*/ 2147483647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6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7 w 472"/>
              <a:gd name="T1" fmla="*/ 2147483647 h 209"/>
              <a:gd name="T2" fmla="*/ 2147483647 w 472"/>
              <a:gd name="T3" fmla="*/ 2147483647 h 209"/>
              <a:gd name="T4" fmla="*/ 2147483647 w 472"/>
              <a:gd name="T5" fmla="*/ 0 h 209"/>
              <a:gd name="T6" fmla="*/ 2147483647 w 472"/>
              <a:gd name="T7" fmla="*/ 2147483647 h 209"/>
              <a:gd name="T8" fmla="*/ 0 w 472"/>
              <a:gd name="T9" fmla="*/ 2147483647 h 209"/>
              <a:gd name="T10" fmla="*/ 2147483647 w 472"/>
              <a:gd name="T11" fmla="*/ 2147483647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7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7 w 251"/>
              <a:gd name="T1" fmla="*/ 2147483647 h 999"/>
              <a:gd name="T2" fmla="*/ 2147483647 w 251"/>
              <a:gd name="T3" fmla="*/ 2147483647 h 999"/>
              <a:gd name="T4" fmla="*/ 2147483647 w 251"/>
              <a:gd name="T5" fmla="*/ 2147483647 h 999"/>
              <a:gd name="T6" fmla="*/ 2147483647 w 251"/>
              <a:gd name="T7" fmla="*/ 2147483647 h 999"/>
              <a:gd name="T8" fmla="*/ 2147483647 w 251"/>
              <a:gd name="T9" fmla="*/ 2147483647 h 999"/>
              <a:gd name="T10" fmla="*/ 2147483647 w 251"/>
              <a:gd name="T11" fmla="*/ 2147483647 h 999"/>
              <a:gd name="T12" fmla="*/ 2147483647 w 251"/>
              <a:gd name="T13" fmla="*/ 2147483647 h 999"/>
              <a:gd name="T14" fmla="*/ 2147483647 w 251"/>
              <a:gd name="T15" fmla="*/ 2147483647 h 999"/>
              <a:gd name="T16" fmla="*/ 2147483647 w 251"/>
              <a:gd name="T17" fmla="*/ 2147483647 h 999"/>
              <a:gd name="T18" fmla="*/ 2147483647 w 251"/>
              <a:gd name="T19" fmla="*/ 0 h 999"/>
              <a:gd name="T20" fmla="*/ 2147483647 w 251"/>
              <a:gd name="T21" fmla="*/ 0 h 999"/>
              <a:gd name="T22" fmla="*/ 2147483647 w 251"/>
              <a:gd name="T23" fmla="*/ 2147483647 h 999"/>
              <a:gd name="T24" fmla="*/ 2147483647 w 251"/>
              <a:gd name="T25" fmla="*/ 2147483647 h 999"/>
              <a:gd name="T26" fmla="*/ 2147483647 w 251"/>
              <a:gd name="T27" fmla="*/ 2147483647 h 999"/>
              <a:gd name="T28" fmla="*/ 2147483647 w 251"/>
              <a:gd name="T29" fmla="*/ 2147483647 h 999"/>
              <a:gd name="T30" fmla="*/ 2147483647 w 251"/>
              <a:gd name="T31" fmla="*/ 2147483647 h 999"/>
              <a:gd name="T32" fmla="*/ 0 w 251"/>
              <a:gd name="T33" fmla="*/ 2147483647 h 999"/>
              <a:gd name="T34" fmla="*/ 0 w 251"/>
              <a:gd name="T35" fmla="*/ 2147483647 h 999"/>
              <a:gd name="T36" fmla="*/ 2147483647 w 251"/>
              <a:gd name="T37" fmla="*/ 2147483647 h 999"/>
              <a:gd name="T38" fmla="*/ 2147483647 w 251"/>
              <a:gd name="T39" fmla="*/ 2147483647 h 999"/>
              <a:gd name="T40" fmla="*/ 2147483647 w 251"/>
              <a:gd name="T41" fmla="*/ 2147483647 h 999"/>
              <a:gd name="T42" fmla="*/ 2147483647 w 251"/>
              <a:gd name="T43" fmla="*/ 2147483647 h 999"/>
              <a:gd name="T44" fmla="*/ 2147483647 w 251"/>
              <a:gd name="T45" fmla="*/ 2147483647 h 999"/>
              <a:gd name="T46" fmla="*/ 2147483647 w 251"/>
              <a:gd name="T47" fmla="*/ 2147483647 h 999"/>
              <a:gd name="T48" fmla="*/ 2147483647 w 251"/>
              <a:gd name="T49" fmla="*/ 2147483647 h 999"/>
              <a:gd name="T50" fmla="*/ 2147483647 w 251"/>
              <a:gd name="T51" fmla="*/ 2147483647 h 999"/>
              <a:gd name="T52" fmla="*/ 2147483647 w 251"/>
              <a:gd name="T53" fmla="*/ 2147483647 h 999"/>
              <a:gd name="T54" fmla="*/ 2147483647 w 251"/>
              <a:gd name="T55" fmla="*/ 2147483647 h 999"/>
              <a:gd name="T56" fmla="*/ 2147483647 w 251"/>
              <a:gd name="T57" fmla="*/ 2147483647 h 999"/>
              <a:gd name="T58" fmla="*/ 2147483647 w 251"/>
              <a:gd name="T59" fmla="*/ 2147483647 h 999"/>
              <a:gd name="T60" fmla="*/ 2147483647 w 251"/>
              <a:gd name="T61" fmla="*/ 2147483647 h 999"/>
              <a:gd name="T62" fmla="*/ 2147483647 w 251"/>
              <a:gd name="T63" fmla="*/ 2147483647 h 999"/>
              <a:gd name="T64" fmla="*/ 2147483647 w 251"/>
              <a:gd name="T65" fmla="*/ 2147483647 h 999"/>
              <a:gd name="T66" fmla="*/ 2147483647 w 251"/>
              <a:gd name="T67" fmla="*/ 2147483647 h 999"/>
              <a:gd name="T68" fmla="*/ 2147483647 w 251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7 w 215"/>
              <a:gd name="T1" fmla="*/ 2147483647 h 843"/>
              <a:gd name="T2" fmla="*/ 2147483647 w 215"/>
              <a:gd name="T3" fmla="*/ 2147483647 h 843"/>
              <a:gd name="T4" fmla="*/ 2147483647 w 215"/>
              <a:gd name="T5" fmla="*/ 2147483647 h 843"/>
              <a:gd name="T6" fmla="*/ 2147483647 w 215"/>
              <a:gd name="T7" fmla="*/ 2147483647 h 843"/>
              <a:gd name="T8" fmla="*/ 2147483647 w 215"/>
              <a:gd name="T9" fmla="*/ 2147483647 h 843"/>
              <a:gd name="T10" fmla="*/ 2147483647 w 215"/>
              <a:gd name="T11" fmla="*/ 2147483647 h 843"/>
              <a:gd name="T12" fmla="*/ 2147483647 w 215"/>
              <a:gd name="T13" fmla="*/ 2147483647 h 843"/>
              <a:gd name="T14" fmla="*/ 2147483647 w 215"/>
              <a:gd name="T15" fmla="*/ 2147483647 h 843"/>
              <a:gd name="T16" fmla="*/ 2147483647 w 215"/>
              <a:gd name="T17" fmla="*/ 2147483647 h 843"/>
              <a:gd name="T18" fmla="*/ 2147483647 w 215"/>
              <a:gd name="T19" fmla="*/ 0 h 843"/>
              <a:gd name="T20" fmla="*/ 2147483647 w 215"/>
              <a:gd name="T21" fmla="*/ 0 h 843"/>
              <a:gd name="T22" fmla="*/ 2147483647 w 215"/>
              <a:gd name="T23" fmla="*/ 2147483647 h 843"/>
              <a:gd name="T24" fmla="*/ 2147483647 w 215"/>
              <a:gd name="T25" fmla="*/ 2147483647 h 843"/>
              <a:gd name="T26" fmla="*/ 2147483647 w 215"/>
              <a:gd name="T27" fmla="*/ 2147483647 h 843"/>
              <a:gd name="T28" fmla="*/ 2147483647 w 215"/>
              <a:gd name="T29" fmla="*/ 2147483647 h 843"/>
              <a:gd name="T30" fmla="*/ 2147483647 w 215"/>
              <a:gd name="T31" fmla="*/ 2147483647 h 843"/>
              <a:gd name="T32" fmla="*/ 0 w 215"/>
              <a:gd name="T33" fmla="*/ 2147483647 h 843"/>
              <a:gd name="T34" fmla="*/ 0 w 215"/>
              <a:gd name="T35" fmla="*/ 2147483647 h 843"/>
              <a:gd name="T36" fmla="*/ 2147483647 w 215"/>
              <a:gd name="T37" fmla="*/ 2147483647 h 843"/>
              <a:gd name="T38" fmla="*/ 2147483647 w 215"/>
              <a:gd name="T39" fmla="*/ 2147483647 h 843"/>
              <a:gd name="T40" fmla="*/ 2147483647 w 215"/>
              <a:gd name="T41" fmla="*/ 2147483647 h 843"/>
              <a:gd name="T42" fmla="*/ 2147483647 w 215"/>
              <a:gd name="T43" fmla="*/ 2147483647 h 843"/>
              <a:gd name="T44" fmla="*/ 2147483647 w 215"/>
              <a:gd name="T45" fmla="*/ 2147483647 h 843"/>
              <a:gd name="T46" fmla="*/ 2147483647 w 215"/>
              <a:gd name="T47" fmla="*/ 2147483647 h 843"/>
              <a:gd name="T48" fmla="*/ 2147483647 w 215"/>
              <a:gd name="T49" fmla="*/ 2147483647 h 843"/>
              <a:gd name="T50" fmla="*/ 2147483647 w 215"/>
              <a:gd name="T51" fmla="*/ 2147483647 h 843"/>
              <a:gd name="T52" fmla="*/ 2147483647 w 215"/>
              <a:gd name="T53" fmla="*/ 2147483647 h 843"/>
              <a:gd name="T54" fmla="*/ 2147483647 w 215"/>
              <a:gd name="T55" fmla="*/ 2147483647 h 843"/>
              <a:gd name="T56" fmla="*/ 2147483647 w 215"/>
              <a:gd name="T57" fmla="*/ 2147483647 h 843"/>
              <a:gd name="T58" fmla="*/ 2147483647 w 215"/>
              <a:gd name="T59" fmla="*/ 2147483647 h 843"/>
              <a:gd name="T60" fmla="*/ 2147483647 w 215"/>
              <a:gd name="T61" fmla="*/ 2147483647 h 843"/>
              <a:gd name="T62" fmla="*/ 2147483647 w 215"/>
              <a:gd name="T63" fmla="*/ 2147483647 h 843"/>
              <a:gd name="T64" fmla="*/ 2147483647 w 215"/>
              <a:gd name="T65" fmla="*/ 2147483647 h 843"/>
              <a:gd name="T66" fmla="*/ 2147483647 w 215"/>
              <a:gd name="T67" fmla="*/ 2147483647 h 843"/>
              <a:gd name="T68" fmla="*/ 2147483647 w 215"/>
              <a:gd name="T69" fmla="*/ 2147483647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7 w 180"/>
              <a:gd name="T1" fmla="*/ 2147483647 h 685"/>
              <a:gd name="T2" fmla="*/ 2147483647 w 180"/>
              <a:gd name="T3" fmla="*/ 2147483647 h 685"/>
              <a:gd name="T4" fmla="*/ 2147483647 w 180"/>
              <a:gd name="T5" fmla="*/ 2147483647 h 685"/>
              <a:gd name="T6" fmla="*/ 2147483647 w 180"/>
              <a:gd name="T7" fmla="*/ 2147483647 h 685"/>
              <a:gd name="T8" fmla="*/ 2147483647 w 180"/>
              <a:gd name="T9" fmla="*/ 2147483647 h 685"/>
              <a:gd name="T10" fmla="*/ 2147483647 w 180"/>
              <a:gd name="T11" fmla="*/ 2147483647 h 685"/>
              <a:gd name="T12" fmla="*/ 2147483647 w 180"/>
              <a:gd name="T13" fmla="*/ 2147483647 h 685"/>
              <a:gd name="T14" fmla="*/ 2147483647 w 180"/>
              <a:gd name="T15" fmla="*/ 2147483647 h 685"/>
              <a:gd name="T16" fmla="*/ 2147483647 w 180"/>
              <a:gd name="T17" fmla="*/ 0 h 685"/>
              <a:gd name="T18" fmla="*/ 2147483647 w 180"/>
              <a:gd name="T19" fmla="*/ 0 h 685"/>
              <a:gd name="T20" fmla="*/ 2147483647 w 180"/>
              <a:gd name="T21" fmla="*/ 0 h 685"/>
              <a:gd name="T22" fmla="*/ 2147483647 w 180"/>
              <a:gd name="T23" fmla="*/ 2147483647 h 685"/>
              <a:gd name="T24" fmla="*/ 2147483647 w 180"/>
              <a:gd name="T25" fmla="*/ 2147483647 h 685"/>
              <a:gd name="T26" fmla="*/ 2147483647 w 180"/>
              <a:gd name="T27" fmla="*/ 2147483647 h 685"/>
              <a:gd name="T28" fmla="*/ 2147483647 w 180"/>
              <a:gd name="T29" fmla="*/ 2147483647 h 685"/>
              <a:gd name="T30" fmla="*/ 2147483647 w 180"/>
              <a:gd name="T31" fmla="*/ 2147483647 h 685"/>
              <a:gd name="T32" fmla="*/ 0 w 180"/>
              <a:gd name="T33" fmla="*/ 2147483647 h 685"/>
              <a:gd name="T34" fmla="*/ 0 w 180"/>
              <a:gd name="T35" fmla="*/ 2147483647 h 685"/>
              <a:gd name="T36" fmla="*/ 2147483647 w 180"/>
              <a:gd name="T37" fmla="*/ 2147483647 h 685"/>
              <a:gd name="T38" fmla="*/ 2147483647 w 180"/>
              <a:gd name="T39" fmla="*/ 2147483647 h 685"/>
              <a:gd name="T40" fmla="*/ 2147483647 w 180"/>
              <a:gd name="T41" fmla="*/ 2147483647 h 685"/>
              <a:gd name="T42" fmla="*/ 2147483647 w 180"/>
              <a:gd name="T43" fmla="*/ 2147483647 h 685"/>
              <a:gd name="T44" fmla="*/ 2147483647 w 180"/>
              <a:gd name="T45" fmla="*/ 2147483647 h 685"/>
              <a:gd name="T46" fmla="*/ 2147483647 w 180"/>
              <a:gd name="T47" fmla="*/ 2147483647 h 685"/>
              <a:gd name="T48" fmla="*/ 2147483647 w 180"/>
              <a:gd name="T49" fmla="*/ 2147483647 h 685"/>
              <a:gd name="T50" fmla="*/ 2147483647 w 180"/>
              <a:gd name="T51" fmla="*/ 2147483647 h 685"/>
              <a:gd name="T52" fmla="*/ 2147483647 w 180"/>
              <a:gd name="T53" fmla="*/ 2147483647 h 685"/>
              <a:gd name="T54" fmla="*/ 2147483647 w 180"/>
              <a:gd name="T55" fmla="*/ 2147483647 h 685"/>
              <a:gd name="T56" fmla="*/ 2147483647 w 180"/>
              <a:gd name="T57" fmla="*/ 2147483647 h 685"/>
              <a:gd name="T58" fmla="*/ 2147483647 w 180"/>
              <a:gd name="T59" fmla="*/ 2147483647 h 685"/>
              <a:gd name="T60" fmla="*/ 2147483647 w 180"/>
              <a:gd name="T61" fmla="*/ 2147483647 h 685"/>
              <a:gd name="T62" fmla="*/ 2147483647 w 180"/>
              <a:gd name="T63" fmla="*/ 2147483647 h 685"/>
              <a:gd name="T64" fmla="*/ 2147483647 w 180"/>
              <a:gd name="T65" fmla="*/ 2147483647 h 685"/>
              <a:gd name="T66" fmla="*/ 2147483647 w 180"/>
              <a:gd name="T67" fmla="*/ 2147483647 h 685"/>
              <a:gd name="T68" fmla="*/ 2147483647 w 180"/>
              <a:gd name="T69" fmla="*/ 2147483647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7 w 146"/>
              <a:gd name="T1" fmla="*/ 2147483647 h 530"/>
              <a:gd name="T2" fmla="*/ 2147483647 w 146"/>
              <a:gd name="T3" fmla="*/ 2147483647 h 530"/>
              <a:gd name="T4" fmla="*/ 2147483647 w 146"/>
              <a:gd name="T5" fmla="*/ 2147483647 h 530"/>
              <a:gd name="T6" fmla="*/ 2147483647 w 146"/>
              <a:gd name="T7" fmla="*/ 2147483647 h 530"/>
              <a:gd name="T8" fmla="*/ 2147483647 w 146"/>
              <a:gd name="T9" fmla="*/ 2147483647 h 530"/>
              <a:gd name="T10" fmla="*/ 2147483647 w 146"/>
              <a:gd name="T11" fmla="*/ 0 h 530"/>
              <a:gd name="T12" fmla="*/ 2147483647 w 146"/>
              <a:gd name="T13" fmla="*/ 2147483647 h 530"/>
              <a:gd name="T14" fmla="*/ 2147483647 w 146"/>
              <a:gd name="T15" fmla="*/ 2147483647 h 530"/>
              <a:gd name="T16" fmla="*/ 0 w 146"/>
              <a:gd name="T17" fmla="*/ 2147483647 h 530"/>
              <a:gd name="T18" fmla="*/ 0 w 146"/>
              <a:gd name="T19" fmla="*/ 2147483647 h 530"/>
              <a:gd name="T20" fmla="*/ 2147483647 w 146"/>
              <a:gd name="T21" fmla="*/ 2147483647 h 530"/>
              <a:gd name="T22" fmla="*/ 2147483647 w 146"/>
              <a:gd name="T23" fmla="*/ 2147483647 h 530"/>
              <a:gd name="T24" fmla="*/ 2147483647 w 146"/>
              <a:gd name="T25" fmla="*/ 2147483647 h 530"/>
              <a:gd name="T26" fmla="*/ 2147483647 w 146"/>
              <a:gd name="T27" fmla="*/ 2147483647 h 530"/>
              <a:gd name="T28" fmla="*/ 2147483647 w 146"/>
              <a:gd name="T29" fmla="*/ 2147483647 h 530"/>
              <a:gd name="T30" fmla="*/ 2147483647 w 146"/>
              <a:gd name="T31" fmla="*/ 2147483647 h 530"/>
              <a:gd name="T32" fmla="*/ 2147483647 w 146"/>
              <a:gd name="T33" fmla="*/ 2147483647 h 530"/>
              <a:gd name="T34" fmla="*/ 2147483647 w 146"/>
              <a:gd name="T35" fmla="*/ 2147483647 h 530"/>
              <a:gd name="T36" fmla="*/ 2147483647 w 146"/>
              <a:gd name="T37" fmla="*/ 2147483647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1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7 w 109"/>
              <a:gd name="T1" fmla="*/ 2147483647 h 373"/>
              <a:gd name="T2" fmla="*/ 2147483647 w 109"/>
              <a:gd name="T3" fmla="*/ 2147483647 h 373"/>
              <a:gd name="T4" fmla="*/ 2147483647 w 109"/>
              <a:gd name="T5" fmla="*/ 2147483647 h 373"/>
              <a:gd name="T6" fmla="*/ 2147483647 w 109"/>
              <a:gd name="T7" fmla="*/ 2147483647 h 373"/>
              <a:gd name="T8" fmla="*/ 2147483647 w 109"/>
              <a:gd name="T9" fmla="*/ 0 h 373"/>
              <a:gd name="T10" fmla="*/ 2147483647 w 109"/>
              <a:gd name="T11" fmla="*/ 0 h 373"/>
              <a:gd name="T12" fmla="*/ 2147483647 w 109"/>
              <a:gd name="T13" fmla="*/ 2147483647 h 373"/>
              <a:gd name="T14" fmla="*/ 2147483647 w 109"/>
              <a:gd name="T15" fmla="*/ 2147483647 h 373"/>
              <a:gd name="T16" fmla="*/ 0 w 109"/>
              <a:gd name="T17" fmla="*/ 2147483647 h 373"/>
              <a:gd name="T18" fmla="*/ 0 w 109"/>
              <a:gd name="T19" fmla="*/ 2147483647 h 373"/>
              <a:gd name="T20" fmla="*/ 2147483647 w 109"/>
              <a:gd name="T21" fmla="*/ 2147483647 h 373"/>
              <a:gd name="T22" fmla="*/ 2147483647 w 109"/>
              <a:gd name="T23" fmla="*/ 2147483647 h 373"/>
              <a:gd name="T24" fmla="*/ 2147483647 w 109"/>
              <a:gd name="T25" fmla="*/ 2147483647 h 373"/>
              <a:gd name="T26" fmla="*/ 2147483647 w 109"/>
              <a:gd name="T27" fmla="*/ 2147483647 h 373"/>
              <a:gd name="T28" fmla="*/ 2147483647 w 109"/>
              <a:gd name="T29" fmla="*/ 2147483647 h 373"/>
              <a:gd name="T30" fmla="*/ 2147483647 w 109"/>
              <a:gd name="T31" fmla="*/ 2147483647 h 373"/>
              <a:gd name="T32" fmla="*/ 2147483647 w 109"/>
              <a:gd name="T33" fmla="*/ 2147483647 h 373"/>
              <a:gd name="T34" fmla="*/ 2147483647 w 109"/>
              <a:gd name="T35" fmla="*/ 2147483647 h 373"/>
              <a:gd name="T36" fmla="*/ 2147483647 w 109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7 w 75"/>
              <a:gd name="T1" fmla="*/ 2147483647 h 216"/>
              <a:gd name="T2" fmla="*/ 2147483647 w 75"/>
              <a:gd name="T3" fmla="*/ 2147483647 h 216"/>
              <a:gd name="T4" fmla="*/ 2147483647 w 75"/>
              <a:gd name="T5" fmla="*/ 2147483647 h 216"/>
              <a:gd name="T6" fmla="*/ 2147483647 w 75"/>
              <a:gd name="T7" fmla="*/ 2147483647 h 216"/>
              <a:gd name="T8" fmla="*/ 2147483647 w 75"/>
              <a:gd name="T9" fmla="*/ 0 h 216"/>
              <a:gd name="T10" fmla="*/ 2147483647 w 75"/>
              <a:gd name="T11" fmla="*/ 0 h 216"/>
              <a:gd name="T12" fmla="*/ 2147483647 w 75"/>
              <a:gd name="T13" fmla="*/ 2147483647 h 216"/>
              <a:gd name="T14" fmla="*/ 2147483647 w 75"/>
              <a:gd name="T15" fmla="*/ 2147483647 h 216"/>
              <a:gd name="T16" fmla="*/ 0 w 75"/>
              <a:gd name="T17" fmla="*/ 2147483647 h 216"/>
              <a:gd name="T18" fmla="*/ 0 w 75"/>
              <a:gd name="T19" fmla="*/ 2147483647 h 216"/>
              <a:gd name="T20" fmla="*/ 2147483647 w 75"/>
              <a:gd name="T21" fmla="*/ 2147483647 h 216"/>
              <a:gd name="T22" fmla="*/ 2147483647 w 75"/>
              <a:gd name="T23" fmla="*/ 2147483647 h 216"/>
              <a:gd name="T24" fmla="*/ 2147483647 w 75"/>
              <a:gd name="T25" fmla="*/ 2147483647 h 216"/>
              <a:gd name="T26" fmla="*/ 2147483647 w 75"/>
              <a:gd name="T27" fmla="*/ 2147483647 h 216"/>
              <a:gd name="T28" fmla="*/ 2147483647 w 75"/>
              <a:gd name="T29" fmla="*/ 2147483647 h 216"/>
              <a:gd name="T30" fmla="*/ 2147483647 w 75"/>
              <a:gd name="T31" fmla="*/ 2147483647 h 216"/>
              <a:gd name="T32" fmla="*/ 2147483647 w 75"/>
              <a:gd name="T33" fmla="*/ 2147483647 h 216"/>
              <a:gd name="T34" fmla="*/ 2147483647 w 75"/>
              <a:gd name="T35" fmla="*/ 2147483647 h 216"/>
              <a:gd name="T36" fmla="*/ 2147483647 w 75"/>
              <a:gd name="T37" fmla="*/ 2147483647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7 w 110"/>
              <a:gd name="T1" fmla="*/ 2147483647 h 111"/>
              <a:gd name="T2" fmla="*/ 2147483647 w 110"/>
              <a:gd name="T3" fmla="*/ 2147483647 h 111"/>
              <a:gd name="T4" fmla="*/ 2147483647 w 110"/>
              <a:gd name="T5" fmla="*/ 2147483647 h 111"/>
              <a:gd name="T6" fmla="*/ 2147483647 w 110"/>
              <a:gd name="T7" fmla="*/ 2147483647 h 111"/>
              <a:gd name="T8" fmla="*/ 2147483647 w 110"/>
              <a:gd name="T9" fmla="*/ 2147483647 h 111"/>
              <a:gd name="T10" fmla="*/ 2147483647 w 110"/>
              <a:gd name="T11" fmla="*/ 2147483647 h 111"/>
              <a:gd name="T12" fmla="*/ 2147483647 w 110"/>
              <a:gd name="T13" fmla="*/ 2147483647 h 111"/>
              <a:gd name="T14" fmla="*/ 2147483647 w 110"/>
              <a:gd name="T15" fmla="*/ 2147483647 h 111"/>
              <a:gd name="T16" fmla="*/ 2147483647 w 110"/>
              <a:gd name="T17" fmla="*/ 2147483647 h 111"/>
              <a:gd name="T18" fmla="*/ 2147483647 w 110"/>
              <a:gd name="T19" fmla="*/ 2147483647 h 111"/>
              <a:gd name="T20" fmla="*/ 2147483647 w 110"/>
              <a:gd name="T21" fmla="*/ 2147483647 h 111"/>
              <a:gd name="T22" fmla="*/ 2147483647 w 110"/>
              <a:gd name="T23" fmla="*/ 2147483647 h 111"/>
              <a:gd name="T24" fmla="*/ 2147483647 w 110"/>
              <a:gd name="T25" fmla="*/ 2147483647 h 111"/>
              <a:gd name="T26" fmla="*/ 2147483647 w 110"/>
              <a:gd name="T27" fmla="*/ 2147483647 h 111"/>
              <a:gd name="T28" fmla="*/ 2147483647 w 110"/>
              <a:gd name="T29" fmla="*/ 2147483647 h 111"/>
              <a:gd name="T30" fmla="*/ 2147483647 w 110"/>
              <a:gd name="T31" fmla="*/ 2147483647 h 111"/>
              <a:gd name="T32" fmla="*/ 2147483647 w 110"/>
              <a:gd name="T33" fmla="*/ 0 h 111"/>
              <a:gd name="T34" fmla="*/ 2147483647 w 110"/>
              <a:gd name="T35" fmla="*/ 2147483647 h 111"/>
              <a:gd name="T36" fmla="*/ 2147483647 w 110"/>
              <a:gd name="T37" fmla="*/ 2147483647 h 111"/>
              <a:gd name="T38" fmla="*/ 2147483647 w 110"/>
              <a:gd name="T39" fmla="*/ 2147483647 h 111"/>
              <a:gd name="T40" fmla="*/ 2147483647 w 110"/>
              <a:gd name="T41" fmla="*/ 2147483647 h 111"/>
              <a:gd name="T42" fmla="*/ 2147483647 w 110"/>
              <a:gd name="T43" fmla="*/ 2147483647 h 111"/>
              <a:gd name="T44" fmla="*/ 2147483647 w 110"/>
              <a:gd name="T45" fmla="*/ 2147483647 h 111"/>
              <a:gd name="T46" fmla="*/ 2147483647 w 110"/>
              <a:gd name="T47" fmla="*/ 2147483647 h 111"/>
              <a:gd name="T48" fmla="*/ 0 w 110"/>
              <a:gd name="T49" fmla="*/ 2147483647 h 111"/>
              <a:gd name="T50" fmla="*/ 2147483647 w 110"/>
              <a:gd name="T51" fmla="*/ 2147483647 h 111"/>
              <a:gd name="T52" fmla="*/ 2147483647 w 110"/>
              <a:gd name="T53" fmla="*/ 2147483647 h 111"/>
              <a:gd name="T54" fmla="*/ 2147483647 w 110"/>
              <a:gd name="T55" fmla="*/ 2147483647 h 111"/>
              <a:gd name="T56" fmla="*/ 2147483647 w 110"/>
              <a:gd name="T57" fmla="*/ 2147483647 h 111"/>
              <a:gd name="T58" fmla="*/ 2147483647 w 110"/>
              <a:gd name="T59" fmla="*/ 2147483647 h 111"/>
              <a:gd name="T60" fmla="*/ 2147483647 w 110"/>
              <a:gd name="T61" fmla="*/ 2147483647 h 111"/>
              <a:gd name="T62" fmla="*/ 2147483647 w 110"/>
              <a:gd name="T63" fmla="*/ 2147483647 h 111"/>
              <a:gd name="T64" fmla="*/ 2147483647 w 110"/>
              <a:gd name="T65" fmla="*/ 2147483647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7 w 156"/>
              <a:gd name="T1" fmla="*/ 2147483647 h 752"/>
              <a:gd name="T2" fmla="*/ 2147483647 w 156"/>
              <a:gd name="T3" fmla="*/ 2147483647 h 752"/>
              <a:gd name="T4" fmla="*/ 2147483647 w 156"/>
              <a:gd name="T5" fmla="*/ 2147483647 h 752"/>
              <a:gd name="T6" fmla="*/ 2147483647 w 156"/>
              <a:gd name="T7" fmla="*/ 2147483647 h 752"/>
              <a:gd name="T8" fmla="*/ 2147483647 w 156"/>
              <a:gd name="T9" fmla="*/ 2147483647 h 752"/>
              <a:gd name="T10" fmla="*/ 0 w 156"/>
              <a:gd name="T11" fmla="*/ 2147483647 h 752"/>
              <a:gd name="T12" fmla="*/ 2147483647 w 156"/>
              <a:gd name="T13" fmla="*/ 2147483647 h 752"/>
              <a:gd name="T14" fmla="*/ 2147483647 w 156"/>
              <a:gd name="T15" fmla="*/ 2147483647 h 752"/>
              <a:gd name="T16" fmla="*/ 2147483647 w 156"/>
              <a:gd name="T17" fmla="*/ 2147483647 h 752"/>
              <a:gd name="T18" fmla="*/ 2147483647 w 156"/>
              <a:gd name="T19" fmla="*/ 2147483647 h 752"/>
              <a:gd name="T20" fmla="*/ 2147483647 w 156"/>
              <a:gd name="T21" fmla="*/ 2147483647 h 752"/>
              <a:gd name="T22" fmla="*/ 2147483647 w 156"/>
              <a:gd name="T23" fmla="*/ 2147483647 h 752"/>
              <a:gd name="T24" fmla="*/ 2147483647 w 156"/>
              <a:gd name="T25" fmla="*/ 2147483647 h 752"/>
              <a:gd name="T26" fmla="*/ 2147483647 w 156"/>
              <a:gd name="T27" fmla="*/ 2147483647 h 752"/>
              <a:gd name="T28" fmla="*/ 2147483647 w 156"/>
              <a:gd name="T29" fmla="*/ 2147483647 h 752"/>
              <a:gd name="T30" fmla="*/ 2147483647 w 156"/>
              <a:gd name="T31" fmla="*/ 2147483647 h 752"/>
              <a:gd name="T32" fmla="*/ 2147483647 w 156"/>
              <a:gd name="T33" fmla="*/ 2147483647 h 752"/>
              <a:gd name="T34" fmla="*/ 2147483647 w 156"/>
              <a:gd name="T35" fmla="*/ 2147483647 h 752"/>
              <a:gd name="T36" fmla="*/ 2147483647 w 156"/>
              <a:gd name="T37" fmla="*/ 2147483647 h 752"/>
              <a:gd name="T38" fmla="*/ 2147483647 w 156"/>
              <a:gd name="T39" fmla="*/ 2147483647 h 752"/>
              <a:gd name="T40" fmla="*/ 2147483647 w 156"/>
              <a:gd name="T41" fmla="*/ 2147483647 h 752"/>
              <a:gd name="T42" fmla="*/ 2147483647 w 156"/>
              <a:gd name="T43" fmla="*/ 0 h 752"/>
              <a:gd name="T44" fmla="*/ 2147483647 w 156"/>
              <a:gd name="T45" fmla="*/ 0 h 752"/>
              <a:gd name="T46" fmla="*/ 2147483647 w 156"/>
              <a:gd name="T47" fmla="*/ 2147483647 h 752"/>
              <a:gd name="T48" fmla="*/ 2147483647 w 156"/>
              <a:gd name="T49" fmla="*/ 2147483647 h 752"/>
              <a:gd name="T50" fmla="*/ 2147483647 w 156"/>
              <a:gd name="T51" fmla="*/ 2147483647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7 w 212"/>
              <a:gd name="T1" fmla="*/ 2147483647 h 839"/>
              <a:gd name="T2" fmla="*/ 2147483647 w 212"/>
              <a:gd name="T3" fmla="*/ 2147483647 h 839"/>
              <a:gd name="T4" fmla="*/ 2147483647 w 212"/>
              <a:gd name="T5" fmla="*/ 2147483647 h 839"/>
              <a:gd name="T6" fmla="*/ 2147483647 w 212"/>
              <a:gd name="T7" fmla="*/ 2147483647 h 839"/>
              <a:gd name="T8" fmla="*/ 2147483647 w 212"/>
              <a:gd name="T9" fmla="*/ 2147483647 h 839"/>
              <a:gd name="T10" fmla="*/ 2147483647 w 212"/>
              <a:gd name="T11" fmla="*/ 2147483647 h 839"/>
              <a:gd name="T12" fmla="*/ 2147483647 w 212"/>
              <a:gd name="T13" fmla="*/ 2147483647 h 839"/>
              <a:gd name="T14" fmla="*/ 2147483647 w 212"/>
              <a:gd name="T15" fmla="*/ 2147483647 h 839"/>
              <a:gd name="T16" fmla="*/ 2147483647 w 212"/>
              <a:gd name="T17" fmla="*/ 2147483647 h 839"/>
              <a:gd name="T18" fmla="*/ 2147483647 w 212"/>
              <a:gd name="T19" fmla="*/ 2147483647 h 839"/>
              <a:gd name="T20" fmla="*/ 2147483647 w 212"/>
              <a:gd name="T21" fmla="*/ 2147483647 h 839"/>
              <a:gd name="T22" fmla="*/ 2147483647 w 212"/>
              <a:gd name="T23" fmla="*/ 2147483647 h 839"/>
              <a:gd name="T24" fmla="*/ 2147483647 w 212"/>
              <a:gd name="T25" fmla="*/ 2147483647 h 839"/>
              <a:gd name="T26" fmla="*/ 2147483647 w 212"/>
              <a:gd name="T27" fmla="*/ 2147483647 h 839"/>
              <a:gd name="T28" fmla="*/ 0 w 212"/>
              <a:gd name="T29" fmla="*/ 2147483647 h 839"/>
              <a:gd name="T30" fmla="*/ 2147483647 w 212"/>
              <a:gd name="T31" fmla="*/ 2147483647 h 839"/>
              <a:gd name="T32" fmla="*/ 2147483647 w 212"/>
              <a:gd name="T33" fmla="*/ 2147483647 h 839"/>
              <a:gd name="T34" fmla="*/ 2147483647 w 212"/>
              <a:gd name="T35" fmla="*/ 0 h 839"/>
              <a:gd name="T36" fmla="*/ 2147483647 w 212"/>
              <a:gd name="T37" fmla="*/ 2147483647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7 w 137"/>
              <a:gd name="T1" fmla="*/ 2147483647 h 656"/>
              <a:gd name="T2" fmla="*/ 2147483647 w 137"/>
              <a:gd name="T3" fmla="*/ 2147483647 h 656"/>
              <a:gd name="T4" fmla="*/ 2147483647 w 137"/>
              <a:gd name="T5" fmla="*/ 2147483647 h 656"/>
              <a:gd name="T6" fmla="*/ 2147483647 w 137"/>
              <a:gd name="T7" fmla="*/ 2147483647 h 656"/>
              <a:gd name="T8" fmla="*/ 2147483647 w 137"/>
              <a:gd name="T9" fmla="*/ 2147483647 h 656"/>
              <a:gd name="T10" fmla="*/ 0 w 137"/>
              <a:gd name="T11" fmla="*/ 2147483647 h 656"/>
              <a:gd name="T12" fmla="*/ 2147483647 w 137"/>
              <a:gd name="T13" fmla="*/ 2147483647 h 656"/>
              <a:gd name="T14" fmla="*/ 2147483647 w 137"/>
              <a:gd name="T15" fmla="*/ 2147483647 h 656"/>
              <a:gd name="T16" fmla="*/ 2147483647 w 137"/>
              <a:gd name="T17" fmla="*/ 2147483647 h 656"/>
              <a:gd name="T18" fmla="*/ 2147483647 w 137"/>
              <a:gd name="T19" fmla="*/ 2147483647 h 656"/>
              <a:gd name="T20" fmla="*/ 2147483647 w 137"/>
              <a:gd name="T21" fmla="*/ 2147483647 h 656"/>
              <a:gd name="T22" fmla="*/ 2147483647 w 137"/>
              <a:gd name="T23" fmla="*/ 2147483647 h 656"/>
              <a:gd name="T24" fmla="*/ 2147483647 w 137"/>
              <a:gd name="T25" fmla="*/ 2147483647 h 656"/>
              <a:gd name="T26" fmla="*/ 2147483647 w 137"/>
              <a:gd name="T27" fmla="*/ 2147483647 h 656"/>
              <a:gd name="T28" fmla="*/ 2147483647 w 137"/>
              <a:gd name="T29" fmla="*/ 2147483647 h 656"/>
              <a:gd name="T30" fmla="*/ 2147483647 w 137"/>
              <a:gd name="T31" fmla="*/ 2147483647 h 656"/>
              <a:gd name="T32" fmla="*/ 2147483647 w 137"/>
              <a:gd name="T33" fmla="*/ 2147483647 h 656"/>
              <a:gd name="T34" fmla="*/ 2147483647 w 137"/>
              <a:gd name="T35" fmla="*/ 2147483647 h 656"/>
              <a:gd name="T36" fmla="*/ 2147483647 w 137"/>
              <a:gd name="T37" fmla="*/ 2147483647 h 656"/>
              <a:gd name="T38" fmla="*/ 2147483647 w 137"/>
              <a:gd name="T39" fmla="*/ 2147483647 h 656"/>
              <a:gd name="T40" fmla="*/ 2147483647 w 137"/>
              <a:gd name="T41" fmla="*/ 2147483647 h 656"/>
              <a:gd name="T42" fmla="*/ 2147483647 w 137"/>
              <a:gd name="T43" fmla="*/ 0 h 656"/>
              <a:gd name="T44" fmla="*/ 2147483647 w 137"/>
              <a:gd name="T45" fmla="*/ 0 h 656"/>
              <a:gd name="T46" fmla="*/ 2147483647 w 137"/>
              <a:gd name="T47" fmla="*/ 2147483647 h 656"/>
              <a:gd name="T48" fmla="*/ 2147483647 w 137"/>
              <a:gd name="T49" fmla="*/ 2147483647 h 656"/>
              <a:gd name="T50" fmla="*/ 2147483647 w 137"/>
              <a:gd name="T51" fmla="*/ 2147483647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9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7 w 116"/>
              <a:gd name="T1" fmla="*/ 2147483647 h 560"/>
              <a:gd name="T2" fmla="*/ 2147483647 w 116"/>
              <a:gd name="T3" fmla="*/ 2147483647 h 560"/>
              <a:gd name="T4" fmla="*/ 2147483647 w 116"/>
              <a:gd name="T5" fmla="*/ 2147483647 h 560"/>
              <a:gd name="T6" fmla="*/ 2147483647 w 116"/>
              <a:gd name="T7" fmla="*/ 2147483647 h 560"/>
              <a:gd name="T8" fmla="*/ 2147483647 w 116"/>
              <a:gd name="T9" fmla="*/ 2147483647 h 560"/>
              <a:gd name="T10" fmla="*/ 0 w 116"/>
              <a:gd name="T11" fmla="*/ 2147483647 h 560"/>
              <a:gd name="T12" fmla="*/ 2147483647 w 116"/>
              <a:gd name="T13" fmla="*/ 2147483647 h 560"/>
              <a:gd name="T14" fmla="*/ 2147483647 w 116"/>
              <a:gd name="T15" fmla="*/ 2147483647 h 560"/>
              <a:gd name="T16" fmla="*/ 2147483647 w 116"/>
              <a:gd name="T17" fmla="*/ 2147483647 h 560"/>
              <a:gd name="T18" fmla="*/ 2147483647 w 116"/>
              <a:gd name="T19" fmla="*/ 2147483647 h 560"/>
              <a:gd name="T20" fmla="*/ 2147483647 w 116"/>
              <a:gd name="T21" fmla="*/ 2147483647 h 560"/>
              <a:gd name="T22" fmla="*/ 2147483647 w 116"/>
              <a:gd name="T23" fmla="*/ 2147483647 h 560"/>
              <a:gd name="T24" fmla="*/ 2147483647 w 116"/>
              <a:gd name="T25" fmla="*/ 2147483647 h 560"/>
              <a:gd name="T26" fmla="*/ 2147483647 w 116"/>
              <a:gd name="T27" fmla="*/ 2147483647 h 560"/>
              <a:gd name="T28" fmla="*/ 2147483647 w 116"/>
              <a:gd name="T29" fmla="*/ 2147483647 h 560"/>
              <a:gd name="T30" fmla="*/ 2147483647 w 116"/>
              <a:gd name="T31" fmla="*/ 2147483647 h 560"/>
              <a:gd name="T32" fmla="*/ 2147483647 w 116"/>
              <a:gd name="T33" fmla="*/ 2147483647 h 560"/>
              <a:gd name="T34" fmla="*/ 2147483647 w 116"/>
              <a:gd name="T35" fmla="*/ 2147483647 h 560"/>
              <a:gd name="T36" fmla="*/ 2147483647 w 116"/>
              <a:gd name="T37" fmla="*/ 2147483647 h 560"/>
              <a:gd name="T38" fmla="*/ 2147483647 w 116"/>
              <a:gd name="T39" fmla="*/ 2147483647 h 560"/>
              <a:gd name="T40" fmla="*/ 2147483647 w 116"/>
              <a:gd name="T41" fmla="*/ 2147483647 h 560"/>
              <a:gd name="T42" fmla="*/ 2147483647 w 116"/>
              <a:gd name="T43" fmla="*/ 0 h 560"/>
              <a:gd name="T44" fmla="*/ 2147483647 w 116"/>
              <a:gd name="T45" fmla="*/ 0 h 560"/>
              <a:gd name="T46" fmla="*/ 2147483647 w 116"/>
              <a:gd name="T47" fmla="*/ 2147483647 h 560"/>
              <a:gd name="T48" fmla="*/ 2147483647 w 116"/>
              <a:gd name="T49" fmla="*/ 2147483647 h 560"/>
              <a:gd name="T50" fmla="*/ 2147483647 w 116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0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7 w 97"/>
              <a:gd name="T1" fmla="*/ 2147483647 h 463"/>
              <a:gd name="T2" fmla="*/ 2147483647 w 97"/>
              <a:gd name="T3" fmla="*/ 2147483647 h 463"/>
              <a:gd name="T4" fmla="*/ 2147483647 w 97"/>
              <a:gd name="T5" fmla="*/ 2147483647 h 463"/>
              <a:gd name="T6" fmla="*/ 2147483647 w 97"/>
              <a:gd name="T7" fmla="*/ 2147483647 h 463"/>
              <a:gd name="T8" fmla="*/ 2147483647 w 97"/>
              <a:gd name="T9" fmla="*/ 2147483647 h 463"/>
              <a:gd name="T10" fmla="*/ 0 w 97"/>
              <a:gd name="T11" fmla="*/ 2147483647 h 463"/>
              <a:gd name="T12" fmla="*/ 0 w 97"/>
              <a:gd name="T13" fmla="*/ 2147483647 h 463"/>
              <a:gd name="T14" fmla="*/ 2147483647 w 97"/>
              <a:gd name="T15" fmla="*/ 2147483647 h 463"/>
              <a:gd name="T16" fmla="*/ 2147483647 w 97"/>
              <a:gd name="T17" fmla="*/ 2147483647 h 463"/>
              <a:gd name="T18" fmla="*/ 2147483647 w 97"/>
              <a:gd name="T19" fmla="*/ 2147483647 h 463"/>
              <a:gd name="T20" fmla="*/ 2147483647 w 97"/>
              <a:gd name="T21" fmla="*/ 2147483647 h 463"/>
              <a:gd name="T22" fmla="*/ 2147483647 w 97"/>
              <a:gd name="T23" fmla="*/ 2147483647 h 463"/>
              <a:gd name="T24" fmla="*/ 2147483647 w 97"/>
              <a:gd name="T25" fmla="*/ 2147483647 h 463"/>
              <a:gd name="T26" fmla="*/ 2147483647 w 97"/>
              <a:gd name="T27" fmla="*/ 2147483647 h 463"/>
              <a:gd name="T28" fmla="*/ 2147483647 w 97"/>
              <a:gd name="T29" fmla="*/ 2147483647 h 463"/>
              <a:gd name="T30" fmla="*/ 2147483647 w 97"/>
              <a:gd name="T31" fmla="*/ 2147483647 h 463"/>
              <a:gd name="T32" fmla="*/ 2147483647 w 97"/>
              <a:gd name="T33" fmla="*/ 2147483647 h 463"/>
              <a:gd name="T34" fmla="*/ 2147483647 w 97"/>
              <a:gd name="T35" fmla="*/ 2147483647 h 463"/>
              <a:gd name="T36" fmla="*/ 2147483647 w 97"/>
              <a:gd name="T37" fmla="*/ 2147483647 h 463"/>
              <a:gd name="T38" fmla="*/ 2147483647 w 97"/>
              <a:gd name="T39" fmla="*/ 2147483647 h 463"/>
              <a:gd name="T40" fmla="*/ 2147483647 w 97"/>
              <a:gd name="T41" fmla="*/ 2147483647 h 463"/>
              <a:gd name="T42" fmla="*/ 2147483647 w 97"/>
              <a:gd name="T43" fmla="*/ 0 h 463"/>
              <a:gd name="T44" fmla="*/ 2147483647 w 97"/>
              <a:gd name="T45" fmla="*/ 0 h 463"/>
              <a:gd name="T46" fmla="*/ 2147483647 w 97"/>
              <a:gd name="T47" fmla="*/ 0 h 463"/>
              <a:gd name="T48" fmla="*/ 2147483647 w 97"/>
              <a:gd name="T49" fmla="*/ 2147483647 h 463"/>
              <a:gd name="T50" fmla="*/ 2147483647 w 97"/>
              <a:gd name="T51" fmla="*/ 2147483647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1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7 w 77"/>
              <a:gd name="T1" fmla="*/ 2147483647 h 367"/>
              <a:gd name="T2" fmla="*/ 2147483647 w 77"/>
              <a:gd name="T3" fmla="*/ 2147483647 h 367"/>
              <a:gd name="T4" fmla="*/ 2147483647 w 77"/>
              <a:gd name="T5" fmla="*/ 2147483647 h 367"/>
              <a:gd name="T6" fmla="*/ 2147483647 w 77"/>
              <a:gd name="T7" fmla="*/ 2147483647 h 367"/>
              <a:gd name="T8" fmla="*/ 2147483647 w 77"/>
              <a:gd name="T9" fmla="*/ 2147483647 h 367"/>
              <a:gd name="T10" fmla="*/ 0 w 77"/>
              <a:gd name="T11" fmla="*/ 2147483647 h 367"/>
              <a:gd name="T12" fmla="*/ 0 w 77"/>
              <a:gd name="T13" fmla="*/ 2147483647 h 367"/>
              <a:gd name="T14" fmla="*/ 2147483647 w 77"/>
              <a:gd name="T15" fmla="*/ 2147483647 h 367"/>
              <a:gd name="T16" fmla="*/ 2147483647 w 77"/>
              <a:gd name="T17" fmla="*/ 2147483647 h 367"/>
              <a:gd name="T18" fmla="*/ 2147483647 w 77"/>
              <a:gd name="T19" fmla="*/ 2147483647 h 367"/>
              <a:gd name="T20" fmla="*/ 2147483647 w 77"/>
              <a:gd name="T21" fmla="*/ 2147483647 h 367"/>
              <a:gd name="T22" fmla="*/ 2147483647 w 77"/>
              <a:gd name="T23" fmla="*/ 2147483647 h 367"/>
              <a:gd name="T24" fmla="*/ 2147483647 w 77"/>
              <a:gd name="T25" fmla="*/ 2147483647 h 367"/>
              <a:gd name="T26" fmla="*/ 2147483647 w 77"/>
              <a:gd name="T27" fmla="*/ 2147483647 h 367"/>
              <a:gd name="T28" fmla="*/ 2147483647 w 77"/>
              <a:gd name="T29" fmla="*/ 2147483647 h 367"/>
              <a:gd name="T30" fmla="*/ 2147483647 w 77"/>
              <a:gd name="T31" fmla="*/ 2147483647 h 367"/>
              <a:gd name="T32" fmla="*/ 2147483647 w 77"/>
              <a:gd name="T33" fmla="*/ 2147483647 h 367"/>
              <a:gd name="T34" fmla="*/ 2147483647 w 77"/>
              <a:gd name="T35" fmla="*/ 2147483647 h 367"/>
              <a:gd name="T36" fmla="*/ 2147483647 w 77"/>
              <a:gd name="T37" fmla="*/ 2147483647 h 367"/>
              <a:gd name="T38" fmla="*/ 2147483647 w 77"/>
              <a:gd name="T39" fmla="*/ 2147483647 h 367"/>
              <a:gd name="T40" fmla="*/ 2147483647 w 77"/>
              <a:gd name="T41" fmla="*/ 2147483647 h 367"/>
              <a:gd name="T42" fmla="*/ 2147483647 w 77"/>
              <a:gd name="T43" fmla="*/ 0 h 367"/>
              <a:gd name="T44" fmla="*/ 2147483647 w 77"/>
              <a:gd name="T45" fmla="*/ 0 h 367"/>
              <a:gd name="T46" fmla="*/ 2147483647 w 77"/>
              <a:gd name="T47" fmla="*/ 2147483647 h 367"/>
              <a:gd name="T48" fmla="*/ 2147483647 w 77"/>
              <a:gd name="T49" fmla="*/ 2147483647 h 367"/>
              <a:gd name="T50" fmla="*/ 2147483647 w 77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2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7 w 56"/>
              <a:gd name="T1" fmla="*/ 2147483647 h 271"/>
              <a:gd name="T2" fmla="*/ 2147483647 w 56"/>
              <a:gd name="T3" fmla="*/ 2147483647 h 271"/>
              <a:gd name="T4" fmla="*/ 2147483647 w 56"/>
              <a:gd name="T5" fmla="*/ 2147483647 h 271"/>
              <a:gd name="T6" fmla="*/ 2147483647 w 56"/>
              <a:gd name="T7" fmla="*/ 2147483647 h 271"/>
              <a:gd name="T8" fmla="*/ 2147483647 w 56"/>
              <a:gd name="T9" fmla="*/ 2147483647 h 271"/>
              <a:gd name="T10" fmla="*/ 0 w 56"/>
              <a:gd name="T11" fmla="*/ 2147483647 h 271"/>
              <a:gd name="T12" fmla="*/ 0 w 56"/>
              <a:gd name="T13" fmla="*/ 2147483647 h 271"/>
              <a:gd name="T14" fmla="*/ 2147483647 w 56"/>
              <a:gd name="T15" fmla="*/ 2147483647 h 271"/>
              <a:gd name="T16" fmla="*/ 2147483647 w 56"/>
              <a:gd name="T17" fmla="*/ 2147483647 h 271"/>
              <a:gd name="T18" fmla="*/ 2147483647 w 56"/>
              <a:gd name="T19" fmla="*/ 2147483647 h 271"/>
              <a:gd name="T20" fmla="*/ 2147483647 w 56"/>
              <a:gd name="T21" fmla="*/ 2147483647 h 271"/>
              <a:gd name="T22" fmla="*/ 2147483647 w 56"/>
              <a:gd name="T23" fmla="*/ 2147483647 h 271"/>
              <a:gd name="T24" fmla="*/ 2147483647 w 56"/>
              <a:gd name="T25" fmla="*/ 2147483647 h 271"/>
              <a:gd name="T26" fmla="*/ 2147483647 w 56"/>
              <a:gd name="T27" fmla="*/ 2147483647 h 271"/>
              <a:gd name="T28" fmla="*/ 2147483647 w 56"/>
              <a:gd name="T29" fmla="*/ 2147483647 h 271"/>
              <a:gd name="T30" fmla="*/ 2147483647 w 56"/>
              <a:gd name="T31" fmla="*/ 2147483647 h 271"/>
              <a:gd name="T32" fmla="*/ 2147483647 w 56"/>
              <a:gd name="T33" fmla="*/ 2147483647 h 271"/>
              <a:gd name="T34" fmla="*/ 2147483647 w 56"/>
              <a:gd name="T35" fmla="*/ 2147483647 h 271"/>
              <a:gd name="T36" fmla="*/ 2147483647 w 56"/>
              <a:gd name="T37" fmla="*/ 2147483647 h 271"/>
              <a:gd name="T38" fmla="*/ 2147483647 w 56"/>
              <a:gd name="T39" fmla="*/ 2147483647 h 271"/>
              <a:gd name="T40" fmla="*/ 2147483647 w 56"/>
              <a:gd name="T41" fmla="*/ 2147483647 h 271"/>
              <a:gd name="T42" fmla="*/ 2147483647 w 56"/>
              <a:gd name="T43" fmla="*/ 0 h 271"/>
              <a:gd name="T44" fmla="*/ 2147483647 w 56"/>
              <a:gd name="T45" fmla="*/ 0 h 271"/>
              <a:gd name="T46" fmla="*/ 2147483647 w 56"/>
              <a:gd name="T47" fmla="*/ 0 h 271"/>
              <a:gd name="T48" fmla="*/ 2147483647 w 56"/>
              <a:gd name="T49" fmla="*/ 2147483647 h 271"/>
              <a:gd name="T50" fmla="*/ 2147483647 w 56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3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7 w 186"/>
              <a:gd name="T1" fmla="*/ 2147483647 h 732"/>
              <a:gd name="T2" fmla="*/ 2147483647 w 186"/>
              <a:gd name="T3" fmla="*/ 2147483647 h 732"/>
              <a:gd name="T4" fmla="*/ 2147483647 w 186"/>
              <a:gd name="T5" fmla="*/ 2147483647 h 732"/>
              <a:gd name="T6" fmla="*/ 2147483647 w 186"/>
              <a:gd name="T7" fmla="*/ 2147483647 h 732"/>
              <a:gd name="T8" fmla="*/ 2147483647 w 186"/>
              <a:gd name="T9" fmla="*/ 2147483647 h 732"/>
              <a:gd name="T10" fmla="*/ 2147483647 w 186"/>
              <a:gd name="T11" fmla="*/ 2147483647 h 732"/>
              <a:gd name="T12" fmla="*/ 2147483647 w 186"/>
              <a:gd name="T13" fmla="*/ 2147483647 h 732"/>
              <a:gd name="T14" fmla="*/ 2147483647 w 186"/>
              <a:gd name="T15" fmla="*/ 2147483647 h 732"/>
              <a:gd name="T16" fmla="*/ 2147483647 w 186"/>
              <a:gd name="T17" fmla="*/ 2147483647 h 732"/>
              <a:gd name="T18" fmla="*/ 2147483647 w 186"/>
              <a:gd name="T19" fmla="*/ 2147483647 h 732"/>
              <a:gd name="T20" fmla="*/ 2147483647 w 186"/>
              <a:gd name="T21" fmla="*/ 2147483647 h 732"/>
              <a:gd name="T22" fmla="*/ 2147483647 w 186"/>
              <a:gd name="T23" fmla="*/ 2147483647 h 732"/>
              <a:gd name="T24" fmla="*/ 2147483647 w 186"/>
              <a:gd name="T25" fmla="*/ 2147483647 h 732"/>
              <a:gd name="T26" fmla="*/ 2147483647 w 186"/>
              <a:gd name="T27" fmla="*/ 2147483647 h 732"/>
              <a:gd name="T28" fmla="*/ 0 w 186"/>
              <a:gd name="T29" fmla="*/ 2147483647 h 732"/>
              <a:gd name="T30" fmla="*/ 2147483647 w 186"/>
              <a:gd name="T31" fmla="*/ 2147483647 h 732"/>
              <a:gd name="T32" fmla="*/ 2147483647 w 186"/>
              <a:gd name="T33" fmla="*/ 2147483647 h 732"/>
              <a:gd name="T34" fmla="*/ 2147483647 w 186"/>
              <a:gd name="T35" fmla="*/ 0 h 732"/>
              <a:gd name="T36" fmla="*/ 2147483647 w 186"/>
              <a:gd name="T37" fmla="*/ 2147483647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4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7 w 158"/>
              <a:gd name="T1" fmla="*/ 2147483647 h 625"/>
              <a:gd name="T2" fmla="*/ 2147483647 w 158"/>
              <a:gd name="T3" fmla="*/ 2147483647 h 625"/>
              <a:gd name="T4" fmla="*/ 2147483647 w 158"/>
              <a:gd name="T5" fmla="*/ 2147483647 h 625"/>
              <a:gd name="T6" fmla="*/ 2147483647 w 158"/>
              <a:gd name="T7" fmla="*/ 2147483647 h 625"/>
              <a:gd name="T8" fmla="*/ 2147483647 w 158"/>
              <a:gd name="T9" fmla="*/ 2147483647 h 625"/>
              <a:gd name="T10" fmla="*/ 2147483647 w 158"/>
              <a:gd name="T11" fmla="*/ 2147483647 h 625"/>
              <a:gd name="T12" fmla="*/ 2147483647 w 158"/>
              <a:gd name="T13" fmla="*/ 2147483647 h 625"/>
              <a:gd name="T14" fmla="*/ 2147483647 w 158"/>
              <a:gd name="T15" fmla="*/ 2147483647 h 625"/>
              <a:gd name="T16" fmla="*/ 2147483647 w 158"/>
              <a:gd name="T17" fmla="*/ 2147483647 h 625"/>
              <a:gd name="T18" fmla="*/ 2147483647 w 158"/>
              <a:gd name="T19" fmla="*/ 2147483647 h 625"/>
              <a:gd name="T20" fmla="*/ 2147483647 w 158"/>
              <a:gd name="T21" fmla="*/ 2147483647 h 625"/>
              <a:gd name="T22" fmla="*/ 2147483647 w 158"/>
              <a:gd name="T23" fmla="*/ 2147483647 h 625"/>
              <a:gd name="T24" fmla="*/ 2147483647 w 158"/>
              <a:gd name="T25" fmla="*/ 2147483647 h 625"/>
              <a:gd name="T26" fmla="*/ 2147483647 w 158"/>
              <a:gd name="T27" fmla="*/ 2147483647 h 625"/>
              <a:gd name="T28" fmla="*/ 0 w 158"/>
              <a:gd name="T29" fmla="*/ 2147483647 h 625"/>
              <a:gd name="T30" fmla="*/ 2147483647 w 158"/>
              <a:gd name="T31" fmla="*/ 2147483647 h 625"/>
              <a:gd name="T32" fmla="*/ 2147483647 w 158"/>
              <a:gd name="T33" fmla="*/ 2147483647 h 625"/>
              <a:gd name="T34" fmla="*/ 2147483647 w 158"/>
              <a:gd name="T35" fmla="*/ 0 h 625"/>
              <a:gd name="T36" fmla="*/ 2147483647 w 158"/>
              <a:gd name="T37" fmla="*/ 2147483647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5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7 w 131"/>
              <a:gd name="T1" fmla="*/ 2147483647 h 517"/>
              <a:gd name="T2" fmla="*/ 2147483647 w 131"/>
              <a:gd name="T3" fmla="*/ 2147483647 h 517"/>
              <a:gd name="T4" fmla="*/ 2147483647 w 131"/>
              <a:gd name="T5" fmla="*/ 2147483647 h 517"/>
              <a:gd name="T6" fmla="*/ 2147483647 w 131"/>
              <a:gd name="T7" fmla="*/ 2147483647 h 517"/>
              <a:gd name="T8" fmla="*/ 2147483647 w 131"/>
              <a:gd name="T9" fmla="*/ 2147483647 h 517"/>
              <a:gd name="T10" fmla="*/ 2147483647 w 131"/>
              <a:gd name="T11" fmla="*/ 2147483647 h 517"/>
              <a:gd name="T12" fmla="*/ 2147483647 w 131"/>
              <a:gd name="T13" fmla="*/ 2147483647 h 517"/>
              <a:gd name="T14" fmla="*/ 2147483647 w 131"/>
              <a:gd name="T15" fmla="*/ 2147483647 h 517"/>
              <a:gd name="T16" fmla="*/ 2147483647 w 131"/>
              <a:gd name="T17" fmla="*/ 2147483647 h 517"/>
              <a:gd name="T18" fmla="*/ 2147483647 w 131"/>
              <a:gd name="T19" fmla="*/ 2147483647 h 517"/>
              <a:gd name="T20" fmla="*/ 2147483647 w 131"/>
              <a:gd name="T21" fmla="*/ 2147483647 h 517"/>
              <a:gd name="T22" fmla="*/ 2147483647 w 131"/>
              <a:gd name="T23" fmla="*/ 2147483647 h 517"/>
              <a:gd name="T24" fmla="*/ 2147483647 w 131"/>
              <a:gd name="T25" fmla="*/ 2147483647 h 517"/>
              <a:gd name="T26" fmla="*/ 2147483647 w 131"/>
              <a:gd name="T27" fmla="*/ 2147483647 h 517"/>
              <a:gd name="T28" fmla="*/ 0 w 131"/>
              <a:gd name="T29" fmla="*/ 2147483647 h 517"/>
              <a:gd name="T30" fmla="*/ 2147483647 w 131"/>
              <a:gd name="T31" fmla="*/ 2147483647 h 517"/>
              <a:gd name="T32" fmla="*/ 2147483647 w 131"/>
              <a:gd name="T33" fmla="*/ 2147483647 h 517"/>
              <a:gd name="T34" fmla="*/ 2147483647 w 131"/>
              <a:gd name="T35" fmla="*/ 0 h 517"/>
              <a:gd name="T36" fmla="*/ 2147483647 w 131"/>
              <a:gd name="T37" fmla="*/ 2147483647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6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7 w 104"/>
              <a:gd name="T1" fmla="*/ 2147483647 h 411"/>
              <a:gd name="T2" fmla="*/ 2147483647 w 104"/>
              <a:gd name="T3" fmla="*/ 2147483647 h 411"/>
              <a:gd name="T4" fmla="*/ 2147483647 w 104"/>
              <a:gd name="T5" fmla="*/ 2147483647 h 411"/>
              <a:gd name="T6" fmla="*/ 2147483647 w 104"/>
              <a:gd name="T7" fmla="*/ 2147483647 h 411"/>
              <a:gd name="T8" fmla="*/ 2147483647 w 104"/>
              <a:gd name="T9" fmla="*/ 2147483647 h 411"/>
              <a:gd name="T10" fmla="*/ 2147483647 w 104"/>
              <a:gd name="T11" fmla="*/ 2147483647 h 411"/>
              <a:gd name="T12" fmla="*/ 2147483647 w 104"/>
              <a:gd name="T13" fmla="*/ 2147483647 h 411"/>
              <a:gd name="T14" fmla="*/ 2147483647 w 104"/>
              <a:gd name="T15" fmla="*/ 2147483647 h 411"/>
              <a:gd name="T16" fmla="*/ 2147483647 w 104"/>
              <a:gd name="T17" fmla="*/ 2147483647 h 411"/>
              <a:gd name="T18" fmla="*/ 2147483647 w 104"/>
              <a:gd name="T19" fmla="*/ 2147483647 h 411"/>
              <a:gd name="T20" fmla="*/ 2147483647 w 104"/>
              <a:gd name="T21" fmla="*/ 2147483647 h 411"/>
              <a:gd name="T22" fmla="*/ 2147483647 w 104"/>
              <a:gd name="T23" fmla="*/ 2147483647 h 411"/>
              <a:gd name="T24" fmla="*/ 2147483647 w 104"/>
              <a:gd name="T25" fmla="*/ 2147483647 h 411"/>
              <a:gd name="T26" fmla="*/ 2147483647 w 104"/>
              <a:gd name="T27" fmla="*/ 2147483647 h 411"/>
              <a:gd name="T28" fmla="*/ 0 w 104"/>
              <a:gd name="T29" fmla="*/ 2147483647 h 411"/>
              <a:gd name="T30" fmla="*/ 2147483647 w 104"/>
              <a:gd name="T31" fmla="*/ 2147483647 h 411"/>
              <a:gd name="T32" fmla="*/ 2147483647 w 104"/>
              <a:gd name="T33" fmla="*/ 2147483647 h 411"/>
              <a:gd name="T34" fmla="*/ 2147483647 w 104"/>
              <a:gd name="T35" fmla="*/ 0 h 411"/>
              <a:gd name="T36" fmla="*/ 2147483647 w 104"/>
              <a:gd name="T37" fmla="*/ 2147483647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7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7 w 76"/>
              <a:gd name="T1" fmla="*/ 2147483647 h 302"/>
              <a:gd name="T2" fmla="*/ 2147483647 w 76"/>
              <a:gd name="T3" fmla="*/ 2147483647 h 302"/>
              <a:gd name="T4" fmla="*/ 2147483647 w 76"/>
              <a:gd name="T5" fmla="*/ 2147483647 h 302"/>
              <a:gd name="T6" fmla="*/ 2147483647 w 76"/>
              <a:gd name="T7" fmla="*/ 2147483647 h 302"/>
              <a:gd name="T8" fmla="*/ 2147483647 w 76"/>
              <a:gd name="T9" fmla="*/ 2147483647 h 302"/>
              <a:gd name="T10" fmla="*/ 2147483647 w 76"/>
              <a:gd name="T11" fmla="*/ 2147483647 h 302"/>
              <a:gd name="T12" fmla="*/ 2147483647 w 76"/>
              <a:gd name="T13" fmla="*/ 2147483647 h 302"/>
              <a:gd name="T14" fmla="*/ 2147483647 w 76"/>
              <a:gd name="T15" fmla="*/ 2147483647 h 302"/>
              <a:gd name="T16" fmla="*/ 2147483647 w 76"/>
              <a:gd name="T17" fmla="*/ 2147483647 h 302"/>
              <a:gd name="T18" fmla="*/ 2147483647 w 76"/>
              <a:gd name="T19" fmla="*/ 2147483647 h 302"/>
              <a:gd name="T20" fmla="*/ 2147483647 w 76"/>
              <a:gd name="T21" fmla="*/ 2147483647 h 302"/>
              <a:gd name="T22" fmla="*/ 2147483647 w 76"/>
              <a:gd name="T23" fmla="*/ 2147483647 h 302"/>
              <a:gd name="T24" fmla="*/ 2147483647 w 76"/>
              <a:gd name="T25" fmla="*/ 2147483647 h 302"/>
              <a:gd name="T26" fmla="*/ 2147483647 w 76"/>
              <a:gd name="T27" fmla="*/ 2147483647 h 302"/>
              <a:gd name="T28" fmla="*/ 0 w 76"/>
              <a:gd name="T29" fmla="*/ 2147483647 h 302"/>
              <a:gd name="T30" fmla="*/ 2147483647 w 76"/>
              <a:gd name="T31" fmla="*/ 2147483647 h 302"/>
              <a:gd name="T32" fmla="*/ 2147483647 w 76"/>
              <a:gd name="T33" fmla="*/ 2147483647 h 302"/>
              <a:gd name="T34" fmla="*/ 2147483647 w 76"/>
              <a:gd name="T35" fmla="*/ 0 h 302"/>
              <a:gd name="T36" fmla="*/ 2147483647 w 76"/>
              <a:gd name="T37" fmla="*/ 2147483647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8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89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7 w 375"/>
              <a:gd name="T1" fmla="*/ 2147483647 h 440"/>
              <a:gd name="T2" fmla="*/ 2147483647 w 375"/>
              <a:gd name="T3" fmla="*/ 2147483647 h 440"/>
              <a:gd name="T4" fmla="*/ 2147483647 w 375"/>
              <a:gd name="T5" fmla="*/ 2147483647 h 440"/>
              <a:gd name="T6" fmla="*/ 2147483647 w 375"/>
              <a:gd name="T7" fmla="*/ 2147483647 h 440"/>
              <a:gd name="T8" fmla="*/ 2147483647 w 375"/>
              <a:gd name="T9" fmla="*/ 2147483647 h 440"/>
              <a:gd name="T10" fmla="*/ 2147483647 w 375"/>
              <a:gd name="T11" fmla="*/ 2147483647 h 440"/>
              <a:gd name="T12" fmla="*/ 0 w 375"/>
              <a:gd name="T13" fmla="*/ 2147483647 h 440"/>
              <a:gd name="T14" fmla="*/ 2147483647 w 375"/>
              <a:gd name="T15" fmla="*/ 2147483647 h 440"/>
              <a:gd name="T16" fmla="*/ 2147483647 w 375"/>
              <a:gd name="T17" fmla="*/ 2147483647 h 440"/>
              <a:gd name="T18" fmla="*/ 2147483647 w 375"/>
              <a:gd name="T19" fmla="*/ 2147483647 h 440"/>
              <a:gd name="T20" fmla="*/ 2147483647 w 375"/>
              <a:gd name="T21" fmla="*/ 2147483647 h 440"/>
              <a:gd name="T22" fmla="*/ 2147483647 w 375"/>
              <a:gd name="T23" fmla="*/ 2147483647 h 440"/>
              <a:gd name="T24" fmla="*/ 2147483647 w 375"/>
              <a:gd name="T25" fmla="*/ 2147483647 h 440"/>
              <a:gd name="T26" fmla="*/ 2147483647 w 375"/>
              <a:gd name="T27" fmla="*/ 2147483647 h 440"/>
              <a:gd name="T28" fmla="*/ 2147483647 w 375"/>
              <a:gd name="T29" fmla="*/ 2147483647 h 440"/>
              <a:gd name="T30" fmla="*/ 2147483647 w 375"/>
              <a:gd name="T31" fmla="*/ 2147483647 h 440"/>
              <a:gd name="T32" fmla="*/ 2147483647 w 375"/>
              <a:gd name="T33" fmla="*/ 2147483647 h 440"/>
              <a:gd name="T34" fmla="*/ 2147483647 w 375"/>
              <a:gd name="T35" fmla="*/ 2147483647 h 440"/>
              <a:gd name="T36" fmla="*/ 2147483647 w 375"/>
              <a:gd name="T37" fmla="*/ 2147483647 h 440"/>
              <a:gd name="T38" fmla="*/ 2147483647 w 375"/>
              <a:gd name="T39" fmla="*/ 2147483647 h 440"/>
              <a:gd name="T40" fmla="*/ 2147483647 w 375"/>
              <a:gd name="T41" fmla="*/ 2147483647 h 440"/>
              <a:gd name="T42" fmla="*/ 2147483647 w 375"/>
              <a:gd name="T43" fmla="*/ 2147483647 h 440"/>
              <a:gd name="T44" fmla="*/ 2147483647 w 375"/>
              <a:gd name="T45" fmla="*/ 2147483647 h 440"/>
              <a:gd name="T46" fmla="*/ 2147483647 w 375"/>
              <a:gd name="T47" fmla="*/ 2147483647 h 440"/>
              <a:gd name="T48" fmla="*/ 2147483647 w 375"/>
              <a:gd name="T49" fmla="*/ 2147483647 h 440"/>
              <a:gd name="T50" fmla="*/ 2147483647 w 375"/>
              <a:gd name="T51" fmla="*/ 2147483647 h 440"/>
              <a:gd name="T52" fmla="*/ 2147483647 w 375"/>
              <a:gd name="T53" fmla="*/ 2147483647 h 440"/>
              <a:gd name="T54" fmla="*/ 2147483647 w 375"/>
              <a:gd name="T55" fmla="*/ 2147483647 h 440"/>
              <a:gd name="T56" fmla="*/ 2147483647 w 375"/>
              <a:gd name="T57" fmla="*/ 2147483647 h 440"/>
              <a:gd name="T58" fmla="*/ 2147483647 w 375"/>
              <a:gd name="T59" fmla="*/ 2147483647 h 440"/>
              <a:gd name="T60" fmla="*/ 2147483647 w 375"/>
              <a:gd name="T61" fmla="*/ 2147483647 h 440"/>
              <a:gd name="T62" fmla="*/ 2147483647 w 375"/>
              <a:gd name="T63" fmla="*/ 2147483647 h 440"/>
              <a:gd name="T64" fmla="*/ 2147483647 w 375"/>
              <a:gd name="T65" fmla="*/ 2147483647 h 440"/>
              <a:gd name="T66" fmla="*/ 2147483647 w 375"/>
              <a:gd name="T67" fmla="*/ 2147483647 h 440"/>
              <a:gd name="T68" fmla="*/ 2147483647 w 375"/>
              <a:gd name="T69" fmla="*/ 2147483647 h 440"/>
              <a:gd name="T70" fmla="*/ 2147483647 w 375"/>
              <a:gd name="T71" fmla="*/ 2147483647 h 440"/>
              <a:gd name="T72" fmla="*/ 2147483647 w 375"/>
              <a:gd name="T73" fmla="*/ 2147483647 h 440"/>
              <a:gd name="T74" fmla="*/ 2147483647 w 375"/>
              <a:gd name="T75" fmla="*/ 2147483647 h 440"/>
              <a:gd name="T76" fmla="*/ 2147483647 w 375"/>
              <a:gd name="T77" fmla="*/ 2147483647 h 440"/>
              <a:gd name="T78" fmla="*/ 2147483647 w 375"/>
              <a:gd name="T79" fmla="*/ 2147483647 h 440"/>
              <a:gd name="T80" fmla="*/ 2147483647 w 375"/>
              <a:gd name="T81" fmla="*/ 2147483647 h 440"/>
              <a:gd name="T82" fmla="*/ 2147483647 w 375"/>
              <a:gd name="T83" fmla="*/ 0 h 440"/>
              <a:gd name="T84" fmla="*/ 2147483647 w 375"/>
              <a:gd name="T85" fmla="*/ 2147483647 h 440"/>
              <a:gd name="T86" fmla="*/ 2147483647 w 375"/>
              <a:gd name="T87" fmla="*/ 2147483647 h 440"/>
              <a:gd name="T88" fmla="*/ 2147483647 w 375"/>
              <a:gd name="T89" fmla="*/ 2147483647 h 440"/>
              <a:gd name="T90" fmla="*/ 2147483647 w 375"/>
              <a:gd name="T91" fmla="*/ 2147483647 h 440"/>
              <a:gd name="T92" fmla="*/ 2147483647 w 375"/>
              <a:gd name="T93" fmla="*/ 2147483647 h 440"/>
              <a:gd name="T94" fmla="*/ 2147483647 w 375"/>
              <a:gd name="T95" fmla="*/ 2147483647 h 440"/>
              <a:gd name="T96" fmla="*/ 2147483647 w 375"/>
              <a:gd name="T97" fmla="*/ 2147483647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0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1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2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7 h 917"/>
              <a:gd name="T4" fmla="*/ 2147483647 w 496"/>
              <a:gd name="T5" fmla="*/ 2147483647 h 917"/>
              <a:gd name="T6" fmla="*/ 2147483647 w 496"/>
              <a:gd name="T7" fmla="*/ 2147483647 h 917"/>
              <a:gd name="T8" fmla="*/ 2147483647 w 496"/>
              <a:gd name="T9" fmla="*/ 2147483647 h 917"/>
              <a:gd name="T10" fmla="*/ 2147483647 w 496"/>
              <a:gd name="T11" fmla="*/ 2147483647 h 917"/>
              <a:gd name="T12" fmla="*/ 2147483647 w 496"/>
              <a:gd name="T13" fmla="*/ 2147483647 h 917"/>
              <a:gd name="T14" fmla="*/ 2147483647 w 496"/>
              <a:gd name="T15" fmla="*/ 2147483647 h 917"/>
              <a:gd name="T16" fmla="*/ 2147483647 w 496"/>
              <a:gd name="T17" fmla="*/ 2147483647 h 917"/>
              <a:gd name="T18" fmla="*/ 2147483647 w 496"/>
              <a:gd name="T19" fmla="*/ 2147483647 h 917"/>
              <a:gd name="T20" fmla="*/ 2147483647 w 496"/>
              <a:gd name="T21" fmla="*/ 2147483647 h 917"/>
              <a:gd name="T22" fmla="*/ 2147483647 w 496"/>
              <a:gd name="T23" fmla="*/ 2147483647 h 917"/>
              <a:gd name="T24" fmla="*/ 2147483647 w 496"/>
              <a:gd name="T25" fmla="*/ 2147483647 h 917"/>
              <a:gd name="T26" fmla="*/ 2147483647 w 496"/>
              <a:gd name="T27" fmla="*/ 2147483647 h 917"/>
              <a:gd name="T28" fmla="*/ 2147483647 w 496"/>
              <a:gd name="T29" fmla="*/ 2147483647 h 917"/>
              <a:gd name="T30" fmla="*/ 2147483647 w 496"/>
              <a:gd name="T31" fmla="*/ 2147483647 h 917"/>
              <a:gd name="T32" fmla="*/ 2147483647 w 496"/>
              <a:gd name="T33" fmla="*/ 2147483647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3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7 h 125"/>
              <a:gd name="T2" fmla="*/ 2147483647 w 638"/>
              <a:gd name="T3" fmla="*/ 2147483647 h 125"/>
              <a:gd name="T4" fmla="*/ 2147483647 w 638"/>
              <a:gd name="T5" fmla="*/ 2147483647 h 125"/>
              <a:gd name="T6" fmla="*/ 2147483647 w 638"/>
              <a:gd name="T7" fmla="*/ 2147483647 h 125"/>
              <a:gd name="T8" fmla="*/ 2147483647 w 638"/>
              <a:gd name="T9" fmla="*/ 2147483647 h 125"/>
              <a:gd name="T10" fmla="*/ 2147483647 w 638"/>
              <a:gd name="T11" fmla="*/ 2147483647 h 125"/>
              <a:gd name="T12" fmla="*/ 2147483647 w 638"/>
              <a:gd name="T13" fmla="*/ 2147483647 h 125"/>
              <a:gd name="T14" fmla="*/ 2147483647 w 638"/>
              <a:gd name="T15" fmla="*/ 2147483647 h 125"/>
              <a:gd name="T16" fmla="*/ 2147483647 w 638"/>
              <a:gd name="T17" fmla="*/ 2147483647 h 125"/>
              <a:gd name="T18" fmla="*/ 2147483647 w 638"/>
              <a:gd name="T19" fmla="*/ 2147483647 h 125"/>
              <a:gd name="T20" fmla="*/ 2147483647 w 638"/>
              <a:gd name="T21" fmla="*/ 2147483647 h 125"/>
              <a:gd name="T22" fmla="*/ 2147483647 w 638"/>
              <a:gd name="T23" fmla="*/ 2147483647 h 125"/>
              <a:gd name="T24" fmla="*/ 2147483647 w 638"/>
              <a:gd name="T25" fmla="*/ 2147483647 h 125"/>
              <a:gd name="T26" fmla="*/ 2147483647 w 638"/>
              <a:gd name="T27" fmla="*/ 2147483647 h 125"/>
              <a:gd name="T28" fmla="*/ 2147483647 w 638"/>
              <a:gd name="T29" fmla="*/ 2147483647 h 125"/>
              <a:gd name="T30" fmla="*/ 2147483647 w 638"/>
              <a:gd name="T31" fmla="*/ 2147483647 h 125"/>
              <a:gd name="T32" fmla="*/ 2147483647 w 638"/>
              <a:gd name="T33" fmla="*/ 2147483647 h 125"/>
              <a:gd name="T34" fmla="*/ 2147483647 w 638"/>
              <a:gd name="T35" fmla="*/ 0 h 125"/>
              <a:gd name="T36" fmla="*/ 2147483647 w 638"/>
              <a:gd name="T37" fmla="*/ 0 h 125"/>
              <a:gd name="T38" fmla="*/ 2147483647 w 638"/>
              <a:gd name="T39" fmla="*/ 0 h 125"/>
              <a:gd name="T40" fmla="*/ 2147483647 w 638"/>
              <a:gd name="T41" fmla="*/ 0 h 125"/>
              <a:gd name="T42" fmla="*/ 2147483647 w 638"/>
              <a:gd name="T43" fmla="*/ 2147483647 h 125"/>
              <a:gd name="T44" fmla="*/ 2147483647 w 638"/>
              <a:gd name="T45" fmla="*/ 2147483647 h 125"/>
              <a:gd name="T46" fmla="*/ 2147483647 w 638"/>
              <a:gd name="T47" fmla="*/ 2147483647 h 125"/>
              <a:gd name="T48" fmla="*/ 2147483647 w 638"/>
              <a:gd name="T49" fmla="*/ 2147483647 h 125"/>
              <a:gd name="T50" fmla="*/ 2147483647 w 638"/>
              <a:gd name="T51" fmla="*/ 2147483647 h 125"/>
              <a:gd name="T52" fmla="*/ 2147483647 w 638"/>
              <a:gd name="T53" fmla="*/ 2147483647 h 125"/>
              <a:gd name="T54" fmla="*/ 2147483647 w 638"/>
              <a:gd name="T55" fmla="*/ 2147483647 h 125"/>
              <a:gd name="T56" fmla="*/ 2147483647 w 638"/>
              <a:gd name="T57" fmla="*/ 2147483647 h 125"/>
              <a:gd name="T58" fmla="*/ 2147483647 w 638"/>
              <a:gd name="T59" fmla="*/ 2147483647 h 125"/>
              <a:gd name="T60" fmla="*/ 2147483647 w 638"/>
              <a:gd name="T61" fmla="*/ 2147483647 h 125"/>
              <a:gd name="T62" fmla="*/ 2147483647 w 638"/>
              <a:gd name="T63" fmla="*/ 2147483647 h 125"/>
              <a:gd name="T64" fmla="*/ 2147483647 w 638"/>
              <a:gd name="T65" fmla="*/ 2147483647 h 125"/>
              <a:gd name="T66" fmla="*/ 0 w 638"/>
              <a:gd name="T67" fmla="*/ 2147483647 h 125"/>
              <a:gd name="T68" fmla="*/ 0 w 638"/>
              <a:gd name="T69" fmla="*/ 2147483647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4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7 w 1075"/>
              <a:gd name="T1" fmla="*/ 2147483647 h 356"/>
              <a:gd name="T2" fmla="*/ 2147483647 w 1075"/>
              <a:gd name="T3" fmla="*/ 2147483647 h 356"/>
              <a:gd name="T4" fmla="*/ 2147483647 w 1075"/>
              <a:gd name="T5" fmla="*/ 2147483647 h 356"/>
              <a:gd name="T6" fmla="*/ 2147483647 w 1075"/>
              <a:gd name="T7" fmla="*/ 2147483647 h 356"/>
              <a:gd name="T8" fmla="*/ 2147483647 w 1075"/>
              <a:gd name="T9" fmla="*/ 2147483647 h 356"/>
              <a:gd name="T10" fmla="*/ 2147483647 w 1075"/>
              <a:gd name="T11" fmla="*/ 2147483647 h 356"/>
              <a:gd name="T12" fmla="*/ 2147483647 w 1075"/>
              <a:gd name="T13" fmla="*/ 2147483647 h 356"/>
              <a:gd name="T14" fmla="*/ 2147483647 w 1075"/>
              <a:gd name="T15" fmla="*/ 2147483647 h 356"/>
              <a:gd name="T16" fmla="*/ 2147483647 w 1075"/>
              <a:gd name="T17" fmla="*/ 2147483647 h 356"/>
              <a:gd name="T18" fmla="*/ 2147483647 w 1075"/>
              <a:gd name="T19" fmla="*/ 2147483647 h 356"/>
              <a:gd name="T20" fmla="*/ 2147483647 w 1075"/>
              <a:gd name="T21" fmla="*/ 2147483647 h 356"/>
              <a:gd name="T22" fmla="*/ 2147483647 w 1075"/>
              <a:gd name="T23" fmla="*/ 2147483647 h 356"/>
              <a:gd name="T24" fmla="*/ 2147483647 w 1075"/>
              <a:gd name="T25" fmla="*/ 2147483647 h 356"/>
              <a:gd name="T26" fmla="*/ 2147483647 w 1075"/>
              <a:gd name="T27" fmla="*/ 2147483647 h 356"/>
              <a:gd name="T28" fmla="*/ 2147483647 w 1075"/>
              <a:gd name="T29" fmla="*/ 2147483647 h 356"/>
              <a:gd name="T30" fmla="*/ 2147483647 w 1075"/>
              <a:gd name="T31" fmla="*/ 2147483647 h 356"/>
              <a:gd name="T32" fmla="*/ 2147483647 w 1075"/>
              <a:gd name="T33" fmla="*/ 2147483647 h 356"/>
              <a:gd name="T34" fmla="*/ 0 w 1075"/>
              <a:gd name="T35" fmla="*/ 2147483647 h 356"/>
              <a:gd name="T36" fmla="*/ 2147483647 w 1075"/>
              <a:gd name="T37" fmla="*/ 0 h 356"/>
              <a:gd name="T38" fmla="*/ 2147483647 w 1075"/>
              <a:gd name="T39" fmla="*/ 2147483647 h 356"/>
              <a:gd name="T40" fmla="*/ 2147483647 w 1075"/>
              <a:gd name="T41" fmla="*/ 2147483647 h 356"/>
              <a:gd name="T42" fmla="*/ 2147483647 w 1075"/>
              <a:gd name="T43" fmla="*/ 2147483647 h 356"/>
              <a:gd name="T44" fmla="*/ 2147483647 w 1075"/>
              <a:gd name="T45" fmla="*/ 2147483647 h 356"/>
              <a:gd name="T46" fmla="*/ 2147483647 w 1075"/>
              <a:gd name="T47" fmla="*/ 2147483647 h 356"/>
              <a:gd name="T48" fmla="*/ 2147483647 w 1075"/>
              <a:gd name="T49" fmla="*/ 2147483647 h 356"/>
              <a:gd name="T50" fmla="*/ 2147483647 w 1075"/>
              <a:gd name="T51" fmla="*/ 2147483647 h 356"/>
              <a:gd name="T52" fmla="*/ 2147483647 w 1075"/>
              <a:gd name="T53" fmla="*/ 2147483647 h 356"/>
              <a:gd name="T54" fmla="*/ 2147483647 w 1075"/>
              <a:gd name="T55" fmla="*/ 2147483647 h 356"/>
              <a:gd name="T56" fmla="*/ 2147483647 w 1075"/>
              <a:gd name="T57" fmla="*/ 2147483647 h 356"/>
              <a:gd name="T58" fmla="*/ 2147483647 w 1075"/>
              <a:gd name="T59" fmla="*/ 2147483647 h 356"/>
              <a:gd name="T60" fmla="*/ 2147483647 w 1075"/>
              <a:gd name="T61" fmla="*/ 2147483647 h 356"/>
              <a:gd name="T62" fmla="*/ 2147483647 w 1075"/>
              <a:gd name="T63" fmla="*/ 2147483647 h 356"/>
              <a:gd name="T64" fmla="*/ 2147483647 w 1075"/>
              <a:gd name="T65" fmla="*/ 2147483647 h 356"/>
              <a:gd name="T66" fmla="*/ 2147483647 w 1075"/>
              <a:gd name="T67" fmla="*/ 2147483647 h 356"/>
              <a:gd name="T68" fmla="*/ 2147483647 w 1075"/>
              <a:gd name="T69" fmla="*/ 2147483647 h 356"/>
              <a:gd name="T70" fmla="*/ 2147483647 w 1075"/>
              <a:gd name="T71" fmla="*/ 2147483647 h 356"/>
              <a:gd name="T72" fmla="*/ 2147483647 w 1075"/>
              <a:gd name="T73" fmla="*/ 2147483647 h 356"/>
              <a:gd name="T74" fmla="*/ 2147483647 w 1075"/>
              <a:gd name="T75" fmla="*/ 2147483647 h 356"/>
              <a:gd name="T76" fmla="*/ 2147483647 w 1075"/>
              <a:gd name="T77" fmla="*/ 2147483647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5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7 w 1095"/>
              <a:gd name="T3" fmla="*/ 2147483647 h 319"/>
              <a:gd name="T4" fmla="*/ 2147483647 w 1095"/>
              <a:gd name="T5" fmla="*/ 2147483647 h 319"/>
              <a:gd name="T6" fmla="*/ 2147483647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6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7 h 285"/>
              <a:gd name="T2" fmla="*/ 2147483647 w 1082"/>
              <a:gd name="T3" fmla="*/ 2147483647 h 285"/>
              <a:gd name="T4" fmla="*/ 2147483647 w 1082"/>
              <a:gd name="T5" fmla="*/ 2147483647 h 285"/>
              <a:gd name="T6" fmla="*/ 2147483647 w 1082"/>
              <a:gd name="T7" fmla="*/ 0 h 285"/>
              <a:gd name="T8" fmla="*/ 0 w 1082"/>
              <a:gd name="T9" fmla="*/ 2147483647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7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7 w 1087"/>
              <a:gd name="T3" fmla="*/ 2147483647 h 315"/>
              <a:gd name="T4" fmla="*/ 2147483647 w 1087"/>
              <a:gd name="T5" fmla="*/ 2147483647 h 315"/>
              <a:gd name="T6" fmla="*/ 2147483647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8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1296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99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1295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0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1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02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3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4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12933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4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5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6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937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938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939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2952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3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4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0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2949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0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1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1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2942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943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4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5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6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7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8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05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6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12931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2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7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8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09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1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2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3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14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12928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9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0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5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12925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6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7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6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12918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9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0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1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2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3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4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7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8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9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0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21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2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3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4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5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26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12915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6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7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7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12912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3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4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8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12905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06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7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8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9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0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1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9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30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1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2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3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4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35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1290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6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12899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0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1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7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38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12892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3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4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5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6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7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8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9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0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1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42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12890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1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3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12888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9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4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12886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7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2745" name="Picture 3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3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12747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112748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C</a:t>
            </a:r>
          </a:p>
        </p:txBody>
      </p:sp>
      <p:sp>
        <p:nvSpPr>
          <p:cNvPr id="112749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D</a:t>
            </a:r>
          </a:p>
        </p:txBody>
      </p:sp>
      <p:sp>
        <p:nvSpPr>
          <p:cNvPr id="112750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51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2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4270375" y="1778000"/>
            <a:ext cx="4656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u="sng">
                <a:solidFill>
                  <a:srgbClr val="CC0000"/>
                </a:solidFill>
                <a:latin typeface="Gill Sans MT" panose="020B0502020104020203" pitchFamily="34" charset="0"/>
              </a:rPr>
              <a:t>A:</a:t>
            </a:r>
            <a:r>
              <a:rPr lang="en-US" altLang="en-US" sz="240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400">
                <a:latin typeface="Gill Sans MT" panose="020B0502020104020203" pitchFamily="34" charset="0"/>
              </a:rPr>
              <a:t>as red 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ja-JP" altLang="en-US" sz="2400" baseline="30000">
                <a:solidFill>
                  <a:srgbClr val="CC0000"/>
                </a:solidFill>
                <a:latin typeface="Gill Sans MT" panose="020B0502020104020203" pitchFamily="34" charset="0"/>
              </a:rPr>
              <a:t>’</a:t>
            </a:r>
            <a:r>
              <a:rPr lang="en-US" altLang="ja-JP" sz="2400">
                <a:latin typeface="Gill Sans MT" panose="020B0502020104020203" pitchFamily="34" charset="0"/>
              </a:rPr>
              <a:t> increases, all arriving blue pkts at upper queue are dropped, blue throughput </a:t>
            </a:r>
            <a:r>
              <a:rPr lang="en-US" altLang="ja-JP" sz="2400">
                <a:latin typeface="Wingdings 3" panose="05040102010807070707" pitchFamily="18" charset="2"/>
              </a:rPr>
              <a:t>g</a:t>
            </a:r>
            <a:r>
              <a:rPr lang="en-US" altLang="ja-JP" sz="2400">
                <a:latin typeface="Gill Sans MT" panose="020B0502020104020203" pitchFamily="34" charset="0"/>
              </a:rPr>
              <a:t> 0</a:t>
            </a:r>
            <a:endParaRPr lang="en-US" altLang="en-US" sz="2400">
              <a:latin typeface="Gill Sans MT" panose="020B0502020104020203" pitchFamily="34" charset="0"/>
            </a:endParaRPr>
          </a:p>
        </p:txBody>
      </p:sp>
      <p:grpSp>
        <p:nvGrpSpPr>
          <p:cNvPr id="112754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12854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56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7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1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59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77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8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3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1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75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6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5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56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4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73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4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65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66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71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2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60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68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9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3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71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5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6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7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8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69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70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5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12822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6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24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5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7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45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6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1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9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43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4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3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24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32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41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2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33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34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39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0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8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6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7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1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9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3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4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5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6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37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8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6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12790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92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3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7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5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3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4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89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7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1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2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1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92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00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9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0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01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2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7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08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6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4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5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9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7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1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2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3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4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05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6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7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12758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2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60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1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5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3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81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2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7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5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79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0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9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60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8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77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6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8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769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70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75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6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64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2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3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5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9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0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1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2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373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4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165269A-3459-4BB8-8B9B-FC0BFA9E740C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Gill Sans MT" panose="020B0502020104020203" pitchFamily="34" charset="0"/>
              </a:rPr>
              <a:t>another </a:t>
            </a:r>
            <a:r>
              <a:rPr lang="ja-JP" altLang="en-US" sz="2800">
                <a:solidFill>
                  <a:srgbClr val="FF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solidFill>
                  <a:srgbClr val="FF0000"/>
                </a:solidFill>
                <a:latin typeface="Gill Sans MT" panose="020B0502020104020203" pitchFamily="34" charset="0"/>
              </a:rPr>
              <a:t>cost</a:t>
            </a:r>
            <a:r>
              <a:rPr lang="ja-JP" altLang="en-US" sz="2800">
                <a:solidFill>
                  <a:srgbClr val="FF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solidFill>
                  <a:srgbClr val="FF0000"/>
                </a:solidFill>
                <a:latin typeface="Gill Sans MT" panose="020B0502020104020203" pitchFamily="34" charset="0"/>
              </a:rPr>
              <a:t> of congestion: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when packet dropped, any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upstream transmission capacity used for that packet was wasted!</a:t>
            </a:r>
            <a:endParaRPr lang="en-US" altLang="en-US" sz="2800">
              <a:latin typeface="Gill Sans MT" panose="020B0502020104020203" pitchFamily="34" charset="0"/>
            </a:endParaRPr>
          </a:p>
        </p:txBody>
      </p:sp>
      <p:sp>
        <p:nvSpPr>
          <p:cNvPr id="113669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1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13818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9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20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1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2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3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2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3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13812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3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4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5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6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7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13806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7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8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9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0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1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9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13800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1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2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3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4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5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0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13778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9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3782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3783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84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3797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8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9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5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3794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5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6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6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3787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88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9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0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1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2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3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81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2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13776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7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683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84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87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88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689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13773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0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13770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1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2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1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13763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64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5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7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8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9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96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99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0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01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13760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1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2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2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13757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8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9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3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13750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51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3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4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5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6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4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705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8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9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10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13747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8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9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11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13744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5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6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12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3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13737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8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9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0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1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2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3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14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5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6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7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13735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6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8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13733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4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9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13731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2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3720" name="Picture 3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315036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/Causes/costs of congestion: scenario 3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724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9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1" name="Text Box 337"/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Symbol" charset="0"/>
              </a:rPr>
              <a:t>l</a:t>
            </a:r>
            <a:r>
              <a:rPr lang="en-US" sz="2400" baseline="-25000"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latin typeface="Arial" panose="020B0604020202020204" pitchFamily="34" charset="0"/>
              </a:rPr>
              <a:t>in</a:t>
            </a:r>
            <a:r>
              <a:rPr lang="ja-JP" altLang="en-US" sz="2400" baseline="30000">
                <a:latin typeface="Arial" panose="020B0604020202020204" pitchFamily="34" charset="0"/>
              </a:rPr>
              <a:t>’</a:t>
            </a:r>
            <a:endParaRPr lang="en-US" altLang="en-US" sz="2400" baseline="30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BE08DA9-CE1B-49BF-B334-19FEA08F9F69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813" y="56271"/>
            <a:ext cx="8832312" cy="130829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Approaches towards congestion control </a:t>
            </a:r>
            <a:br>
              <a:rPr lang="en-US" sz="3600" dirty="0">
                <a:ea typeface="ＭＳ Ｐゴシック" charset="0"/>
                <a:cs typeface="+mj-cs"/>
              </a:rPr>
            </a:br>
            <a:r>
              <a:rPr lang="en-US" sz="2800" dirty="0">
                <a:ea typeface="ＭＳ Ｐゴシック" charset="0"/>
                <a:cs typeface="+mj-cs"/>
              </a:rPr>
              <a:t>///EA, </a:t>
            </a:r>
            <a:r>
              <a:rPr lang="en-US" sz="2800" dirty="0" err="1">
                <a:ea typeface="ＭＳ Ｐゴシック" charset="0"/>
                <a:cs typeface="+mj-cs"/>
              </a:rPr>
              <a:t>CA14&amp;M</a:t>
            </a:r>
            <a:r>
              <a:rPr lang="en-US" sz="2800" dirty="0">
                <a:ea typeface="ＭＳ Ｐゴシック" charset="0"/>
                <a:cs typeface="+mj-cs"/>
              </a:rPr>
              <a:t> Mon 19 Oct, </a:t>
            </a:r>
            <a:r>
              <a:rPr lang="en-US" sz="2800" dirty="0" err="1">
                <a:ea typeface="ＭＳ Ｐゴシック" charset="0"/>
                <a:cs typeface="+mj-cs"/>
              </a:rPr>
              <a:t>C8A</a:t>
            </a:r>
            <a:r>
              <a:rPr lang="en-US" sz="2800" dirty="0">
                <a:ea typeface="ＭＳ Ｐゴシック" charset="0"/>
                <a:cs typeface="+mj-cs"/>
              </a:rPr>
              <a:t> Tue 20 Oct</a:t>
            </a:r>
            <a:br>
              <a:rPr lang="en-US" sz="2800" dirty="0">
                <a:ea typeface="ＭＳ Ｐゴシック" charset="0"/>
                <a:cs typeface="+mj-cs"/>
              </a:rPr>
            </a:br>
            <a:r>
              <a:rPr lang="en-US" sz="2800" dirty="0">
                <a:highlight>
                  <a:srgbClr val="FFFF00"/>
                </a:highlight>
                <a:ea typeface="ＭＳ Ｐゴシック" charset="0"/>
                <a:cs typeface="+mj-cs"/>
              </a:rPr>
              <a:t>///</a:t>
            </a:r>
            <a:r>
              <a:rPr lang="en-US" sz="2800" dirty="0" err="1">
                <a:highlight>
                  <a:srgbClr val="FFFF00"/>
                </a:highlight>
                <a:ea typeface="ＭＳ Ｐゴシック" charset="0"/>
                <a:cs typeface="+mj-cs"/>
              </a:rPr>
              <a:t>CA14&amp;M</a:t>
            </a:r>
            <a:r>
              <a:rPr lang="en-US" sz="2800" dirty="0">
                <a:highlight>
                  <a:srgbClr val="FFFF00"/>
                </a:highlight>
                <a:ea typeface="ＭＳ Ｐゴシック" charset="0"/>
                <a:cs typeface="+mj-cs"/>
              </a:rPr>
              <a:t> on Wed </a:t>
            </a:r>
            <a:r>
              <a:rPr lang="en-US" sz="2800">
                <a:highlight>
                  <a:srgbClr val="FFFF00"/>
                </a:highlight>
                <a:ea typeface="ＭＳ Ｐゴシック" charset="0"/>
                <a:cs typeface="+mj-cs"/>
              </a:rPr>
              <a:t>21 Oct not </a:t>
            </a:r>
            <a:r>
              <a:rPr lang="en-US" sz="2800" dirty="0">
                <a:highlight>
                  <a:srgbClr val="FFFF00"/>
                </a:highlight>
                <a:ea typeface="ＭＳ Ｐゴシック" charset="0"/>
                <a:cs typeface="+mj-cs"/>
              </a:rPr>
              <a:t>delivered</a:t>
            </a:r>
            <a:endParaRPr lang="en-US" dirty="0">
              <a:highlight>
                <a:srgbClr val="FFFF00"/>
              </a:highlight>
              <a:ea typeface="ＭＳ Ｐゴシック" charset="0"/>
              <a:cs typeface="+mj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42925" y="1504950"/>
            <a:ext cx="81549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Gill Sans MT" charset="0"/>
                <a:ea typeface="ＭＳ Ｐゴシック" charset="0"/>
              </a:rPr>
              <a:t>two broad approaches towards congestion control:</a:t>
            </a:r>
          </a:p>
        </p:txBody>
      </p:sp>
      <p:pic>
        <p:nvPicPr>
          <p:cNvPr id="11469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191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508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768350" y="2528888"/>
            <a:ext cx="2979738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390775"/>
            <a:ext cx="3295650" cy="3810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end-end congestion control: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explicit feedback from network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congestion inferred from end-system observed loss, delay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approach taken by TCP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78363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865688" y="2551113"/>
            <a:ext cx="30924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392363"/>
            <a:ext cx="3549650" cy="3905250"/>
          </a:xfrm>
        </p:spPr>
        <p:txBody>
          <a:bodyPr/>
          <a:lstStyle/>
          <a:p>
            <a:pPr marL="282575" indent="-282575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 marL="282575" indent="-282575"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routers provide feedback to end systems</a:t>
            </a:r>
          </a:p>
          <a:p>
            <a:pPr marL="576263" lvl="1" indent="-179388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single bit indicating congestion (SNA, </a:t>
            </a:r>
            <a:r>
              <a:rPr lang="en-US" dirty="0" err="1">
                <a:ea typeface="ＭＳ Ｐゴシック" charset="0"/>
              </a:rPr>
              <a:t>DECbit</a:t>
            </a:r>
            <a:r>
              <a:rPr lang="en-US" dirty="0">
                <a:ea typeface="ＭＳ Ｐゴシック" charset="0"/>
              </a:rPr>
              <a:t>, TCP/IP ECN, ATM)</a:t>
            </a:r>
          </a:p>
          <a:p>
            <a:pPr marL="576263" lvl="1" indent="-179388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explicit rate for sender to send at</a:t>
            </a:r>
            <a:endParaRPr lang="en-US" sz="20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62FC638-3E40-4D74-BD18-482B273E9E49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pic>
        <p:nvPicPr>
          <p:cNvPr id="118787" name="Picture 1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en-US" sz="4000">
                <a:ea typeface="ＭＳ Ｐゴシック" charset="0"/>
                <a:cs typeface="+mj-cs"/>
              </a:rPr>
              <a:t>TCP congestion control: </a:t>
            </a:r>
            <a:r>
              <a:rPr lang="en-US" sz="3200">
                <a:ea typeface="ＭＳ Ｐゴシック" charset="0"/>
                <a:cs typeface="+mj-cs"/>
              </a:rPr>
              <a:t>additive 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approach:</a:t>
            </a:r>
            <a:r>
              <a:rPr lang="en-US" sz="2800" i="1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>
                <a:latin typeface="Gill Sans MT" charset="0"/>
                <a:ea typeface="ＭＳ Ｐゴシック" charset="0"/>
              </a:rPr>
              <a:t>sender</a:t>
            </a:r>
            <a:r>
              <a:rPr lang="en-US" sz="2800" i="1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>
                <a:latin typeface="Gill Sans MT" charset="0"/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additive increase:</a:t>
            </a:r>
            <a:r>
              <a:rPr lang="en-US" sz="2800">
                <a:latin typeface="Gill Sans MT" charset="0"/>
                <a:ea typeface="ＭＳ Ｐゴシック" charset="0"/>
              </a:rPr>
              <a:t> increase  </a:t>
            </a:r>
            <a:r>
              <a:rPr lang="en-US" sz="2800" b="1">
                <a:latin typeface="Courier New" charset="0"/>
                <a:ea typeface="ＭＳ Ｐゴシック" charset="0"/>
              </a:rPr>
              <a:t>cwnd</a:t>
            </a:r>
            <a:r>
              <a:rPr lang="en-US" sz="2800">
                <a:latin typeface="Courier New" charset="0"/>
                <a:ea typeface="ＭＳ Ｐゴシック" charset="0"/>
              </a:rPr>
              <a:t> </a:t>
            </a:r>
            <a:r>
              <a:rPr lang="en-US" sz="2800">
                <a:latin typeface="Gill Sans MT" charset="0"/>
                <a:ea typeface="ＭＳ Ｐゴシック" charset="0"/>
              </a:rPr>
              <a:t>by 1 MSS every RTT until loss detected</a:t>
            </a:r>
            <a:endParaRPr lang="en-US" sz="2800" i="1">
              <a:latin typeface="Gill Sans MT" charset="0"/>
              <a:ea typeface="ＭＳ Ｐゴシック" charset="0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multiplicative decrease</a:t>
            </a:r>
            <a:r>
              <a:rPr lang="en-US" sz="28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>
                <a:latin typeface="Gill Sans MT" charset="0"/>
                <a:ea typeface="ＭＳ Ｐゴシック" charset="0"/>
              </a:rPr>
              <a:t> cut </a:t>
            </a:r>
            <a:r>
              <a:rPr lang="en-US" sz="2800" b="1">
                <a:latin typeface="Courier New" charset="0"/>
                <a:ea typeface="ＭＳ Ｐゴシック" charset="0"/>
              </a:rPr>
              <a:t>cwnd </a:t>
            </a:r>
            <a:r>
              <a:rPr lang="en-US" sz="2800">
                <a:latin typeface="Gill Sans MT" charset="0"/>
                <a:ea typeface="ＭＳ Ｐゴシック" charset="0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4" name="Text Box 12"/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latin typeface="Courier New" charset="0"/>
              </a:rPr>
              <a:t>cwnd:</a:t>
            </a:r>
            <a:r>
              <a:rPr lang="en-US" sz="1400">
                <a:latin typeface="Arial" charset="0"/>
              </a:rPr>
              <a:t> TCP sender 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congestion window size</a:t>
            </a: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for bandwidth</a:t>
            </a:r>
          </a:p>
        </p:txBody>
      </p:sp>
      <p:sp>
        <p:nvSpPr>
          <p:cNvPr id="101386" name="Line 17"/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7" name="Line 18"/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8807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01393" name="Text Box 32"/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/>
              <a:t>additively increase window size …</a:t>
            </a:r>
          </a:p>
          <a:p>
            <a:pPr algn="l"/>
            <a:r>
              <a:rPr lang="en-US" altLang="en-US"/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8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08D9EF9-1526-4848-AA4A-0A412665CCB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pic>
        <p:nvPicPr>
          <p:cNvPr id="24579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Connectionless demultiplexing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buFont typeface="Wingdings" charset="0"/>
              <a:buChar char="v"/>
              <a:defRPr/>
            </a:pPr>
            <a:r>
              <a:rPr lang="en-US" i="1" dirty="0">
                <a:ea typeface="ＭＳ Ｐゴシック" charset="0"/>
                <a:cs typeface="+mn-cs"/>
              </a:rPr>
              <a:t>recall:</a:t>
            </a:r>
            <a:r>
              <a:rPr lang="en-US" dirty="0">
                <a:ea typeface="ＭＳ Ｐゴシック" charset="0"/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mySocket1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       = new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(</a:t>
            </a:r>
            <a:r>
              <a:rPr lang="en-US" sz="2000" b="1" dirty="0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12534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 dirty="0"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when host receives UDP segment: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checks destination port # in segment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 dirty="0">
                <a:latin typeface="Gill Sans MT" charset="0"/>
                <a:ea typeface="ＭＳ Ｐゴシック" charset="0"/>
              </a:rPr>
              <a:t>recall:</a:t>
            </a:r>
            <a:r>
              <a:rPr lang="en-US" sz="2800" dirty="0">
                <a:latin typeface="Gill Sans MT" charset="0"/>
                <a:ea typeface="ＭＳ Ｐゴシック" charset="0"/>
              </a:rPr>
              <a:t> when creating datagram to send into UDP socket, must specify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dest. port #,</a:t>
            </a:r>
            <a:r>
              <a:rPr lang="en-US" sz="2400">
                <a:latin typeface="Gill Sans MT" charset="0"/>
                <a:ea typeface="ＭＳ Ｐゴシック" charset="0"/>
              </a:rPr>
              <a:t> but different source IP addresses and/or source port numbers will be directed to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socket </a:t>
            </a:r>
            <a:r>
              <a:rPr lang="en-US" sz="2400">
                <a:latin typeface="Gill Sans MT" charset="0"/>
                <a:ea typeface="ＭＳ Ｐゴシック" charset="0"/>
              </a:rPr>
              <a:t>at dest</a:t>
            </a: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358611" y="3804949"/>
            <a:ext cx="58451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4F0A2A9-EAF1-4207-9173-6996DE641AB6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pic>
        <p:nvPicPr>
          <p:cNvPr id="119811" name="Picture 8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8579680" cy="769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/TCP Congestion Control: details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sender limits transmission: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>
                <a:ea typeface="ＭＳ Ｐゴシック" charset="0"/>
                <a:cs typeface="+mn-cs"/>
              </a:rPr>
              <a:t> is dynamic, function of perceived network congestion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ea typeface="ＭＳ Ｐゴシック" charset="0"/>
                <a:cs typeface="+mn-cs"/>
              </a:rPr>
              <a:t>roughly:</a:t>
            </a:r>
            <a:r>
              <a:rPr lang="en-US">
                <a:ea typeface="ＭＳ Ｐゴシック" charset="0"/>
                <a:cs typeface="+mn-cs"/>
              </a:rPr>
              <a:t> send cwnd 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9853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altLang="en-US" sz="140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 sent</a:t>
            </a:r>
          </a:p>
        </p:txBody>
      </p:sp>
      <p:sp>
        <p:nvSpPr>
          <p:cNvPr id="102451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b="1">
                <a:latin typeface="Courier New" charset="0"/>
              </a:rPr>
              <a:t>cwnd</a:t>
            </a:r>
            <a:endParaRPr lang="en-US" sz="1400" b="1" i="1">
              <a:latin typeface="Courier New" charset="0"/>
            </a:endParaRPr>
          </a:p>
        </p:txBody>
      </p:sp>
      <p:grpSp>
        <p:nvGrpSpPr>
          <p:cNvPr id="119859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9860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55" y="1742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27" y="1695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9861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LastByteSent-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	LastByteAcked</a:t>
            </a:r>
            <a:endParaRPr lang="en-US" sz="1800">
              <a:latin typeface="Courier New" charset="0"/>
            </a:endParaRPr>
          </a:p>
        </p:txBody>
      </p:sp>
      <p:grpSp>
        <p:nvGrpSpPr>
          <p:cNvPr id="119863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/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latin typeface="Courier New" charset="0"/>
              </a:rPr>
              <a:t>cwnd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/>
              <a:t>sender sequence number space </a:t>
            </a:r>
          </a:p>
        </p:txBody>
      </p:sp>
      <p:sp>
        <p:nvSpPr>
          <p:cNvPr id="102460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Arial" charset="0"/>
              </a:rPr>
              <a:t>rate</a:t>
            </a:r>
          </a:p>
        </p:txBody>
      </p:sp>
      <p:grpSp>
        <p:nvGrpSpPr>
          <p:cNvPr id="119868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2468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  <p:sp>
          <p:nvSpPr>
            <p:cNvPr id="102469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</p:grpSp>
      <p:grpSp>
        <p:nvGrpSpPr>
          <p:cNvPr id="119869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2465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cwnd</a:t>
              </a:r>
            </a:p>
          </p:txBody>
        </p:sp>
        <p:sp>
          <p:nvSpPr>
            <p:cNvPr id="102466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RTT</a:t>
              </a:r>
            </a:p>
          </p:txBody>
        </p:sp>
        <p:sp>
          <p:nvSpPr>
            <p:cNvPr id="102467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63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bytes/sec</a:t>
            </a:r>
          </a:p>
        </p:txBody>
      </p:sp>
      <p:sp>
        <p:nvSpPr>
          <p:cNvPr id="102464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9BE34EF-59A8-45BF-B3E0-D21031816BB5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249737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initially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1 MSS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double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every RTT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done by incrementing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for every ACK received</a:t>
            </a:r>
          </a:p>
          <a:p>
            <a:pPr>
              <a:buFont typeface="Wingdings" charset="0"/>
              <a:buChar char="v"/>
              <a:defRPr/>
            </a:pPr>
            <a:r>
              <a:rPr lang="en-US" i="1" u="sng" dirty="0">
                <a:solidFill>
                  <a:srgbClr val="CC0000"/>
                </a:solidFill>
                <a:ea typeface="ＭＳ Ｐゴシック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RTT</a:t>
            </a:r>
            <a:endParaRPr lang="en-US" sz="100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0847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Arial" charset="0"/>
                </a:rPr>
                <a:t>time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120854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0855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20856" name="Picture 3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57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20891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92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8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20859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0861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2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864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866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869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0870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1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0873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74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0876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44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C0ED9EE-378E-46A2-885E-3B99D8F60452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pic>
        <p:nvPicPr>
          <p:cNvPr id="121859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detecting, reacting to loss*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372" y="1524000"/>
            <a:ext cx="8580892" cy="4378036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3200" dirty="0">
                <a:ea typeface="ＭＳ Ｐゴシック" charset="0"/>
                <a:cs typeface="+mn-cs"/>
              </a:rPr>
              <a:t>loss indicated by timeout: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set to </a:t>
            </a:r>
            <a:r>
              <a:rPr lang="en-US" sz="2800" dirty="0">
                <a:latin typeface="Arial" pitchFamily="34" charset="0"/>
                <a:ea typeface="ＭＳ Ｐゴシック" charset="0"/>
                <a:cs typeface="Arial" pitchFamily="34" charset="0"/>
              </a:rPr>
              <a:t>1 MSS</a:t>
            </a:r>
            <a:r>
              <a:rPr lang="en-US" sz="2800" dirty="0">
                <a:ea typeface="ＭＳ Ｐゴシック" charset="0"/>
              </a:rPr>
              <a:t>;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window then grows exponentially (as in slow start) to threshold, then grows linearly</a:t>
            </a:r>
          </a:p>
          <a:p>
            <a:pPr>
              <a:buFont typeface="Wingdings" charset="0"/>
              <a:buChar char="v"/>
              <a:defRPr/>
            </a:pPr>
            <a:r>
              <a:rPr lang="en-US" sz="3200" dirty="0">
                <a:ea typeface="ＭＳ Ｐゴシック" charset="0"/>
                <a:cs typeface="+mn-cs"/>
              </a:rPr>
              <a:t>loss indicated by 3 duplicate ACKs: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TCP </a:t>
            </a:r>
            <a:r>
              <a:rPr lang="en-US" dirty="0">
                <a:solidFill>
                  <a:srgbClr val="00B0F0"/>
                </a:solidFill>
                <a:ea typeface="ＭＳ Ｐゴシック" charset="0"/>
                <a:cs typeface="+mn-cs"/>
              </a:rPr>
              <a:t>RENO*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dup ACKs indicate network capable of  delivering some segments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is cut in half window then grows linearly</a:t>
            </a:r>
          </a:p>
          <a:p>
            <a:pPr>
              <a:buFont typeface="Wingdings" charset="0"/>
              <a:buChar char="v"/>
              <a:defRPr/>
            </a:pPr>
            <a:r>
              <a:rPr lang="en-US" sz="3200" dirty="0">
                <a:ea typeface="ＭＳ Ｐゴシック" charset="0"/>
                <a:cs typeface="+mn-cs"/>
              </a:rPr>
              <a:t>TCP </a:t>
            </a:r>
            <a:r>
              <a:rPr lang="en-US" sz="3200" dirty="0">
                <a:solidFill>
                  <a:srgbClr val="00B0F0"/>
                </a:solidFill>
                <a:ea typeface="ＭＳ Ｐゴシック" charset="0"/>
                <a:cs typeface="+mn-cs"/>
              </a:rPr>
              <a:t>Tahoe*</a:t>
            </a:r>
            <a:r>
              <a:rPr lang="en-US" sz="3200" dirty="0">
                <a:ea typeface="ＭＳ Ｐゴシック" charset="0"/>
                <a:cs typeface="+mn-cs"/>
              </a:rPr>
              <a:t> always sets </a:t>
            </a:r>
            <a:r>
              <a:rPr lang="en-US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3200" dirty="0">
                <a:ea typeface="ＭＳ Ｐゴシック" charset="0"/>
                <a:cs typeface="+mn-cs"/>
              </a:rPr>
              <a:t> to </a:t>
            </a:r>
            <a:r>
              <a:rPr lang="en-US" sz="3200" dirty="0"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3200" dirty="0">
                <a:ea typeface="ＭＳ Ｐゴシック" charset="0"/>
                <a:cs typeface="+mn-cs"/>
              </a:rPr>
              <a:t> (</a:t>
            </a:r>
            <a:r>
              <a:rPr lang="en-US" dirty="0">
                <a:ea typeface="ＭＳ Ｐゴシック" charset="0"/>
                <a:cs typeface="+mn-cs"/>
              </a:rPr>
              <a:t>timeout or 3</a:t>
            </a:r>
            <a:r>
              <a:rPr lang="en-US" sz="3200" dirty="0">
                <a:ea typeface="ＭＳ Ｐゴシック" charset="0"/>
                <a:cs typeface="+mn-cs"/>
              </a:rPr>
              <a:t> duplicate </a:t>
            </a:r>
            <a:r>
              <a:rPr lang="en-US" sz="3200" dirty="0" err="1">
                <a:ea typeface="ＭＳ Ｐゴシック" charset="0"/>
                <a:cs typeface="+mn-cs"/>
              </a:rPr>
              <a:t>acks</a:t>
            </a:r>
            <a:r>
              <a:rPr lang="en-US" sz="3200" dirty="0">
                <a:ea typeface="ＭＳ Ｐゴシック" charset="0"/>
                <a:cs typeface="+mn-cs"/>
              </a:rPr>
              <a:t>)</a:t>
            </a:r>
          </a:p>
          <a:p>
            <a:pPr lvl="1">
              <a:buFont typeface="Wingdings" charset="0"/>
              <a:buChar char="§"/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2722" y="6425494"/>
            <a:ext cx="74577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* Reno : </a:t>
            </a:r>
            <a:r>
              <a:rPr lang="en-US" b="1" dirty="0">
                <a:solidFill>
                  <a:schemeClr val="accent1"/>
                </a:solidFill>
                <a:latin typeface="Times New Roman" pitchFamily="-109" charset="0"/>
                <a:cs typeface="ＭＳ Ｐゴシック" charset="0"/>
              </a:rPr>
              <a:t>The newer version of TCP.        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</a:rPr>
              <a:t>Tahoe:</a:t>
            </a:r>
            <a:r>
              <a:rPr lang="en-US" b="1" dirty="0">
                <a:solidFill>
                  <a:schemeClr val="accent1"/>
                </a:solidFill>
                <a:latin typeface="Times New Roman" pitchFamily="-109" charset="0"/>
                <a:cs typeface="ＭＳ Ｐゴシック" charset="0"/>
              </a:rPr>
              <a:t> An early version of TCP    </a:t>
            </a:r>
            <a:r>
              <a:rPr lang="en-US" b="1" dirty="0">
                <a:solidFill>
                  <a:schemeClr val="accent1"/>
                </a:solidFill>
                <a:latin typeface="Times New Roman" pitchFamily="-109" charset="0"/>
                <a:cs typeface="ＭＳ Ｐゴシック" charset="0"/>
                <a:hlinkClick r:id="rId4" action="ppaction://hlinkpres?slideindex=1&amp;slidetitle="/>
              </a:rPr>
              <a:t>(++)</a:t>
            </a:r>
            <a:r>
              <a:rPr lang="en-US" b="1" dirty="0">
                <a:solidFill>
                  <a:schemeClr val="accent1"/>
                </a:solidFill>
                <a:ea typeface="ＭＳ Ｐゴシック" charset="0"/>
                <a:hlinkClick r:id="rId4" action="ppaction://hlinkpres?slideindex=1&amp;slidetitle="/>
              </a:rPr>
              <a:t> </a:t>
            </a:r>
            <a:endParaRPr lang="ar-S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016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399" y="130126"/>
            <a:ext cx="8467725" cy="106562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ea typeface="ＭＳ Ｐゴシック" charset="0"/>
              </a:rPr>
              <a:t>*</a:t>
            </a:r>
            <a:r>
              <a:rPr lang="en-US" sz="4000" dirty="0">
                <a:solidFill>
                  <a:srgbClr val="00B050"/>
                </a:solidFill>
                <a:ea typeface="ＭＳ Ｐゴシック" charset="0"/>
              </a:rPr>
              <a:t>*</a:t>
            </a:r>
            <a:r>
              <a:rPr lang="en-US" sz="4000" dirty="0">
                <a:ea typeface="ＭＳ Ｐゴシック" charset="0"/>
              </a:rPr>
              <a:t>TCP: detecting, reacting to loss*</a:t>
            </a:r>
            <a:br>
              <a:rPr lang="en-US" sz="4000" dirty="0">
                <a:ea typeface="ＭＳ Ｐゴシック" charset="0"/>
              </a:rPr>
            </a:br>
            <a:r>
              <a:rPr lang="en-US" sz="3200" dirty="0">
                <a:solidFill>
                  <a:srgbClr val="00B0F0"/>
                </a:solidFill>
                <a:ea typeface="ＭＳ Ｐゴシック" charset="0"/>
              </a:rPr>
              <a:t>Tahoe / Reno </a:t>
            </a:r>
            <a:r>
              <a:rPr lang="en-US" sz="3200" dirty="0">
                <a:solidFill>
                  <a:srgbClr val="00B050"/>
                </a:solidFill>
                <a:ea typeface="ＭＳ Ｐゴシック" charset="0"/>
              </a:rPr>
              <a:t>Congestion Control</a:t>
            </a:r>
            <a:endParaRPr lang="ar-SA" sz="4000" dirty="0">
              <a:solidFill>
                <a:srgbClr val="00B05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3-</a:t>
            </a:r>
            <a:fld id="{1B26006E-1E14-4725-8C80-CD4A8CBD1A3D}" type="slidenum">
              <a:rPr lang="en-US" altLang="en-US" smtClean="0"/>
              <a:pPr/>
              <a:t>83</a:t>
            </a:fld>
            <a:endParaRPr lang="en-US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09522"/>
            <a:ext cx="8429625" cy="33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1840B04-4729-4DC0-AFCF-0FA8B4A74308}"/>
              </a:ext>
            </a:extLst>
          </p:cNvPr>
          <p:cNvSpPr txBox="1"/>
          <p:nvPr/>
        </p:nvSpPr>
        <p:spPr>
          <a:xfrm>
            <a:off x="1771605" y="634452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7F3E90B-5E55-4DE9-BB4D-68D93DD04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" y="1308292"/>
            <a:ext cx="8299938" cy="272913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DC15CB8-9CF0-45DA-B9B4-4DF820A4AD30}"/>
              </a:ext>
            </a:extLst>
          </p:cNvPr>
          <p:cNvSpPr/>
          <p:nvPr/>
        </p:nvSpPr>
        <p:spPr>
          <a:xfrm>
            <a:off x="-1" y="6442521"/>
            <a:ext cx="7751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hlinkClick r:id="rId4"/>
              </a:rPr>
              <a:t>https://gkf168.files.wordpress.com/2012/05/tahoe-reno.png?w=546&amp;h=304</a:t>
            </a:r>
            <a:r>
              <a:rPr lang="en-US" dirty="0"/>
              <a:t> </a:t>
            </a:r>
          </a:p>
        </p:txBody>
      </p:sp>
      <p:sp>
        <p:nvSpPr>
          <p:cNvPr id="12" name="عنصر نائب للمحتوى 3">
            <a:extLst>
              <a:ext uri="{FF2B5EF4-FFF2-40B4-BE49-F238E27FC236}">
                <a16:creationId xmlns:a16="http://schemas.microsoft.com/office/drawing/2014/main" id="{1BC1B342-5161-430E-AE17-ECA34700FFC2}"/>
              </a:ext>
            </a:extLst>
          </p:cNvPr>
          <p:cNvSpPr txBox="1">
            <a:spLocks/>
          </p:cNvSpPr>
          <p:nvPr/>
        </p:nvSpPr>
        <p:spPr bwMode="auto">
          <a:xfrm>
            <a:off x="0" y="4375052"/>
            <a:ext cx="9144000" cy="20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0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ssthresh</a:t>
            </a:r>
            <a:r>
              <a:rPr lang="en-US" sz="20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slow start threshold. </a:t>
            </a:r>
            <a:r>
              <a:rPr lang="en-US" sz="20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MSS</a:t>
            </a:r>
            <a:r>
              <a:rPr lang="en-US" sz="20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Maximum Segment Size</a:t>
            </a:r>
          </a:p>
          <a:p>
            <a:r>
              <a:rPr lang="en-US" sz="20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Transmission. Rounds 1-8, Tahoe and Reno are identical till loss happens. Then:</a:t>
            </a:r>
          </a:p>
          <a:p>
            <a:pPr lvl="1"/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ssthresh2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0.5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Last_Max_cwnd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(in the figure = 0.5*12= 6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MSS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/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Tahoe_cwnd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cut to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1MSS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always, then increases exponentially to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ssthresh2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Linearly till loss happens .</a:t>
            </a:r>
          </a:p>
          <a:p>
            <a:pPr lvl="1"/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Reno_cwnd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 to = 0.5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Last_Max_cwnd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(in the figure = 6 </a:t>
            </a:r>
            <a:r>
              <a:rPr lang="en-US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MSS</a:t>
            </a:r>
            <a:r>
              <a:rPr lang="en-US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then increases Linearly till loss happens .</a:t>
            </a:r>
            <a:endParaRPr lang="ar-SA" sz="1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34376" y="1434904"/>
            <a:ext cx="829993" cy="30948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ar-SA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440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4624B6E-6926-4B90-BFC9-62A1E4914AD3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pic>
        <p:nvPicPr>
          <p:cNvPr id="1300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principles behind transport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ea typeface="ＭＳ Ｐゴシック" charset="0"/>
              </a:rPr>
              <a:t>multiplexing, demultiplexing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ea typeface="ＭＳ Ｐゴシック" charset="0"/>
              </a:rPr>
              <a:t>reliable data transfer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ea typeface="ＭＳ Ｐゴシック" charset="0"/>
              </a:rPr>
              <a:t>flow control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ea typeface="ＭＳ Ｐゴシック" charset="0"/>
              </a:rPr>
              <a:t>congestion control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instantiation, implementation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UDP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95925" y="2389188"/>
            <a:ext cx="3333750" cy="2457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next: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leaving the network </a:t>
            </a:r>
            <a:r>
              <a:rPr lang="ja-JP" altLang="en-US"/>
              <a:t>“</a:t>
            </a:r>
            <a:r>
              <a:rPr lang="en-US" altLang="ja-JP"/>
              <a:t>edge</a:t>
            </a:r>
            <a:r>
              <a:rPr lang="ja-JP" altLang="en-US"/>
              <a:t>”</a:t>
            </a:r>
            <a:r>
              <a:rPr lang="en-US" altLang="ja-JP"/>
              <a:t> (application, transport layers)</a:t>
            </a:r>
          </a:p>
          <a:p>
            <a:r>
              <a:rPr lang="en-US" altLang="en-US"/>
              <a:t>into the network </a:t>
            </a:r>
            <a:r>
              <a:rPr lang="ja-JP" altLang="en-US"/>
              <a:t>“</a:t>
            </a:r>
            <a:r>
              <a:rPr lang="en-US" altLang="ja-JP"/>
              <a:t>core</a:t>
            </a:r>
            <a:r>
              <a:rPr lang="ja-JP" altLang="en-US"/>
              <a:t>”</a:t>
            </a:r>
            <a:endParaRPr lang="en-US" altLang="ja-JP"/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380ABDC-2C49-474C-92D1-EC03F83F6AD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pic>
        <p:nvPicPr>
          <p:cNvPr id="25603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Connectionless demux: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indent="-173038">
              <a:buFont typeface="Wingdings" charset="0"/>
              <a:buChar char="v"/>
              <a:defRPr/>
            </a:pPr>
            <a:endParaRPr lang="en-US" sz="4000">
              <a:ea typeface="ＭＳ Ｐゴシック" charset="0"/>
              <a:cs typeface="+mn-cs"/>
            </a:endParaRPr>
          </a:p>
        </p:txBody>
      </p:sp>
      <p:sp>
        <p:nvSpPr>
          <p:cNvPr id="25606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9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28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25630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34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35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36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38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42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43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44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5646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5666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5703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7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5701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8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566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5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568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22171</TotalTime>
  <Words>7792</Words>
  <Application>Microsoft Office PowerPoint</Application>
  <PresentationFormat>عرض على الشاشة (4:3)</PresentationFormat>
  <Paragraphs>1724</Paragraphs>
  <Slides>84</Slides>
  <Notes>5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84</vt:i4>
      </vt:variant>
    </vt:vector>
  </HeadingPairs>
  <TitlesOfParts>
    <vt:vector size="97" baseType="lpstr">
      <vt:lpstr>Arial</vt:lpstr>
      <vt:lpstr>Arial Narrow</vt:lpstr>
      <vt:lpstr>Arial Rounded MT Bold</vt:lpstr>
      <vt:lpstr>Comic Sans MS</vt:lpstr>
      <vt:lpstr>Courier New</vt:lpstr>
      <vt:lpstr>Gill Sans MT</vt:lpstr>
      <vt:lpstr>Symbol</vt:lpstr>
      <vt:lpstr>Tahoma</vt:lpstr>
      <vt:lpstr>Times New Roman</vt:lpstr>
      <vt:lpstr>Wingdings</vt:lpstr>
      <vt:lpstr>Wingdings 3</vt:lpstr>
      <vt:lpstr>Default Design</vt:lpstr>
      <vt:lpstr>Picture</vt:lpstr>
      <vt:lpstr>Computer Networks</vt:lpstr>
      <vt:lpstr>Chapter 3: Transport Layer</vt:lpstr>
      <vt:lpstr>*Transport services and protocols</vt:lpstr>
      <vt:lpstr>Transport vs. network layer</vt:lpstr>
      <vt:lpstr>*Internet transport-layer protocols</vt:lpstr>
      <vt:lpstr>Multiplexing/demultiplexing ///EA, CA14M  Mon 5 oct</vt:lpstr>
      <vt:lpstr>How demultiplexing works</vt:lpstr>
      <vt:lpstr>Connectionless demultiplexing</vt:lpstr>
      <vt:lpstr>Connectionless demux: example</vt:lpstr>
      <vt:lpstr>Connection-oriented demux</vt:lpstr>
      <vt:lpstr>*Connection-oriented demux: example</vt:lpstr>
      <vt:lpstr>Connection-oriented demux: example</vt:lpstr>
      <vt:lpstr>UDP: User Datagram Protocol [RFC 768] ///C8 Sun 11 Oct</vt:lpstr>
      <vt:lpstr>UDP: segment header</vt:lpstr>
      <vt:lpstr>UDP checksum </vt:lpstr>
      <vt:lpstr>Internet checksum: example</vt:lpstr>
      <vt:lpstr>Principles of reliable data transfer</vt:lpstr>
      <vt:lpstr>Principles of reliable data transfer</vt:lpstr>
      <vt:lpstr>Principles of reliable data transfer</vt:lpstr>
      <vt:lpstr>/Reliable data transfer: getting started</vt:lpstr>
      <vt:lpstr>/Reliable data transfer: getting started</vt:lpstr>
      <vt:lpstr>/rdt1.0: reliable transfer over a reliable channel</vt:lpstr>
      <vt:lpstr>/rdt2.0: channel with bit errors</vt:lpstr>
      <vt:lpstr>/rdt2.0: channel with bit errors</vt:lpstr>
      <vt:lpstr>/rdt2.0: FSM specification   ///EA Wed 7 oct,  C14&amp;M??</vt:lpstr>
      <vt:lpstr>/rdt2.0: operation with no errors</vt:lpstr>
      <vt:lpstr>/rdt2.0: error scenario</vt:lpstr>
      <vt:lpstr>/rdt2.0 has a fatal flaw! (flaw =weakness)</vt:lpstr>
      <vt:lpstr>/rdt2.1: sender, handles garbled ACK/NAKs</vt:lpstr>
      <vt:lpstr>/ rdt2.1: receiver, handles garbled ACK/NAKs  (garbled= corrupted)</vt:lpstr>
      <vt:lpstr>/ rdt2.1: discussion</vt:lpstr>
      <vt:lpstr>/ rdt2.2: a NAK-free protocol</vt:lpstr>
      <vt:lpstr>*Data Communication over channels with errors and loss</vt:lpstr>
      <vt:lpstr>*Examples on How Data Communication Works</vt:lpstr>
      <vt:lpstr>*Examples on How Data Communication Works</vt:lpstr>
      <vt:lpstr>*stop-and-wait operation* </vt:lpstr>
      <vt:lpstr>Pipelined protocols ///C8A Tue 13 Oct</vt:lpstr>
      <vt:lpstr>Pipelined protocols: overview</vt:lpstr>
      <vt:lpstr>Go-Back-N: sender</vt:lpstr>
      <vt:lpstr>*GBN in action</vt:lpstr>
      <vt:lpstr>Selective repeat</vt:lpstr>
      <vt:lpstr>Selective repeat: sender, receiver windows</vt:lpstr>
      <vt:lpstr>Selective repeat</vt:lpstr>
      <vt:lpstr>*Selective repeat in action  </vt:lpstr>
      <vt:lpstr>/Selective repeat: dilemma  ///EA, C14&amp;M Mon 12 Oct</vt:lpstr>
      <vt:lpstr>TCP: Overview  RFCs: 793,1122,1323, 2018, 2581</vt:lpstr>
      <vt:lpstr>TCP segment structure </vt:lpstr>
      <vt:lpstr>TCP seq. numbers, ACKs</vt:lpstr>
      <vt:lpstr>TCP seq. numbers, ACKs*</vt:lpstr>
      <vt:lpstr>TCP round trip time (RTT), timeout ///C8A Sun 18 Oct</vt:lpstr>
      <vt:lpstr>TCP round trip time, timeout</vt:lpstr>
      <vt:lpstr>TCP round trip time, timeout</vt:lpstr>
      <vt:lpstr>*TCP reliable data transfer (rdt) ///CA14&amp;M Wed 14 Oct</vt:lpstr>
      <vt:lpstr>TCP sender events:</vt:lpstr>
      <vt:lpstr>*TCP: retransmission scenarios  ///EA Wed 14 Oct</vt:lpstr>
      <vt:lpstr>TCP: retransmission scenarios</vt:lpstr>
      <vt:lpstr>/TCP ACK generation* [RFC 1122, RFC 2581]</vt:lpstr>
      <vt:lpstr>TCP fast retransmit</vt:lpstr>
      <vt:lpstr>*TCP fast retransmit</vt:lpstr>
      <vt:lpstr>TCP flow control</vt:lpstr>
      <vt:lpstr>TCP flow control</vt:lpstr>
      <vt:lpstr>Connection Management </vt:lpstr>
      <vt:lpstr>/Agreeing to establish a connection</vt:lpstr>
      <vt:lpstr>/Agreeing to establish a connection</vt:lpstr>
      <vt:lpstr>TCP 3-way handshake</vt:lpstr>
      <vt:lpstr>*TCP: closing a connection</vt:lpstr>
      <vt:lpstr>TCP: closing a connection</vt:lpstr>
      <vt:lpstr>*Principles of congestion control</vt:lpstr>
      <vt:lpstr>/Causes/costs of congestion: scenario 1 </vt:lpstr>
      <vt:lpstr>/Causes/costs of congestion: scenario 2 </vt:lpstr>
      <vt:lpstr>/Causes/costs of congestion: scenario 2 </vt:lpstr>
      <vt:lpstr>/Causes/costs of congestion: scenario 2 </vt:lpstr>
      <vt:lpstr>/Causes/costs of congestion: scenario 2 </vt:lpstr>
      <vt:lpstr>/Causes/costs of congestion: scenario 2 </vt:lpstr>
      <vt:lpstr>/Causes/costs of congestion: scenario 2 </vt:lpstr>
      <vt:lpstr>/Causes/costs of congestion: scenario 3 </vt:lpstr>
      <vt:lpstr>/Causes/costs of congestion: scenario 3 </vt:lpstr>
      <vt:lpstr>Approaches towards congestion control  ///EA, CA14&amp;M Mon 19 Oct, C8A Tue 20 Oct ///CA14&amp;M on Wed 21 Oct not delivered</vt:lpstr>
      <vt:lpstr>TCP congestion control: additive increase multiplicative decrease</vt:lpstr>
      <vt:lpstr>/TCP Congestion Control: details</vt:lpstr>
      <vt:lpstr>TCP Slow Start </vt:lpstr>
      <vt:lpstr>TCP: detecting, reacting to loss*</vt:lpstr>
      <vt:lpstr>**TCP: detecting, reacting to loss* Tahoe / Reno Congestion Control</vt:lpstr>
      <vt:lpstr>Chapter 3: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Abdullah Mohammad Saeed Al Binali</cp:lastModifiedBy>
  <cp:revision>399</cp:revision>
  <cp:lastPrinted>2000-04-27T09:23:27Z</cp:lastPrinted>
  <dcterms:created xsi:type="dcterms:W3CDTF">1999-10-08T19:08:27Z</dcterms:created>
  <dcterms:modified xsi:type="dcterms:W3CDTF">2020-10-26T11:39:28Z</dcterms:modified>
</cp:coreProperties>
</file>