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777" r:id="rId2"/>
    <p:sldId id="636" r:id="rId3"/>
    <p:sldId id="258" r:id="rId4"/>
    <p:sldId id="523" r:id="rId5"/>
    <p:sldId id="524" r:id="rId6"/>
    <p:sldId id="525" r:id="rId7"/>
    <p:sldId id="294" r:id="rId8"/>
    <p:sldId id="782" r:id="rId9"/>
    <p:sldId id="637" r:id="rId10"/>
    <p:sldId id="297" r:id="rId11"/>
    <p:sldId id="544" r:id="rId12"/>
    <p:sldId id="691" r:id="rId13"/>
    <p:sldId id="784" r:id="rId14"/>
    <p:sldId id="785" r:id="rId15"/>
    <p:sldId id="786" r:id="rId16"/>
    <p:sldId id="643" r:id="rId17"/>
    <p:sldId id="787" r:id="rId18"/>
    <p:sldId id="326" r:id="rId19"/>
    <p:sldId id="764" r:id="rId20"/>
    <p:sldId id="327" r:id="rId21"/>
    <p:sldId id="802" r:id="rId22"/>
    <p:sldId id="801" r:id="rId23"/>
    <p:sldId id="778" r:id="rId24"/>
    <p:sldId id="790" r:id="rId25"/>
    <p:sldId id="680" r:id="rId26"/>
    <p:sldId id="791" r:id="rId27"/>
    <p:sldId id="792" r:id="rId28"/>
    <p:sldId id="687" r:id="rId29"/>
    <p:sldId id="688" r:id="rId30"/>
    <p:sldId id="689" r:id="rId31"/>
    <p:sldId id="793" r:id="rId32"/>
    <p:sldId id="798" r:id="rId33"/>
    <p:sldId id="799" r:id="rId34"/>
    <p:sldId id="797" r:id="rId35"/>
    <p:sldId id="800" r:id="rId36"/>
    <p:sldId id="400" r:id="rId37"/>
    <p:sldId id="401" r:id="rId38"/>
    <p:sldId id="392" r:id="rId39"/>
    <p:sldId id="456" r:id="rId40"/>
    <p:sldId id="811" r:id="rId41"/>
    <p:sldId id="686" r:id="rId42"/>
    <p:sldId id="803" r:id="rId43"/>
    <p:sldId id="804" r:id="rId44"/>
    <p:sldId id="518" r:id="rId45"/>
    <p:sldId id="805" r:id="rId46"/>
    <p:sldId id="520" r:id="rId47"/>
    <p:sldId id="671" r:id="rId48"/>
    <p:sldId id="812" r:id="rId49"/>
    <p:sldId id="760" r:id="rId50"/>
    <p:sldId id="813" r:id="rId51"/>
    <p:sldId id="807" r:id="rId52"/>
    <p:sldId id="808" r:id="rId53"/>
    <p:sldId id="719" r:id="rId54"/>
    <p:sldId id="720" r:id="rId55"/>
    <p:sldId id="809" r:id="rId56"/>
    <p:sldId id="722" r:id="rId57"/>
    <p:sldId id="727" r:id="rId58"/>
    <p:sldId id="728" r:id="rId59"/>
    <p:sldId id="729" r:id="rId60"/>
    <p:sldId id="810" r:id="rId61"/>
    <p:sldId id="762" r:id="rId6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0000"/>
    <a:srgbClr val="CC0000"/>
    <a:srgbClr val="FFFF00"/>
    <a:srgbClr val="DDDDDD"/>
    <a:srgbClr val="FFCCFF"/>
    <a:srgbClr val="000099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النمط المتوسط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5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32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notesMaster" Target="notesMasters/notesMaster1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fld id="{CA8F0A58-EA59-4659-870F-F187677EF4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6899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anose="02020603050405020304" pitchFamily="18" charset="0"/>
              </a:defRPr>
            </a:lvl1pPr>
          </a:lstStyle>
          <a:p>
            <a:fld id="{FA9559F1-A073-4721-AA27-59E4FAD23A3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0662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09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559F1-A073-4721-AA27-59E4FAD23A38}" type="slidenum">
              <a:rPr lang="en-US" altLang="en-US" smtClean="0"/>
              <a:pPr/>
              <a:t>18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2BB5D1A4-1E5A-425B-9D4A-4A4D4CEC74CD}" type="slidenum">
              <a:rPr lang="en-US" altLang="en-US" sz="1300">
                <a:latin typeface="Times New Roman" panose="02020603050405020304" pitchFamily="18" charset="0"/>
              </a:rPr>
              <a:pPr/>
              <a:t>25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55913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128BF264-4841-442B-A4A0-033A546E7E6C}" type="slidenum">
              <a:rPr lang="en-US" altLang="en-US" sz="1300">
                <a:latin typeface="Times New Roman" panose="02020603050405020304" pitchFamily="18" charset="0"/>
              </a:rPr>
              <a:pPr/>
              <a:t>26</a:t>
            </a:fld>
            <a:endParaRPr lang="en-US" altLang="en-US" sz="1300">
              <a:latin typeface="Times New Roman" panose="02020603050405020304" pitchFamily="18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74625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5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965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965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965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9652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965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3AE69EF1-A176-4964-8976-B9833A69BE16}" type="slidenum">
              <a:rPr lang="en-US" altLang="en-US" sz="120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27</a:t>
            </a:fld>
            <a:endParaRPr lang="en-US" altLang="en-US" sz="120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8338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13BDE7B2-3B48-4B3D-BD70-40D7FFF1CE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9719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88A36583-3001-48E5-8ACF-569D93C13E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446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9E178147-F24C-43CB-B5AE-E9CBCDC690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11843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1DAD53DB-B529-4847-9B9A-3CD546E5B8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36983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78E9C0A1-108C-45AF-B5B7-F03FA0D72F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34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15208C23-1AFB-4577-AF89-37C824AE60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5662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92600A7B-40A3-4E24-8B06-FA23B5C368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3898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19B8640F-2845-420E-ACF9-C85F80C356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578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6E7DAA0D-C979-4CE7-A380-C6AB048A28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4253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F8854AF2-8F14-40CE-840B-D2A1CA5CFD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017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80E308A5-C9E8-4937-ADDE-D312B37C9C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4369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4-</a:t>
            </a:r>
            <a:fld id="{E537E21B-DACA-4A4A-A3B4-30A8E1A5EA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6624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32438" y="6467475"/>
            <a:ext cx="28956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Network Layer</a:t>
            </a:r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24850" y="6462713"/>
            <a:ext cx="6762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anose="020B0604030504040204" pitchFamily="34" charset="0"/>
              </a:defRPr>
            </a:lvl1pPr>
          </a:lstStyle>
          <a:p>
            <a:r>
              <a:rPr lang="en-US" altLang="en-US"/>
              <a:t>4-</a:t>
            </a:r>
            <a:fld id="{50062318-583F-4B51-8857-8F65946A5E0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  <p:sldLayoutId id="2147483808" r:id="rId12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anose="05000000000000000000" pitchFamily="2" charset="2"/>
        <a:buChar char="v"/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Wingdings" panose="05000000000000000000" pitchFamily="2" charset="2"/>
        <a:buChar char="§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omic Sans MS" pitchFamily="66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  <a:ea typeface="MS PGothic" panose="020B0600070205080204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-109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../Supporting%20Materials/Ch%204/Ch4%20for%20Slide%2015%20%20%20%20Ipv4%20Datagram%20Format.docx" TargetMode="External"/><Relationship Id="rId2" Type="http://schemas.openxmlformats.org/officeDocument/2006/relationships/hyperlink" Target="../Supporting%20Materials/Ch%204/List%20of%20IP%20protocol%20numbers%20-%20Wikipedia.pdf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Supporting%20Materials/Ch%204/Ch4%20for%20Slide%2015%20%20%20%20Ipv4%20Datagram%20Format.docx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../Supporting%20Materials/Ch%204/Ch4-%20for%20slides%2017.ppt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Supporting%20Materials/Ch%204/Ch4-%20for%20slides%2017.pptx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1.png"/><Relationship Id="rId5" Type="http://schemas.openxmlformats.org/officeDocument/2006/relationships/image" Target="../media/image25.png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5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Supporting%20Materials/Ch%204/Ch4-%20for%20slides%2024.ppt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7" Type="http://schemas.openxmlformats.org/officeDocument/2006/relationships/hyperlink" Target="Supporting%20Materials/Ch%204/Ch4-%20for%20slides%2027.ppt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../Supporting%20Materials/Ch%204/Ch4-%20for%20slides%2027.pptx" TargetMode="External"/><Relationship Id="rId5" Type="http://schemas.openxmlformats.org/officeDocument/2006/relationships/image" Target="../media/image3.png"/><Relationship Id="rId4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21" Type="http://schemas.openxmlformats.org/officeDocument/2006/relationships/image" Target="../media/image23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Relationship Id="rId22" Type="http://schemas.openxmlformats.org/officeDocument/2006/relationships/image" Target="../media/image3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1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../Supporting%20Materials/Ch%204/Ch4-%20for%20slides%2031.ppt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Supporting%20Materials/Ch%204/Ch4-%20for%20slides%2031.pptx" TargetMode="Externa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4.png"/><Relationship Id="rId5" Type="http://schemas.openxmlformats.org/officeDocument/2006/relationships/image" Target="../media/image24.png"/><Relationship Id="rId4" Type="http://schemas.openxmlformats.org/officeDocument/2006/relationships/image" Target="../media/image3.png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hyperlink" Target="Supporting%20Materials/Ch%204/Ch4-%20for%20slides%2052-58.pptx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3441233"/>
            <a:ext cx="7772400" cy="1470025"/>
          </a:xfrm>
        </p:spPr>
        <p:txBody>
          <a:bodyPr/>
          <a:lstStyle/>
          <a:p>
            <a:pPr algn="ctr"/>
            <a:r>
              <a:rPr lang="en-US"/>
              <a:t> </a:t>
            </a:r>
            <a:r>
              <a:rPr lang="en-US" dirty="0"/>
              <a:t>Computer Networks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869" y="4811560"/>
            <a:ext cx="6400800" cy="481084"/>
          </a:xfrm>
        </p:spPr>
        <p:txBody>
          <a:bodyPr/>
          <a:lstStyle/>
          <a:p>
            <a:r>
              <a:rPr lang="en-US" altLang="en-US" sz="3600" dirty="0">
                <a:solidFill>
                  <a:srgbClr val="000099"/>
                </a:solidFill>
                <a:latin typeface="Gill Sans MT" panose="020B0502020104020203" pitchFamily="34" charset="0"/>
              </a:rPr>
              <a:t>Ch4: </a:t>
            </a:r>
            <a:r>
              <a:rPr lang="en-US" altLang="en-US" sz="3600" dirty="0">
                <a:solidFill>
                  <a:srgbClr val="000099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Network Layer</a:t>
            </a:r>
            <a:endParaRPr lang="en-US" sz="3600" dirty="0"/>
          </a:p>
        </p:txBody>
      </p:sp>
      <p:pic>
        <p:nvPicPr>
          <p:cNvPr id="6" name="Picture 5" descr="logo.gif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75295"/>
            <a:ext cx="5715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/>
        </p:nvSpPr>
        <p:spPr>
          <a:xfrm>
            <a:off x="0" y="1087556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Taibah University</a:t>
            </a: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College of Computer Science and Engineering</a:t>
            </a:r>
          </a:p>
          <a:p>
            <a:pPr algn="ctr">
              <a:lnSpc>
                <a:spcPts val="16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latin typeface="Arial Rounded MT Bold" panose="020F0704030504030204" pitchFamily="34" charset="0"/>
                <a:ea typeface="Times New Roman" panose="02020603050405020304" pitchFamily="18" charset="0"/>
              </a:rPr>
              <a:t>Computer Engineering Department</a:t>
            </a:r>
            <a:endParaRPr lang="en-US" sz="1600" dirty="0">
              <a:effectLst/>
              <a:latin typeface="Arial Rounded MT Bold" panose="020F07040305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9" name="Picture 1" descr="6e_cover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5027" y="161533"/>
            <a:ext cx="1333545" cy="16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929866" y="1743866"/>
            <a:ext cx="3763866" cy="10341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3038" indent="-173038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</a:pPr>
            <a:endParaRPr lang="en-US" altLang="en-US" sz="1200" dirty="0"/>
          </a:p>
          <a:p>
            <a:pPr algn="ctr">
              <a:lnSpc>
                <a:spcPct val="85000"/>
              </a:lnSpc>
            </a:pPr>
            <a:r>
              <a:rPr lang="en-GB" altLang="en-US" sz="1200" dirty="0"/>
              <a:t>Computer Networking: A Top Down Approach </a:t>
            </a:r>
            <a:br>
              <a:rPr lang="en-GB" altLang="en-US" sz="1200" dirty="0"/>
            </a:br>
            <a:r>
              <a:rPr lang="en-GB" altLang="en-US" sz="1200" dirty="0"/>
              <a:t>6</a:t>
            </a:r>
            <a:r>
              <a:rPr lang="en-GB" altLang="en-US" sz="1200" baseline="30000" dirty="0"/>
              <a:t>th</a:t>
            </a:r>
            <a:r>
              <a:rPr lang="en-GB" altLang="en-US" sz="1200" dirty="0"/>
              <a:t> edition </a:t>
            </a:r>
            <a:br>
              <a:rPr lang="en-GB" altLang="en-US" sz="1200" dirty="0"/>
            </a:br>
            <a:r>
              <a:rPr lang="en-GB" altLang="en-US" sz="1200" dirty="0"/>
              <a:t>Addison-Wesley</a:t>
            </a:r>
            <a:br>
              <a:rPr lang="en-GB" altLang="en-US" sz="1200" dirty="0"/>
            </a:br>
            <a:r>
              <a:rPr lang="en-US" altLang="en-US" sz="1200" dirty="0"/>
              <a:t> All material copyright 1996-2012</a:t>
            </a:r>
          </a:p>
          <a:p>
            <a:pPr algn="ctr">
              <a:lnSpc>
                <a:spcPct val="85000"/>
              </a:lnSpc>
            </a:pPr>
            <a:r>
              <a:rPr lang="en-US" altLang="en-US" sz="1200" dirty="0"/>
              <a:t>     J.F Kurose and K.W. Ross, All Rights Reserved</a:t>
            </a:r>
          </a:p>
        </p:txBody>
      </p:sp>
    </p:spTree>
    <p:extLst>
      <p:ext uri="{BB962C8B-B14F-4D97-AF65-F5344CB8AC3E}">
        <p14:creationId xmlns:p14="http://schemas.microsoft.com/office/powerpoint/2010/main" val="36434628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563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D395C355-5FF7-4C80-9F60-BF91572E882A}" type="slidenum">
              <a:rPr lang="en-US" altLang="en-US" sz="1200">
                <a:latin typeface="Tahoma" panose="020B0604030504040204" pitchFamily="34" charset="0"/>
              </a:rPr>
              <a:pPr/>
              <a:t>10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6323" name="Picture 22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038" y="792163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4" name="Rectangle 2"/>
          <p:cNvSpPr>
            <a:spLocks noGrp="1" noChangeArrowheads="1"/>
          </p:cNvSpPr>
          <p:nvPr>
            <p:ph type="title"/>
          </p:nvPr>
        </p:nvSpPr>
        <p:spPr>
          <a:xfrm>
            <a:off x="519113" y="133350"/>
            <a:ext cx="7772400" cy="898525"/>
          </a:xfrm>
        </p:spPr>
        <p:txBody>
          <a:bodyPr/>
          <a:lstStyle/>
          <a:p>
            <a:r>
              <a:rPr lang="en-US" altLang="en-US" sz="4000"/>
              <a:t>Datagram networks</a:t>
            </a:r>
            <a:endParaRPr lang="en-US" altLang="en-US"/>
          </a:p>
        </p:txBody>
      </p:sp>
      <p:sp>
        <p:nvSpPr>
          <p:cNvPr id="5632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12788" y="1104900"/>
            <a:ext cx="8070850" cy="2276475"/>
          </a:xfrm>
        </p:spPr>
        <p:txBody>
          <a:bodyPr/>
          <a:lstStyle/>
          <a:p>
            <a:r>
              <a:rPr lang="en-US" altLang="en-US"/>
              <a:t>no call setup at network layer</a:t>
            </a:r>
          </a:p>
          <a:p>
            <a:r>
              <a:rPr lang="en-US" altLang="en-US"/>
              <a:t>routers: no state about end-to-end connections</a:t>
            </a:r>
          </a:p>
          <a:p>
            <a:pPr lvl="1"/>
            <a:r>
              <a:rPr lang="en-US" altLang="en-US"/>
              <a:t>no network-level concept of </a:t>
            </a:r>
            <a:r>
              <a:rPr lang="ja-JP" altLang="en-US"/>
              <a:t>“</a:t>
            </a:r>
            <a:r>
              <a:rPr lang="en-US" altLang="ja-JP"/>
              <a:t>connection</a:t>
            </a:r>
            <a:r>
              <a:rPr lang="ja-JP" altLang="en-US"/>
              <a:t>”</a:t>
            </a:r>
            <a:endParaRPr lang="en-US" altLang="ja-JP"/>
          </a:p>
          <a:p>
            <a:r>
              <a:rPr lang="en-US" altLang="en-US"/>
              <a:t>packets forwarded using destination host address</a:t>
            </a:r>
          </a:p>
        </p:txBody>
      </p:sp>
      <p:sp>
        <p:nvSpPr>
          <p:cNvPr id="111736" name="Text Box 120"/>
          <p:cNvSpPr txBox="1">
            <a:spLocks noChangeArrowheads="1"/>
          </p:cNvSpPr>
          <p:nvPr/>
        </p:nvSpPr>
        <p:spPr bwMode="auto">
          <a:xfrm>
            <a:off x="1900238" y="4295775"/>
            <a:ext cx="207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800">
                <a:solidFill>
                  <a:srgbClr val="CC0000"/>
                </a:solidFill>
              </a:rPr>
              <a:t>1. send datagrams</a:t>
            </a:r>
            <a:endParaRPr lang="en-US" altLang="en-US">
              <a:solidFill>
                <a:srgbClr val="CC0000"/>
              </a:solidFill>
            </a:endParaRPr>
          </a:p>
        </p:txBody>
      </p:sp>
      <p:grpSp>
        <p:nvGrpSpPr>
          <p:cNvPr id="56327" name="Group 458"/>
          <p:cNvGrpSpPr>
            <a:grpSpLocks/>
          </p:cNvGrpSpPr>
          <p:nvPr/>
        </p:nvGrpSpPr>
        <p:grpSpPr bwMode="auto">
          <a:xfrm>
            <a:off x="6865938" y="3735388"/>
            <a:ext cx="2006600" cy="2416175"/>
            <a:chOff x="4325" y="2353"/>
            <a:chExt cx="1264" cy="1522"/>
          </a:xfrm>
        </p:grpSpPr>
        <p:sp>
          <p:nvSpPr>
            <p:cNvPr id="56432" name="Freeform 459"/>
            <p:cNvSpPr>
              <a:spLocks/>
            </p:cNvSpPr>
            <p:nvPr/>
          </p:nvSpPr>
          <p:spPr bwMode="auto">
            <a:xfrm>
              <a:off x="4536" y="2358"/>
              <a:ext cx="990" cy="1124"/>
            </a:xfrm>
            <a:custGeom>
              <a:avLst/>
              <a:gdLst>
                <a:gd name="T0" fmla="*/ 0 w 990"/>
                <a:gd name="T1" fmla="*/ 1089 h 1124"/>
                <a:gd name="T2" fmla="*/ 161 w 990"/>
                <a:gd name="T3" fmla="*/ 0 h 1124"/>
                <a:gd name="T4" fmla="*/ 210 w 990"/>
                <a:gd name="T5" fmla="*/ 899 h 1124"/>
                <a:gd name="T6" fmla="*/ 962 w 990"/>
                <a:gd name="T7" fmla="*/ 906 h 1124"/>
                <a:gd name="T8" fmla="*/ 990 w 990"/>
                <a:gd name="T9" fmla="*/ 990 h 1124"/>
                <a:gd name="T10" fmla="*/ 210 w 990"/>
                <a:gd name="T11" fmla="*/ 1124 h 1124"/>
                <a:gd name="T12" fmla="*/ 0 w 990"/>
                <a:gd name="T13" fmla="*/ 1089 h 11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90"/>
                <a:gd name="T22" fmla="*/ 0 h 1124"/>
                <a:gd name="T23" fmla="*/ 990 w 990"/>
                <a:gd name="T24" fmla="*/ 1124 h 11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90" h="1124">
                  <a:moveTo>
                    <a:pt x="0" y="1089"/>
                  </a:moveTo>
                  <a:lnTo>
                    <a:pt x="161" y="0"/>
                  </a:lnTo>
                  <a:lnTo>
                    <a:pt x="210" y="899"/>
                  </a:lnTo>
                  <a:lnTo>
                    <a:pt x="962" y="906"/>
                  </a:lnTo>
                  <a:lnTo>
                    <a:pt x="990" y="990"/>
                  </a:lnTo>
                  <a:lnTo>
                    <a:pt x="210" y="1124"/>
                  </a:lnTo>
                  <a:lnTo>
                    <a:pt x="0" y="1089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6433" name="Group 460"/>
            <p:cNvGrpSpPr>
              <a:grpSpLocks/>
            </p:cNvGrpSpPr>
            <p:nvPr/>
          </p:nvGrpSpPr>
          <p:grpSpPr bwMode="auto">
            <a:xfrm>
              <a:off x="4325" y="3402"/>
              <a:ext cx="454" cy="473"/>
              <a:chOff x="-44" y="1473"/>
              <a:chExt cx="981" cy="1105"/>
            </a:xfrm>
          </p:grpSpPr>
          <p:pic>
            <p:nvPicPr>
              <p:cNvPr id="56442" name="Picture 46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443" name="Freeform 46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56434" name="Rectangle 463"/>
            <p:cNvSpPr>
              <a:spLocks noChangeArrowheads="1"/>
            </p:cNvSpPr>
            <p:nvPr/>
          </p:nvSpPr>
          <p:spPr bwMode="auto">
            <a:xfrm>
              <a:off x="4719" y="2353"/>
              <a:ext cx="820" cy="946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6435" name="Rectangle 464"/>
            <p:cNvSpPr>
              <a:spLocks noChangeArrowheads="1"/>
            </p:cNvSpPr>
            <p:nvPr/>
          </p:nvSpPr>
          <p:spPr bwMode="auto">
            <a:xfrm>
              <a:off x="4679" y="2382"/>
              <a:ext cx="837" cy="9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6436" name="Rectangle 465"/>
            <p:cNvSpPr>
              <a:spLocks noChangeArrowheads="1"/>
            </p:cNvSpPr>
            <p:nvPr/>
          </p:nvSpPr>
          <p:spPr bwMode="auto">
            <a:xfrm>
              <a:off x="4683" y="2784"/>
              <a:ext cx="831" cy="192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6437" name="Text Box 466"/>
            <p:cNvSpPr txBox="1">
              <a:spLocks noChangeArrowheads="1"/>
            </p:cNvSpPr>
            <p:nvPr/>
          </p:nvSpPr>
          <p:spPr bwMode="auto">
            <a:xfrm>
              <a:off x="4602" y="2360"/>
              <a:ext cx="987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application</a:t>
              </a:r>
            </a:p>
            <a:p>
              <a:pPr algn="ctr"/>
              <a:r>
                <a:rPr lang="en-US" altLang="en-US" sz="2000"/>
                <a:t>transport</a:t>
              </a:r>
            </a:p>
            <a:p>
              <a:pPr algn="ctr"/>
              <a:r>
                <a:rPr lang="en-US" altLang="en-US" sz="2000">
                  <a:solidFill>
                    <a:schemeClr val="bg1"/>
                  </a:solidFill>
                </a:rPr>
                <a:t>network</a:t>
              </a:r>
              <a:endParaRPr lang="en-US" altLang="en-US" sz="2000"/>
            </a:p>
            <a:p>
              <a:pPr algn="ctr"/>
              <a:r>
                <a:rPr lang="en-US" altLang="en-US" sz="2000"/>
                <a:t>data link</a:t>
              </a:r>
            </a:p>
            <a:p>
              <a:pPr algn="ctr"/>
              <a:r>
                <a:rPr lang="en-US" altLang="en-US" sz="2000"/>
                <a:t>physical</a:t>
              </a:r>
            </a:p>
          </p:txBody>
        </p:sp>
        <p:sp>
          <p:nvSpPr>
            <p:cNvPr id="56438" name="Line 467"/>
            <p:cNvSpPr>
              <a:spLocks noChangeShapeType="1"/>
            </p:cNvSpPr>
            <p:nvPr/>
          </p:nvSpPr>
          <p:spPr bwMode="auto">
            <a:xfrm>
              <a:off x="4678" y="2782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39" name="Line 468"/>
            <p:cNvSpPr>
              <a:spLocks noChangeShapeType="1"/>
            </p:cNvSpPr>
            <p:nvPr/>
          </p:nvSpPr>
          <p:spPr bwMode="auto">
            <a:xfrm>
              <a:off x="4678" y="2976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40" name="Line 469"/>
            <p:cNvSpPr>
              <a:spLocks noChangeShapeType="1"/>
            </p:cNvSpPr>
            <p:nvPr/>
          </p:nvSpPr>
          <p:spPr bwMode="auto">
            <a:xfrm>
              <a:off x="4676" y="3160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41" name="Line 470"/>
            <p:cNvSpPr>
              <a:spLocks noChangeShapeType="1"/>
            </p:cNvSpPr>
            <p:nvPr/>
          </p:nvSpPr>
          <p:spPr bwMode="auto">
            <a:xfrm>
              <a:off x="4678" y="2588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56328" name="Group 471"/>
          <p:cNvGrpSpPr>
            <a:grpSpLocks/>
          </p:cNvGrpSpPr>
          <p:nvPr/>
        </p:nvGrpSpPr>
        <p:grpSpPr bwMode="auto">
          <a:xfrm>
            <a:off x="0" y="3627438"/>
            <a:ext cx="2039938" cy="2427287"/>
            <a:chOff x="0" y="2285"/>
            <a:chExt cx="1285" cy="1529"/>
          </a:xfrm>
        </p:grpSpPr>
        <p:sp>
          <p:nvSpPr>
            <p:cNvPr id="56420" name="Freeform 472"/>
            <p:cNvSpPr>
              <a:spLocks/>
            </p:cNvSpPr>
            <p:nvPr/>
          </p:nvSpPr>
          <p:spPr bwMode="auto">
            <a:xfrm>
              <a:off x="211" y="2297"/>
              <a:ext cx="990" cy="1124"/>
            </a:xfrm>
            <a:custGeom>
              <a:avLst/>
              <a:gdLst>
                <a:gd name="T0" fmla="*/ 0 w 990"/>
                <a:gd name="T1" fmla="*/ 1089 h 1124"/>
                <a:gd name="T2" fmla="*/ 161 w 990"/>
                <a:gd name="T3" fmla="*/ 0 h 1124"/>
                <a:gd name="T4" fmla="*/ 210 w 990"/>
                <a:gd name="T5" fmla="*/ 899 h 1124"/>
                <a:gd name="T6" fmla="*/ 962 w 990"/>
                <a:gd name="T7" fmla="*/ 906 h 1124"/>
                <a:gd name="T8" fmla="*/ 990 w 990"/>
                <a:gd name="T9" fmla="*/ 990 h 1124"/>
                <a:gd name="T10" fmla="*/ 210 w 990"/>
                <a:gd name="T11" fmla="*/ 1124 h 1124"/>
                <a:gd name="T12" fmla="*/ 0 w 990"/>
                <a:gd name="T13" fmla="*/ 1089 h 112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990"/>
                <a:gd name="T22" fmla="*/ 0 h 1124"/>
                <a:gd name="T23" fmla="*/ 990 w 990"/>
                <a:gd name="T24" fmla="*/ 1124 h 112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990" h="1124">
                  <a:moveTo>
                    <a:pt x="0" y="1089"/>
                  </a:moveTo>
                  <a:lnTo>
                    <a:pt x="161" y="0"/>
                  </a:lnTo>
                  <a:lnTo>
                    <a:pt x="210" y="899"/>
                  </a:lnTo>
                  <a:lnTo>
                    <a:pt x="962" y="906"/>
                  </a:lnTo>
                  <a:lnTo>
                    <a:pt x="990" y="990"/>
                  </a:lnTo>
                  <a:lnTo>
                    <a:pt x="210" y="1124"/>
                  </a:lnTo>
                  <a:lnTo>
                    <a:pt x="0" y="1089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21" name="Rectangle 473"/>
            <p:cNvSpPr>
              <a:spLocks noChangeArrowheads="1"/>
            </p:cNvSpPr>
            <p:nvPr/>
          </p:nvSpPr>
          <p:spPr bwMode="auto">
            <a:xfrm>
              <a:off x="415" y="2285"/>
              <a:ext cx="820" cy="946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6422" name="Rectangle 474"/>
            <p:cNvSpPr>
              <a:spLocks noChangeArrowheads="1"/>
            </p:cNvSpPr>
            <p:nvPr/>
          </p:nvSpPr>
          <p:spPr bwMode="auto">
            <a:xfrm>
              <a:off x="375" y="2314"/>
              <a:ext cx="837" cy="9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6423" name="Rectangle 475"/>
            <p:cNvSpPr>
              <a:spLocks noChangeArrowheads="1"/>
            </p:cNvSpPr>
            <p:nvPr/>
          </p:nvSpPr>
          <p:spPr bwMode="auto">
            <a:xfrm>
              <a:off x="379" y="2716"/>
              <a:ext cx="831" cy="192"/>
            </a:xfrm>
            <a:prstGeom prst="rect">
              <a:avLst/>
            </a:prstGeom>
            <a:solidFill>
              <a:srgbClr val="CC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6424" name="Text Box 476"/>
            <p:cNvSpPr txBox="1">
              <a:spLocks noChangeArrowheads="1"/>
            </p:cNvSpPr>
            <p:nvPr/>
          </p:nvSpPr>
          <p:spPr bwMode="auto">
            <a:xfrm>
              <a:off x="298" y="2292"/>
              <a:ext cx="987" cy="10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application</a:t>
              </a:r>
            </a:p>
            <a:p>
              <a:pPr algn="ctr"/>
              <a:r>
                <a:rPr lang="en-US" altLang="en-US" sz="2000"/>
                <a:t>transport</a:t>
              </a:r>
            </a:p>
            <a:p>
              <a:pPr algn="ctr"/>
              <a:r>
                <a:rPr lang="en-US" altLang="en-US" sz="2000">
                  <a:solidFill>
                    <a:schemeClr val="bg1"/>
                  </a:solidFill>
                </a:rPr>
                <a:t>network</a:t>
              </a:r>
              <a:endParaRPr lang="en-US" altLang="en-US" sz="2000"/>
            </a:p>
            <a:p>
              <a:pPr algn="ctr"/>
              <a:r>
                <a:rPr lang="en-US" altLang="en-US" sz="2000"/>
                <a:t>data link</a:t>
              </a:r>
            </a:p>
            <a:p>
              <a:pPr algn="ctr"/>
              <a:r>
                <a:rPr lang="en-US" altLang="en-US" sz="2000"/>
                <a:t>physical</a:t>
              </a:r>
            </a:p>
          </p:txBody>
        </p:sp>
        <p:sp>
          <p:nvSpPr>
            <p:cNvPr id="56425" name="Line 477"/>
            <p:cNvSpPr>
              <a:spLocks noChangeShapeType="1"/>
            </p:cNvSpPr>
            <p:nvPr/>
          </p:nvSpPr>
          <p:spPr bwMode="auto">
            <a:xfrm>
              <a:off x="374" y="2714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26" name="Line 478"/>
            <p:cNvSpPr>
              <a:spLocks noChangeShapeType="1"/>
            </p:cNvSpPr>
            <p:nvPr/>
          </p:nvSpPr>
          <p:spPr bwMode="auto">
            <a:xfrm>
              <a:off x="374" y="2908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27" name="Line 479"/>
            <p:cNvSpPr>
              <a:spLocks noChangeShapeType="1"/>
            </p:cNvSpPr>
            <p:nvPr/>
          </p:nvSpPr>
          <p:spPr bwMode="auto">
            <a:xfrm>
              <a:off x="372" y="3092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56428" name="Line 480"/>
            <p:cNvSpPr>
              <a:spLocks noChangeShapeType="1"/>
            </p:cNvSpPr>
            <p:nvPr/>
          </p:nvSpPr>
          <p:spPr bwMode="auto">
            <a:xfrm>
              <a:off x="374" y="2520"/>
              <a:ext cx="8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56429" name="Group 481"/>
            <p:cNvGrpSpPr>
              <a:grpSpLocks/>
            </p:cNvGrpSpPr>
            <p:nvPr/>
          </p:nvGrpSpPr>
          <p:grpSpPr bwMode="auto">
            <a:xfrm>
              <a:off x="0" y="3341"/>
              <a:ext cx="454" cy="473"/>
              <a:chOff x="-44" y="1473"/>
              <a:chExt cx="981" cy="1105"/>
            </a:xfrm>
          </p:grpSpPr>
          <p:pic>
            <p:nvPicPr>
              <p:cNvPr id="56430" name="Picture 48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6431" name="Freeform 48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sp>
        <p:nvSpPr>
          <p:cNvPr id="56329" name="Freeform 484"/>
          <p:cNvSpPr>
            <a:spLocks/>
          </p:cNvSpPr>
          <p:nvPr/>
        </p:nvSpPr>
        <p:spPr bwMode="auto">
          <a:xfrm>
            <a:off x="3371850" y="4608513"/>
            <a:ext cx="2847975" cy="1481137"/>
          </a:xfrm>
          <a:custGeom>
            <a:avLst/>
            <a:gdLst>
              <a:gd name="T0" fmla="*/ 2147483647 w 1794"/>
              <a:gd name="T1" fmla="*/ 2147483647 h 933"/>
              <a:gd name="T2" fmla="*/ 2147483647 w 1794"/>
              <a:gd name="T3" fmla="*/ 2147483647 h 933"/>
              <a:gd name="T4" fmla="*/ 2147483647 w 1794"/>
              <a:gd name="T5" fmla="*/ 2147483647 h 933"/>
              <a:gd name="T6" fmla="*/ 2147483647 w 1794"/>
              <a:gd name="T7" fmla="*/ 2147483647 h 933"/>
              <a:gd name="T8" fmla="*/ 2147483647 w 1794"/>
              <a:gd name="T9" fmla="*/ 2147483647 h 933"/>
              <a:gd name="T10" fmla="*/ 2147483647 w 1794"/>
              <a:gd name="T11" fmla="*/ 2147483647 h 933"/>
              <a:gd name="T12" fmla="*/ 2147483647 w 1794"/>
              <a:gd name="T13" fmla="*/ 2147483647 h 933"/>
              <a:gd name="T14" fmla="*/ 2147483647 w 1794"/>
              <a:gd name="T15" fmla="*/ 2147483647 h 933"/>
              <a:gd name="T16" fmla="*/ 2147483647 w 1794"/>
              <a:gd name="T17" fmla="*/ 2147483647 h 933"/>
              <a:gd name="T18" fmla="*/ 2147483647 w 1794"/>
              <a:gd name="T19" fmla="*/ 2147483647 h 933"/>
              <a:gd name="T20" fmla="*/ 2147483647 w 1794"/>
              <a:gd name="T21" fmla="*/ 2147483647 h 93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1794"/>
              <a:gd name="T34" fmla="*/ 0 h 933"/>
              <a:gd name="T35" fmla="*/ 1794 w 1794"/>
              <a:gd name="T36" fmla="*/ 933 h 93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1794" h="933">
                <a:moveTo>
                  <a:pt x="6" y="483"/>
                </a:moveTo>
                <a:cubicBezTo>
                  <a:pt x="0" y="365"/>
                  <a:pt x="16" y="189"/>
                  <a:pt x="108" y="125"/>
                </a:cubicBezTo>
                <a:cubicBezTo>
                  <a:pt x="200" y="61"/>
                  <a:pt x="389" y="116"/>
                  <a:pt x="559" y="100"/>
                </a:cubicBezTo>
                <a:cubicBezTo>
                  <a:pt x="729" y="84"/>
                  <a:pt x="935" y="0"/>
                  <a:pt x="1128" y="29"/>
                </a:cubicBezTo>
                <a:cubicBezTo>
                  <a:pt x="1321" y="58"/>
                  <a:pt x="1638" y="142"/>
                  <a:pt x="1716" y="275"/>
                </a:cubicBezTo>
                <a:cubicBezTo>
                  <a:pt x="1794" y="408"/>
                  <a:pt x="1652" y="721"/>
                  <a:pt x="1596" y="827"/>
                </a:cubicBezTo>
                <a:cubicBezTo>
                  <a:pt x="1540" y="933"/>
                  <a:pt x="1506" y="894"/>
                  <a:pt x="1380" y="911"/>
                </a:cubicBezTo>
                <a:cubicBezTo>
                  <a:pt x="1254" y="928"/>
                  <a:pt x="1001" y="929"/>
                  <a:pt x="840" y="929"/>
                </a:cubicBezTo>
                <a:cubicBezTo>
                  <a:pt x="679" y="929"/>
                  <a:pt x="530" y="927"/>
                  <a:pt x="414" y="911"/>
                </a:cubicBezTo>
                <a:cubicBezTo>
                  <a:pt x="298" y="895"/>
                  <a:pt x="211" y="903"/>
                  <a:pt x="143" y="832"/>
                </a:cubicBezTo>
                <a:cubicBezTo>
                  <a:pt x="75" y="761"/>
                  <a:pt x="4" y="624"/>
                  <a:pt x="6" y="483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330" name="Group 485"/>
          <p:cNvGrpSpPr>
            <a:grpSpLocks/>
          </p:cNvGrpSpPr>
          <p:nvPr/>
        </p:nvGrpSpPr>
        <p:grpSpPr bwMode="auto">
          <a:xfrm>
            <a:off x="3486150" y="5016500"/>
            <a:ext cx="2606675" cy="658813"/>
            <a:chOff x="959" y="3814"/>
            <a:chExt cx="1642" cy="415"/>
          </a:xfrm>
        </p:grpSpPr>
        <p:grpSp>
          <p:nvGrpSpPr>
            <p:cNvPr id="56393" name="Group 486"/>
            <p:cNvGrpSpPr>
              <a:grpSpLocks/>
            </p:cNvGrpSpPr>
            <p:nvPr/>
          </p:nvGrpSpPr>
          <p:grpSpPr bwMode="auto">
            <a:xfrm>
              <a:off x="2223" y="3814"/>
              <a:ext cx="378" cy="181"/>
              <a:chOff x="4396" y="1245"/>
              <a:chExt cx="672" cy="248"/>
            </a:xfrm>
          </p:grpSpPr>
          <p:sp>
            <p:nvSpPr>
              <p:cNvPr id="56412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13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14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6415" name="Group 490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56418" name="Freeform 491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419" name="Freeform 492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270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416" name="Line 493"/>
              <p:cNvSpPr>
                <a:spLocks noChangeShapeType="1"/>
              </p:cNvSpPr>
              <p:nvPr/>
            </p:nvSpPr>
            <p:spPr bwMode="auto">
              <a:xfrm>
                <a:off x="4400" y="1320"/>
                <a:ext cx="0" cy="1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417" name="Line 494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6394" name="Group 495"/>
            <p:cNvGrpSpPr>
              <a:grpSpLocks/>
            </p:cNvGrpSpPr>
            <p:nvPr/>
          </p:nvGrpSpPr>
          <p:grpSpPr bwMode="auto">
            <a:xfrm>
              <a:off x="1559" y="4048"/>
              <a:ext cx="378" cy="181"/>
              <a:chOff x="4396" y="1245"/>
              <a:chExt cx="672" cy="248"/>
            </a:xfrm>
          </p:grpSpPr>
          <p:sp>
            <p:nvSpPr>
              <p:cNvPr id="56404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05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406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6407" name="Group 499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56410" name="Freeform 50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411" name="Freeform 50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270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408" name="Line 502"/>
              <p:cNvSpPr>
                <a:spLocks noChangeShapeType="1"/>
              </p:cNvSpPr>
              <p:nvPr/>
            </p:nvSpPr>
            <p:spPr bwMode="auto">
              <a:xfrm>
                <a:off x="4400" y="1320"/>
                <a:ext cx="0" cy="1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409" name="Line 503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6395" name="Group 504"/>
            <p:cNvGrpSpPr>
              <a:grpSpLocks/>
            </p:cNvGrpSpPr>
            <p:nvPr/>
          </p:nvGrpSpPr>
          <p:grpSpPr bwMode="auto">
            <a:xfrm>
              <a:off x="959" y="3816"/>
              <a:ext cx="378" cy="181"/>
              <a:chOff x="4396" y="1245"/>
              <a:chExt cx="672" cy="248"/>
            </a:xfrm>
          </p:grpSpPr>
          <p:sp>
            <p:nvSpPr>
              <p:cNvPr id="56396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397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6398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56399" name="Group 508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56402" name="Freeform 50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6403" name="Freeform 51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270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6400" name="Line 511"/>
              <p:cNvSpPr>
                <a:spLocks noChangeShapeType="1"/>
              </p:cNvSpPr>
              <p:nvPr/>
            </p:nvSpPr>
            <p:spPr bwMode="auto">
              <a:xfrm>
                <a:off x="4400" y="1320"/>
                <a:ext cx="0" cy="11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401" name="Line 512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56331" name="Line 541"/>
          <p:cNvSpPr>
            <a:spLocks noChangeShapeType="1"/>
          </p:cNvSpPr>
          <p:nvPr/>
        </p:nvSpPr>
        <p:spPr bwMode="auto">
          <a:xfrm rot="5400000" flipV="1">
            <a:off x="2725738" y="4348162"/>
            <a:ext cx="6350" cy="157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2" name="Freeform 542"/>
          <p:cNvSpPr>
            <a:spLocks/>
          </p:cNvSpPr>
          <p:nvPr/>
        </p:nvSpPr>
        <p:spPr bwMode="auto">
          <a:xfrm>
            <a:off x="4086225" y="4899025"/>
            <a:ext cx="466725" cy="263525"/>
          </a:xfrm>
          <a:custGeom>
            <a:avLst/>
            <a:gdLst>
              <a:gd name="T0" fmla="*/ 0 w 294"/>
              <a:gd name="T1" fmla="*/ 2147483647 h 166"/>
              <a:gd name="T2" fmla="*/ 2147483647 w 294"/>
              <a:gd name="T3" fmla="*/ 0 h 166"/>
              <a:gd name="T4" fmla="*/ 0 60000 65536"/>
              <a:gd name="T5" fmla="*/ 0 60000 65536"/>
              <a:gd name="T6" fmla="*/ 0 w 294"/>
              <a:gd name="T7" fmla="*/ 0 h 166"/>
              <a:gd name="T8" fmla="*/ 294 w 294"/>
              <a:gd name="T9" fmla="*/ 166 h 16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66">
                <a:moveTo>
                  <a:pt x="0" y="166"/>
                </a:moveTo>
                <a:lnTo>
                  <a:pt x="294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3" name="Freeform 543"/>
          <p:cNvSpPr>
            <a:spLocks/>
          </p:cNvSpPr>
          <p:nvPr/>
        </p:nvSpPr>
        <p:spPr bwMode="auto">
          <a:xfrm>
            <a:off x="5051425" y="4892675"/>
            <a:ext cx="431800" cy="276225"/>
          </a:xfrm>
          <a:custGeom>
            <a:avLst/>
            <a:gdLst>
              <a:gd name="T0" fmla="*/ 0 w 272"/>
              <a:gd name="T1" fmla="*/ 0 h 174"/>
              <a:gd name="T2" fmla="*/ 2147483647 w 272"/>
              <a:gd name="T3" fmla="*/ 2147483647 h 174"/>
              <a:gd name="T4" fmla="*/ 0 60000 65536"/>
              <a:gd name="T5" fmla="*/ 0 60000 65536"/>
              <a:gd name="T6" fmla="*/ 0 w 272"/>
              <a:gd name="T7" fmla="*/ 0 h 174"/>
              <a:gd name="T8" fmla="*/ 272 w 272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72" h="174">
                <a:moveTo>
                  <a:pt x="0" y="0"/>
                </a:moveTo>
                <a:lnTo>
                  <a:pt x="272" y="17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4" name="Freeform 544"/>
          <p:cNvSpPr>
            <a:spLocks/>
          </p:cNvSpPr>
          <p:nvPr/>
        </p:nvSpPr>
        <p:spPr bwMode="auto">
          <a:xfrm>
            <a:off x="3986213" y="5284788"/>
            <a:ext cx="481012" cy="238125"/>
          </a:xfrm>
          <a:custGeom>
            <a:avLst/>
            <a:gdLst>
              <a:gd name="T0" fmla="*/ 0 w 294"/>
              <a:gd name="T1" fmla="*/ 0 h 174"/>
              <a:gd name="T2" fmla="*/ 2147483647 w 294"/>
              <a:gd name="T3" fmla="*/ 2147483647 h 174"/>
              <a:gd name="T4" fmla="*/ 0 60000 65536"/>
              <a:gd name="T5" fmla="*/ 0 60000 65536"/>
              <a:gd name="T6" fmla="*/ 0 w 294"/>
              <a:gd name="T7" fmla="*/ 0 h 174"/>
              <a:gd name="T8" fmla="*/ 294 w 294"/>
              <a:gd name="T9" fmla="*/ 174 h 17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94" h="174">
                <a:moveTo>
                  <a:pt x="0" y="0"/>
                </a:moveTo>
                <a:lnTo>
                  <a:pt x="294" y="174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5" name="Freeform 545"/>
          <p:cNvSpPr>
            <a:spLocks/>
          </p:cNvSpPr>
          <p:nvPr/>
        </p:nvSpPr>
        <p:spPr bwMode="auto">
          <a:xfrm>
            <a:off x="5029200" y="5273675"/>
            <a:ext cx="558800" cy="234950"/>
          </a:xfrm>
          <a:custGeom>
            <a:avLst/>
            <a:gdLst>
              <a:gd name="T0" fmla="*/ 0 w 352"/>
              <a:gd name="T1" fmla="*/ 2147483647 h 148"/>
              <a:gd name="T2" fmla="*/ 2147483647 w 352"/>
              <a:gd name="T3" fmla="*/ 0 h 148"/>
              <a:gd name="T4" fmla="*/ 0 60000 65536"/>
              <a:gd name="T5" fmla="*/ 0 60000 65536"/>
              <a:gd name="T6" fmla="*/ 0 w 352"/>
              <a:gd name="T7" fmla="*/ 0 h 148"/>
              <a:gd name="T8" fmla="*/ 352 w 352"/>
              <a:gd name="T9" fmla="*/ 148 h 1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52" h="148">
                <a:moveTo>
                  <a:pt x="0" y="148"/>
                </a:moveTo>
                <a:lnTo>
                  <a:pt x="352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6" name="Freeform 546"/>
          <p:cNvSpPr>
            <a:spLocks/>
          </p:cNvSpPr>
          <p:nvPr/>
        </p:nvSpPr>
        <p:spPr bwMode="auto">
          <a:xfrm>
            <a:off x="5600700" y="5314950"/>
            <a:ext cx="206375" cy="508000"/>
          </a:xfrm>
          <a:custGeom>
            <a:avLst/>
            <a:gdLst>
              <a:gd name="T0" fmla="*/ 0 w 118"/>
              <a:gd name="T1" fmla="*/ 2147483647 h 500"/>
              <a:gd name="T2" fmla="*/ 2147483647 w 118"/>
              <a:gd name="T3" fmla="*/ 0 h 500"/>
              <a:gd name="T4" fmla="*/ 0 60000 65536"/>
              <a:gd name="T5" fmla="*/ 0 60000 65536"/>
              <a:gd name="T6" fmla="*/ 0 w 118"/>
              <a:gd name="T7" fmla="*/ 0 h 500"/>
              <a:gd name="T8" fmla="*/ 118 w 118"/>
              <a:gd name="T9" fmla="*/ 500 h 50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18" h="500">
                <a:moveTo>
                  <a:pt x="0" y="500"/>
                </a:moveTo>
                <a:lnTo>
                  <a:pt x="118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7" name="Freeform 547"/>
          <p:cNvSpPr>
            <a:spLocks/>
          </p:cNvSpPr>
          <p:nvPr/>
        </p:nvSpPr>
        <p:spPr bwMode="auto">
          <a:xfrm>
            <a:off x="4365625" y="5848350"/>
            <a:ext cx="736600" cy="74613"/>
          </a:xfrm>
          <a:custGeom>
            <a:avLst/>
            <a:gdLst>
              <a:gd name="T0" fmla="*/ 2147483647 w 370"/>
              <a:gd name="T1" fmla="*/ 2147483647 h 32"/>
              <a:gd name="T2" fmla="*/ 0 w 370"/>
              <a:gd name="T3" fmla="*/ 0 h 32"/>
              <a:gd name="T4" fmla="*/ 0 60000 65536"/>
              <a:gd name="T5" fmla="*/ 0 60000 65536"/>
              <a:gd name="T6" fmla="*/ 0 w 370"/>
              <a:gd name="T7" fmla="*/ 0 h 32"/>
              <a:gd name="T8" fmla="*/ 370 w 370"/>
              <a:gd name="T9" fmla="*/ 32 h 3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70" h="32">
                <a:moveTo>
                  <a:pt x="370" y="32"/>
                </a:move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8" name="Freeform 548"/>
          <p:cNvSpPr>
            <a:spLocks/>
          </p:cNvSpPr>
          <p:nvPr/>
        </p:nvSpPr>
        <p:spPr bwMode="auto">
          <a:xfrm>
            <a:off x="3829050" y="5308600"/>
            <a:ext cx="193675" cy="425450"/>
          </a:xfrm>
          <a:custGeom>
            <a:avLst/>
            <a:gdLst>
              <a:gd name="T0" fmla="*/ 2147483647 w 176"/>
              <a:gd name="T1" fmla="*/ 2147483647 h 412"/>
              <a:gd name="T2" fmla="*/ 2147483647 w 176"/>
              <a:gd name="T3" fmla="*/ 2147483647 h 412"/>
              <a:gd name="T4" fmla="*/ 0 w 176"/>
              <a:gd name="T5" fmla="*/ 0 h 412"/>
              <a:gd name="T6" fmla="*/ 0 60000 65536"/>
              <a:gd name="T7" fmla="*/ 0 60000 65536"/>
              <a:gd name="T8" fmla="*/ 0 60000 65536"/>
              <a:gd name="T9" fmla="*/ 0 w 176"/>
              <a:gd name="T10" fmla="*/ 0 h 412"/>
              <a:gd name="T11" fmla="*/ 176 w 176"/>
              <a:gd name="T12" fmla="*/ 412 h 41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6" h="412">
                <a:moveTo>
                  <a:pt x="162" y="408"/>
                </a:moveTo>
                <a:lnTo>
                  <a:pt x="176" y="412"/>
                </a:lnTo>
                <a:lnTo>
                  <a:pt x="0" y="0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39" name="Line 549"/>
          <p:cNvSpPr>
            <a:spLocks noChangeShapeType="1"/>
          </p:cNvSpPr>
          <p:nvPr/>
        </p:nvSpPr>
        <p:spPr bwMode="auto">
          <a:xfrm rot="-5400000" flipH="1" flipV="1">
            <a:off x="6745288" y="4548187"/>
            <a:ext cx="0" cy="13620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6340" name="Group 553"/>
          <p:cNvGrpSpPr>
            <a:grpSpLocks/>
          </p:cNvGrpSpPr>
          <p:nvPr/>
        </p:nvGrpSpPr>
        <p:grpSpPr bwMode="auto">
          <a:xfrm>
            <a:off x="4479925" y="4721225"/>
            <a:ext cx="600075" cy="287338"/>
            <a:chOff x="4396" y="1245"/>
            <a:chExt cx="672" cy="248"/>
          </a:xfrm>
        </p:grpSpPr>
        <p:sp>
          <p:nvSpPr>
            <p:cNvPr id="5638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38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38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6388" name="Group 55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6391" name="Freeform 55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92" name="Freeform 55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6389" name="Line 560"/>
            <p:cNvSpPr>
              <a:spLocks noChangeShapeType="1"/>
            </p:cNvSpPr>
            <p:nvPr/>
          </p:nvSpPr>
          <p:spPr bwMode="auto">
            <a:xfrm>
              <a:off x="4400" y="1320"/>
              <a:ext cx="0" cy="1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90" name="Line 56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41" name="Group 562"/>
          <p:cNvGrpSpPr>
            <a:grpSpLocks/>
          </p:cNvGrpSpPr>
          <p:nvPr/>
        </p:nvGrpSpPr>
        <p:grpSpPr bwMode="auto">
          <a:xfrm>
            <a:off x="5033963" y="5721350"/>
            <a:ext cx="600075" cy="287338"/>
            <a:chOff x="4396" y="1245"/>
            <a:chExt cx="672" cy="248"/>
          </a:xfrm>
        </p:grpSpPr>
        <p:sp>
          <p:nvSpPr>
            <p:cNvPr id="5637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37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37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6380" name="Group 56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6383" name="Freeform 56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84" name="Freeform 56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6381" name="Line 569"/>
            <p:cNvSpPr>
              <a:spLocks noChangeShapeType="1"/>
            </p:cNvSpPr>
            <p:nvPr/>
          </p:nvSpPr>
          <p:spPr bwMode="auto">
            <a:xfrm>
              <a:off x="4400" y="1320"/>
              <a:ext cx="0" cy="1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82" name="Line 57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42" name="Group 571"/>
          <p:cNvGrpSpPr>
            <a:grpSpLocks/>
          </p:cNvGrpSpPr>
          <p:nvPr/>
        </p:nvGrpSpPr>
        <p:grpSpPr bwMode="auto">
          <a:xfrm>
            <a:off x="3814763" y="5673725"/>
            <a:ext cx="600075" cy="287338"/>
            <a:chOff x="4396" y="1245"/>
            <a:chExt cx="672" cy="248"/>
          </a:xfrm>
        </p:grpSpPr>
        <p:sp>
          <p:nvSpPr>
            <p:cNvPr id="5636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37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5637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56372" name="Group 57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56375" name="Freeform 57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6376" name="Freeform 57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6373" name="Line 578"/>
            <p:cNvSpPr>
              <a:spLocks noChangeShapeType="1"/>
            </p:cNvSpPr>
            <p:nvPr/>
          </p:nvSpPr>
          <p:spPr bwMode="auto">
            <a:xfrm>
              <a:off x="4400" y="1320"/>
              <a:ext cx="0" cy="11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6374" name="Line 579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6343" name="Group 342"/>
          <p:cNvGrpSpPr>
            <a:grpSpLocks/>
          </p:cNvGrpSpPr>
          <p:nvPr/>
        </p:nvGrpSpPr>
        <p:grpSpPr bwMode="auto">
          <a:xfrm>
            <a:off x="2386013" y="4770438"/>
            <a:ext cx="4433887" cy="1200150"/>
            <a:chOff x="1489" y="3201"/>
            <a:chExt cx="2793" cy="756"/>
          </a:xfrm>
        </p:grpSpPr>
        <p:grpSp>
          <p:nvGrpSpPr>
            <p:cNvPr id="56345" name="Group 177"/>
            <p:cNvGrpSpPr>
              <a:grpSpLocks/>
            </p:cNvGrpSpPr>
            <p:nvPr/>
          </p:nvGrpSpPr>
          <p:grpSpPr bwMode="auto">
            <a:xfrm>
              <a:off x="1489" y="3267"/>
              <a:ext cx="228" cy="165"/>
              <a:chOff x="1548" y="3723"/>
              <a:chExt cx="228" cy="165"/>
            </a:xfrm>
          </p:grpSpPr>
          <p:sp>
            <p:nvSpPr>
              <p:cNvPr id="56366" name="Rectangle 175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67" name="Rectangle 174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68" name="Line 176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46" name="Group 178"/>
            <p:cNvGrpSpPr>
              <a:grpSpLocks/>
            </p:cNvGrpSpPr>
            <p:nvPr/>
          </p:nvGrpSpPr>
          <p:grpSpPr bwMode="auto">
            <a:xfrm>
              <a:off x="1987" y="3270"/>
              <a:ext cx="228" cy="165"/>
              <a:chOff x="1548" y="3723"/>
              <a:chExt cx="228" cy="165"/>
            </a:xfrm>
          </p:grpSpPr>
          <p:sp>
            <p:nvSpPr>
              <p:cNvPr id="56363" name="Rectangle 179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64" name="Rectangle 180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65" name="Line 181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47" name="Group 182"/>
            <p:cNvGrpSpPr>
              <a:grpSpLocks/>
            </p:cNvGrpSpPr>
            <p:nvPr/>
          </p:nvGrpSpPr>
          <p:grpSpPr bwMode="auto">
            <a:xfrm>
              <a:off x="3166" y="3201"/>
              <a:ext cx="228" cy="165"/>
              <a:chOff x="1548" y="3723"/>
              <a:chExt cx="228" cy="165"/>
            </a:xfrm>
          </p:grpSpPr>
          <p:sp>
            <p:nvSpPr>
              <p:cNvPr id="56360" name="Rectangle 183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61" name="Rectangle 184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62" name="Line 185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48" name="Group 186"/>
            <p:cNvGrpSpPr>
              <a:grpSpLocks/>
            </p:cNvGrpSpPr>
            <p:nvPr/>
          </p:nvGrpSpPr>
          <p:grpSpPr bwMode="auto">
            <a:xfrm>
              <a:off x="2836" y="3792"/>
              <a:ext cx="228" cy="165"/>
              <a:chOff x="1548" y="3723"/>
              <a:chExt cx="228" cy="165"/>
            </a:xfrm>
          </p:grpSpPr>
          <p:sp>
            <p:nvSpPr>
              <p:cNvPr id="56357" name="Rectangle 187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58" name="Rectangle 188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59" name="Line 189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49" name="Group 190"/>
            <p:cNvGrpSpPr>
              <a:grpSpLocks/>
            </p:cNvGrpSpPr>
            <p:nvPr/>
          </p:nvGrpSpPr>
          <p:grpSpPr bwMode="auto">
            <a:xfrm>
              <a:off x="2572" y="3492"/>
              <a:ext cx="228" cy="165"/>
              <a:chOff x="1548" y="3723"/>
              <a:chExt cx="228" cy="165"/>
            </a:xfrm>
          </p:grpSpPr>
          <p:sp>
            <p:nvSpPr>
              <p:cNvPr id="56354" name="Rectangle 191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55" name="Rectangle 192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56" name="Line 193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6350" name="Group 194"/>
            <p:cNvGrpSpPr>
              <a:grpSpLocks/>
            </p:cNvGrpSpPr>
            <p:nvPr/>
          </p:nvGrpSpPr>
          <p:grpSpPr bwMode="auto">
            <a:xfrm>
              <a:off x="4054" y="3318"/>
              <a:ext cx="228" cy="165"/>
              <a:chOff x="1548" y="3723"/>
              <a:chExt cx="228" cy="165"/>
            </a:xfrm>
          </p:grpSpPr>
          <p:sp>
            <p:nvSpPr>
              <p:cNvPr id="56351" name="Rectangle 195"/>
              <p:cNvSpPr>
                <a:spLocks noChangeArrowheads="1"/>
              </p:cNvSpPr>
              <p:nvPr/>
            </p:nvSpPr>
            <p:spPr bwMode="auto">
              <a:xfrm>
                <a:off x="1563" y="3723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52" name="Rectangle 196"/>
              <p:cNvSpPr>
                <a:spLocks noChangeArrowheads="1"/>
              </p:cNvSpPr>
              <p:nvPr/>
            </p:nvSpPr>
            <p:spPr bwMode="auto">
              <a:xfrm>
                <a:off x="1548" y="3738"/>
                <a:ext cx="102" cy="150"/>
              </a:xfrm>
              <a:prstGeom prst="rect">
                <a:avLst/>
              </a:prstGeom>
              <a:solidFill>
                <a:srgbClr val="000099"/>
              </a:solidFill>
              <a:ln w="9525">
                <a:solidFill>
                  <a:srgbClr val="000099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56353" name="Line 197"/>
              <p:cNvSpPr>
                <a:spLocks noChangeShapeType="1"/>
              </p:cNvSpPr>
              <p:nvPr/>
            </p:nvSpPr>
            <p:spPr bwMode="auto">
              <a:xfrm>
                <a:off x="1650" y="3816"/>
                <a:ext cx="126" cy="0"/>
              </a:xfrm>
              <a:prstGeom prst="line">
                <a:avLst/>
              </a:prstGeom>
              <a:noFill/>
              <a:ln w="9525">
                <a:solidFill>
                  <a:srgbClr val="000099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11738" name="Text Box 122"/>
          <p:cNvSpPr txBox="1">
            <a:spLocks noChangeArrowheads="1"/>
          </p:cNvSpPr>
          <p:nvPr/>
        </p:nvSpPr>
        <p:spPr bwMode="auto">
          <a:xfrm>
            <a:off x="5194300" y="4384675"/>
            <a:ext cx="2317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800">
                <a:solidFill>
                  <a:srgbClr val="CC0000"/>
                </a:solidFill>
              </a:rPr>
              <a:t>2. receive datagrams</a:t>
            </a:r>
            <a:endParaRPr lang="en-US" altLang="en-US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1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11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736" grpId="0" autoUpdateAnimBg="0"/>
      <p:bldP spid="11173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4CCF85CE-E9D5-43BE-BC29-3DADF8115B68}" type="slidenum">
              <a:rPr lang="en-US" altLang="en-US" sz="1200">
                <a:latin typeface="Tahoma" panose="020B0604030504040204" pitchFamily="34" charset="0"/>
              </a:rPr>
              <a:pPr/>
              <a:t>11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57347" name="Group 243"/>
          <p:cNvGrpSpPr>
            <a:grpSpLocks/>
          </p:cNvGrpSpPr>
          <p:nvPr/>
        </p:nvGrpSpPr>
        <p:grpSpPr bwMode="auto">
          <a:xfrm>
            <a:off x="3851275" y="4275138"/>
            <a:ext cx="2847975" cy="1481137"/>
            <a:chOff x="291" y="3093"/>
            <a:chExt cx="1794" cy="933"/>
          </a:xfrm>
        </p:grpSpPr>
        <p:grpSp>
          <p:nvGrpSpPr>
            <p:cNvPr id="57421" name="Group 242"/>
            <p:cNvGrpSpPr>
              <a:grpSpLocks/>
            </p:cNvGrpSpPr>
            <p:nvPr/>
          </p:nvGrpSpPr>
          <p:grpSpPr bwMode="auto">
            <a:xfrm>
              <a:off x="291" y="3093"/>
              <a:ext cx="1794" cy="933"/>
              <a:chOff x="2124" y="2903"/>
              <a:chExt cx="1794" cy="933"/>
            </a:xfrm>
          </p:grpSpPr>
          <p:sp>
            <p:nvSpPr>
              <p:cNvPr id="57425" name="Freeform 179"/>
              <p:cNvSpPr>
                <a:spLocks/>
              </p:cNvSpPr>
              <p:nvPr/>
            </p:nvSpPr>
            <p:spPr bwMode="auto">
              <a:xfrm>
                <a:off x="2124" y="2903"/>
                <a:ext cx="1794" cy="933"/>
              </a:xfrm>
              <a:custGeom>
                <a:avLst/>
                <a:gdLst>
                  <a:gd name="T0" fmla="*/ 6 w 1794"/>
                  <a:gd name="T1" fmla="*/ 483 h 933"/>
                  <a:gd name="T2" fmla="*/ 108 w 1794"/>
                  <a:gd name="T3" fmla="*/ 125 h 933"/>
                  <a:gd name="T4" fmla="*/ 559 w 1794"/>
                  <a:gd name="T5" fmla="*/ 100 h 933"/>
                  <a:gd name="T6" fmla="*/ 1128 w 1794"/>
                  <a:gd name="T7" fmla="*/ 29 h 933"/>
                  <a:gd name="T8" fmla="*/ 1716 w 1794"/>
                  <a:gd name="T9" fmla="*/ 275 h 933"/>
                  <a:gd name="T10" fmla="*/ 1596 w 1794"/>
                  <a:gd name="T11" fmla="*/ 827 h 933"/>
                  <a:gd name="T12" fmla="*/ 1380 w 1794"/>
                  <a:gd name="T13" fmla="*/ 911 h 933"/>
                  <a:gd name="T14" fmla="*/ 840 w 1794"/>
                  <a:gd name="T15" fmla="*/ 929 h 933"/>
                  <a:gd name="T16" fmla="*/ 414 w 1794"/>
                  <a:gd name="T17" fmla="*/ 911 h 933"/>
                  <a:gd name="T18" fmla="*/ 143 w 1794"/>
                  <a:gd name="T19" fmla="*/ 832 h 933"/>
                  <a:gd name="T20" fmla="*/ 6 w 1794"/>
                  <a:gd name="T21" fmla="*/ 483 h 9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794"/>
                  <a:gd name="T34" fmla="*/ 0 h 933"/>
                  <a:gd name="T35" fmla="*/ 1794 w 1794"/>
                  <a:gd name="T36" fmla="*/ 933 h 9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794" h="933">
                    <a:moveTo>
                      <a:pt x="6" y="483"/>
                    </a:moveTo>
                    <a:cubicBezTo>
                      <a:pt x="0" y="365"/>
                      <a:pt x="16" y="189"/>
                      <a:pt x="108" y="125"/>
                    </a:cubicBezTo>
                    <a:cubicBezTo>
                      <a:pt x="200" y="61"/>
                      <a:pt x="389" y="116"/>
                      <a:pt x="559" y="100"/>
                    </a:cubicBezTo>
                    <a:cubicBezTo>
                      <a:pt x="729" y="84"/>
                      <a:pt x="935" y="0"/>
                      <a:pt x="1128" y="29"/>
                    </a:cubicBezTo>
                    <a:cubicBezTo>
                      <a:pt x="1321" y="58"/>
                      <a:pt x="1638" y="142"/>
                      <a:pt x="1716" y="275"/>
                    </a:cubicBezTo>
                    <a:cubicBezTo>
                      <a:pt x="1794" y="408"/>
                      <a:pt x="1652" y="721"/>
                      <a:pt x="1596" y="827"/>
                    </a:cubicBezTo>
                    <a:cubicBezTo>
                      <a:pt x="1540" y="933"/>
                      <a:pt x="1506" y="894"/>
                      <a:pt x="1380" y="911"/>
                    </a:cubicBezTo>
                    <a:cubicBezTo>
                      <a:pt x="1254" y="928"/>
                      <a:pt x="1001" y="929"/>
                      <a:pt x="840" y="929"/>
                    </a:cubicBezTo>
                    <a:cubicBezTo>
                      <a:pt x="679" y="929"/>
                      <a:pt x="530" y="927"/>
                      <a:pt x="414" y="911"/>
                    </a:cubicBezTo>
                    <a:cubicBezTo>
                      <a:pt x="298" y="895"/>
                      <a:pt x="211" y="903"/>
                      <a:pt x="143" y="832"/>
                    </a:cubicBezTo>
                    <a:cubicBezTo>
                      <a:pt x="75" y="761"/>
                      <a:pt x="4" y="624"/>
                      <a:pt x="6" y="483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7426" name="Group 180"/>
              <p:cNvGrpSpPr>
                <a:grpSpLocks/>
              </p:cNvGrpSpPr>
              <p:nvPr/>
            </p:nvGrpSpPr>
            <p:grpSpPr bwMode="auto">
              <a:xfrm>
                <a:off x="2196" y="3160"/>
                <a:ext cx="1642" cy="415"/>
                <a:chOff x="959" y="3814"/>
                <a:chExt cx="1642" cy="415"/>
              </a:xfrm>
            </p:grpSpPr>
            <p:grpSp>
              <p:nvGrpSpPr>
                <p:cNvPr id="57461" name="Group 181"/>
                <p:cNvGrpSpPr>
                  <a:grpSpLocks/>
                </p:cNvGrpSpPr>
                <p:nvPr/>
              </p:nvGrpSpPr>
              <p:grpSpPr bwMode="auto">
                <a:xfrm>
                  <a:off x="2223" y="3814"/>
                  <a:ext cx="378" cy="181"/>
                  <a:chOff x="4396" y="1245"/>
                  <a:chExt cx="672" cy="248"/>
                </a:xfrm>
              </p:grpSpPr>
              <p:sp>
                <p:nvSpPr>
                  <p:cNvPr id="57480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55"/>
                    <a:ext cx="666" cy="13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481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39"/>
                    <a:ext cx="669" cy="8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algn="ctr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482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4396" y="1245"/>
                    <a:ext cx="667" cy="16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57483" name="Group 185"/>
                  <p:cNvGrpSpPr>
                    <a:grpSpLocks/>
                  </p:cNvGrpSpPr>
                  <p:nvPr/>
                </p:nvGrpSpPr>
                <p:grpSpPr bwMode="auto">
                  <a:xfrm>
                    <a:off x="4530" y="1287"/>
                    <a:ext cx="377" cy="75"/>
                    <a:chOff x="2468" y="1332"/>
                    <a:chExt cx="310" cy="60"/>
                  </a:xfrm>
                </p:grpSpPr>
                <p:sp>
                  <p:nvSpPr>
                    <p:cNvPr id="57486" name="Freeform 186"/>
                    <p:cNvSpPr>
                      <a:spLocks/>
                    </p:cNvSpPr>
                    <p:nvPr/>
                  </p:nvSpPr>
                  <p:spPr bwMode="auto">
                    <a:xfrm>
                      <a:off x="2468" y="1332"/>
                      <a:ext cx="310" cy="60"/>
                    </a:xfrm>
                    <a:custGeom>
                      <a:avLst/>
                      <a:gdLst>
                        <a:gd name="T0" fmla="*/ 0 w 310"/>
                        <a:gd name="T1" fmla="*/ 60 h 60"/>
                        <a:gd name="T2" fmla="*/ 96 w 310"/>
                        <a:gd name="T3" fmla="*/ 60 h 60"/>
                        <a:gd name="T4" fmla="*/ 192 w 310"/>
                        <a:gd name="T5" fmla="*/ 0 h 60"/>
                        <a:gd name="T6" fmla="*/ 310 w 310"/>
                        <a:gd name="T7" fmla="*/ 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310"/>
                        <a:gd name="T13" fmla="*/ 0 h 60"/>
                        <a:gd name="T14" fmla="*/ 310 w 310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310" h="60">
                          <a:moveTo>
                            <a:pt x="0" y="60"/>
                          </a:moveTo>
                          <a:lnTo>
                            <a:pt x="96" y="60"/>
                          </a:lnTo>
                          <a:lnTo>
                            <a:pt x="192" y="0"/>
                          </a:lnTo>
                          <a:lnTo>
                            <a:pt x="310" y="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487" name="Freeform 187"/>
                    <p:cNvSpPr>
                      <a:spLocks/>
                    </p:cNvSpPr>
                    <p:nvPr/>
                  </p:nvSpPr>
                  <p:spPr bwMode="auto">
                    <a:xfrm>
                      <a:off x="2482" y="1332"/>
                      <a:ext cx="282" cy="60"/>
                    </a:xfrm>
                    <a:custGeom>
                      <a:avLst/>
                      <a:gdLst>
                        <a:gd name="T0" fmla="*/ 0 w 282"/>
                        <a:gd name="T1" fmla="*/ 0 h 60"/>
                        <a:gd name="T2" fmla="*/ 96 w 282"/>
                        <a:gd name="T3" fmla="*/ 0 h 60"/>
                        <a:gd name="T4" fmla="*/ 192 w 282"/>
                        <a:gd name="T5" fmla="*/ 60 h 60"/>
                        <a:gd name="T6" fmla="*/ 282 w 282"/>
                        <a:gd name="T7" fmla="*/ 6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2"/>
                        <a:gd name="T13" fmla="*/ 0 h 60"/>
                        <a:gd name="T14" fmla="*/ 282 w 282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2" h="60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192" y="60"/>
                          </a:lnTo>
                          <a:lnTo>
                            <a:pt x="282" y="60"/>
                          </a:lnTo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7484" name="Line 188"/>
                  <p:cNvSpPr>
                    <a:spLocks noChangeShapeType="1"/>
                  </p:cNvSpPr>
                  <p:nvPr/>
                </p:nvSpPr>
                <p:spPr bwMode="auto">
                  <a:xfrm>
                    <a:off x="4400" y="1320"/>
                    <a:ext cx="0" cy="11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485" name="Line 189"/>
                  <p:cNvSpPr>
                    <a:spLocks noChangeShapeType="1"/>
                  </p:cNvSpPr>
                  <p:nvPr/>
                </p:nvSpPr>
                <p:spPr bwMode="auto">
                  <a:xfrm>
                    <a:off x="5063" y="1326"/>
                    <a:ext cx="0" cy="10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7462" name="Group 190"/>
                <p:cNvGrpSpPr>
                  <a:grpSpLocks/>
                </p:cNvGrpSpPr>
                <p:nvPr/>
              </p:nvGrpSpPr>
              <p:grpSpPr bwMode="auto">
                <a:xfrm>
                  <a:off x="1559" y="4048"/>
                  <a:ext cx="378" cy="181"/>
                  <a:chOff x="4396" y="1245"/>
                  <a:chExt cx="672" cy="248"/>
                </a:xfrm>
              </p:grpSpPr>
              <p:sp>
                <p:nvSpPr>
                  <p:cNvPr id="57472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55"/>
                    <a:ext cx="666" cy="13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473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39"/>
                    <a:ext cx="669" cy="8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algn="ctr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474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4396" y="1245"/>
                    <a:ext cx="667" cy="16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57475" name="Group 194"/>
                  <p:cNvGrpSpPr>
                    <a:grpSpLocks/>
                  </p:cNvGrpSpPr>
                  <p:nvPr/>
                </p:nvGrpSpPr>
                <p:grpSpPr bwMode="auto">
                  <a:xfrm>
                    <a:off x="4530" y="1287"/>
                    <a:ext cx="377" cy="75"/>
                    <a:chOff x="2468" y="1332"/>
                    <a:chExt cx="310" cy="60"/>
                  </a:xfrm>
                </p:grpSpPr>
                <p:sp>
                  <p:nvSpPr>
                    <p:cNvPr id="57478" name="Freeform 195"/>
                    <p:cNvSpPr>
                      <a:spLocks/>
                    </p:cNvSpPr>
                    <p:nvPr/>
                  </p:nvSpPr>
                  <p:spPr bwMode="auto">
                    <a:xfrm>
                      <a:off x="2468" y="1332"/>
                      <a:ext cx="310" cy="60"/>
                    </a:xfrm>
                    <a:custGeom>
                      <a:avLst/>
                      <a:gdLst>
                        <a:gd name="T0" fmla="*/ 0 w 310"/>
                        <a:gd name="T1" fmla="*/ 60 h 60"/>
                        <a:gd name="T2" fmla="*/ 96 w 310"/>
                        <a:gd name="T3" fmla="*/ 60 h 60"/>
                        <a:gd name="T4" fmla="*/ 192 w 310"/>
                        <a:gd name="T5" fmla="*/ 0 h 60"/>
                        <a:gd name="T6" fmla="*/ 310 w 310"/>
                        <a:gd name="T7" fmla="*/ 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310"/>
                        <a:gd name="T13" fmla="*/ 0 h 60"/>
                        <a:gd name="T14" fmla="*/ 310 w 310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310" h="60">
                          <a:moveTo>
                            <a:pt x="0" y="60"/>
                          </a:moveTo>
                          <a:lnTo>
                            <a:pt x="96" y="60"/>
                          </a:lnTo>
                          <a:lnTo>
                            <a:pt x="192" y="0"/>
                          </a:lnTo>
                          <a:lnTo>
                            <a:pt x="310" y="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479" name="Freeform 196"/>
                    <p:cNvSpPr>
                      <a:spLocks/>
                    </p:cNvSpPr>
                    <p:nvPr/>
                  </p:nvSpPr>
                  <p:spPr bwMode="auto">
                    <a:xfrm>
                      <a:off x="2482" y="1332"/>
                      <a:ext cx="282" cy="60"/>
                    </a:xfrm>
                    <a:custGeom>
                      <a:avLst/>
                      <a:gdLst>
                        <a:gd name="T0" fmla="*/ 0 w 282"/>
                        <a:gd name="T1" fmla="*/ 0 h 60"/>
                        <a:gd name="T2" fmla="*/ 96 w 282"/>
                        <a:gd name="T3" fmla="*/ 0 h 60"/>
                        <a:gd name="T4" fmla="*/ 192 w 282"/>
                        <a:gd name="T5" fmla="*/ 60 h 60"/>
                        <a:gd name="T6" fmla="*/ 282 w 282"/>
                        <a:gd name="T7" fmla="*/ 6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2"/>
                        <a:gd name="T13" fmla="*/ 0 h 60"/>
                        <a:gd name="T14" fmla="*/ 282 w 282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2" h="60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192" y="60"/>
                          </a:lnTo>
                          <a:lnTo>
                            <a:pt x="282" y="60"/>
                          </a:lnTo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7476" name="Line 197"/>
                  <p:cNvSpPr>
                    <a:spLocks noChangeShapeType="1"/>
                  </p:cNvSpPr>
                  <p:nvPr/>
                </p:nvSpPr>
                <p:spPr bwMode="auto">
                  <a:xfrm>
                    <a:off x="4400" y="1320"/>
                    <a:ext cx="0" cy="11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477" name="Line 198"/>
                  <p:cNvSpPr>
                    <a:spLocks noChangeShapeType="1"/>
                  </p:cNvSpPr>
                  <p:nvPr/>
                </p:nvSpPr>
                <p:spPr bwMode="auto">
                  <a:xfrm>
                    <a:off x="5063" y="1326"/>
                    <a:ext cx="0" cy="10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57463" name="Group 199"/>
                <p:cNvGrpSpPr>
                  <a:grpSpLocks/>
                </p:cNvGrpSpPr>
                <p:nvPr/>
              </p:nvGrpSpPr>
              <p:grpSpPr bwMode="auto">
                <a:xfrm>
                  <a:off x="959" y="3816"/>
                  <a:ext cx="378" cy="181"/>
                  <a:chOff x="4396" y="1245"/>
                  <a:chExt cx="672" cy="248"/>
                </a:xfrm>
              </p:grpSpPr>
              <p:sp>
                <p:nvSpPr>
                  <p:cNvPr id="57464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55"/>
                    <a:ext cx="666" cy="13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465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39"/>
                    <a:ext cx="669" cy="8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algn="ctr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57466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4396" y="1245"/>
                    <a:ext cx="667" cy="16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57467" name="Group 203"/>
                  <p:cNvGrpSpPr>
                    <a:grpSpLocks/>
                  </p:cNvGrpSpPr>
                  <p:nvPr/>
                </p:nvGrpSpPr>
                <p:grpSpPr bwMode="auto">
                  <a:xfrm>
                    <a:off x="4530" y="1287"/>
                    <a:ext cx="377" cy="75"/>
                    <a:chOff x="2468" y="1332"/>
                    <a:chExt cx="310" cy="60"/>
                  </a:xfrm>
                </p:grpSpPr>
                <p:sp>
                  <p:nvSpPr>
                    <p:cNvPr id="57470" name="Freeform 204"/>
                    <p:cNvSpPr>
                      <a:spLocks/>
                    </p:cNvSpPr>
                    <p:nvPr/>
                  </p:nvSpPr>
                  <p:spPr bwMode="auto">
                    <a:xfrm>
                      <a:off x="2468" y="1332"/>
                      <a:ext cx="310" cy="60"/>
                    </a:xfrm>
                    <a:custGeom>
                      <a:avLst/>
                      <a:gdLst>
                        <a:gd name="T0" fmla="*/ 0 w 310"/>
                        <a:gd name="T1" fmla="*/ 60 h 60"/>
                        <a:gd name="T2" fmla="*/ 96 w 310"/>
                        <a:gd name="T3" fmla="*/ 60 h 60"/>
                        <a:gd name="T4" fmla="*/ 192 w 310"/>
                        <a:gd name="T5" fmla="*/ 0 h 60"/>
                        <a:gd name="T6" fmla="*/ 310 w 310"/>
                        <a:gd name="T7" fmla="*/ 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310"/>
                        <a:gd name="T13" fmla="*/ 0 h 60"/>
                        <a:gd name="T14" fmla="*/ 310 w 310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310" h="60">
                          <a:moveTo>
                            <a:pt x="0" y="60"/>
                          </a:moveTo>
                          <a:lnTo>
                            <a:pt x="96" y="60"/>
                          </a:lnTo>
                          <a:lnTo>
                            <a:pt x="192" y="0"/>
                          </a:lnTo>
                          <a:lnTo>
                            <a:pt x="310" y="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57471" name="Freeform 205"/>
                    <p:cNvSpPr>
                      <a:spLocks/>
                    </p:cNvSpPr>
                    <p:nvPr/>
                  </p:nvSpPr>
                  <p:spPr bwMode="auto">
                    <a:xfrm>
                      <a:off x="2482" y="1332"/>
                      <a:ext cx="282" cy="60"/>
                    </a:xfrm>
                    <a:custGeom>
                      <a:avLst/>
                      <a:gdLst>
                        <a:gd name="T0" fmla="*/ 0 w 282"/>
                        <a:gd name="T1" fmla="*/ 0 h 60"/>
                        <a:gd name="T2" fmla="*/ 96 w 282"/>
                        <a:gd name="T3" fmla="*/ 0 h 60"/>
                        <a:gd name="T4" fmla="*/ 192 w 282"/>
                        <a:gd name="T5" fmla="*/ 60 h 60"/>
                        <a:gd name="T6" fmla="*/ 282 w 282"/>
                        <a:gd name="T7" fmla="*/ 6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2"/>
                        <a:gd name="T13" fmla="*/ 0 h 60"/>
                        <a:gd name="T14" fmla="*/ 282 w 282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2" h="60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192" y="60"/>
                          </a:lnTo>
                          <a:lnTo>
                            <a:pt x="282" y="60"/>
                          </a:lnTo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57468" name="Line 206"/>
                  <p:cNvSpPr>
                    <a:spLocks noChangeShapeType="1"/>
                  </p:cNvSpPr>
                  <p:nvPr/>
                </p:nvSpPr>
                <p:spPr bwMode="auto">
                  <a:xfrm>
                    <a:off x="4400" y="1320"/>
                    <a:ext cx="0" cy="11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469" name="Line 207"/>
                  <p:cNvSpPr>
                    <a:spLocks noChangeShapeType="1"/>
                  </p:cNvSpPr>
                  <p:nvPr/>
                </p:nvSpPr>
                <p:spPr bwMode="auto">
                  <a:xfrm>
                    <a:off x="5063" y="1326"/>
                    <a:ext cx="0" cy="10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57427" name="Freeform 208"/>
              <p:cNvSpPr>
                <a:spLocks/>
              </p:cNvSpPr>
              <p:nvPr/>
            </p:nvSpPr>
            <p:spPr bwMode="auto">
              <a:xfrm>
                <a:off x="2574" y="3086"/>
                <a:ext cx="294" cy="166"/>
              </a:xfrm>
              <a:custGeom>
                <a:avLst/>
                <a:gdLst>
                  <a:gd name="T0" fmla="*/ 0 w 294"/>
                  <a:gd name="T1" fmla="*/ 166 h 166"/>
                  <a:gd name="T2" fmla="*/ 294 w 294"/>
                  <a:gd name="T3" fmla="*/ 0 h 166"/>
                  <a:gd name="T4" fmla="*/ 0 60000 65536"/>
                  <a:gd name="T5" fmla="*/ 0 60000 65536"/>
                  <a:gd name="T6" fmla="*/ 0 w 294"/>
                  <a:gd name="T7" fmla="*/ 0 h 166"/>
                  <a:gd name="T8" fmla="*/ 294 w 294"/>
                  <a:gd name="T9" fmla="*/ 166 h 16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4" h="166">
                    <a:moveTo>
                      <a:pt x="0" y="166"/>
                    </a:moveTo>
                    <a:lnTo>
                      <a:pt x="294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8" name="Freeform 209"/>
              <p:cNvSpPr>
                <a:spLocks/>
              </p:cNvSpPr>
              <p:nvPr/>
            </p:nvSpPr>
            <p:spPr bwMode="auto">
              <a:xfrm>
                <a:off x="3182" y="3082"/>
                <a:ext cx="272" cy="174"/>
              </a:xfrm>
              <a:custGeom>
                <a:avLst/>
                <a:gdLst>
                  <a:gd name="T0" fmla="*/ 0 w 272"/>
                  <a:gd name="T1" fmla="*/ 0 h 174"/>
                  <a:gd name="T2" fmla="*/ 272 w 272"/>
                  <a:gd name="T3" fmla="*/ 174 h 174"/>
                  <a:gd name="T4" fmla="*/ 0 60000 65536"/>
                  <a:gd name="T5" fmla="*/ 0 60000 65536"/>
                  <a:gd name="T6" fmla="*/ 0 w 272"/>
                  <a:gd name="T7" fmla="*/ 0 h 174"/>
                  <a:gd name="T8" fmla="*/ 272 w 272"/>
                  <a:gd name="T9" fmla="*/ 174 h 17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2" h="174">
                    <a:moveTo>
                      <a:pt x="0" y="0"/>
                    </a:moveTo>
                    <a:lnTo>
                      <a:pt x="272" y="17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29" name="Freeform 210"/>
              <p:cNvSpPr>
                <a:spLocks/>
              </p:cNvSpPr>
              <p:nvPr/>
            </p:nvSpPr>
            <p:spPr bwMode="auto">
              <a:xfrm>
                <a:off x="2511" y="3329"/>
                <a:ext cx="303" cy="150"/>
              </a:xfrm>
              <a:custGeom>
                <a:avLst/>
                <a:gdLst>
                  <a:gd name="T0" fmla="*/ 0 w 294"/>
                  <a:gd name="T1" fmla="*/ 0 h 174"/>
                  <a:gd name="T2" fmla="*/ 385 w 294"/>
                  <a:gd name="T3" fmla="*/ 46 h 174"/>
                  <a:gd name="T4" fmla="*/ 0 60000 65536"/>
                  <a:gd name="T5" fmla="*/ 0 60000 65536"/>
                  <a:gd name="T6" fmla="*/ 0 w 294"/>
                  <a:gd name="T7" fmla="*/ 0 h 174"/>
                  <a:gd name="T8" fmla="*/ 294 w 294"/>
                  <a:gd name="T9" fmla="*/ 174 h 17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4" h="174">
                    <a:moveTo>
                      <a:pt x="0" y="0"/>
                    </a:moveTo>
                    <a:lnTo>
                      <a:pt x="294" y="17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0" name="Freeform 211"/>
              <p:cNvSpPr>
                <a:spLocks/>
              </p:cNvSpPr>
              <p:nvPr/>
            </p:nvSpPr>
            <p:spPr bwMode="auto">
              <a:xfrm>
                <a:off x="3168" y="3322"/>
                <a:ext cx="352" cy="148"/>
              </a:xfrm>
              <a:custGeom>
                <a:avLst/>
                <a:gdLst>
                  <a:gd name="T0" fmla="*/ 0 w 352"/>
                  <a:gd name="T1" fmla="*/ 148 h 148"/>
                  <a:gd name="T2" fmla="*/ 352 w 352"/>
                  <a:gd name="T3" fmla="*/ 0 h 148"/>
                  <a:gd name="T4" fmla="*/ 0 60000 65536"/>
                  <a:gd name="T5" fmla="*/ 0 60000 65536"/>
                  <a:gd name="T6" fmla="*/ 0 w 352"/>
                  <a:gd name="T7" fmla="*/ 0 h 148"/>
                  <a:gd name="T8" fmla="*/ 352 w 352"/>
                  <a:gd name="T9" fmla="*/ 148 h 14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52" h="148">
                    <a:moveTo>
                      <a:pt x="0" y="148"/>
                    </a:moveTo>
                    <a:lnTo>
                      <a:pt x="35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1" name="Freeform 212"/>
              <p:cNvSpPr>
                <a:spLocks/>
              </p:cNvSpPr>
              <p:nvPr/>
            </p:nvSpPr>
            <p:spPr bwMode="auto">
              <a:xfrm>
                <a:off x="3528" y="3348"/>
                <a:ext cx="130" cy="320"/>
              </a:xfrm>
              <a:custGeom>
                <a:avLst/>
                <a:gdLst>
                  <a:gd name="T0" fmla="*/ 0 w 118"/>
                  <a:gd name="T1" fmla="*/ 9 h 500"/>
                  <a:gd name="T2" fmla="*/ 284 w 118"/>
                  <a:gd name="T3" fmla="*/ 0 h 500"/>
                  <a:gd name="T4" fmla="*/ 0 60000 65536"/>
                  <a:gd name="T5" fmla="*/ 0 60000 65536"/>
                  <a:gd name="T6" fmla="*/ 0 w 118"/>
                  <a:gd name="T7" fmla="*/ 0 h 500"/>
                  <a:gd name="T8" fmla="*/ 118 w 118"/>
                  <a:gd name="T9" fmla="*/ 500 h 5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8" h="500">
                    <a:moveTo>
                      <a:pt x="0" y="500"/>
                    </a:moveTo>
                    <a:lnTo>
                      <a:pt x="118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2" name="Freeform 213"/>
              <p:cNvSpPr>
                <a:spLocks/>
              </p:cNvSpPr>
              <p:nvPr/>
            </p:nvSpPr>
            <p:spPr bwMode="auto">
              <a:xfrm>
                <a:off x="2750" y="3684"/>
                <a:ext cx="464" cy="47"/>
              </a:xfrm>
              <a:custGeom>
                <a:avLst/>
                <a:gdLst>
                  <a:gd name="T0" fmla="*/ 2835 w 370"/>
                  <a:gd name="T1" fmla="*/ 1012 h 32"/>
                  <a:gd name="T2" fmla="*/ 0 w 370"/>
                  <a:gd name="T3" fmla="*/ 0 h 32"/>
                  <a:gd name="T4" fmla="*/ 0 60000 65536"/>
                  <a:gd name="T5" fmla="*/ 0 60000 65536"/>
                  <a:gd name="T6" fmla="*/ 0 w 370"/>
                  <a:gd name="T7" fmla="*/ 0 h 32"/>
                  <a:gd name="T8" fmla="*/ 370 w 370"/>
                  <a:gd name="T9" fmla="*/ 32 h 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70" h="32">
                    <a:moveTo>
                      <a:pt x="370" y="32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433" name="Freeform 214"/>
              <p:cNvSpPr>
                <a:spLocks/>
              </p:cNvSpPr>
              <p:nvPr/>
            </p:nvSpPr>
            <p:spPr bwMode="auto">
              <a:xfrm>
                <a:off x="2412" y="3344"/>
                <a:ext cx="122" cy="268"/>
              </a:xfrm>
              <a:custGeom>
                <a:avLst/>
                <a:gdLst>
                  <a:gd name="T0" fmla="*/ 6 w 176"/>
                  <a:gd name="T1" fmla="*/ 8 h 412"/>
                  <a:gd name="T2" fmla="*/ 6 w 176"/>
                  <a:gd name="T3" fmla="*/ 8 h 412"/>
                  <a:gd name="T4" fmla="*/ 0 w 176"/>
                  <a:gd name="T5" fmla="*/ 0 h 412"/>
                  <a:gd name="T6" fmla="*/ 0 60000 65536"/>
                  <a:gd name="T7" fmla="*/ 0 60000 65536"/>
                  <a:gd name="T8" fmla="*/ 0 60000 65536"/>
                  <a:gd name="T9" fmla="*/ 0 w 176"/>
                  <a:gd name="T10" fmla="*/ 0 h 412"/>
                  <a:gd name="T11" fmla="*/ 176 w 176"/>
                  <a:gd name="T12" fmla="*/ 412 h 4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6" h="412">
                    <a:moveTo>
                      <a:pt x="162" y="408"/>
                    </a:moveTo>
                    <a:lnTo>
                      <a:pt x="176" y="412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7434" name="Group 215"/>
              <p:cNvGrpSpPr>
                <a:grpSpLocks/>
              </p:cNvGrpSpPr>
              <p:nvPr/>
            </p:nvGrpSpPr>
            <p:grpSpPr bwMode="auto">
              <a:xfrm>
                <a:off x="2822" y="2974"/>
                <a:ext cx="378" cy="181"/>
                <a:chOff x="4396" y="1245"/>
                <a:chExt cx="672" cy="248"/>
              </a:xfrm>
            </p:grpSpPr>
            <p:sp>
              <p:nvSpPr>
                <p:cNvPr id="57453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54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55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7456" name="Group 219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57459" name="Freeform 22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460" name="Freeform 22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7457" name="Line 222"/>
                <p:cNvSpPr>
                  <a:spLocks noChangeShapeType="1"/>
                </p:cNvSpPr>
                <p:nvPr/>
              </p:nvSpPr>
              <p:spPr bwMode="auto">
                <a:xfrm>
                  <a:off x="4400" y="1320"/>
                  <a:ext cx="0" cy="1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458" name="Line 223"/>
                <p:cNvSpPr>
                  <a:spLocks noChangeShapeType="1"/>
                </p:cNvSpPr>
                <p:nvPr/>
              </p:nvSpPr>
              <p:spPr bwMode="auto">
                <a:xfrm>
                  <a:off x="5063" y="1326"/>
                  <a:ext cx="0" cy="10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7435" name="Group 224"/>
              <p:cNvGrpSpPr>
                <a:grpSpLocks/>
              </p:cNvGrpSpPr>
              <p:nvPr/>
            </p:nvGrpSpPr>
            <p:grpSpPr bwMode="auto">
              <a:xfrm>
                <a:off x="3171" y="3604"/>
                <a:ext cx="378" cy="181"/>
                <a:chOff x="4396" y="1245"/>
                <a:chExt cx="672" cy="248"/>
              </a:xfrm>
            </p:grpSpPr>
            <p:sp>
              <p:nvSpPr>
                <p:cNvPr id="57445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46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47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7448" name="Group 228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57451" name="Freeform 229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452" name="Freeform 230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7449" name="Line 231"/>
                <p:cNvSpPr>
                  <a:spLocks noChangeShapeType="1"/>
                </p:cNvSpPr>
                <p:nvPr/>
              </p:nvSpPr>
              <p:spPr bwMode="auto">
                <a:xfrm>
                  <a:off x="4400" y="1320"/>
                  <a:ext cx="0" cy="1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450" name="Line 232"/>
                <p:cNvSpPr>
                  <a:spLocks noChangeShapeType="1"/>
                </p:cNvSpPr>
                <p:nvPr/>
              </p:nvSpPr>
              <p:spPr bwMode="auto">
                <a:xfrm>
                  <a:off x="5063" y="1326"/>
                  <a:ext cx="0" cy="10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7436" name="Group 233"/>
              <p:cNvGrpSpPr>
                <a:grpSpLocks/>
              </p:cNvGrpSpPr>
              <p:nvPr/>
            </p:nvGrpSpPr>
            <p:grpSpPr bwMode="auto">
              <a:xfrm>
                <a:off x="2403" y="3574"/>
                <a:ext cx="378" cy="181"/>
                <a:chOff x="4396" y="1245"/>
                <a:chExt cx="672" cy="248"/>
              </a:xfrm>
            </p:grpSpPr>
            <p:sp>
              <p:nvSpPr>
                <p:cNvPr id="57437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38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57439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57440" name="Group 237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57443" name="Freeform 238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444" name="Freeform 239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57441" name="Line 240"/>
                <p:cNvSpPr>
                  <a:spLocks noChangeShapeType="1"/>
                </p:cNvSpPr>
                <p:nvPr/>
              </p:nvSpPr>
              <p:spPr bwMode="auto">
                <a:xfrm>
                  <a:off x="4400" y="1320"/>
                  <a:ext cx="0" cy="1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7442" name="Line 241"/>
                <p:cNvSpPr>
                  <a:spLocks noChangeShapeType="1"/>
                </p:cNvSpPr>
                <p:nvPr/>
              </p:nvSpPr>
              <p:spPr bwMode="auto">
                <a:xfrm>
                  <a:off x="5063" y="1326"/>
                  <a:ext cx="0" cy="10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57422" name="Text Box 108"/>
            <p:cNvSpPr txBox="1">
              <a:spLocks noChangeArrowheads="1"/>
            </p:cNvSpPr>
            <p:nvPr/>
          </p:nvSpPr>
          <p:spPr bwMode="auto">
            <a:xfrm>
              <a:off x="667" y="3221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1</a:t>
              </a:r>
            </a:p>
          </p:txBody>
        </p:sp>
        <p:sp>
          <p:nvSpPr>
            <p:cNvPr id="57423" name="Text Box 109"/>
            <p:cNvSpPr txBox="1">
              <a:spLocks noChangeArrowheads="1"/>
            </p:cNvSpPr>
            <p:nvPr/>
          </p:nvSpPr>
          <p:spPr bwMode="auto">
            <a:xfrm>
              <a:off x="620" y="3504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2</a:t>
              </a:r>
            </a:p>
          </p:txBody>
        </p:sp>
        <p:sp>
          <p:nvSpPr>
            <p:cNvPr id="57424" name="Text Box 110"/>
            <p:cNvSpPr txBox="1">
              <a:spLocks noChangeArrowheads="1"/>
            </p:cNvSpPr>
            <p:nvPr/>
          </p:nvSpPr>
          <p:spPr bwMode="auto">
            <a:xfrm>
              <a:off x="448" y="3501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3</a:t>
              </a:r>
            </a:p>
          </p:txBody>
        </p:sp>
      </p:grpSp>
      <p:pic>
        <p:nvPicPr>
          <p:cNvPr id="57348" name="Picture 17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7715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Rectangle 2"/>
          <p:cNvSpPr>
            <a:spLocks noGrp="1" noChangeArrowheads="1"/>
          </p:cNvSpPr>
          <p:nvPr>
            <p:ph type="title"/>
          </p:nvPr>
        </p:nvSpPr>
        <p:spPr>
          <a:xfrm>
            <a:off x="339436" y="0"/>
            <a:ext cx="7183582" cy="8636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ea typeface="ＭＳ Ｐゴシック" charset="0"/>
                <a:cs typeface="+mj-cs"/>
              </a:rPr>
              <a:t>Datagram forwarding  table*</a:t>
            </a:r>
          </a:p>
        </p:txBody>
      </p:sp>
      <p:sp>
        <p:nvSpPr>
          <p:cNvPr id="57350" name="Freeform 11"/>
          <p:cNvSpPr>
            <a:spLocks/>
          </p:cNvSpPr>
          <p:nvPr/>
        </p:nvSpPr>
        <p:spPr bwMode="auto">
          <a:xfrm>
            <a:off x="2397125" y="3521075"/>
            <a:ext cx="2290763" cy="1295400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1" name="Rectangle 12"/>
          <p:cNvSpPr>
            <a:spLocks noChangeArrowheads="1"/>
          </p:cNvSpPr>
          <p:nvPr/>
        </p:nvSpPr>
        <p:spPr bwMode="auto">
          <a:xfrm>
            <a:off x="2176463" y="1195388"/>
            <a:ext cx="2528887" cy="23336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52" name="Oval 13"/>
          <p:cNvSpPr>
            <a:spLocks noChangeArrowheads="1"/>
          </p:cNvSpPr>
          <p:nvPr/>
        </p:nvSpPr>
        <p:spPr bwMode="auto">
          <a:xfrm>
            <a:off x="2513013" y="1247775"/>
            <a:ext cx="2095500" cy="6048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53" name="Rectangle 105"/>
          <p:cNvSpPr>
            <a:spLocks noChangeArrowheads="1"/>
          </p:cNvSpPr>
          <p:nvPr/>
        </p:nvSpPr>
        <p:spPr bwMode="auto">
          <a:xfrm>
            <a:off x="2457450" y="4584700"/>
            <a:ext cx="1155700" cy="2381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54" name="Rectangle 106"/>
          <p:cNvSpPr>
            <a:spLocks noChangeArrowheads="1"/>
          </p:cNvSpPr>
          <p:nvPr/>
        </p:nvSpPr>
        <p:spPr bwMode="auto">
          <a:xfrm>
            <a:off x="2433638" y="4608513"/>
            <a:ext cx="1147762" cy="2381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55" name="Line 107"/>
          <p:cNvSpPr>
            <a:spLocks noChangeShapeType="1"/>
          </p:cNvSpPr>
          <p:nvPr/>
        </p:nvSpPr>
        <p:spPr bwMode="auto">
          <a:xfrm>
            <a:off x="3459163" y="4740275"/>
            <a:ext cx="42227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Rectangle 111"/>
          <p:cNvSpPr>
            <a:spLocks noChangeArrowheads="1"/>
          </p:cNvSpPr>
          <p:nvPr/>
        </p:nvSpPr>
        <p:spPr bwMode="auto">
          <a:xfrm>
            <a:off x="3062288" y="4611688"/>
            <a:ext cx="427037" cy="2397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57" name="Text Box 112"/>
          <p:cNvSpPr txBox="1">
            <a:spLocks noChangeArrowheads="1"/>
          </p:cNvSpPr>
          <p:nvPr/>
        </p:nvSpPr>
        <p:spPr bwMode="auto">
          <a:xfrm>
            <a:off x="3014663" y="4584700"/>
            <a:ext cx="184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57358" name="Text Box 113"/>
          <p:cNvSpPr txBox="1">
            <a:spLocks noChangeArrowheads="1"/>
          </p:cNvSpPr>
          <p:nvPr/>
        </p:nvSpPr>
        <p:spPr bwMode="auto">
          <a:xfrm>
            <a:off x="1298575" y="3913188"/>
            <a:ext cx="24653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IP destination address in </a:t>
            </a:r>
          </a:p>
          <a:p>
            <a:pPr eaLnBrk="1" hangingPunct="1"/>
            <a:r>
              <a:rPr lang="en-US" altLang="en-US" sz="1600"/>
              <a:t>arriving packet</a:t>
            </a:r>
            <a:r>
              <a:rPr lang="ja-JP" altLang="en-US" sz="1600"/>
              <a:t>’</a:t>
            </a:r>
            <a:r>
              <a:rPr lang="en-US" altLang="ja-JP" sz="1600"/>
              <a:t>s header</a:t>
            </a:r>
            <a:endParaRPr lang="en-US" altLang="en-US" sz="1600"/>
          </a:p>
        </p:txBody>
      </p:sp>
      <p:sp>
        <p:nvSpPr>
          <p:cNvPr id="57359" name="Line 114"/>
          <p:cNvSpPr>
            <a:spLocks noChangeShapeType="1"/>
          </p:cNvSpPr>
          <p:nvPr/>
        </p:nvSpPr>
        <p:spPr bwMode="auto">
          <a:xfrm flipH="1">
            <a:off x="2681288" y="4870450"/>
            <a:ext cx="134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0" name="Text Box 115"/>
          <p:cNvSpPr txBox="1">
            <a:spLocks noChangeArrowheads="1"/>
          </p:cNvSpPr>
          <p:nvPr/>
        </p:nvSpPr>
        <p:spPr bwMode="auto">
          <a:xfrm>
            <a:off x="2641600" y="1404938"/>
            <a:ext cx="1863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/>
              <a:t>routing algorithm</a:t>
            </a:r>
          </a:p>
        </p:txBody>
      </p:sp>
      <p:sp>
        <p:nvSpPr>
          <p:cNvPr id="57361" name="Rectangle 116"/>
          <p:cNvSpPr>
            <a:spLocks noChangeArrowheads="1"/>
          </p:cNvSpPr>
          <p:nvPr/>
        </p:nvSpPr>
        <p:spPr bwMode="auto">
          <a:xfrm>
            <a:off x="2387600" y="2141538"/>
            <a:ext cx="2184400" cy="1298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62" name="Text Box 117"/>
          <p:cNvSpPr txBox="1">
            <a:spLocks noChangeArrowheads="1"/>
          </p:cNvSpPr>
          <p:nvPr/>
        </p:nvSpPr>
        <p:spPr bwMode="auto">
          <a:xfrm>
            <a:off x="2647950" y="2105025"/>
            <a:ext cx="18589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/>
              <a:t>local forwarding table</a:t>
            </a:r>
          </a:p>
        </p:txBody>
      </p:sp>
      <p:sp>
        <p:nvSpPr>
          <p:cNvPr id="57363" name="Text Box 118"/>
          <p:cNvSpPr txBox="1">
            <a:spLocks noChangeArrowheads="1"/>
          </p:cNvSpPr>
          <p:nvPr/>
        </p:nvSpPr>
        <p:spPr bwMode="auto">
          <a:xfrm>
            <a:off x="2430463" y="2352675"/>
            <a:ext cx="13128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 dirty="0" err="1"/>
              <a:t>dest</a:t>
            </a:r>
            <a:r>
              <a:rPr lang="en-US" altLang="en-US" sz="1400" dirty="0"/>
              <a:t> address</a:t>
            </a:r>
          </a:p>
        </p:txBody>
      </p:sp>
      <p:sp>
        <p:nvSpPr>
          <p:cNvPr id="57364" name="Text Box 119"/>
          <p:cNvSpPr txBox="1">
            <a:spLocks noChangeArrowheads="1"/>
          </p:cNvSpPr>
          <p:nvPr/>
        </p:nvSpPr>
        <p:spPr bwMode="auto">
          <a:xfrm>
            <a:off x="3597275" y="2354263"/>
            <a:ext cx="1041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/>
              <a:t>output  link</a:t>
            </a:r>
          </a:p>
        </p:txBody>
      </p:sp>
      <p:sp>
        <p:nvSpPr>
          <p:cNvPr id="57365" name="Line 120"/>
          <p:cNvSpPr>
            <a:spLocks noChangeShapeType="1"/>
          </p:cNvSpPr>
          <p:nvPr/>
        </p:nvSpPr>
        <p:spPr bwMode="auto">
          <a:xfrm>
            <a:off x="3695700" y="2365375"/>
            <a:ext cx="7938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6" name="Text Box 121"/>
          <p:cNvSpPr txBox="1">
            <a:spLocks noChangeArrowheads="1"/>
          </p:cNvSpPr>
          <p:nvPr/>
        </p:nvSpPr>
        <p:spPr bwMode="auto">
          <a:xfrm>
            <a:off x="2417763" y="2636838"/>
            <a:ext cx="12890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200"/>
              <a:t>address-range 1</a:t>
            </a:r>
          </a:p>
          <a:p>
            <a:pPr algn="r" eaLnBrk="1" hangingPunct="1"/>
            <a:r>
              <a:rPr lang="en-US" altLang="en-US" sz="1200"/>
              <a:t>address-range 2</a:t>
            </a:r>
          </a:p>
          <a:p>
            <a:pPr algn="r" eaLnBrk="1" hangingPunct="1"/>
            <a:r>
              <a:rPr lang="en-US" altLang="en-US" sz="1200"/>
              <a:t>address-range 3</a:t>
            </a:r>
          </a:p>
          <a:p>
            <a:pPr algn="r" eaLnBrk="1" hangingPunct="1"/>
            <a:r>
              <a:rPr lang="en-US" altLang="en-US" sz="1200"/>
              <a:t>address-range 4</a:t>
            </a:r>
          </a:p>
        </p:txBody>
      </p:sp>
      <p:sp>
        <p:nvSpPr>
          <p:cNvPr id="57367" name="Text Box 122"/>
          <p:cNvSpPr txBox="1">
            <a:spLocks noChangeArrowheads="1"/>
          </p:cNvSpPr>
          <p:nvPr/>
        </p:nvSpPr>
        <p:spPr bwMode="auto">
          <a:xfrm>
            <a:off x="3711575" y="2636838"/>
            <a:ext cx="2682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200"/>
              <a:t>3</a:t>
            </a:r>
          </a:p>
          <a:p>
            <a:pPr algn="ctr" eaLnBrk="1" hangingPunct="1"/>
            <a:r>
              <a:rPr lang="en-US" altLang="en-US" sz="1200"/>
              <a:t>2</a:t>
            </a:r>
          </a:p>
          <a:p>
            <a:pPr algn="ctr" eaLnBrk="1" hangingPunct="1"/>
            <a:r>
              <a:rPr lang="en-US" altLang="en-US" sz="1200"/>
              <a:t>2</a:t>
            </a:r>
          </a:p>
          <a:p>
            <a:pPr algn="ctr" eaLnBrk="1" hangingPunct="1"/>
            <a:r>
              <a:rPr lang="en-US" altLang="en-US" sz="1200"/>
              <a:t>1</a:t>
            </a:r>
          </a:p>
        </p:txBody>
      </p:sp>
      <p:sp>
        <p:nvSpPr>
          <p:cNvPr id="57368" name="Line 123"/>
          <p:cNvSpPr>
            <a:spLocks noChangeShapeType="1"/>
          </p:cNvSpPr>
          <p:nvPr/>
        </p:nvSpPr>
        <p:spPr bwMode="auto">
          <a:xfrm>
            <a:off x="2409825" y="2617788"/>
            <a:ext cx="2163763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9" name="Line 124"/>
          <p:cNvSpPr>
            <a:spLocks noChangeShapeType="1"/>
          </p:cNvSpPr>
          <p:nvPr/>
        </p:nvSpPr>
        <p:spPr bwMode="auto">
          <a:xfrm>
            <a:off x="2392363" y="2370138"/>
            <a:ext cx="2173287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0" name="AutoShape 125"/>
          <p:cNvSpPr>
            <a:spLocks noChangeArrowheads="1"/>
          </p:cNvSpPr>
          <p:nvPr/>
        </p:nvSpPr>
        <p:spPr bwMode="auto">
          <a:xfrm rot="5400000">
            <a:off x="3466306" y="1859757"/>
            <a:ext cx="239713" cy="273050"/>
          </a:xfrm>
          <a:prstGeom prst="rightArrow">
            <a:avLst>
              <a:gd name="adj1" fmla="val 51167"/>
              <a:gd name="adj2" fmla="val 3973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7371" name="Line 126"/>
          <p:cNvSpPr>
            <a:spLocks noChangeShapeType="1"/>
          </p:cNvSpPr>
          <p:nvPr/>
        </p:nvSpPr>
        <p:spPr bwMode="auto">
          <a:xfrm>
            <a:off x="2843213" y="4302125"/>
            <a:ext cx="363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2" name="Freeform 127"/>
          <p:cNvSpPr>
            <a:spLocks/>
          </p:cNvSpPr>
          <p:nvPr/>
        </p:nvSpPr>
        <p:spPr bwMode="auto">
          <a:xfrm>
            <a:off x="3916363" y="4792663"/>
            <a:ext cx="879475" cy="265112"/>
          </a:xfrm>
          <a:custGeom>
            <a:avLst/>
            <a:gdLst>
              <a:gd name="T0" fmla="*/ 0 w 554"/>
              <a:gd name="T1" fmla="*/ 2147483647 h 167"/>
              <a:gd name="T2" fmla="*/ 2147483647 w 554"/>
              <a:gd name="T3" fmla="*/ 2147483647 h 167"/>
              <a:gd name="T4" fmla="*/ 2147483647 w 554"/>
              <a:gd name="T5" fmla="*/ 2147483647 h 167"/>
              <a:gd name="T6" fmla="*/ 0 60000 65536"/>
              <a:gd name="T7" fmla="*/ 0 60000 65536"/>
              <a:gd name="T8" fmla="*/ 0 60000 65536"/>
              <a:gd name="T9" fmla="*/ 0 w 554"/>
              <a:gd name="T10" fmla="*/ 0 h 167"/>
              <a:gd name="T11" fmla="*/ 554 w 554"/>
              <a:gd name="T12" fmla="*/ 167 h 1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4" h="167">
                <a:moveTo>
                  <a:pt x="0" y="10"/>
                </a:moveTo>
                <a:cubicBezTo>
                  <a:pt x="102" y="0"/>
                  <a:pt x="240" y="5"/>
                  <a:pt x="324" y="26"/>
                </a:cubicBezTo>
                <a:cubicBezTo>
                  <a:pt x="416" y="52"/>
                  <a:pt x="502" y="120"/>
                  <a:pt x="554" y="167"/>
                </a:cubicBezTo>
              </a:path>
            </a:pathLst>
          </a:custGeom>
          <a:noFill/>
          <a:ln w="57150" cmpd="sng">
            <a:solidFill>
              <a:srgbClr val="FF33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3" name="Freeform 128"/>
          <p:cNvSpPr>
            <a:spLocks/>
          </p:cNvSpPr>
          <p:nvPr/>
        </p:nvSpPr>
        <p:spPr bwMode="auto">
          <a:xfrm flipH="1">
            <a:off x="6249988" y="4356100"/>
            <a:ext cx="577850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4" name="Freeform 129"/>
          <p:cNvSpPr>
            <a:spLocks/>
          </p:cNvSpPr>
          <p:nvPr/>
        </p:nvSpPr>
        <p:spPr bwMode="auto">
          <a:xfrm flipH="1">
            <a:off x="5240338" y="4083050"/>
            <a:ext cx="577850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5" name="Freeform 130"/>
          <p:cNvSpPr>
            <a:spLocks/>
          </p:cNvSpPr>
          <p:nvPr/>
        </p:nvSpPr>
        <p:spPr bwMode="auto">
          <a:xfrm flipH="1" flipV="1">
            <a:off x="5908675" y="5629275"/>
            <a:ext cx="542925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6" name="Freeform 131"/>
          <p:cNvSpPr>
            <a:spLocks/>
          </p:cNvSpPr>
          <p:nvPr/>
        </p:nvSpPr>
        <p:spPr bwMode="auto">
          <a:xfrm flipH="1" flipV="1">
            <a:off x="4559300" y="5613400"/>
            <a:ext cx="542925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7" name="Freeform 132"/>
          <p:cNvSpPr>
            <a:spLocks/>
          </p:cNvSpPr>
          <p:nvPr/>
        </p:nvSpPr>
        <p:spPr bwMode="auto">
          <a:xfrm flipH="1" flipV="1">
            <a:off x="5199063" y="5321300"/>
            <a:ext cx="542925" cy="452438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7378" name="Group 133"/>
          <p:cNvGrpSpPr>
            <a:grpSpLocks/>
          </p:cNvGrpSpPr>
          <p:nvPr/>
        </p:nvGrpSpPr>
        <p:grpSpPr bwMode="auto">
          <a:xfrm>
            <a:off x="5248275" y="3638550"/>
            <a:ext cx="550863" cy="452438"/>
            <a:chOff x="2886" y="1668"/>
            <a:chExt cx="347" cy="285"/>
          </a:xfrm>
        </p:grpSpPr>
        <p:sp>
          <p:nvSpPr>
            <p:cNvPr id="57414" name="Rectangle 134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15" name="Oval 135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16" name="Rectangle 136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17" name="Line 137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18" name="Line 138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19" name="Line 139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20" name="AutoShape 140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57379" name="Group 141"/>
          <p:cNvGrpSpPr>
            <a:grpSpLocks/>
          </p:cNvGrpSpPr>
          <p:nvPr/>
        </p:nvGrpSpPr>
        <p:grpSpPr bwMode="auto">
          <a:xfrm>
            <a:off x="6261100" y="3911600"/>
            <a:ext cx="550863" cy="452438"/>
            <a:chOff x="2886" y="1668"/>
            <a:chExt cx="347" cy="285"/>
          </a:xfrm>
        </p:grpSpPr>
        <p:sp>
          <p:nvSpPr>
            <p:cNvPr id="57407" name="Rectangle 142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08" name="Oval 143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09" name="Rectangle 144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10" name="Line 145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11" name="Line 146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12" name="Line 147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13" name="AutoShape 148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57380" name="Group 149"/>
          <p:cNvGrpSpPr>
            <a:grpSpLocks/>
          </p:cNvGrpSpPr>
          <p:nvPr/>
        </p:nvGrpSpPr>
        <p:grpSpPr bwMode="auto">
          <a:xfrm>
            <a:off x="5891213" y="5988050"/>
            <a:ext cx="550862" cy="452438"/>
            <a:chOff x="2886" y="1668"/>
            <a:chExt cx="347" cy="285"/>
          </a:xfrm>
        </p:grpSpPr>
        <p:sp>
          <p:nvSpPr>
            <p:cNvPr id="57400" name="Rectangle 150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01" name="Oval 151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02" name="Rectangle 152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403" name="Line 153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04" name="Line 154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05" name="Line 155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406" name="AutoShape 156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57381" name="Group 157"/>
          <p:cNvGrpSpPr>
            <a:grpSpLocks/>
          </p:cNvGrpSpPr>
          <p:nvPr/>
        </p:nvGrpSpPr>
        <p:grpSpPr bwMode="auto">
          <a:xfrm>
            <a:off x="5195888" y="5768975"/>
            <a:ext cx="550862" cy="452438"/>
            <a:chOff x="2886" y="1668"/>
            <a:chExt cx="347" cy="285"/>
          </a:xfrm>
        </p:grpSpPr>
        <p:sp>
          <p:nvSpPr>
            <p:cNvPr id="57393" name="Rectangle 158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394" name="Oval 159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395" name="Rectangle 160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396" name="Line 161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7" name="Line 162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8" name="Line 163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9" name="AutoShape 164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57382" name="Group 165"/>
          <p:cNvGrpSpPr>
            <a:grpSpLocks/>
          </p:cNvGrpSpPr>
          <p:nvPr/>
        </p:nvGrpSpPr>
        <p:grpSpPr bwMode="auto">
          <a:xfrm>
            <a:off x="4540250" y="5961063"/>
            <a:ext cx="550863" cy="452437"/>
            <a:chOff x="2886" y="1668"/>
            <a:chExt cx="347" cy="285"/>
          </a:xfrm>
        </p:grpSpPr>
        <p:sp>
          <p:nvSpPr>
            <p:cNvPr id="57386" name="Rectangle 166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387" name="Oval 167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388" name="Rectangle 168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57389" name="Line 169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0" name="Line 170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1" name="Line 171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7392" name="AutoShape 172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22" name="Group 176"/>
          <p:cNvGrpSpPr>
            <a:grpSpLocks/>
          </p:cNvGrpSpPr>
          <p:nvPr/>
        </p:nvGrpSpPr>
        <p:grpSpPr bwMode="auto">
          <a:xfrm>
            <a:off x="3506568" y="793766"/>
            <a:ext cx="4986338" cy="1924049"/>
            <a:chOff x="2037" y="708"/>
            <a:chExt cx="3471" cy="1212"/>
          </a:xfrm>
        </p:grpSpPr>
        <p:sp>
          <p:nvSpPr>
            <p:cNvPr id="57384" name="Text Box 174"/>
            <p:cNvSpPr txBox="1">
              <a:spLocks noChangeArrowheads="1"/>
            </p:cNvSpPr>
            <p:nvPr/>
          </p:nvSpPr>
          <p:spPr bwMode="auto">
            <a:xfrm>
              <a:off x="3474" y="708"/>
              <a:ext cx="2034" cy="1212"/>
            </a:xfrm>
            <a:prstGeom prst="rect">
              <a:avLst/>
            </a:prstGeom>
            <a:noFill/>
            <a:ln w="12700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4 billion* IP addresses, so rather than list individual destination address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list </a:t>
              </a:r>
              <a:r>
                <a:rPr lang="en-US" altLang="en-US" sz="2000" i="1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range</a:t>
              </a:r>
              <a:r>
                <a:rPr lang="en-US" altLang="en-US" sz="2000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 of addresses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2000" dirty="0">
                  <a:solidFill>
                    <a:srgbClr val="000099"/>
                  </a:solidFill>
                  <a:latin typeface="Gill Sans MT" panose="020B0502020104020203" pitchFamily="34" charset="0"/>
                </a:rPr>
                <a:t>(aggregate table entries)</a:t>
              </a:r>
            </a:p>
            <a:p>
              <a:pPr>
                <a:lnSpc>
                  <a:spcPct val="85000"/>
                </a:lnSpc>
              </a:pPr>
              <a:endParaRPr lang="en-US" altLang="en-US" sz="2000" dirty="0">
                <a:solidFill>
                  <a:srgbClr val="000099"/>
                </a:solidFill>
                <a:latin typeface="Gill Sans MT" panose="020B0502020104020203" pitchFamily="34" charset="0"/>
              </a:endParaRPr>
            </a:p>
            <a:p>
              <a:pPr>
                <a:lnSpc>
                  <a:spcPct val="85000"/>
                </a:lnSpc>
              </a:pPr>
              <a:r>
                <a:rPr lang="en-US" altLang="en-US" sz="2000" b="1" dirty="0">
                  <a:solidFill>
                    <a:srgbClr val="008000"/>
                  </a:solidFill>
                  <a:latin typeface="Gill Sans MT" panose="020B0502020104020203" pitchFamily="34" charset="0"/>
                </a:rPr>
                <a:t>4 billion??? *</a:t>
              </a:r>
            </a:p>
          </p:txBody>
        </p:sp>
        <p:sp>
          <p:nvSpPr>
            <p:cNvPr id="57385" name="Line 175"/>
            <p:cNvSpPr>
              <a:spLocks noChangeShapeType="1"/>
            </p:cNvSpPr>
            <p:nvPr/>
          </p:nvSpPr>
          <p:spPr bwMode="auto">
            <a:xfrm flipH="1">
              <a:off x="2037" y="1229"/>
              <a:ext cx="1433" cy="668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5" name="مربع نص 144">
            <a:extLst>
              <a:ext uri="{FF2B5EF4-FFF2-40B4-BE49-F238E27FC236}">
                <a16:creationId xmlns:a16="http://schemas.microsoft.com/office/drawing/2014/main" id="{F531D483-E504-4474-B37F-5F4916EC203C}"/>
              </a:ext>
            </a:extLst>
          </p:cNvPr>
          <p:cNvSpPr txBox="1"/>
          <p:nvPr/>
        </p:nvSpPr>
        <p:spPr>
          <a:xfrm>
            <a:off x="4829323" y="2798108"/>
            <a:ext cx="4251379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</a:rPr>
              <a:t>*</a:t>
            </a:r>
          </a:p>
          <a:p>
            <a:r>
              <a:rPr lang="en-US" sz="2000" b="1" dirty="0">
                <a:solidFill>
                  <a:srgbClr val="008000"/>
                </a:solidFill>
              </a:rPr>
              <a:t>2**32=4,294,967,296 IP Addresses</a:t>
            </a:r>
            <a:endParaRPr lang="ar-SA" sz="2400" b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583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40B7958A-28B9-4191-9CA6-56C8F2D4BC27}" type="slidenum">
              <a:rPr lang="en-US" altLang="en-US" sz="1200">
                <a:latin typeface="Tahoma" panose="020B0604030504040204" pitchFamily="34" charset="0"/>
              </a:rPr>
              <a:pPr/>
              <a:t>12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565255" y="1358702"/>
            <a:ext cx="5362365" cy="4308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n-US" sz="1800" b="1" dirty="0">
                <a:cs typeface="Times New Roman" panose="02020603050405020304" pitchFamily="18" charset="0"/>
              </a:rPr>
              <a:t>Destination Address Range</a:t>
            </a:r>
          </a:p>
          <a:p>
            <a:pPr algn="just"/>
            <a:endParaRPr lang="en-US" altLang="en-US" sz="1800" b="1" dirty="0"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 b="1" dirty="0">
                <a:solidFill>
                  <a:srgbClr val="CC0000"/>
                </a:solidFill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</a:t>
            </a:r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0000 00000000</a:t>
            </a:r>
            <a:endParaRPr lang="en-US" altLang="en-US" sz="2000" b="1" dirty="0">
              <a:latin typeface="Courier New" panose="02070309020205020404" pitchFamily="49" charset="0"/>
            </a:endParaRPr>
          </a:p>
          <a:p>
            <a:pPr algn="just"/>
            <a:r>
              <a:rPr lang="en-US" altLang="en-US" sz="1800" dirty="0">
                <a:cs typeface="Times New Roman" panose="02020603050405020304" pitchFamily="18" charset="0"/>
              </a:rPr>
              <a:t>through</a:t>
            </a:r>
            <a:r>
              <a:rPr lang="en-US" altLang="en-US" sz="1800" dirty="0">
                <a:latin typeface="Comic Sans MS" panose="030F0702030302020204" pitchFamily="66" charset="0"/>
                <a:cs typeface="Times New Roman" panose="02020603050405020304" pitchFamily="18" charset="0"/>
              </a:rPr>
              <a:t>                                 </a:t>
            </a:r>
            <a:endParaRPr lang="en-US" altLang="en-US" sz="2000" dirty="0">
              <a:latin typeface="Comic Sans MS" panose="030F0702030302020204" pitchFamily="66" charset="0"/>
            </a:endParaRPr>
          </a:p>
          <a:p>
            <a:pPr algn="just"/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11001000 00010111 00010111 11111111</a:t>
            </a:r>
          </a:p>
          <a:p>
            <a:pPr algn="just"/>
            <a:endParaRPr lang="en-US" altLang="en-US" sz="1800" b="1" dirty="0">
              <a:latin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11001000 00010111 00011000 00000000</a:t>
            </a:r>
            <a:endParaRPr lang="en-US" altLang="en-US" sz="2000" b="1" dirty="0">
              <a:latin typeface="Courier New" panose="02070309020205020404" pitchFamily="49" charset="0"/>
            </a:endParaRPr>
          </a:p>
          <a:p>
            <a:pPr algn="just"/>
            <a:r>
              <a:rPr lang="en-US" altLang="en-US" sz="1800" dirty="0">
                <a:cs typeface="Times New Roman" panose="02020603050405020304" pitchFamily="18" charset="0"/>
              </a:rPr>
              <a:t>through</a:t>
            </a:r>
            <a:endParaRPr lang="en-US" altLang="en-US" sz="2000" dirty="0"/>
          </a:p>
          <a:p>
            <a:pPr algn="just"/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11001000 00010111 00011000 11111111  </a:t>
            </a:r>
          </a:p>
          <a:p>
            <a:pPr algn="just"/>
            <a:endParaRPr lang="en-US" altLang="en-US" sz="2000" b="1" dirty="0">
              <a:latin typeface="Courier New" panose="02070309020205020404" pitchFamily="49" charset="0"/>
            </a:endParaRPr>
          </a:p>
          <a:p>
            <a:pPr algn="just"/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11001000 00010111 00011001 00000000</a:t>
            </a:r>
            <a:endParaRPr lang="en-US" altLang="en-US" sz="2000" b="1" dirty="0">
              <a:latin typeface="Courier New" panose="02070309020205020404" pitchFamily="49" charset="0"/>
            </a:endParaRPr>
          </a:p>
          <a:p>
            <a:pPr algn="just"/>
            <a:r>
              <a:rPr lang="en-US" altLang="en-US" sz="1800" dirty="0">
                <a:cs typeface="Times New Roman" panose="02020603050405020304" pitchFamily="18" charset="0"/>
              </a:rPr>
              <a:t>through</a:t>
            </a:r>
            <a:endParaRPr lang="en-US" altLang="en-US" sz="2000" dirty="0"/>
          </a:p>
          <a:p>
            <a:pPr algn="just"/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11001000 00010111 00011111 11111111  </a:t>
            </a:r>
          </a:p>
          <a:p>
            <a:pPr algn="just"/>
            <a:endParaRPr lang="en-US" altLang="en-US" sz="1800" dirty="0">
              <a:latin typeface="Comic Sans MS" panose="030F0702030302020204" pitchFamily="66" charset="0"/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 dirty="0">
                <a:cs typeface="Times New Roman" panose="02020603050405020304" pitchFamily="18" charset="0"/>
              </a:rPr>
              <a:t>otherwise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6053138" y="1430338"/>
            <a:ext cx="155575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/>
            <a:r>
              <a:rPr lang="en-US" altLang="en-US" sz="1800">
                <a:cs typeface="Times New Roman" panose="02020603050405020304" pitchFamily="18" charset="0"/>
              </a:rPr>
              <a:t>Link Interface</a:t>
            </a: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endParaRPr lang="en-US" altLang="en-US" sz="1800" u="sng"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>
                <a:cs typeface="Times New Roman" panose="02020603050405020304" pitchFamily="18" charset="0"/>
              </a:rPr>
              <a:t>0</a:t>
            </a: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>
                <a:cs typeface="Times New Roman" panose="02020603050405020304" pitchFamily="18" charset="0"/>
              </a:rPr>
              <a:t>1</a:t>
            </a: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>
                <a:cs typeface="Times New Roman" panose="02020603050405020304" pitchFamily="18" charset="0"/>
              </a:rPr>
              <a:t>2</a:t>
            </a: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endParaRPr lang="en-US" altLang="en-US" sz="1800">
              <a:cs typeface="Times New Roman" panose="02020603050405020304" pitchFamily="18" charset="0"/>
            </a:endParaRPr>
          </a:p>
          <a:p>
            <a:pPr algn="just"/>
            <a:r>
              <a:rPr lang="en-US" altLang="en-US" sz="1800">
                <a:cs typeface="Times New Roman" panose="02020603050405020304" pitchFamily="18" charset="0"/>
              </a:rPr>
              <a:t>3  </a:t>
            </a:r>
            <a:endParaRPr lang="en-US" altLang="en-US" sz="2000"/>
          </a:p>
          <a:p>
            <a:pPr algn="just"/>
            <a:endParaRPr lang="en-US" altLang="en-US" sz="1800" b="1">
              <a:cs typeface="Times New Roman" panose="02020603050405020304" pitchFamily="18" charset="0"/>
            </a:endParaRPr>
          </a:p>
        </p:txBody>
      </p:sp>
      <p:sp>
        <p:nvSpPr>
          <p:cNvPr id="58373" name="Rectangle 6"/>
          <p:cNvSpPr>
            <a:spLocks noChangeArrowheads="1"/>
          </p:cNvSpPr>
          <p:nvPr/>
        </p:nvSpPr>
        <p:spPr bwMode="auto">
          <a:xfrm>
            <a:off x="636588" y="1266825"/>
            <a:ext cx="7223125" cy="4525963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8374" name="Line 7"/>
          <p:cNvSpPr>
            <a:spLocks noChangeShapeType="1"/>
          </p:cNvSpPr>
          <p:nvPr/>
        </p:nvSpPr>
        <p:spPr bwMode="auto">
          <a:xfrm>
            <a:off x="625475" y="1873250"/>
            <a:ext cx="7223125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75" name="Line 8"/>
          <p:cNvSpPr>
            <a:spLocks noChangeShapeType="1"/>
          </p:cNvSpPr>
          <p:nvPr/>
        </p:nvSpPr>
        <p:spPr bwMode="auto">
          <a:xfrm>
            <a:off x="652463" y="2928938"/>
            <a:ext cx="7223125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76" name="Line 9"/>
          <p:cNvSpPr>
            <a:spLocks noChangeShapeType="1"/>
          </p:cNvSpPr>
          <p:nvPr/>
        </p:nvSpPr>
        <p:spPr bwMode="auto">
          <a:xfrm>
            <a:off x="646113" y="4051300"/>
            <a:ext cx="7223125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77" name="Line 10"/>
          <p:cNvSpPr>
            <a:spLocks noChangeShapeType="1"/>
          </p:cNvSpPr>
          <p:nvPr/>
        </p:nvSpPr>
        <p:spPr bwMode="auto">
          <a:xfrm>
            <a:off x="639763" y="5173663"/>
            <a:ext cx="7223125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78" name="Line 11"/>
          <p:cNvSpPr>
            <a:spLocks noChangeShapeType="1"/>
          </p:cNvSpPr>
          <p:nvPr/>
        </p:nvSpPr>
        <p:spPr bwMode="auto">
          <a:xfrm>
            <a:off x="5929313" y="1277938"/>
            <a:ext cx="0" cy="4514850"/>
          </a:xfrm>
          <a:prstGeom prst="line">
            <a:avLst/>
          </a:prstGeom>
          <a:noFill/>
          <a:ln w="1270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8379" name="Text Box 12"/>
          <p:cNvSpPr txBox="1">
            <a:spLocks noChangeArrowheads="1"/>
          </p:cNvSpPr>
          <p:nvPr/>
        </p:nvSpPr>
        <p:spPr bwMode="auto">
          <a:xfrm>
            <a:off x="565150" y="6007100"/>
            <a:ext cx="7230249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i="1" dirty="0">
                <a:solidFill>
                  <a:srgbClr val="CC0000"/>
                </a:solidFill>
                <a:latin typeface="Gill Sans MT" panose="020B0502020104020203" pitchFamily="34" charset="0"/>
              </a:rPr>
              <a:t>Q:</a:t>
            </a:r>
            <a:r>
              <a:rPr lang="en-US" altLang="en-US" dirty="0">
                <a:latin typeface="Gill Sans MT" panose="020B0502020104020203" pitchFamily="34" charset="0"/>
              </a:rPr>
              <a:t> but what happens if ranges don</a:t>
            </a:r>
            <a:r>
              <a:rPr lang="ja-JP" altLang="en-US" dirty="0">
                <a:latin typeface="Gill Sans MT" panose="020B0502020104020203" pitchFamily="34" charset="0"/>
              </a:rPr>
              <a:t>’</a:t>
            </a:r>
            <a:r>
              <a:rPr lang="en-US" altLang="ja-JP" dirty="0">
                <a:latin typeface="Gill Sans MT" panose="020B0502020104020203" pitchFamily="34" charset="0"/>
              </a:rPr>
              <a:t>t divide up so nicely? </a:t>
            </a:r>
          </a:p>
          <a:p>
            <a:r>
              <a:rPr lang="en-US" altLang="en-US" dirty="0">
                <a:solidFill>
                  <a:srgbClr val="00B050"/>
                </a:solidFill>
                <a:latin typeface="Gill Sans MT" panose="020B0502020104020203" pitchFamily="34" charset="0"/>
              </a:rPr>
              <a:t>A: Some interfaces will be loaded more than others.</a:t>
            </a:r>
          </a:p>
        </p:txBody>
      </p:sp>
      <p:pic>
        <p:nvPicPr>
          <p:cNvPr id="58380" name="Picture 1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771525"/>
            <a:ext cx="5942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6" name="Rectangle 17"/>
          <p:cNvSpPr>
            <a:spLocks noGrp="1" noChangeArrowheads="1"/>
          </p:cNvSpPr>
          <p:nvPr>
            <p:ph type="title"/>
          </p:nvPr>
        </p:nvSpPr>
        <p:spPr>
          <a:xfrm>
            <a:off x="533400" y="107950"/>
            <a:ext cx="6378575" cy="8636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solidFill>
                  <a:srgbClr val="00B050"/>
                </a:solidFill>
                <a:ea typeface="ＭＳ Ｐゴシック" charset="0"/>
                <a:cs typeface="+mj-cs"/>
              </a:rPr>
              <a:t>*</a:t>
            </a:r>
            <a:r>
              <a:rPr lang="en-US" sz="4000" dirty="0">
                <a:ea typeface="ＭＳ Ｐゴシック" charset="0"/>
                <a:cs typeface="+mj-cs"/>
              </a:rPr>
              <a:t>Datagram forwarding  table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593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8859A213-37BC-49BA-9CBD-01987D446D77}" type="slidenum">
              <a:rPr lang="en-US" altLang="en-US" sz="1200">
                <a:latin typeface="Tahoma" panose="020B0604030504040204" pitchFamily="34" charset="0"/>
              </a:rPr>
              <a:pPr/>
              <a:t>13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59395" name="Picture 3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75" y="77787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6" name="Rectangle 20"/>
          <p:cNvSpPr>
            <a:spLocks noChangeArrowheads="1"/>
          </p:cNvSpPr>
          <p:nvPr/>
        </p:nvSpPr>
        <p:spPr bwMode="auto">
          <a:xfrm>
            <a:off x="434975" y="1335088"/>
            <a:ext cx="8001000" cy="1371600"/>
          </a:xfrm>
          <a:prstGeom prst="rect">
            <a:avLst/>
          </a:prstGeom>
          <a:solidFill>
            <a:schemeClr val="bg1"/>
          </a:solidFill>
          <a:ln w="1905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9397" name="Rectangle 18"/>
          <p:cNvSpPr>
            <a:spLocks noChangeArrowheads="1"/>
          </p:cNvSpPr>
          <p:nvPr/>
        </p:nvSpPr>
        <p:spPr bwMode="auto">
          <a:xfrm>
            <a:off x="4276725" y="5673725"/>
            <a:ext cx="1636713" cy="269875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9398" name="Rectangle 17"/>
          <p:cNvSpPr>
            <a:spLocks noChangeArrowheads="1"/>
          </p:cNvSpPr>
          <p:nvPr/>
        </p:nvSpPr>
        <p:spPr bwMode="auto">
          <a:xfrm>
            <a:off x="4283075" y="6069013"/>
            <a:ext cx="1636713" cy="269875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9464" name="Rectangle 2"/>
          <p:cNvSpPr>
            <a:spLocks noGrp="1" noChangeArrowheads="1"/>
          </p:cNvSpPr>
          <p:nvPr>
            <p:ph type="title"/>
          </p:nvPr>
        </p:nvSpPr>
        <p:spPr>
          <a:xfrm>
            <a:off x="355600" y="95250"/>
            <a:ext cx="7772400" cy="909638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/Longest prefix matching* </a:t>
            </a:r>
            <a:endParaRPr lang="en-US" sz="3200" dirty="0">
              <a:ea typeface="ＭＳ Ｐゴシック" charset="0"/>
              <a:cs typeface="+mj-cs"/>
            </a:endParaRPr>
          </a:p>
        </p:txBody>
      </p:sp>
      <p:sp>
        <p:nvSpPr>
          <p:cNvPr id="59400" name="Rectangle 5"/>
          <p:cNvSpPr>
            <a:spLocks noChangeArrowheads="1"/>
          </p:cNvSpPr>
          <p:nvPr/>
        </p:nvSpPr>
        <p:spPr bwMode="auto">
          <a:xfrm>
            <a:off x="983138" y="2982263"/>
            <a:ext cx="5285421" cy="216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US" altLang="en-US" sz="1800" dirty="0">
                <a:cs typeface="Times New Roman" panose="02020603050405020304" pitchFamily="18" charset="0"/>
              </a:rPr>
              <a:t>Destination Address Range                        </a:t>
            </a:r>
          </a:p>
          <a:p>
            <a:pPr algn="just">
              <a:lnSpc>
                <a:spcPct val="150000"/>
              </a:lnSpc>
            </a:pPr>
            <a:r>
              <a:rPr lang="en-US" altLang="en-US" sz="1800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00010*** ********</a:t>
            </a:r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*</a:t>
            </a:r>
            <a:r>
              <a:rPr lang="en-US" altLang="en-US" sz="1800" dirty="0">
                <a:latin typeface="Courier New" panose="02070309020205020404" pitchFamily="49" charset="0"/>
                <a:cs typeface="Times New Roman" panose="02020603050405020304" pitchFamily="18" charset="0"/>
              </a:rPr>
              <a:t> </a:t>
            </a:r>
            <a:endParaRPr lang="en-US" altLang="en-US" sz="2000" dirty="0">
              <a:latin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1800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00011000 *******</a:t>
            </a:r>
            <a:r>
              <a:rPr lang="en-US" altLang="en-US" sz="1800" b="1" dirty="0">
                <a:latin typeface="Courier New" panose="02070309020205020404" pitchFamily="49" charset="0"/>
                <a:cs typeface="Times New Roman" panose="02020603050405020304" pitchFamily="18" charset="0"/>
              </a:rPr>
              <a:t>**</a:t>
            </a:r>
            <a:endParaRPr lang="en-US" altLang="en-US" sz="2000" b="1" dirty="0">
              <a:latin typeface="Courier New" panose="02070309020205020404" pitchFamily="49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1800" dirty="0">
                <a:latin typeface="Courier New" panose="02070309020205020404" pitchFamily="49" charset="0"/>
                <a:cs typeface="Times New Roman" panose="02020603050405020304" pitchFamily="18" charset="0"/>
              </a:rPr>
              <a:t>11001000 00010111 00011*** *********</a:t>
            </a:r>
            <a:endParaRPr lang="en-US" altLang="en-US" sz="2000" dirty="0">
              <a:latin typeface="Comic Sans MS" panose="030F0702030302020204" pitchFamily="66" charset="0"/>
            </a:endParaRPr>
          </a:p>
          <a:p>
            <a:pPr algn="just">
              <a:lnSpc>
                <a:spcPct val="150000"/>
              </a:lnSpc>
            </a:pPr>
            <a:r>
              <a:rPr lang="en-US" altLang="en-US" sz="1800" dirty="0">
                <a:cs typeface="Times New Roman" panose="02020603050405020304" pitchFamily="18" charset="0"/>
              </a:rPr>
              <a:t>otherwise  </a:t>
            </a:r>
            <a:endParaRPr lang="en-US" altLang="en-US" sz="1800" dirty="0">
              <a:latin typeface="Times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401" name="Rectangle 7"/>
          <p:cNvSpPr>
            <a:spLocks noChangeArrowheads="1"/>
          </p:cNvSpPr>
          <p:nvPr/>
        </p:nvSpPr>
        <p:spPr bwMode="auto">
          <a:xfrm>
            <a:off x="958850" y="6026150"/>
            <a:ext cx="51419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DA: 11001000  00010111  00011000  10101010</a:t>
            </a:r>
            <a:r>
              <a:rPr lang="en-US" altLang="en-US" sz="1800" dirty="0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59402" name="Text Box 8"/>
          <p:cNvSpPr txBox="1">
            <a:spLocks noChangeArrowheads="1"/>
          </p:cNvSpPr>
          <p:nvPr/>
        </p:nvSpPr>
        <p:spPr bwMode="auto">
          <a:xfrm>
            <a:off x="280988" y="5272088"/>
            <a:ext cx="134143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>
                <a:solidFill>
                  <a:srgbClr val="000099"/>
                </a:solidFill>
              </a:rPr>
              <a:t>examples:</a:t>
            </a:r>
          </a:p>
        </p:txBody>
      </p:sp>
      <p:sp>
        <p:nvSpPr>
          <p:cNvPr id="59403" name="Text Box 9"/>
          <p:cNvSpPr txBox="1">
            <a:spLocks noChangeArrowheads="1"/>
          </p:cNvSpPr>
          <p:nvPr/>
        </p:nvSpPr>
        <p:spPr bwMode="auto">
          <a:xfrm>
            <a:off x="944563" y="5641975"/>
            <a:ext cx="5137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DA: 11001000  00010111  00010110  10100001 </a:t>
            </a:r>
          </a:p>
        </p:txBody>
      </p:sp>
      <p:sp>
        <p:nvSpPr>
          <p:cNvPr id="59404" name="Text Box 15"/>
          <p:cNvSpPr txBox="1">
            <a:spLocks noChangeArrowheads="1"/>
          </p:cNvSpPr>
          <p:nvPr/>
        </p:nvSpPr>
        <p:spPr bwMode="auto">
          <a:xfrm>
            <a:off x="6081713" y="5625874"/>
            <a:ext cx="294787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dirty="0">
                <a:solidFill>
                  <a:srgbClr val="CC0000"/>
                </a:solidFill>
                <a:cs typeface="Arial" pitchFamily="34" charset="0"/>
              </a:rPr>
              <a:t>which interface?   A:  </a:t>
            </a:r>
            <a:r>
              <a:rPr lang="en-US" altLang="en-US" sz="2000" dirty="0">
                <a:solidFill>
                  <a:schemeClr val="bg1"/>
                </a:solidFill>
                <a:cs typeface="Arial" pitchFamily="34" charset="0"/>
              </a:rPr>
              <a:t>0</a:t>
            </a:r>
          </a:p>
        </p:txBody>
      </p:sp>
      <p:sp>
        <p:nvSpPr>
          <p:cNvPr id="59405" name="Text Box 16"/>
          <p:cNvSpPr txBox="1">
            <a:spLocks noChangeArrowheads="1"/>
          </p:cNvSpPr>
          <p:nvPr/>
        </p:nvSpPr>
        <p:spPr bwMode="auto">
          <a:xfrm>
            <a:off x="6100763" y="5991225"/>
            <a:ext cx="281100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dirty="0">
                <a:solidFill>
                  <a:srgbClr val="CC0000"/>
                </a:solidFill>
                <a:cs typeface="Arial" pitchFamily="34" charset="0"/>
              </a:rPr>
              <a:t>which interface?  A:  </a:t>
            </a:r>
            <a:r>
              <a:rPr lang="en-US" altLang="en-US" sz="2000" dirty="0">
                <a:solidFill>
                  <a:schemeClr val="bg1"/>
                </a:solidFill>
                <a:cs typeface="Arial" pitchFamily="34" charset="0"/>
              </a:rPr>
              <a:t>1</a:t>
            </a:r>
          </a:p>
        </p:txBody>
      </p:sp>
      <p:sp>
        <p:nvSpPr>
          <p:cNvPr id="59406" name="Text Box 19"/>
          <p:cNvSpPr txBox="1">
            <a:spLocks noChangeArrowheads="1"/>
          </p:cNvSpPr>
          <p:nvPr/>
        </p:nvSpPr>
        <p:spPr bwMode="auto">
          <a:xfrm>
            <a:off x="571500" y="1490663"/>
            <a:ext cx="7799388" cy="1116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2800" dirty="0">
                <a:latin typeface="Gill Sans MT" panose="020B0502020104020203" pitchFamily="34" charset="0"/>
              </a:rPr>
              <a:t>when looking for forwarding table entry for given destination address, use </a:t>
            </a:r>
            <a:r>
              <a:rPr lang="en-US" altLang="en-US" sz="2800" i="1" dirty="0">
                <a:solidFill>
                  <a:srgbClr val="000099"/>
                </a:solidFill>
                <a:latin typeface="Gill Sans MT" panose="020B0502020104020203" pitchFamily="34" charset="0"/>
              </a:rPr>
              <a:t>longest</a:t>
            </a:r>
            <a:r>
              <a:rPr lang="en-US" altLang="en-US" sz="2800" dirty="0">
                <a:latin typeface="Gill Sans MT" panose="020B0502020104020203" pitchFamily="34" charset="0"/>
              </a:rPr>
              <a:t> address prefix that matches destination address.</a:t>
            </a:r>
          </a:p>
        </p:txBody>
      </p:sp>
      <p:sp>
        <p:nvSpPr>
          <p:cNvPr id="59407" name="Text Box 22"/>
          <p:cNvSpPr txBox="1">
            <a:spLocks noChangeArrowheads="1"/>
          </p:cNvSpPr>
          <p:nvPr/>
        </p:nvSpPr>
        <p:spPr bwMode="auto">
          <a:xfrm>
            <a:off x="558800" y="1036638"/>
            <a:ext cx="3282950" cy="5191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longest prefix matching</a:t>
            </a:r>
          </a:p>
        </p:txBody>
      </p:sp>
      <p:sp>
        <p:nvSpPr>
          <p:cNvPr id="59408" name="Rectangle 24"/>
          <p:cNvSpPr>
            <a:spLocks noChangeArrowheads="1"/>
          </p:cNvSpPr>
          <p:nvPr/>
        </p:nvSpPr>
        <p:spPr bwMode="auto">
          <a:xfrm>
            <a:off x="992188" y="3022600"/>
            <a:ext cx="7459662" cy="2106613"/>
          </a:xfrm>
          <a:prstGeom prst="rect">
            <a:avLst/>
          </a:prstGeom>
          <a:noFill/>
          <a:ln w="19050">
            <a:solidFill>
              <a:srgbClr val="0000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59409" name="Line 25"/>
          <p:cNvSpPr>
            <a:spLocks noChangeShapeType="1"/>
          </p:cNvSpPr>
          <p:nvPr/>
        </p:nvSpPr>
        <p:spPr bwMode="auto">
          <a:xfrm>
            <a:off x="992188" y="3457575"/>
            <a:ext cx="744855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0" name="Line 26"/>
          <p:cNvSpPr>
            <a:spLocks noChangeShapeType="1"/>
          </p:cNvSpPr>
          <p:nvPr/>
        </p:nvSpPr>
        <p:spPr bwMode="auto">
          <a:xfrm>
            <a:off x="1022350" y="3887788"/>
            <a:ext cx="744855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1" name="Line 27"/>
          <p:cNvSpPr>
            <a:spLocks noChangeShapeType="1"/>
          </p:cNvSpPr>
          <p:nvPr/>
        </p:nvSpPr>
        <p:spPr bwMode="auto">
          <a:xfrm>
            <a:off x="996950" y="4306888"/>
            <a:ext cx="744855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2" name="Line 28"/>
          <p:cNvSpPr>
            <a:spLocks noChangeShapeType="1"/>
          </p:cNvSpPr>
          <p:nvPr/>
        </p:nvSpPr>
        <p:spPr bwMode="auto">
          <a:xfrm>
            <a:off x="993775" y="4737100"/>
            <a:ext cx="7448550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3" name="Line 29"/>
          <p:cNvSpPr>
            <a:spLocks noChangeShapeType="1"/>
          </p:cNvSpPr>
          <p:nvPr/>
        </p:nvSpPr>
        <p:spPr bwMode="auto">
          <a:xfrm>
            <a:off x="6176963" y="3022600"/>
            <a:ext cx="0" cy="2117725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14" name="Text Box 30"/>
          <p:cNvSpPr txBox="1">
            <a:spLocks noChangeArrowheads="1"/>
          </p:cNvSpPr>
          <p:nvPr/>
        </p:nvSpPr>
        <p:spPr bwMode="auto">
          <a:xfrm>
            <a:off x="6310313" y="2951162"/>
            <a:ext cx="1543050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en-US" sz="1800" dirty="0"/>
              <a:t>Link interface</a:t>
            </a:r>
          </a:p>
          <a:p>
            <a:pPr>
              <a:lnSpc>
                <a:spcPct val="150000"/>
              </a:lnSpc>
            </a:pPr>
            <a:r>
              <a:rPr lang="en-US" altLang="en-US" sz="1800" b="1" dirty="0"/>
              <a:t>0</a:t>
            </a:r>
          </a:p>
          <a:p>
            <a:pPr>
              <a:lnSpc>
                <a:spcPct val="150000"/>
              </a:lnSpc>
            </a:pPr>
            <a:r>
              <a:rPr lang="en-US" altLang="en-US" sz="1800" b="1" dirty="0"/>
              <a:t>1</a:t>
            </a:r>
          </a:p>
          <a:p>
            <a:pPr>
              <a:lnSpc>
                <a:spcPct val="150000"/>
              </a:lnSpc>
            </a:pPr>
            <a:r>
              <a:rPr lang="en-US" altLang="en-US" sz="1800" dirty="0"/>
              <a:t>2</a:t>
            </a:r>
          </a:p>
          <a:p>
            <a:pPr>
              <a:lnSpc>
                <a:spcPct val="150000"/>
              </a:lnSpc>
            </a:pPr>
            <a:r>
              <a:rPr lang="en-US" altLang="en-US" sz="18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7177277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737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39DD25D0-F9C0-421D-983F-0C5351646640}" type="slidenum">
              <a:rPr lang="en-US" altLang="en-US" sz="1200">
                <a:latin typeface="Tahoma" panose="020B0604030504040204" pitchFamily="34" charset="0"/>
              </a:rPr>
              <a:pPr/>
              <a:t>14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3731" name="Rectangle 2"/>
          <p:cNvSpPr>
            <a:spLocks noChangeArrowheads="1"/>
          </p:cNvSpPr>
          <p:nvPr/>
        </p:nvSpPr>
        <p:spPr bwMode="auto">
          <a:xfrm>
            <a:off x="1704975" y="1781175"/>
            <a:ext cx="6534150" cy="40767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3732" name="Rectangle 3"/>
          <p:cNvSpPr>
            <a:spLocks noChangeArrowheads="1"/>
          </p:cNvSpPr>
          <p:nvPr/>
        </p:nvSpPr>
        <p:spPr bwMode="auto">
          <a:xfrm>
            <a:off x="1638300" y="1855788"/>
            <a:ext cx="6534150" cy="4076700"/>
          </a:xfrm>
          <a:prstGeom prst="rect">
            <a:avLst/>
          </a:prstGeom>
          <a:solidFill>
            <a:srgbClr val="FFFF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3733" name="Rectangle 4"/>
          <p:cNvSpPr>
            <a:spLocks noGrp="1" noChangeArrowheads="1"/>
          </p:cNvSpPr>
          <p:nvPr>
            <p:ph type="title"/>
          </p:nvPr>
        </p:nvSpPr>
        <p:spPr>
          <a:xfrm>
            <a:off x="419100" y="133350"/>
            <a:ext cx="7772400" cy="1143000"/>
          </a:xfrm>
        </p:spPr>
        <p:txBody>
          <a:bodyPr/>
          <a:lstStyle/>
          <a:p>
            <a:r>
              <a:rPr lang="en-US" altLang="en-US" sz="4000" dirty="0"/>
              <a:t>The Internet network layer*</a:t>
            </a:r>
            <a:endParaRPr lang="en-US" altLang="en-US" dirty="0"/>
          </a:p>
        </p:txBody>
      </p:sp>
      <p:grpSp>
        <p:nvGrpSpPr>
          <p:cNvPr id="73734" name="Group 6"/>
          <p:cNvGrpSpPr>
            <a:grpSpLocks/>
          </p:cNvGrpSpPr>
          <p:nvPr/>
        </p:nvGrpSpPr>
        <p:grpSpPr bwMode="auto">
          <a:xfrm>
            <a:off x="3763963" y="3479800"/>
            <a:ext cx="1258887" cy="1214438"/>
            <a:chOff x="3992" y="2883"/>
            <a:chExt cx="613" cy="765"/>
          </a:xfrm>
        </p:grpSpPr>
        <p:sp>
          <p:nvSpPr>
            <p:cNvPr id="73757" name="Rectangle 7"/>
            <p:cNvSpPr>
              <a:spLocks noChangeArrowheads="1"/>
            </p:cNvSpPr>
            <p:nvPr/>
          </p:nvSpPr>
          <p:spPr bwMode="auto">
            <a:xfrm>
              <a:off x="4023" y="2883"/>
              <a:ext cx="582" cy="738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3758" name="Rectangle 8"/>
            <p:cNvSpPr>
              <a:spLocks noChangeArrowheads="1"/>
            </p:cNvSpPr>
            <p:nvPr/>
          </p:nvSpPr>
          <p:spPr bwMode="auto">
            <a:xfrm>
              <a:off x="3996" y="2910"/>
              <a:ext cx="582" cy="738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3759" name="Text Box 9"/>
            <p:cNvSpPr txBox="1">
              <a:spLocks noChangeArrowheads="1"/>
            </p:cNvSpPr>
            <p:nvPr/>
          </p:nvSpPr>
          <p:spPr bwMode="auto">
            <a:xfrm>
              <a:off x="3992" y="3071"/>
              <a:ext cx="609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forwarding</a:t>
              </a:r>
            </a:p>
            <a:p>
              <a:pPr algn="ctr"/>
              <a:r>
                <a:rPr lang="en-US" altLang="en-US" sz="1800"/>
                <a:t>table</a:t>
              </a:r>
            </a:p>
          </p:txBody>
        </p:sp>
        <p:sp>
          <p:nvSpPr>
            <p:cNvPr id="73760" name="Line 10"/>
            <p:cNvSpPr>
              <a:spLocks noChangeShapeType="1"/>
            </p:cNvSpPr>
            <p:nvPr/>
          </p:nvSpPr>
          <p:spPr bwMode="auto">
            <a:xfrm>
              <a:off x="4065" y="2994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1" name="Line 11"/>
            <p:cNvSpPr>
              <a:spLocks noChangeShapeType="1"/>
            </p:cNvSpPr>
            <p:nvPr/>
          </p:nvSpPr>
          <p:spPr bwMode="auto">
            <a:xfrm>
              <a:off x="4071" y="3048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2" name="Line 12"/>
            <p:cNvSpPr>
              <a:spLocks noChangeShapeType="1"/>
            </p:cNvSpPr>
            <p:nvPr/>
          </p:nvSpPr>
          <p:spPr bwMode="auto">
            <a:xfrm>
              <a:off x="4074" y="3102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3" name="Line 13"/>
            <p:cNvSpPr>
              <a:spLocks noChangeShapeType="1"/>
            </p:cNvSpPr>
            <p:nvPr/>
          </p:nvSpPr>
          <p:spPr bwMode="auto">
            <a:xfrm>
              <a:off x="4065" y="3477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4" name="Line 14"/>
            <p:cNvSpPr>
              <a:spLocks noChangeShapeType="1"/>
            </p:cNvSpPr>
            <p:nvPr/>
          </p:nvSpPr>
          <p:spPr bwMode="auto">
            <a:xfrm>
              <a:off x="4068" y="3528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3765" name="Line 15"/>
            <p:cNvSpPr>
              <a:spLocks noChangeShapeType="1"/>
            </p:cNvSpPr>
            <p:nvPr/>
          </p:nvSpPr>
          <p:spPr bwMode="auto">
            <a:xfrm>
              <a:off x="4071" y="3579"/>
              <a:ext cx="43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0" name="Rectangle 16"/>
          <p:cNvSpPr>
            <a:spLocks noGrp="1" noChangeArrowheads="1"/>
          </p:cNvSpPr>
          <p:nvPr>
            <p:ph type="body" sz="half" idx="1"/>
          </p:nvPr>
        </p:nvSpPr>
        <p:spPr>
          <a:xfrm>
            <a:off x="558800" y="1189038"/>
            <a:ext cx="7534275" cy="43815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2400">
                <a:ea typeface="ＭＳ Ｐゴシック" charset="0"/>
                <a:cs typeface="+mn-cs"/>
              </a:rPr>
              <a:t>host, router network layer functions:</a:t>
            </a:r>
          </a:p>
        </p:txBody>
      </p:sp>
      <p:sp>
        <p:nvSpPr>
          <p:cNvPr id="73736" name="Line 17"/>
          <p:cNvSpPr>
            <a:spLocks noChangeShapeType="1"/>
          </p:cNvSpPr>
          <p:nvPr/>
        </p:nvSpPr>
        <p:spPr bwMode="auto">
          <a:xfrm flipV="1">
            <a:off x="1628775" y="5410200"/>
            <a:ext cx="650557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7" name="Line 18"/>
          <p:cNvSpPr>
            <a:spLocks noChangeShapeType="1"/>
          </p:cNvSpPr>
          <p:nvPr/>
        </p:nvSpPr>
        <p:spPr bwMode="auto">
          <a:xfrm flipV="1">
            <a:off x="1657350" y="4886325"/>
            <a:ext cx="652462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8" name="Rectangle 20"/>
          <p:cNvSpPr>
            <a:spLocks noChangeArrowheads="1"/>
          </p:cNvSpPr>
          <p:nvPr/>
        </p:nvSpPr>
        <p:spPr bwMode="auto">
          <a:xfrm>
            <a:off x="1914525" y="2667000"/>
            <a:ext cx="1809750" cy="81915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3739" name="Rectangle 21"/>
          <p:cNvSpPr>
            <a:spLocks noChangeArrowheads="1"/>
          </p:cNvSpPr>
          <p:nvPr/>
        </p:nvSpPr>
        <p:spPr bwMode="auto">
          <a:xfrm>
            <a:off x="1847850" y="2733675"/>
            <a:ext cx="1809750" cy="81915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3740" name="Text Box 22"/>
          <p:cNvSpPr txBox="1">
            <a:spLocks noChangeArrowheads="1"/>
          </p:cNvSpPr>
          <p:nvPr/>
        </p:nvSpPr>
        <p:spPr bwMode="auto">
          <a:xfrm>
            <a:off x="1836738" y="2714625"/>
            <a:ext cx="186055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i="1">
                <a:solidFill>
                  <a:srgbClr val="CC0000"/>
                </a:solidFill>
                <a:latin typeface="Gill Sans MT" panose="020B0502020104020203" pitchFamily="34" charset="0"/>
              </a:rPr>
              <a:t>routing protocols</a:t>
            </a:r>
          </a:p>
          <a:p>
            <a:pPr>
              <a:buFontTx/>
              <a:buChar char="•"/>
            </a:pPr>
            <a:r>
              <a:rPr lang="en-US" altLang="en-US" sz="1600"/>
              <a:t> path selection</a:t>
            </a:r>
          </a:p>
          <a:p>
            <a:pPr>
              <a:buFontTx/>
              <a:buChar char="•"/>
            </a:pPr>
            <a:r>
              <a:rPr lang="en-US" altLang="en-US" sz="1600"/>
              <a:t> RIP, OSPF, BGP</a:t>
            </a:r>
            <a:endParaRPr lang="en-US" altLang="en-US" sz="1800"/>
          </a:p>
        </p:txBody>
      </p:sp>
      <p:sp>
        <p:nvSpPr>
          <p:cNvPr id="73741" name="Freeform 23"/>
          <p:cNvSpPr>
            <a:spLocks/>
          </p:cNvSpPr>
          <p:nvPr/>
        </p:nvSpPr>
        <p:spPr bwMode="auto">
          <a:xfrm>
            <a:off x="3143250" y="3657600"/>
            <a:ext cx="628650" cy="390525"/>
          </a:xfrm>
          <a:custGeom>
            <a:avLst/>
            <a:gdLst>
              <a:gd name="T0" fmla="*/ 0 w 396"/>
              <a:gd name="T1" fmla="*/ 0 h 246"/>
              <a:gd name="T2" fmla="*/ 2147483647 w 396"/>
              <a:gd name="T3" fmla="*/ 2147483647 h 246"/>
              <a:gd name="T4" fmla="*/ 2147483647 w 396"/>
              <a:gd name="T5" fmla="*/ 2147483647 h 246"/>
              <a:gd name="T6" fmla="*/ 0 60000 65536"/>
              <a:gd name="T7" fmla="*/ 0 60000 65536"/>
              <a:gd name="T8" fmla="*/ 0 60000 65536"/>
              <a:gd name="T9" fmla="*/ 0 w 396"/>
              <a:gd name="T10" fmla="*/ 0 h 246"/>
              <a:gd name="T11" fmla="*/ 396 w 396"/>
              <a:gd name="T12" fmla="*/ 246 h 24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96" h="246">
                <a:moveTo>
                  <a:pt x="0" y="0"/>
                </a:moveTo>
                <a:cubicBezTo>
                  <a:pt x="30" y="16"/>
                  <a:pt x="42" y="126"/>
                  <a:pt x="150" y="186"/>
                </a:cubicBezTo>
                <a:cubicBezTo>
                  <a:pt x="258" y="246"/>
                  <a:pt x="345" y="205"/>
                  <a:pt x="396" y="210"/>
                </a:cubicBezTo>
              </a:path>
            </a:pathLst>
          </a:custGeom>
          <a:noFill/>
          <a:ln w="38100" cap="flat" cmpd="sng">
            <a:solidFill>
              <a:srgbClr val="000099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73742" name="Group 24"/>
          <p:cNvGrpSpPr>
            <a:grpSpLocks/>
          </p:cNvGrpSpPr>
          <p:nvPr/>
        </p:nvGrpSpPr>
        <p:grpSpPr bwMode="auto">
          <a:xfrm>
            <a:off x="5092700" y="2576513"/>
            <a:ext cx="3000375" cy="1181100"/>
            <a:chOff x="102" y="1272"/>
            <a:chExt cx="1890" cy="744"/>
          </a:xfrm>
        </p:grpSpPr>
        <p:sp>
          <p:nvSpPr>
            <p:cNvPr id="73754" name="Rectangle 25"/>
            <p:cNvSpPr>
              <a:spLocks noChangeArrowheads="1"/>
            </p:cNvSpPr>
            <p:nvPr/>
          </p:nvSpPr>
          <p:spPr bwMode="auto">
            <a:xfrm>
              <a:off x="144" y="1272"/>
              <a:ext cx="1848" cy="690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3755" name="Rectangle 26"/>
            <p:cNvSpPr>
              <a:spLocks noChangeArrowheads="1"/>
            </p:cNvSpPr>
            <p:nvPr/>
          </p:nvSpPr>
          <p:spPr bwMode="auto">
            <a:xfrm>
              <a:off x="102" y="1314"/>
              <a:ext cx="1848" cy="70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3756" name="Text Box 27"/>
            <p:cNvSpPr txBox="1">
              <a:spLocks noChangeArrowheads="1"/>
            </p:cNvSpPr>
            <p:nvPr/>
          </p:nvSpPr>
          <p:spPr bwMode="auto">
            <a:xfrm>
              <a:off x="116" y="1287"/>
              <a:ext cx="1810" cy="7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i="1">
                  <a:solidFill>
                    <a:srgbClr val="CC0000"/>
                  </a:solidFill>
                  <a:latin typeface="Gill Sans MT" panose="020B0502020104020203" pitchFamily="34" charset="0"/>
                </a:rPr>
                <a:t>IP protocol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 addressing conventions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 datagram format</a:t>
              </a:r>
            </a:p>
            <a:p>
              <a:pPr>
                <a:buFontTx/>
                <a:buChar char="•"/>
              </a:pPr>
              <a:r>
                <a:rPr lang="en-US" altLang="en-US" sz="1600"/>
                <a:t> packet handling conventions</a:t>
              </a:r>
              <a:endParaRPr lang="en-US" altLang="en-US" sz="1800"/>
            </a:p>
          </p:txBody>
        </p:sp>
      </p:grpSp>
      <p:sp>
        <p:nvSpPr>
          <p:cNvPr id="73743" name="Rectangle 29"/>
          <p:cNvSpPr>
            <a:spLocks noChangeArrowheads="1"/>
          </p:cNvSpPr>
          <p:nvPr/>
        </p:nvSpPr>
        <p:spPr bwMode="auto">
          <a:xfrm>
            <a:off x="5216525" y="3878263"/>
            <a:ext cx="1933575" cy="847725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3744" name="Rectangle 30"/>
          <p:cNvSpPr>
            <a:spLocks noChangeArrowheads="1"/>
          </p:cNvSpPr>
          <p:nvPr/>
        </p:nvSpPr>
        <p:spPr bwMode="auto">
          <a:xfrm>
            <a:off x="5149850" y="3946525"/>
            <a:ext cx="1933575" cy="847725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73745" name="Text Box 31"/>
          <p:cNvSpPr txBox="1">
            <a:spLocks noChangeArrowheads="1"/>
          </p:cNvSpPr>
          <p:nvPr/>
        </p:nvSpPr>
        <p:spPr bwMode="auto">
          <a:xfrm>
            <a:off x="5162550" y="3911600"/>
            <a:ext cx="1900238" cy="88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i="1" dirty="0" err="1">
                <a:solidFill>
                  <a:srgbClr val="CC0000"/>
                </a:solidFill>
                <a:latin typeface="Gill Sans MT" panose="020B0502020104020203" pitchFamily="34" charset="0"/>
              </a:rPr>
              <a:t>ICMP</a:t>
            </a:r>
            <a:r>
              <a:rPr lang="en-US" altLang="en-US" sz="2000" i="1" dirty="0">
                <a:solidFill>
                  <a:srgbClr val="CC0000"/>
                </a:solidFill>
                <a:latin typeface="Gill Sans MT" panose="020B0502020104020203" pitchFamily="34" charset="0"/>
              </a:rPr>
              <a:t> protocol</a:t>
            </a:r>
          </a:p>
          <a:p>
            <a:pPr>
              <a:buFontTx/>
              <a:buChar char="•"/>
            </a:pPr>
            <a:r>
              <a:rPr lang="en-US" altLang="en-US" sz="1600" dirty="0"/>
              <a:t> error reporting</a:t>
            </a:r>
          </a:p>
          <a:p>
            <a:pPr>
              <a:buFontTx/>
              <a:buChar char="•"/>
            </a:pPr>
            <a:r>
              <a:rPr lang="en-US" altLang="en-US" sz="1600" dirty="0"/>
              <a:t> router </a:t>
            </a:r>
            <a:r>
              <a:rPr lang="ja-JP" altLang="en-US" sz="1600" dirty="0"/>
              <a:t>“</a:t>
            </a:r>
            <a:r>
              <a:rPr lang="en-US" altLang="ja-JP" sz="1600" dirty="0"/>
              <a:t>signaling</a:t>
            </a:r>
            <a:r>
              <a:rPr lang="ja-JP" altLang="en-US" sz="1600" dirty="0"/>
              <a:t>”</a:t>
            </a:r>
            <a:endParaRPr lang="en-US" altLang="en-US" sz="1800" dirty="0"/>
          </a:p>
        </p:txBody>
      </p:sp>
      <p:sp>
        <p:nvSpPr>
          <p:cNvPr id="73746" name="Line 32"/>
          <p:cNvSpPr>
            <a:spLocks noChangeShapeType="1"/>
          </p:cNvSpPr>
          <p:nvPr/>
        </p:nvSpPr>
        <p:spPr bwMode="auto">
          <a:xfrm flipV="1">
            <a:off x="1657350" y="2466975"/>
            <a:ext cx="6524625" cy="9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47" name="Text Box 33"/>
          <p:cNvSpPr txBox="1">
            <a:spLocks noChangeArrowheads="1"/>
          </p:cNvSpPr>
          <p:nvPr/>
        </p:nvSpPr>
        <p:spPr bwMode="auto">
          <a:xfrm>
            <a:off x="3098800" y="1989138"/>
            <a:ext cx="283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>
                <a:solidFill>
                  <a:schemeClr val="bg2"/>
                </a:solidFill>
              </a:rPr>
              <a:t>transport layer: TCP, UDP</a:t>
            </a:r>
            <a:endParaRPr lang="en-US" altLang="en-US" sz="1800"/>
          </a:p>
        </p:txBody>
      </p:sp>
      <p:sp>
        <p:nvSpPr>
          <p:cNvPr id="73748" name="Text Box 34"/>
          <p:cNvSpPr txBox="1">
            <a:spLocks noChangeArrowheads="1"/>
          </p:cNvSpPr>
          <p:nvPr/>
        </p:nvSpPr>
        <p:spPr bwMode="auto">
          <a:xfrm>
            <a:off x="4213225" y="4960938"/>
            <a:ext cx="10858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>
                <a:solidFill>
                  <a:schemeClr val="bg2"/>
                </a:solidFill>
              </a:rPr>
              <a:t>link layer</a:t>
            </a:r>
            <a:endParaRPr lang="en-US" altLang="en-US" sz="1800"/>
          </a:p>
        </p:txBody>
      </p:sp>
      <p:sp>
        <p:nvSpPr>
          <p:cNvPr id="73749" name="Text Box 35"/>
          <p:cNvSpPr txBox="1">
            <a:spLocks noChangeArrowheads="1"/>
          </p:cNvSpPr>
          <p:nvPr/>
        </p:nvSpPr>
        <p:spPr bwMode="auto">
          <a:xfrm>
            <a:off x="4060825" y="5484813"/>
            <a:ext cx="1568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>
                <a:solidFill>
                  <a:schemeClr val="bg2"/>
                </a:solidFill>
              </a:rPr>
              <a:t>physical layer</a:t>
            </a:r>
            <a:endParaRPr lang="en-US" altLang="en-US" sz="1800"/>
          </a:p>
        </p:txBody>
      </p:sp>
      <p:sp>
        <p:nvSpPr>
          <p:cNvPr id="73750" name="Text Box 36"/>
          <p:cNvSpPr txBox="1">
            <a:spLocks noChangeArrowheads="1"/>
          </p:cNvSpPr>
          <p:nvPr/>
        </p:nvSpPr>
        <p:spPr bwMode="auto">
          <a:xfrm>
            <a:off x="319088" y="3259138"/>
            <a:ext cx="12525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>
                <a:solidFill>
                  <a:srgbClr val="CC0000"/>
                </a:solidFill>
              </a:rPr>
              <a:t>network</a:t>
            </a:r>
          </a:p>
          <a:p>
            <a:pPr algn="r"/>
            <a:r>
              <a:rPr lang="en-US" altLang="en-US">
                <a:solidFill>
                  <a:srgbClr val="CC0000"/>
                </a:solidFill>
              </a:rPr>
              <a:t>layer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73751" name="Line 37"/>
          <p:cNvSpPr>
            <a:spLocks noChangeShapeType="1"/>
          </p:cNvSpPr>
          <p:nvPr/>
        </p:nvSpPr>
        <p:spPr bwMode="auto">
          <a:xfrm flipV="1">
            <a:off x="1381125" y="2486025"/>
            <a:ext cx="0" cy="7429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52" name="Line 38"/>
          <p:cNvSpPr>
            <a:spLocks noChangeShapeType="1"/>
          </p:cNvSpPr>
          <p:nvPr/>
        </p:nvSpPr>
        <p:spPr bwMode="auto">
          <a:xfrm>
            <a:off x="1381125" y="4152900"/>
            <a:ext cx="0" cy="7429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3753" name="Picture 4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938213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مربع نص 38"/>
          <p:cNvSpPr txBox="1"/>
          <p:nvPr/>
        </p:nvSpPr>
        <p:spPr>
          <a:xfrm>
            <a:off x="142648" y="5936009"/>
            <a:ext cx="881266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rgbClr val="008000"/>
                </a:solidFill>
                <a:ea typeface="ＭＳ Ｐゴシック" charset="0"/>
              </a:rPr>
              <a:t>*RIP: </a:t>
            </a:r>
            <a:r>
              <a:rPr lang="en-US" sz="2000" dirty="0">
                <a:solidFill>
                  <a:srgbClr val="008000"/>
                </a:solidFill>
                <a:ea typeface="ＭＳ Ｐゴシック" charset="0"/>
              </a:rPr>
              <a:t>Routing Information Protocol</a:t>
            </a:r>
            <a:r>
              <a:rPr lang="en-US" sz="2000" b="1" dirty="0">
                <a:solidFill>
                  <a:srgbClr val="008000"/>
                </a:solidFill>
                <a:ea typeface="ＭＳ Ｐゴシック" charset="0"/>
              </a:rPr>
              <a:t>, OSPF: </a:t>
            </a:r>
            <a:r>
              <a:rPr lang="en-US" sz="2000" dirty="0">
                <a:solidFill>
                  <a:srgbClr val="008000"/>
                </a:solidFill>
                <a:ea typeface="ＭＳ Ｐゴシック" charset="0"/>
              </a:rPr>
              <a:t>Open Shortest Path First</a:t>
            </a:r>
            <a:r>
              <a:rPr lang="en-US" sz="2000" b="1" dirty="0">
                <a:solidFill>
                  <a:srgbClr val="008000"/>
                </a:solidFill>
                <a:ea typeface="ＭＳ Ｐゴシック" charset="0"/>
              </a:rPr>
              <a:t>,  </a:t>
            </a:r>
          </a:p>
          <a:p>
            <a:r>
              <a:rPr lang="en-US" sz="2000" b="1" dirty="0">
                <a:solidFill>
                  <a:srgbClr val="008000"/>
                </a:solidFill>
                <a:ea typeface="ＭＳ Ｐゴシック" charset="0"/>
              </a:rPr>
              <a:t>BGP: </a:t>
            </a:r>
            <a:r>
              <a:rPr lang="en-US" sz="2000" dirty="0">
                <a:solidFill>
                  <a:srgbClr val="008000"/>
                </a:solidFill>
              </a:rPr>
              <a:t>Border Gateway Protocol,    </a:t>
            </a:r>
            <a:r>
              <a:rPr lang="en-US" sz="2000" b="1" dirty="0">
                <a:solidFill>
                  <a:srgbClr val="008000"/>
                </a:solidFill>
              </a:rPr>
              <a:t>ICMP</a:t>
            </a:r>
            <a:r>
              <a:rPr lang="en-US" sz="2000" dirty="0">
                <a:solidFill>
                  <a:srgbClr val="008000"/>
                </a:solidFill>
              </a:rPr>
              <a:t>: </a:t>
            </a:r>
            <a:r>
              <a:rPr lang="en-US" sz="2000" dirty="0">
                <a:solidFill>
                  <a:srgbClr val="008000"/>
                </a:solidFill>
                <a:ea typeface="ＭＳ Ｐゴシック" charset="0"/>
              </a:rPr>
              <a:t>Internet Control Message Protocol</a:t>
            </a:r>
            <a:endParaRPr lang="ar-SA" sz="2000" dirty="0">
              <a:solidFill>
                <a:srgbClr val="008000"/>
              </a:solidFill>
              <a:ea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4765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747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C97C739A-CCEC-466A-8871-398ED570A2ED}" type="slidenum">
              <a:rPr lang="en-US" altLang="en-US" sz="1200">
                <a:latin typeface="Tahoma" panose="020B0604030504040204" pitchFamily="34" charset="0"/>
              </a:rPr>
              <a:pPr/>
              <a:t>15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74755" name="Group 55"/>
          <p:cNvGrpSpPr>
            <a:grpSpLocks/>
          </p:cNvGrpSpPr>
          <p:nvPr/>
        </p:nvGrpSpPr>
        <p:grpSpPr bwMode="auto">
          <a:xfrm>
            <a:off x="3062289" y="963613"/>
            <a:ext cx="4127501" cy="5326062"/>
            <a:chOff x="1929" y="607"/>
            <a:chExt cx="2600" cy="3355"/>
          </a:xfrm>
        </p:grpSpPr>
        <p:sp>
          <p:nvSpPr>
            <p:cNvPr id="74784" name="Rectangle 4"/>
            <p:cNvSpPr>
              <a:spLocks noChangeArrowheads="1"/>
            </p:cNvSpPr>
            <p:nvPr/>
          </p:nvSpPr>
          <p:spPr bwMode="auto">
            <a:xfrm>
              <a:off x="2040" y="868"/>
              <a:ext cx="2489" cy="3039"/>
            </a:xfrm>
            <a:prstGeom prst="rect">
              <a:avLst/>
            </a:pr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4785" name="Rectangle 5"/>
            <p:cNvSpPr>
              <a:spLocks noChangeArrowheads="1"/>
            </p:cNvSpPr>
            <p:nvPr/>
          </p:nvSpPr>
          <p:spPr bwMode="auto">
            <a:xfrm>
              <a:off x="1980" y="935"/>
              <a:ext cx="2489" cy="30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74786" name="Text Box 6"/>
            <p:cNvSpPr txBox="1">
              <a:spLocks noChangeArrowheads="1"/>
            </p:cNvSpPr>
            <p:nvPr/>
          </p:nvSpPr>
          <p:spPr bwMode="auto">
            <a:xfrm>
              <a:off x="1954" y="973"/>
              <a:ext cx="3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ver</a:t>
              </a:r>
              <a:endParaRPr lang="en-US" altLang="en-US"/>
            </a:p>
          </p:txBody>
        </p:sp>
        <p:sp>
          <p:nvSpPr>
            <p:cNvPr id="74787" name="Text Box 7"/>
            <p:cNvSpPr txBox="1">
              <a:spLocks noChangeArrowheads="1"/>
            </p:cNvSpPr>
            <p:nvPr/>
          </p:nvSpPr>
          <p:spPr bwMode="auto">
            <a:xfrm>
              <a:off x="3529" y="1012"/>
              <a:ext cx="50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length</a:t>
              </a:r>
            </a:p>
          </p:txBody>
        </p:sp>
        <p:sp>
          <p:nvSpPr>
            <p:cNvPr id="74788" name="Line 8"/>
            <p:cNvSpPr>
              <a:spLocks noChangeShapeType="1"/>
            </p:cNvSpPr>
            <p:nvPr/>
          </p:nvSpPr>
          <p:spPr bwMode="auto">
            <a:xfrm>
              <a:off x="1988" y="1261"/>
              <a:ext cx="248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89" name="Line 9"/>
            <p:cNvSpPr>
              <a:spLocks noChangeShapeType="1"/>
            </p:cNvSpPr>
            <p:nvPr/>
          </p:nvSpPr>
          <p:spPr bwMode="auto">
            <a:xfrm flipH="1" flipV="1">
              <a:off x="3210" y="941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0" name="Text Box 10"/>
            <p:cNvSpPr txBox="1">
              <a:spLocks noChangeArrowheads="1"/>
            </p:cNvSpPr>
            <p:nvPr/>
          </p:nvSpPr>
          <p:spPr bwMode="auto">
            <a:xfrm>
              <a:off x="2922" y="607"/>
              <a:ext cx="54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32 bits</a:t>
              </a:r>
              <a:endParaRPr lang="en-US" altLang="en-US"/>
            </a:p>
          </p:txBody>
        </p:sp>
        <p:sp>
          <p:nvSpPr>
            <p:cNvPr id="74791" name="Line 11"/>
            <p:cNvSpPr>
              <a:spLocks noChangeShapeType="1"/>
            </p:cNvSpPr>
            <p:nvPr/>
          </p:nvSpPr>
          <p:spPr bwMode="auto">
            <a:xfrm>
              <a:off x="3552" y="762"/>
              <a:ext cx="899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2" name="Line 12"/>
            <p:cNvSpPr>
              <a:spLocks noChangeShapeType="1"/>
            </p:cNvSpPr>
            <p:nvPr/>
          </p:nvSpPr>
          <p:spPr bwMode="auto">
            <a:xfrm rot="10800000">
              <a:off x="1972" y="769"/>
              <a:ext cx="8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3" name="Text Box 13"/>
            <p:cNvSpPr txBox="1">
              <a:spLocks noChangeArrowheads="1"/>
            </p:cNvSpPr>
            <p:nvPr/>
          </p:nvSpPr>
          <p:spPr bwMode="auto">
            <a:xfrm>
              <a:off x="2606" y="2792"/>
              <a:ext cx="1351" cy="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 dirty="0"/>
                <a:t>data </a:t>
              </a:r>
            </a:p>
            <a:p>
              <a:pPr algn="ctr"/>
              <a:r>
                <a:rPr lang="en-US" altLang="en-US" sz="2000" dirty="0"/>
                <a:t>(variable length,</a:t>
              </a:r>
            </a:p>
            <a:p>
              <a:pPr algn="ctr"/>
              <a:r>
                <a:rPr lang="en-US" altLang="en-US" sz="2000" dirty="0"/>
                <a:t>typically a TCP </a:t>
              </a:r>
            </a:p>
            <a:p>
              <a:pPr algn="ctr"/>
              <a:r>
                <a:rPr lang="en-US" altLang="en-US" sz="2000" dirty="0"/>
                <a:t>or </a:t>
              </a:r>
              <a:r>
                <a:rPr lang="en-US" altLang="en-US" sz="2000" dirty="0" err="1"/>
                <a:t>UDP</a:t>
              </a:r>
              <a:r>
                <a:rPr lang="en-US" altLang="en-US" sz="2000" dirty="0"/>
                <a:t> segment)</a:t>
              </a:r>
              <a:endParaRPr lang="en-US" altLang="en-US" dirty="0"/>
            </a:p>
          </p:txBody>
        </p:sp>
        <p:sp>
          <p:nvSpPr>
            <p:cNvPr id="74794" name="Text Box 14"/>
            <p:cNvSpPr txBox="1">
              <a:spLocks noChangeArrowheads="1"/>
            </p:cNvSpPr>
            <p:nvPr/>
          </p:nvSpPr>
          <p:spPr bwMode="auto">
            <a:xfrm>
              <a:off x="1929" y="1284"/>
              <a:ext cx="1356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 dirty="0"/>
                <a:t>16-bit identifier</a:t>
              </a:r>
            </a:p>
          </p:txBody>
        </p:sp>
        <p:sp>
          <p:nvSpPr>
            <p:cNvPr id="74795" name="Line 15"/>
            <p:cNvSpPr>
              <a:spLocks noChangeShapeType="1"/>
            </p:cNvSpPr>
            <p:nvPr/>
          </p:nvSpPr>
          <p:spPr bwMode="auto">
            <a:xfrm flipV="1">
              <a:off x="1984" y="22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6" name="Line 16"/>
            <p:cNvSpPr>
              <a:spLocks noChangeShapeType="1"/>
            </p:cNvSpPr>
            <p:nvPr/>
          </p:nvSpPr>
          <p:spPr bwMode="auto">
            <a:xfrm flipV="1">
              <a:off x="1984" y="25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97" name="Text Box 17"/>
            <p:cNvSpPr txBox="1">
              <a:spLocks noChangeArrowheads="1"/>
            </p:cNvSpPr>
            <p:nvPr/>
          </p:nvSpPr>
          <p:spPr bwMode="auto">
            <a:xfrm>
              <a:off x="3464" y="1549"/>
              <a:ext cx="80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header</a:t>
              </a:r>
            </a:p>
            <a:p>
              <a:pPr algn="ctr"/>
              <a:r>
                <a:rPr lang="en-US" altLang="en-US" sz="1800"/>
                <a:t> checksum</a:t>
              </a:r>
            </a:p>
          </p:txBody>
        </p:sp>
        <p:sp>
          <p:nvSpPr>
            <p:cNvPr id="74798" name="Text Box 18"/>
            <p:cNvSpPr txBox="1">
              <a:spLocks noChangeArrowheads="1"/>
            </p:cNvSpPr>
            <p:nvPr/>
          </p:nvSpPr>
          <p:spPr bwMode="auto">
            <a:xfrm>
              <a:off x="2008" y="1531"/>
              <a:ext cx="54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time to</a:t>
              </a:r>
            </a:p>
            <a:p>
              <a:pPr algn="ctr"/>
              <a:r>
                <a:rPr lang="en-US" altLang="en-US" sz="1800"/>
                <a:t>live</a:t>
              </a:r>
            </a:p>
          </p:txBody>
        </p:sp>
        <p:sp>
          <p:nvSpPr>
            <p:cNvPr id="74799" name="Text Box 19"/>
            <p:cNvSpPr txBox="1">
              <a:spLocks noChangeArrowheads="1"/>
            </p:cNvSpPr>
            <p:nvPr/>
          </p:nvSpPr>
          <p:spPr bwMode="auto">
            <a:xfrm>
              <a:off x="2033" y="1959"/>
              <a:ext cx="2343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 dirty="0"/>
                <a:t>32 bit source IP address    </a:t>
              </a:r>
              <a:r>
                <a:rPr lang="en-US" altLang="en-US" sz="1800" dirty="0">
                  <a:solidFill>
                    <a:srgbClr val="00B050"/>
                  </a:solidFill>
                </a:rPr>
                <a:t>(IPv4)**</a:t>
              </a:r>
              <a:endParaRPr lang="en-US" altLang="en-US" dirty="0">
                <a:solidFill>
                  <a:srgbClr val="00B050"/>
                </a:solidFill>
              </a:endParaRPr>
            </a:p>
          </p:txBody>
        </p:sp>
        <p:sp>
          <p:nvSpPr>
            <p:cNvPr id="74800" name="Text Box 31"/>
            <p:cNvSpPr txBox="1">
              <a:spLocks noChangeArrowheads="1"/>
            </p:cNvSpPr>
            <p:nvPr/>
          </p:nvSpPr>
          <p:spPr bwMode="auto">
            <a:xfrm>
              <a:off x="2222" y="907"/>
              <a:ext cx="47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head.</a:t>
              </a:r>
            </a:p>
            <a:p>
              <a:pPr algn="ctr"/>
              <a:r>
                <a:rPr lang="en-US" altLang="en-US" sz="1800"/>
                <a:t>len</a:t>
              </a:r>
              <a:endParaRPr lang="en-US" altLang="en-US"/>
            </a:p>
          </p:txBody>
        </p:sp>
        <p:sp>
          <p:nvSpPr>
            <p:cNvPr id="74801" name="Text Box 32"/>
            <p:cNvSpPr txBox="1">
              <a:spLocks noChangeArrowheads="1"/>
            </p:cNvSpPr>
            <p:nvPr/>
          </p:nvSpPr>
          <p:spPr bwMode="auto">
            <a:xfrm>
              <a:off x="2646" y="901"/>
              <a:ext cx="5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type of</a:t>
              </a:r>
            </a:p>
            <a:p>
              <a:pPr algn="ctr"/>
              <a:r>
                <a:rPr lang="en-US" altLang="en-US" sz="1800"/>
                <a:t>service</a:t>
              </a:r>
              <a:endParaRPr lang="en-US" altLang="en-US"/>
            </a:p>
          </p:txBody>
        </p:sp>
        <p:sp>
          <p:nvSpPr>
            <p:cNvPr id="74802" name="Line 33"/>
            <p:cNvSpPr>
              <a:spLocks noChangeShapeType="1"/>
            </p:cNvSpPr>
            <p:nvPr/>
          </p:nvSpPr>
          <p:spPr bwMode="auto">
            <a:xfrm flipH="1" flipV="1">
              <a:off x="2646" y="938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3" name="Line 34"/>
            <p:cNvSpPr>
              <a:spLocks noChangeShapeType="1"/>
            </p:cNvSpPr>
            <p:nvPr/>
          </p:nvSpPr>
          <p:spPr bwMode="auto">
            <a:xfrm flipH="1" flipV="1">
              <a:off x="2259" y="94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4" name="Line 37"/>
            <p:cNvSpPr>
              <a:spLocks noChangeShapeType="1"/>
            </p:cNvSpPr>
            <p:nvPr/>
          </p:nvSpPr>
          <p:spPr bwMode="auto">
            <a:xfrm flipH="1" flipV="1">
              <a:off x="3210" y="1265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5" name="Text Box 38"/>
            <p:cNvSpPr txBox="1">
              <a:spLocks noChangeArrowheads="1"/>
            </p:cNvSpPr>
            <p:nvPr/>
          </p:nvSpPr>
          <p:spPr bwMode="auto">
            <a:xfrm>
              <a:off x="3117" y="1314"/>
              <a:ext cx="48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flgs</a:t>
              </a:r>
              <a:endParaRPr lang="en-US" altLang="en-US" sz="2000"/>
            </a:p>
          </p:txBody>
        </p:sp>
        <p:sp>
          <p:nvSpPr>
            <p:cNvPr id="74806" name="Line 39"/>
            <p:cNvSpPr>
              <a:spLocks noChangeShapeType="1"/>
            </p:cNvSpPr>
            <p:nvPr/>
          </p:nvSpPr>
          <p:spPr bwMode="auto">
            <a:xfrm flipH="1" flipV="1">
              <a:off x="3504" y="125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7" name="Text Box 40"/>
            <p:cNvSpPr txBox="1">
              <a:spLocks noChangeArrowheads="1"/>
            </p:cNvSpPr>
            <p:nvPr/>
          </p:nvSpPr>
          <p:spPr bwMode="auto">
            <a:xfrm>
              <a:off x="3531" y="1230"/>
              <a:ext cx="90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fragment</a:t>
              </a:r>
            </a:p>
            <a:p>
              <a:pPr algn="ctr"/>
              <a:r>
                <a:rPr lang="en-US" altLang="en-US" sz="1800"/>
                <a:t> offset</a:t>
              </a:r>
              <a:endParaRPr lang="en-US" altLang="en-US" sz="2000"/>
            </a:p>
          </p:txBody>
        </p:sp>
        <p:sp>
          <p:nvSpPr>
            <p:cNvPr id="74808" name="Line 43"/>
            <p:cNvSpPr>
              <a:spLocks noChangeShapeType="1"/>
            </p:cNvSpPr>
            <p:nvPr/>
          </p:nvSpPr>
          <p:spPr bwMode="auto">
            <a:xfrm flipV="1">
              <a:off x="1984" y="1581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09" name="Line 44"/>
            <p:cNvSpPr>
              <a:spLocks noChangeShapeType="1"/>
            </p:cNvSpPr>
            <p:nvPr/>
          </p:nvSpPr>
          <p:spPr bwMode="auto">
            <a:xfrm flipH="1" flipV="1">
              <a:off x="3210" y="1583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0" name="Line 45"/>
            <p:cNvSpPr>
              <a:spLocks noChangeShapeType="1"/>
            </p:cNvSpPr>
            <p:nvPr/>
          </p:nvSpPr>
          <p:spPr bwMode="auto">
            <a:xfrm flipV="1">
              <a:off x="1972" y="1905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1" name="Text Box 46"/>
            <p:cNvSpPr txBox="1">
              <a:spLocks noChangeArrowheads="1"/>
            </p:cNvSpPr>
            <p:nvPr/>
          </p:nvSpPr>
          <p:spPr bwMode="auto">
            <a:xfrm>
              <a:off x="2553" y="1525"/>
              <a:ext cx="714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 dirty="0"/>
                <a:t>Upper</a:t>
              </a:r>
            </a:p>
            <a:p>
              <a:pPr algn="ctr"/>
              <a:r>
                <a:rPr lang="en-US" altLang="en-US" sz="1800" dirty="0"/>
                <a:t> </a:t>
              </a:r>
              <a:r>
                <a:rPr lang="en-US" altLang="en-US" sz="1600" dirty="0"/>
                <a:t>layer</a:t>
              </a:r>
              <a:r>
                <a:rPr lang="en-US" altLang="en-US" sz="1800" dirty="0"/>
                <a:t> </a:t>
              </a:r>
              <a:r>
                <a:rPr lang="en-US" altLang="en-US" sz="1600" dirty="0" err="1">
                  <a:solidFill>
                    <a:srgbClr val="008000"/>
                  </a:solidFill>
                </a:rPr>
                <a:t>Prot</a:t>
              </a:r>
              <a:endParaRPr lang="en-US" alt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74812" name="Line 47"/>
            <p:cNvSpPr>
              <a:spLocks noChangeShapeType="1"/>
            </p:cNvSpPr>
            <p:nvPr/>
          </p:nvSpPr>
          <p:spPr bwMode="auto">
            <a:xfrm flipH="1" flipV="1">
              <a:off x="2610" y="158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3" name="Text Box 49"/>
            <p:cNvSpPr txBox="1">
              <a:spLocks noChangeArrowheads="1"/>
            </p:cNvSpPr>
            <p:nvPr/>
          </p:nvSpPr>
          <p:spPr bwMode="auto">
            <a:xfrm>
              <a:off x="1984" y="2235"/>
              <a:ext cx="2489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 dirty="0"/>
                <a:t>32 bit destination IP address </a:t>
              </a:r>
              <a:r>
                <a:rPr lang="en-US" altLang="en-US" sz="1800" dirty="0">
                  <a:solidFill>
                    <a:srgbClr val="00B050"/>
                  </a:solidFill>
                </a:rPr>
                <a:t>(IPv4)**</a:t>
              </a:r>
            </a:p>
          </p:txBody>
        </p:sp>
        <p:sp>
          <p:nvSpPr>
            <p:cNvPr id="74814" name="Line 50"/>
            <p:cNvSpPr>
              <a:spLocks noChangeShapeType="1"/>
            </p:cNvSpPr>
            <p:nvPr/>
          </p:nvSpPr>
          <p:spPr bwMode="auto">
            <a:xfrm flipV="1">
              <a:off x="1984" y="2787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815" name="Text Box 51"/>
            <p:cNvSpPr txBox="1">
              <a:spLocks noChangeArrowheads="1"/>
            </p:cNvSpPr>
            <p:nvPr/>
          </p:nvSpPr>
          <p:spPr bwMode="auto">
            <a:xfrm>
              <a:off x="2673" y="2529"/>
              <a:ext cx="106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 dirty="0"/>
                <a:t>options (if any)</a:t>
              </a:r>
              <a:endParaRPr lang="en-US" altLang="en-US" dirty="0"/>
            </a:p>
          </p:txBody>
        </p:sp>
      </p:grpSp>
      <p:sp>
        <p:nvSpPr>
          <p:cNvPr id="74756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0"/>
            <a:ext cx="7772400" cy="781050"/>
          </a:xfrm>
        </p:spPr>
        <p:txBody>
          <a:bodyPr/>
          <a:lstStyle/>
          <a:p>
            <a:r>
              <a:rPr lang="en-US" altLang="en-US" sz="4000" dirty="0"/>
              <a:t>IP</a:t>
            </a:r>
            <a:r>
              <a:rPr lang="en-US" altLang="en-US" sz="4000" dirty="0">
                <a:solidFill>
                  <a:srgbClr val="00B050"/>
                </a:solidFill>
              </a:rPr>
              <a:t>v4</a:t>
            </a:r>
            <a:r>
              <a:rPr lang="en-US" altLang="en-US" sz="4000" dirty="0"/>
              <a:t> datagram format* </a:t>
            </a:r>
            <a:br>
              <a:rPr lang="en-US" altLang="en-US" sz="4000" dirty="0"/>
            </a:br>
            <a:r>
              <a:rPr lang="en-US" altLang="en-US" sz="4000" dirty="0"/>
              <a:t>///EA Mon </a:t>
            </a:r>
            <a:r>
              <a:rPr lang="en-US" altLang="en-US" sz="4000"/>
              <a:t>26 Oct</a:t>
            </a:r>
            <a:endParaRPr lang="en-US" altLang="en-US" dirty="0"/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768350" y="858838"/>
            <a:ext cx="2501900" cy="792162"/>
            <a:chOff x="484" y="541"/>
            <a:chExt cx="1576" cy="499"/>
          </a:xfrm>
        </p:grpSpPr>
        <p:sp>
          <p:nvSpPr>
            <p:cNvPr id="74782" name="Text Box 20"/>
            <p:cNvSpPr txBox="1">
              <a:spLocks noChangeArrowheads="1"/>
            </p:cNvSpPr>
            <p:nvPr/>
          </p:nvSpPr>
          <p:spPr bwMode="auto">
            <a:xfrm>
              <a:off x="484" y="541"/>
              <a:ext cx="130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en-US" altLang="en-US" sz="1800"/>
                <a:t>IP protocol version</a:t>
              </a:r>
            </a:p>
            <a:p>
              <a:pPr algn="r"/>
              <a:r>
                <a:rPr lang="en-US" altLang="en-US" sz="1800"/>
                <a:t>number</a:t>
              </a:r>
              <a:endParaRPr lang="en-US" altLang="en-US" sz="1000"/>
            </a:p>
          </p:txBody>
        </p:sp>
        <p:sp>
          <p:nvSpPr>
            <p:cNvPr id="74783" name="Line 23"/>
            <p:cNvSpPr>
              <a:spLocks noChangeShapeType="1"/>
            </p:cNvSpPr>
            <p:nvPr/>
          </p:nvSpPr>
          <p:spPr bwMode="auto">
            <a:xfrm>
              <a:off x="1727" y="749"/>
              <a:ext cx="333" cy="2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1258888" y="1406525"/>
            <a:ext cx="2416175" cy="641350"/>
            <a:chOff x="793" y="886"/>
            <a:chExt cx="1522" cy="404"/>
          </a:xfrm>
        </p:grpSpPr>
        <p:sp>
          <p:nvSpPr>
            <p:cNvPr id="74780" name="Text Box 21"/>
            <p:cNvSpPr txBox="1">
              <a:spLocks noChangeArrowheads="1"/>
            </p:cNvSpPr>
            <p:nvPr/>
          </p:nvSpPr>
          <p:spPr bwMode="auto">
            <a:xfrm>
              <a:off x="793" y="886"/>
              <a:ext cx="99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en-US" altLang="en-US" sz="1800"/>
                <a:t>header length</a:t>
              </a:r>
            </a:p>
            <a:p>
              <a:pPr algn="r"/>
              <a:r>
                <a:rPr lang="en-US" altLang="en-US" sz="1800"/>
                <a:t> (bytes)</a:t>
              </a:r>
              <a:endParaRPr lang="en-US" altLang="en-US" sz="1000"/>
            </a:p>
          </p:txBody>
        </p:sp>
        <p:sp>
          <p:nvSpPr>
            <p:cNvPr id="74781" name="Line 24"/>
            <p:cNvSpPr>
              <a:spLocks noChangeShapeType="1"/>
            </p:cNvSpPr>
            <p:nvPr/>
          </p:nvSpPr>
          <p:spPr bwMode="auto">
            <a:xfrm>
              <a:off x="1745" y="1100"/>
              <a:ext cx="570" cy="9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628651" y="2732088"/>
            <a:ext cx="3722689" cy="1874837"/>
            <a:chOff x="396" y="1721"/>
            <a:chExt cx="2345" cy="1181"/>
          </a:xfrm>
        </p:grpSpPr>
        <p:sp>
          <p:nvSpPr>
            <p:cNvPr id="74778" name="Text Box 27"/>
            <p:cNvSpPr txBox="1">
              <a:spLocks noChangeArrowheads="1"/>
            </p:cNvSpPr>
            <p:nvPr/>
          </p:nvSpPr>
          <p:spPr bwMode="auto">
            <a:xfrm>
              <a:off x="396" y="2320"/>
              <a:ext cx="1466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en-US" altLang="en-US" sz="1800" dirty="0"/>
                <a:t>upper layer protocol</a:t>
              </a:r>
            </a:p>
            <a:p>
              <a:pPr algn="r"/>
              <a:r>
                <a:rPr lang="en-US" altLang="en-US" sz="1800" dirty="0"/>
                <a:t>to deliver payload to</a:t>
              </a:r>
            </a:p>
            <a:p>
              <a:pPr algn="r"/>
              <a:r>
                <a:rPr lang="en-US" altLang="en-US" sz="1800" dirty="0">
                  <a:solidFill>
                    <a:srgbClr val="008000"/>
                  </a:solidFill>
                </a:rPr>
                <a:t> 6 TCP, 17 UDP, (</a:t>
              </a:r>
              <a:r>
                <a:rPr lang="en-US" altLang="en-US" sz="1800" dirty="0">
                  <a:solidFill>
                    <a:srgbClr val="008000"/>
                  </a:solidFill>
                  <a:hlinkClick r:id="rId2" action="ppaction://hlinkfile"/>
                </a:rPr>
                <a:t>++</a:t>
              </a:r>
              <a:r>
                <a:rPr lang="en-US" altLang="en-US" sz="1800" dirty="0">
                  <a:solidFill>
                    <a:srgbClr val="008000"/>
                  </a:solidFill>
                </a:rPr>
                <a:t>)</a:t>
              </a:r>
            </a:p>
          </p:txBody>
        </p:sp>
        <p:sp>
          <p:nvSpPr>
            <p:cNvPr id="74779" name="Line 28"/>
            <p:cNvSpPr>
              <a:spLocks noChangeShapeType="1"/>
            </p:cNvSpPr>
            <p:nvPr/>
          </p:nvSpPr>
          <p:spPr bwMode="auto">
            <a:xfrm flipV="1">
              <a:off x="1817" y="1721"/>
              <a:ext cx="924" cy="70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6846886" y="1054100"/>
            <a:ext cx="2190749" cy="735013"/>
            <a:chOff x="4313" y="664"/>
            <a:chExt cx="1380" cy="463"/>
          </a:xfrm>
        </p:grpSpPr>
        <p:sp>
          <p:nvSpPr>
            <p:cNvPr id="74776" name="Text Box 26"/>
            <p:cNvSpPr txBox="1">
              <a:spLocks noChangeArrowheads="1"/>
            </p:cNvSpPr>
            <p:nvPr/>
          </p:nvSpPr>
          <p:spPr bwMode="auto">
            <a:xfrm>
              <a:off x="4648" y="664"/>
              <a:ext cx="1045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dirty="0"/>
                <a:t>total datagram</a:t>
              </a:r>
            </a:p>
            <a:p>
              <a:r>
                <a:rPr lang="en-US" altLang="en-US" sz="1800" dirty="0"/>
                <a:t>length (bytes)</a:t>
              </a:r>
            </a:p>
          </p:txBody>
        </p:sp>
        <p:sp>
          <p:nvSpPr>
            <p:cNvPr id="74777" name="Line 30"/>
            <p:cNvSpPr>
              <a:spLocks noChangeShapeType="1"/>
            </p:cNvSpPr>
            <p:nvPr/>
          </p:nvSpPr>
          <p:spPr bwMode="auto">
            <a:xfrm flipH="1">
              <a:off x="4313" y="869"/>
              <a:ext cx="402" cy="25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1293813" y="1760538"/>
            <a:ext cx="3028950" cy="565150"/>
            <a:chOff x="815" y="1109"/>
            <a:chExt cx="1908" cy="356"/>
          </a:xfrm>
        </p:grpSpPr>
        <p:sp>
          <p:nvSpPr>
            <p:cNvPr id="74774" name="Text Box 35"/>
            <p:cNvSpPr txBox="1">
              <a:spLocks noChangeArrowheads="1"/>
            </p:cNvSpPr>
            <p:nvPr/>
          </p:nvSpPr>
          <p:spPr bwMode="auto">
            <a:xfrm>
              <a:off x="815" y="1234"/>
              <a:ext cx="10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ja-JP" altLang="en-US" sz="1800" dirty="0"/>
                <a:t>“</a:t>
              </a:r>
              <a:r>
                <a:rPr lang="en-US" altLang="ja-JP" sz="1800" dirty="0"/>
                <a:t>type</a:t>
              </a:r>
              <a:r>
                <a:rPr lang="ja-JP" altLang="en-US" sz="1800" dirty="0"/>
                <a:t>”</a:t>
              </a:r>
              <a:r>
                <a:rPr lang="en-US" altLang="ja-JP" sz="1800" dirty="0"/>
                <a:t> of data </a:t>
              </a:r>
              <a:endParaRPr lang="en-US" altLang="en-US" sz="1000" dirty="0"/>
            </a:p>
          </p:txBody>
        </p:sp>
        <p:sp>
          <p:nvSpPr>
            <p:cNvPr id="74775" name="Line 36"/>
            <p:cNvSpPr>
              <a:spLocks noChangeShapeType="1"/>
            </p:cNvSpPr>
            <p:nvPr/>
          </p:nvSpPr>
          <p:spPr bwMode="auto">
            <a:xfrm flipV="1">
              <a:off x="1757" y="1109"/>
              <a:ext cx="966" cy="2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62"/>
          <p:cNvGrpSpPr>
            <a:grpSpLocks/>
          </p:cNvGrpSpPr>
          <p:nvPr/>
        </p:nvGrpSpPr>
        <p:grpSpPr bwMode="auto">
          <a:xfrm>
            <a:off x="4951413" y="1787526"/>
            <a:ext cx="4244975" cy="923926"/>
            <a:chOff x="3119" y="1126"/>
            <a:chExt cx="2674" cy="582"/>
          </a:xfrm>
        </p:grpSpPr>
        <p:sp>
          <p:nvSpPr>
            <p:cNvPr id="74770" name="Text Box 25"/>
            <p:cNvSpPr txBox="1">
              <a:spLocks noChangeArrowheads="1"/>
            </p:cNvSpPr>
            <p:nvPr/>
          </p:nvSpPr>
          <p:spPr bwMode="auto">
            <a:xfrm>
              <a:off x="4667" y="1126"/>
              <a:ext cx="1126" cy="5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dirty="0"/>
                <a:t>for</a:t>
              </a:r>
            </a:p>
            <a:p>
              <a:r>
                <a:rPr lang="en-US" altLang="en-US" sz="1800" b="1" dirty="0"/>
                <a:t>fragmentation</a:t>
              </a:r>
              <a:r>
                <a:rPr lang="en-US" altLang="en-US" sz="1800" dirty="0"/>
                <a:t>/</a:t>
              </a:r>
            </a:p>
            <a:p>
              <a:r>
                <a:rPr lang="en-US" altLang="en-US" sz="1800" dirty="0"/>
                <a:t>reassembly</a:t>
              </a:r>
            </a:p>
          </p:txBody>
        </p:sp>
        <p:sp>
          <p:nvSpPr>
            <p:cNvPr id="74771" name="Line 29"/>
            <p:cNvSpPr>
              <a:spLocks noChangeShapeType="1"/>
            </p:cNvSpPr>
            <p:nvPr/>
          </p:nvSpPr>
          <p:spPr bwMode="auto">
            <a:xfrm flipH="1">
              <a:off x="3443" y="1415"/>
              <a:ext cx="1284" cy="12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2" name="Line 41"/>
            <p:cNvSpPr>
              <a:spLocks noChangeShapeType="1"/>
            </p:cNvSpPr>
            <p:nvPr/>
          </p:nvSpPr>
          <p:spPr bwMode="auto">
            <a:xfrm flipH="1" flipV="1">
              <a:off x="4301" y="1349"/>
              <a:ext cx="414" cy="7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4773" name="Line 42"/>
            <p:cNvSpPr>
              <a:spLocks noChangeShapeType="1"/>
            </p:cNvSpPr>
            <p:nvPr/>
          </p:nvSpPr>
          <p:spPr bwMode="auto">
            <a:xfrm flipH="1">
              <a:off x="3119" y="1421"/>
              <a:ext cx="1584" cy="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1019175" y="2406650"/>
            <a:ext cx="2398713" cy="1190625"/>
            <a:chOff x="642" y="1516"/>
            <a:chExt cx="1511" cy="750"/>
          </a:xfrm>
        </p:grpSpPr>
        <p:sp>
          <p:nvSpPr>
            <p:cNvPr id="74768" name="Text Box 22"/>
            <p:cNvSpPr txBox="1">
              <a:spLocks noChangeArrowheads="1"/>
            </p:cNvSpPr>
            <p:nvPr/>
          </p:nvSpPr>
          <p:spPr bwMode="auto">
            <a:xfrm>
              <a:off x="642" y="1516"/>
              <a:ext cx="1204" cy="7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/>
              <a:r>
                <a:rPr lang="en-US" altLang="en-US" sz="1800" dirty="0"/>
                <a:t>max number</a:t>
              </a:r>
            </a:p>
            <a:p>
              <a:pPr algn="r"/>
              <a:r>
                <a:rPr lang="en-US" altLang="en-US" sz="1800" dirty="0"/>
                <a:t>remaining </a:t>
              </a:r>
              <a:r>
                <a:rPr lang="en-US" altLang="en-US" sz="1800" b="1" dirty="0"/>
                <a:t>hops</a:t>
              </a:r>
            </a:p>
            <a:p>
              <a:pPr algn="r"/>
              <a:r>
                <a:rPr lang="en-US" altLang="en-US" sz="1800" dirty="0"/>
                <a:t>(decremented at </a:t>
              </a:r>
            </a:p>
            <a:p>
              <a:pPr algn="r"/>
              <a:r>
                <a:rPr lang="en-US" altLang="en-US" sz="1800" dirty="0"/>
                <a:t>each router)</a:t>
              </a:r>
            </a:p>
          </p:txBody>
        </p:sp>
        <p:sp>
          <p:nvSpPr>
            <p:cNvPr id="74769" name="Line 48"/>
            <p:cNvSpPr>
              <a:spLocks noChangeShapeType="1"/>
            </p:cNvSpPr>
            <p:nvPr/>
          </p:nvSpPr>
          <p:spPr bwMode="auto">
            <a:xfrm>
              <a:off x="1805" y="1700"/>
              <a:ext cx="348" cy="5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" name="Group 63"/>
          <p:cNvGrpSpPr>
            <a:grpSpLocks/>
          </p:cNvGrpSpPr>
          <p:nvPr/>
        </p:nvGrpSpPr>
        <p:grpSpPr bwMode="auto">
          <a:xfrm>
            <a:off x="6532563" y="3987800"/>
            <a:ext cx="2508250" cy="1465263"/>
            <a:chOff x="4115" y="2512"/>
            <a:chExt cx="1580" cy="923"/>
          </a:xfrm>
        </p:grpSpPr>
        <p:sp>
          <p:nvSpPr>
            <p:cNvPr id="74766" name="Text Box 52"/>
            <p:cNvSpPr txBox="1">
              <a:spLocks noChangeArrowheads="1"/>
            </p:cNvSpPr>
            <p:nvPr/>
          </p:nvSpPr>
          <p:spPr bwMode="auto">
            <a:xfrm>
              <a:off x="4595" y="2512"/>
              <a:ext cx="1100" cy="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e.g. timestamp,</a:t>
              </a:r>
            </a:p>
            <a:p>
              <a:r>
                <a:rPr lang="en-US" altLang="en-US" sz="1800"/>
                <a:t>record route</a:t>
              </a:r>
            </a:p>
            <a:p>
              <a:r>
                <a:rPr lang="en-US" altLang="en-US" sz="1800"/>
                <a:t>taken, specify</a:t>
              </a:r>
            </a:p>
            <a:p>
              <a:r>
                <a:rPr lang="en-US" altLang="en-US" sz="1800"/>
                <a:t>list of routers </a:t>
              </a:r>
            </a:p>
            <a:p>
              <a:r>
                <a:rPr lang="en-US" altLang="en-US" sz="1800"/>
                <a:t>to visit.</a:t>
              </a:r>
            </a:p>
          </p:txBody>
        </p:sp>
        <p:sp>
          <p:nvSpPr>
            <p:cNvPr id="74767" name="Line 53"/>
            <p:cNvSpPr>
              <a:spLocks noChangeShapeType="1"/>
            </p:cNvSpPr>
            <p:nvPr/>
          </p:nvSpPr>
          <p:spPr bwMode="auto">
            <a:xfrm flipH="1">
              <a:off x="4115" y="2651"/>
              <a:ext cx="516" cy="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5542" name="Rectangle 54"/>
          <p:cNvSpPr>
            <a:spLocks noChangeArrowheads="1"/>
          </p:cNvSpPr>
          <p:nvPr/>
        </p:nvSpPr>
        <p:spPr bwMode="auto">
          <a:xfrm>
            <a:off x="244475" y="4595813"/>
            <a:ext cx="2620963" cy="1606550"/>
          </a:xfrm>
          <a:prstGeom prst="rect">
            <a:avLst/>
          </a:prstGeom>
          <a:noFill/>
          <a:ln w="952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000" i="1">
                <a:solidFill>
                  <a:srgbClr val="CC0000"/>
                </a:solidFill>
              </a:rPr>
              <a:t>how much overhead?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/>
              <a:t>20 bytes of TCP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/>
              <a:t>20 bytes of IP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/>
              <a:t>= 40 bytes + app layer overhead</a:t>
            </a:r>
          </a:p>
        </p:txBody>
      </p:sp>
      <p:sp>
        <p:nvSpPr>
          <p:cNvPr id="65" name="مربع نص 64"/>
          <p:cNvSpPr txBox="1"/>
          <p:nvPr/>
        </p:nvSpPr>
        <p:spPr>
          <a:xfrm>
            <a:off x="350384" y="6321754"/>
            <a:ext cx="618217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*more ( </a:t>
            </a:r>
            <a:r>
              <a:rPr lang="en-US" sz="2000" b="1" dirty="0">
                <a:solidFill>
                  <a:schemeClr val="accent1"/>
                </a:solidFill>
                <a:hlinkClick r:id="rId3" action="ppaction://hlinkfile"/>
              </a:rPr>
              <a:t>++</a:t>
            </a:r>
            <a:r>
              <a:rPr lang="en-US" sz="2000" b="1" dirty="0">
                <a:solidFill>
                  <a:schemeClr val="accent1"/>
                </a:solidFill>
                <a:hlinkClick r:id="rId4" action="ppaction://hlinkfile"/>
              </a:rPr>
              <a:t> </a:t>
            </a:r>
            <a:r>
              <a:rPr lang="en-US" sz="2000" b="1" dirty="0">
                <a:solidFill>
                  <a:schemeClr val="accent1"/>
                </a:solidFill>
              </a:rPr>
              <a:t>)        **IPv6 Address is 128 bits</a:t>
            </a:r>
            <a:endParaRPr lang="ar-SA" sz="20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52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5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75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5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7577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70320CF8-2088-40C6-9501-9E116032F20E}" type="slidenum">
              <a:rPr lang="en-US" altLang="en-US" sz="1200">
                <a:latin typeface="Tahoma" panose="020B0604030504040204" pitchFamily="34" charset="0"/>
              </a:rPr>
              <a:pPr/>
              <a:t>16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5779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85738"/>
            <a:ext cx="7772400" cy="930275"/>
          </a:xfrm>
        </p:spPr>
        <p:txBody>
          <a:bodyPr/>
          <a:lstStyle/>
          <a:p>
            <a:r>
              <a:rPr lang="en-US" altLang="en-US" dirty="0"/>
              <a:t>IP fragmentation, reassembly</a:t>
            </a:r>
            <a:endParaRPr lang="en-US" altLang="en-US" sz="4800" dirty="0"/>
          </a:p>
        </p:txBody>
      </p:sp>
      <p:sp>
        <p:nvSpPr>
          <p:cNvPr id="7578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93964" y="1163783"/>
            <a:ext cx="3927186" cy="5370368"/>
          </a:xfrm>
        </p:spPr>
        <p:txBody>
          <a:bodyPr/>
          <a:lstStyle/>
          <a:p>
            <a:r>
              <a:rPr lang="en-US" altLang="en-US" sz="2200" dirty="0"/>
              <a:t>network links have MTU (</a:t>
            </a:r>
            <a:r>
              <a:rPr lang="en-US" altLang="en-US" sz="2200" dirty="0" err="1"/>
              <a:t>max.transfer</a:t>
            </a:r>
            <a:r>
              <a:rPr lang="en-US" altLang="en-US" sz="2200" dirty="0"/>
              <a:t> size) - largest possible link-level frame</a:t>
            </a:r>
          </a:p>
          <a:p>
            <a:pPr lvl="1"/>
            <a:r>
              <a:rPr lang="en-US" altLang="en-US" sz="2200" dirty="0"/>
              <a:t>different link types, different </a:t>
            </a:r>
            <a:r>
              <a:rPr lang="en-US" altLang="en-US" sz="2200" dirty="0" err="1"/>
              <a:t>MTUs</a:t>
            </a:r>
            <a:r>
              <a:rPr lang="en-US" altLang="en-US" sz="2200" dirty="0"/>
              <a:t> </a:t>
            </a:r>
          </a:p>
          <a:p>
            <a:r>
              <a:rPr lang="en-US" altLang="en-US" sz="2200" dirty="0"/>
              <a:t>large IP datagram divided (</a:t>
            </a:r>
            <a:r>
              <a:rPr lang="ja-JP" altLang="en-US" sz="2200" dirty="0"/>
              <a:t>“</a:t>
            </a:r>
            <a:r>
              <a:rPr lang="en-US" altLang="ja-JP" sz="2200" dirty="0"/>
              <a:t>fragmented</a:t>
            </a:r>
            <a:r>
              <a:rPr lang="ja-JP" altLang="en-US" sz="2200" dirty="0"/>
              <a:t>”</a:t>
            </a:r>
            <a:r>
              <a:rPr lang="en-US" altLang="ja-JP" sz="2200" dirty="0"/>
              <a:t>) within net</a:t>
            </a:r>
          </a:p>
          <a:p>
            <a:pPr lvl="1"/>
            <a:r>
              <a:rPr lang="en-US" altLang="en-US" sz="2200" dirty="0"/>
              <a:t>one datagram becomes several datagrams</a:t>
            </a:r>
          </a:p>
          <a:p>
            <a:pPr lvl="1"/>
            <a:r>
              <a:rPr lang="ja-JP" altLang="en-US" sz="2200" dirty="0"/>
              <a:t>“</a:t>
            </a:r>
            <a:r>
              <a:rPr lang="en-US" altLang="ja-JP" sz="2200" dirty="0"/>
              <a:t>reassembled</a:t>
            </a:r>
            <a:r>
              <a:rPr lang="ja-JP" altLang="en-US" sz="2200" dirty="0"/>
              <a:t>”</a:t>
            </a:r>
            <a:r>
              <a:rPr lang="en-US" altLang="ja-JP" sz="2200" dirty="0"/>
              <a:t> only at final destination</a:t>
            </a:r>
          </a:p>
          <a:p>
            <a:pPr lvl="1"/>
            <a:r>
              <a:rPr lang="en-US" altLang="en-US" sz="2200" dirty="0"/>
              <a:t>IP header bits used to identify, order related fragments</a:t>
            </a:r>
          </a:p>
        </p:txBody>
      </p:sp>
      <p:sp>
        <p:nvSpPr>
          <p:cNvPr id="75781" name="Freeform 4"/>
          <p:cNvSpPr>
            <a:spLocks/>
          </p:cNvSpPr>
          <p:nvPr/>
        </p:nvSpPr>
        <p:spPr bwMode="auto">
          <a:xfrm>
            <a:off x="4597400" y="1628775"/>
            <a:ext cx="2436813" cy="2255838"/>
          </a:xfrm>
          <a:custGeom>
            <a:avLst/>
            <a:gdLst>
              <a:gd name="T0" fmla="*/ 2147483647 w 1292"/>
              <a:gd name="T1" fmla="*/ 2147483647 h 1255"/>
              <a:gd name="T2" fmla="*/ 2147483647 w 1292"/>
              <a:gd name="T3" fmla="*/ 2147483647 h 1255"/>
              <a:gd name="T4" fmla="*/ 2147483647 w 1292"/>
              <a:gd name="T5" fmla="*/ 2147483647 h 1255"/>
              <a:gd name="T6" fmla="*/ 2147483647 w 1292"/>
              <a:gd name="T7" fmla="*/ 2147483647 h 1255"/>
              <a:gd name="T8" fmla="*/ 2147483647 w 1292"/>
              <a:gd name="T9" fmla="*/ 2147483647 h 1255"/>
              <a:gd name="T10" fmla="*/ 2147483647 w 1292"/>
              <a:gd name="T11" fmla="*/ 2147483647 h 1255"/>
              <a:gd name="T12" fmla="*/ 2147483647 w 1292"/>
              <a:gd name="T13" fmla="*/ 2147483647 h 1255"/>
              <a:gd name="T14" fmla="*/ 2147483647 w 1292"/>
              <a:gd name="T15" fmla="*/ 2147483647 h 1255"/>
              <a:gd name="T16" fmla="*/ 2147483647 w 1292"/>
              <a:gd name="T17" fmla="*/ 2147483647 h 1255"/>
              <a:gd name="T18" fmla="*/ 2147483647 w 1292"/>
              <a:gd name="T19" fmla="*/ 2147483647 h 1255"/>
              <a:gd name="T20" fmla="*/ 2147483647 w 1292"/>
              <a:gd name="T21" fmla="*/ 2147483647 h 1255"/>
              <a:gd name="T22" fmla="*/ 2147483647 w 1292"/>
              <a:gd name="T23" fmla="*/ 2147483647 h 125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292"/>
              <a:gd name="T37" fmla="*/ 0 h 1255"/>
              <a:gd name="T38" fmla="*/ 1292 w 1292"/>
              <a:gd name="T39" fmla="*/ 1255 h 125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2" name="Freeform 5"/>
          <p:cNvSpPr>
            <a:spLocks/>
          </p:cNvSpPr>
          <p:nvPr/>
        </p:nvSpPr>
        <p:spPr bwMode="auto">
          <a:xfrm>
            <a:off x="4597400" y="4030663"/>
            <a:ext cx="1976438" cy="1987550"/>
          </a:xfrm>
          <a:custGeom>
            <a:avLst/>
            <a:gdLst>
              <a:gd name="T0" fmla="*/ 2147483647 w 873"/>
              <a:gd name="T1" fmla="*/ 2147483647 h 940"/>
              <a:gd name="T2" fmla="*/ 2147483647 w 873"/>
              <a:gd name="T3" fmla="*/ 2147483647 h 940"/>
              <a:gd name="T4" fmla="*/ 2147483647 w 873"/>
              <a:gd name="T5" fmla="*/ 2147483647 h 940"/>
              <a:gd name="T6" fmla="*/ 2147483647 w 873"/>
              <a:gd name="T7" fmla="*/ 2147483647 h 940"/>
              <a:gd name="T8" fmla="*/ 2147483647 w 873"/>
              <a:gd name="T9" fmla="*/ 2147483647 h 940"/>
              <a:gd name="T10" fmla="*/ 2147483647 w 873"/>
              <a:gd name="T11" fmla="*/ 2147483647 h 940"/>
              <a:gd name="T12" fmla="*/ 2147483647 w 873"/>
              <a:gd name="T13" fmla="*/ 2147483647 h 940"/>
              <a:gd name="T14" fmla="*/ 2147483647 w 873"/>
              <a:gd name="T15" fmla="*/ 2147483647 h 940"/>
              <a:gd name="T16" fmla="*/ 2147483647 w 873"/>
              <a:gd name="T17" fmla="*/ 2147483647 h 940"/>
              <a:gd name="T18" fmla="*/ 2147483647 w 873"/>
              <a:gd name="T19" fmla="*/ 2147483647 h 940"/>
              <a:gd name="T20" fmla="*/ 2147483647 w 873"/>
              <a:gd name="T21" fmla="*/ 2147483647 h 94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873"/>
              <a:gd name="T34" fmla="*/ 0 h 940"/>
              <a:gd name="T35" fmla="*/ 873 w 873"/>
              <a:gd name="T36" fmla="*/ 940 h 940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873" h="940">
                <a:moveTo>
                  <a:pt x="2" y="405"/>
                </a:moveTo>
                <a:cubicBezTo>
                  <a:pt x="17" y="290"/>
                  <a:pt x="138" y="129"/>
                  <a:pt x="230" y="65"/>
                </a:cubicBezTo>
                <a:cubicBezTo>
                  <a:pt x="322" y="1"/>
                  <a:pt x="460" y="0"/>
                  <a:pt x="555" y="22"/>
                </a:cubicBezTo>
                <a:cubicBezTo>
                  <a:pt x="650" y="44"/>
                  <a:pt x="748" y="143"/>
                  <a:pt x="800" y="197"/>
                </a:cubicBezTo>
                <a:cubicBezTo>
                  <a:pt x="852" y="251"/>
                  <a:pt x="859" y="292"/>
                  <a:pt x="866" y="347"/>
                </a:cubicBezTo>
                <a:cubicBezTo>
                  <a:pt x="873" y="402"/>
                  <a:pt x="855" y="457"/>
                  <a:pt x="842" y="527"/>
                </a:cubicBezTo>
                <a:cubicBezTo>
                  <a:pt x="829" y="597"/>
                  <a:pt x="827" y="714"/>
                  <a:pt x="788" y="767"/>
                </a:cubicBezTo>
                <a:cubicBezTo>
                  <a:pt x="749" y="820"/>
                  <a:pt x="670" y="819"/>
                  <a:pt x="608" y="845"/>
                </a:cubicBezTo>
                <a:cubicBezTo>
                  <a:pt x="546" y="871"/>
                  <a:pt x="496" y="940"/>
                  <a:pt x="418" y="925"/>
                </a:cubicBezTo>
                <a:cubicBezTo>
                  <a:pt x="340" y="910"/>
                  <a:pt x="208" y="840"/>
                  <a:pt x="139" y="754"/>
                </a:cubicBezTo>
                <a:cubicBezTo>
                  <a:pt x="69" y="667"/>
                  <a:pt x="0" y="546"/>
                  <a:pt x="2" y="405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Line 16"/>
          <p:cNvSpPr>
            <a:spLocks noChangeShapeType="1"/>
          </p:cNvSpPr>
          <p:nvPr/>
        </p:nvSpPr>
        <p:spPr bwMode="auto">
          <a:xfrm flipV="1">
            <a:off x="4670425" y="2584450"/>
            <a:ext cx="12700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4" name="Line 17"/>
          <p:cNvSpPr>
            <a:spLocks noChangeShapeType="1"/>
          </p:cNvSpPr>
          <p:nvPr/>
        </p:nvSpPr>
        <p:spPr bwMode="auto">
          <a:xfrm>
            <a:off x="5246688" y="1909763"/>
            <a:ext cx="658812" cy="279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5" name="Line 18"/>
          <p:cNvSpPr>
            <a:spLocks noChangeShapeType="1"/>
          </p:cNvSpPr>
          <p:nvPr/>
        </p:nvSpPr>
        <p:spPr bwMode="auto">
          <a:xfrm>
            <a:off x="6092825" y="2246313"/>
            <a:ext cx="196850" cy="669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Line 19"/>
          <p:cNvSpPr>
            <a:spLocks noChangeShapeType="1"/>
          </p:cNvSpPr>
          <p:nvPr/>
        </p:nvSpPr>
        <p:spPr bwMode="auto">
          <a:xfrm>
            <a:off x="4995863" y="2022475"/>
            <a:ext cx="1587" cy="582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7" name="Line 20"/>
          <p:cNvSpPr>
            <a:spLocks noChangeShapeType="1"/>
          </p:cNvSpPr>
          <p:nvPr/>
        </p:nvSpPr>
        <p:spPr bwMode="auto">
          <a:xfrm>
            <a:off x="5230813" y="2676525"/>
            <a:ext cx="971550" cy="401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8" name="Line 21"/>
          <p:cNvSpPr>
            <a:spLocks noChangeShapeType="1"/>
          </p:cNvSpPr>
          <p:nvPr/>
        </p:nvSpPr>
        <p:spPr bwMode="auto">
          <a:xfrm flipH="1" flipV="1">
            <a:off x="6503988" y="3206750"/>
            <a:ext cx="476250" cy="687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Line 22"/>
          <p:cNvSpPr>
            <a:spLocks noChangeShapeType="1"/>
          </p:cNvSpPr>
          <p:nvPr/>
        </p:nvSpPr>
        <p:spPr bwMode="auto">
          <a:xfrm flipH="1">
            <a:off x="5254625" y="2214563"/>
            <a:ext cx="758825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0" name="Line 23"/>
          <p:cNvSpPr>
            <a:spLocks noChangeShapeType="1"/>
          </p:cNvSpPr>
          <p:nvPr/>
        </p:nvSpPr>
        <p:spPr bwMode="auto">
          <a:xfrm flipH="1">
            <a:off x="5264150" y="1654175"/>
            <a:ext cx="47625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1" name="Line 24"/>
          <p:cNvSpPr>
            <a:spLocks noChangeShapeType="1"/>
          </p:cNvSpPr>
          <p:nvPr/>
        </p:nvSpPr>
        <p:spPr bwMode="auto">
          <a:xfrm flipH="1">
            <a:off x="5981700" y="1830388"/>
            <a:ext cx="273050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92" name="Line 119"/>
          <p:cNvSpPr>
            <a:spLocks noChangeShapeType="1"/>
          </p:cNvSpPr>
          <p:nvPr/>
        </p:nvSpPr>
        <p:spPr bwMode="auto">
          <a:xfrm flipH="1">
            <a:off x="6461125" y="4206875"/>
            <a:ext cx="636588" cy="877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99"/>
          <p:cNvGrpSpPr>
            <a:grpSpLocks/>
          </p:cNvGrpSpPr>
          <p:nvPr/>
        </p:nvGrpSpPr>
        <p:grpSpPr bwMode="auto">
          <a:xfrm>
            <a:off x="5003800" y="2955925"/>
            <a:ext cx="1222375" cy="403225"/>
            <a:chOff x="3152" y="1862"/>
            <a:chExt cx="770" cy="254"/>
          </a:xfrm>
        </p:grpSpPr>
        <p:grpSp>
          <p:nvGrpSpPr>
            <p:cNvPr id="75906" name="Group 120"/>
            <p:cNvGrpSpPr>
              <a:grpSpLocks/>
            </p:cNvGrpSpPr>
            <p:nvPr/>
          </p:nvGrpSpPr>
          <p:grpSpPr bwMode="auto">
            <a:xfrm rot="1433392">
              <a:off x="3152" y="1862"/>
              <a:ext cx="648" cy="108"/>
              <a:chOff x="4712" y="1742"/>
              <a:chExt cx="648" cy="108"/>
            </a:xfrm>
          </p:grpSpPr>
          <p:sp>
            <p:nvSpPr>
              <p:cNvPr id="75908" name="Rectangle 121"/>
              <p:cNvSpPr>
                <a:spLocks noChangeArrowheads="1"/>
              </p:cNvSpPr>
              <p:nvPr/>
            </p:nvSpPr>
            <p:spPr bwMode="auto">
              <a:xfrm>
                <a:off x="4712" y="1742"/>
                <a:ext cx="648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909" name="Rectangle 122"/>
              <p:cNvSpPr>
                <a:spLocks noChangeArrowheads="1"/>
              </p:cNvSpPr>
              <p:nvPr/>
            </p:nvSpPr>
            <p:spPr bwMode="auto">
              <a:xfrm>
                <a:off x="4710" y="1742"/>
                <a:ext cx="534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75907" name="Line 132"/>
            <p:cNvSpPr>
              <a:spLocks noChangeShapeType="1"/>
            </p:cNvSpPr>
            <p:nvPr/>
          </p:nvSpPr>
          <p:spPr bwMode="auto">
            <a:xfrm>
              <a:off x="3784" y="2060"/>
              <a:ext cx="138" cy="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6648" name="Text Box 136"/>
          <p:cNvSpPr txBox="1">
            <a:spLocks noChangeArrowheads="1"/>
          </p:cNvSpPr>
          <p:nvPr/>
        </p:nvSpPr>
        <p:spPr bwMode="auto">
          <a:xfrm>
            <a:off x="6615113" y="2241550"/>
            <a:ext cx="2466975" cy="82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i="1">
                <a:solidFill>
                  <a:srgbClr val="CC0000"/>
                </a:solidFill>
              </a:rPr>
              <a:t>fragmentation:</a:t>
            </a:r>
            <a:r>
              <a:rPr lang="en-US" altLang="en-US" sz="1600"/>
              <a:t> </a:t>
            </a:r>
          </a:p>
          <a:p>
            <a:r>
              <a:rPr lang="en-US" altLang="en-US" sz="1600" b="1" i="1">
                <a:solidFill>
                  <a:srgbClr val="000099"/>
                </a:solidFill>
              </a:rPr>
              <a:t>in:</a:t>
            </a:r>
            <a:r>
              <a:rPr lang="en-US" altLang="en-US" sz="1600"/>
              <a:t> one large datagram</a:t>
            </a:r>
          </a:p>
          <a:p>
            <a:r>
              <a:rPr lang="en-US" altLang="en-US" sz="1600" b="1" i="1">
                <a:solidFill>
                  <a:srgbClr val="000099"/>
                </a:solidFill>
              </a:rPr>
              <a:t>out:</a:t>
            </a:r>
            <a:r>
              <a:rPr lang="en-US" altLang="en-US" sz="1600"/>
              <a:t> 3 smaller datagrams</a:t>
            </a:r>
            <a:endParaRPr lang="en-US" altLang="en-US" sz="1800"/>
          </a:p>
        </p:txBody>
      </p:sp>
      <p:sp>
        <p:nvSpPr>
          <p:cNvPr id="75795" name="Line 118"/>
          <p:cNvSpPr>
            <a:spLocks noChangeShapeType="1"/>
          </p:cNvSpPr>
          <p:nvPr/>
        </p:nvSpPr>
        <p:spPr bwMode="auto">
          <a:xfrm>
            <a:off x="5484813" y="5178425"/>
            <a:ext cx="287337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" name="Group 220"/>
          <p:cNvGrpSpPr>
            <a:grpSpLocks/>
          </p:cNvGrpSpPr>
          <p:nvPr/>
        </p:nvGrpSpPr>
        <p:grpSpPr bwMode="auto">
          <a:xfrm>
            <a:off x="5407025" y="4352925"/>
            <a:ext cx="708025" cy="558800"/>
            <a:chOff x="3406" y="2742"/>
            <a:chExt cx="446" cy="352"/>
          </a:xfrm>
        </p:grpSpPr>
        <p:grpSp>
          <p:nvGrpSpPr>
            <p:cNvPr id="75894" name="Group 137"/>
            <p:cNvGrpSpPr>
              <a:grpSpLocks/>
            </p:cNvGrpSpPr>
            <p:nvPr/>
          </p:nvGrpSpPr>
          <p:grpSpPr bwMode="auto">
            <a:xfrm rot="-10773343">
              <a:off x="3566" y="2742"/>
              <a:ext cx="282" cy="108"/>
              <a:chOff x="5078" y="1860"/>
              <a:chExt cx="282" cy="108"/>
            </a:xfrm>
          </p:grpSpPr>
          <p:sp>
            <p:nvSpPr>
              <p:cNvPr id="75904" name="Rectangle 138"/>
              <p:cNvSpPr>
                <a:spLocks noChangeArrowheads="1"/>
              </p:cNvSpPr>
              <p:nvPr/>
            </p:nvSpPr>
            <p:spPr bwMode="auto">
              <a:xfrm>
                <a:off x="5216" y="1860"/>
                <a:ext cx="144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905" name="Rectangle 139"/>
              <p:cNvSpPr>
                <a:spLocks noChangeArrowheads="1"/>
              </p:cNvSpPr>
              <p:nvPr/>
            </p:nvSpPr>
            <p:spPr bwMode="auto">
              <a:xfrm>
                <a:off x="5080" y="1860"/>
                <a:ext cx="16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75895" name="Group 140"/>
            <p:cNvGrpSpPr>
              <a:grpSpLocks/>
            </p:cNvGrpSpPr>
            <p:nvPr/>
          </p:nvGrpSpPr>
          <p:grpSpPr bwMode="auto">
            <a:xfrm rot="-10773343">
              <a:off x="3568" y="2864"/>
              <a:ext cx="282" cy="108"/>
              <a:chOff x="5078" y="1860"/>
              <a:chExt cx="282" cy="108"/>
            </a:xfrm>
          </p:grpSpPr>
          <p:sp>
            <p:nvSpPr>
              <p:cNvPr id="75902" name="Rectangle 141"/>
              <p:cNvSpPr>
                <a:spLocks noChangeArrowheads="1"/>
              </p:cNvSpPr>
              <p:nvPr/>
            </p:nvSpPr>
            <p:spPr bwMode="auto">
              <a:xfrm>
                <a:off x="5216" y="1860"/>
                <a:ext cx="144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903" name="Rectangle 142"/>
              <p:cNvSpPr>
                <a:spLocks noChangeArrowheads="1"/>
              </p:cNvSpPr>
              <p:nvPr/>
            </p:nvSpPr>
            <p:spPr bwMode="auto">
              <a:xfrm>
                <a:off x="5080" y="1860"/>
                <a:ext cx="16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75896" name="Group 143"/>
            <p:cNvGrpSpPr>
              <a:grpSpLocks/>
            </p:cNvGrpSpPr>
            <p:nvPr/>
          </p:nvGrpSpPr>
          <p:grpSpPr bwMode="auto">
            <a:xfrm rot="-10773343">
              <a:off x="3570" y="2986"/>
              <a:ext cx="282" cy="108"/>
              <a:chOff x="5078" y="1860"/>
              <a:chExt cx="282" cy="108"/>
            </a:xfrm>
          </p:grpSpPr>
          <p:sp>
            <p:nvSpPr>
              <p:cNvPr id="75900" name="Rectangle 144"/>
              <p:cNvSpPr>
                <a:spLocks noChangeArrowheads="1"/>
              </p:cNvSpPr>
              <p:nvPr/>
            </p:nvSpPr>
            <p:spPr bwMode="auto">
              <a:xfrm>
                <a:off x="5216" y="1860"/>
                <a:ext cx="144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901" name="Rectangle 145"/>
              <p:cNvSpPr>
                <a:spLocks noChangeArrowheads="1"/>
              </p:cNvSpPr>
              <p:nvPr/>
            </p:nvSpPr>
            <p:spPr bwMode="auto">
              <a:xfrm>
                <a:off x="5080" y="1860"/>
                <a:ext cx="16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75897" name="Line 146"/>
            <p:cNvSpPr>
              <a:spLocks noChangeShapeType="1"/>
            </p:cNvSpPr>
            <p:nvPr/>
          </p:nvSpPr>
          <p:spPr bwMode="auto">
            <a:xfrm rot="9691848">
              <a:off x="3412" y="2778"/>
              <a:ext cx="138" cy="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98" name="Line 147"/>
            <p:cNvSpPr>
              <a:spLocks noChangeShapeType="1"/>
            </p:cNvSpPr>
            <p:nvPr/>
          </p:nvSpPr>
          <p:spPr bwMode="auto">
            <a:xfrm rot="9691848">
              <a:off x="3406" y="2888"/>
              <a:ext cx="138" cy="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99" name="Line 148"/>
            <p:cNvSpPr>
              <a:spLocks noChangeShapeType="1"/>
            </p:cNvSpPr>
            <p:nvPr/>
          </p:nvSpPr>
          <p:spPr bwMode="auto">
            <a:xfrm rot="9691848">
              <a:off x="3408" y="3018"/>
              <a:ext cx="138" cy="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" name="Group 233"/>
          <p:cNvGrpSpPr>
            <a:grpSpLocks/>
          </p:cNvGrpSpPr>
          <p:nvPr/>
        </p:nvGrpSpPr>
        <p:grpSpPr bwMode="auto">
          <a:xfrm>
            <a:off x="4287838" y="3871913"/>
            <a:ext cx="1395412" cy="490537"/>
            <a:chOff x="2701" y="2439"/>
            <a:chExt cx="879" cy="309"/>
          </a:xfrm>
        </p:grpSpPr>
        <p:grpSp>
          <p:nvGrpSpPr>
            <p:cNvPr id="75888" name="Group 232"/>
            <p:cNvGrpSpPr>
              <a:grpSpLocks/>
            </p:cNvGrpSpPr>
            <p:nvPr/>
          </p:nvGrpSpPr>
          <p:grpSpPr bwMode="auto">
            <a:xfrm>
              <a:off x="2701" y="2639"/>
              <a:ext cx="806" cy="109"/>
              <a:chOff x="2540" y="2639"/>
              <a:chExt cx="806" cy="109"/>
            </a:xfrm>
          </p:grpSpPr>
          <p:grpSp>
            <p:nvGrpSpPr>
              <p:cNvPr id="75890" name="Group 149"/>
              <p:cNvGrpSpPr>
                <a:grpSpLocks/>
              </p:cNvGrpSpPr>
              <p:nvPr/>
            </p:nvGrpSpPr>
            <p:grpSpPr bwMode="auto">
              <a:xfrm rot="10793026">
                <a:off x="2697" y="2639"/>
                <a:ext cx="649" cy="109"/>
                <a:chOff x="4712" y="1742"/>
                <a:chExt cx="648" cy="108"/>
              </a:xfrm>
            </p:grpSpPr>
            <p:sp>
              <p:nvSpPr>
                <p:cNvPr id="75892" name="Rectangle 150"/>
                <p:cNvSpPr>
                  <a:spLocks noChangeArrowheads="1"/>
                </p:cNvSpPr>
                <p:nvPr/>
              </p:nvSpPr>
              <p:spPr bwMode="auto">
                <a:xfrm>
                  <a:off x="4712" y="1742"/>
                  <a:ext cx="648" cy="108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75893" name="Rectangle 151"/>
                <p:cNvSpPr>
                  <a:spLocks noChangeArrowheads="1"/>
                </p:cNvSpPr>
                <p:nvPr/>
              </p:nvSpPr>
              <p:spPr bwMode="auto">
                <a:xfrm>
                  <a:off x="4714" y="1744"/>
                  <a:ext cx="534" cy="108"/>
                </a:xfrm>
                <a:prstGeom prst="rect">
                  <a:avLst/>
                </a:prstGeom>
                <a:solidFill>
                  <a:srgbClr val="FF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sp>
            <p:nvSpPr>
              <p:cNvPr id="75891" name="Line 152"/>
              <p:cNvSpPr>
                <a:spLocks noChangeShapeType="1"/>
              </p:cNvSpPr>
              <p:nvPr/>
            </p:nvSpPr>
            <p:spPr bwMode="auto">
              <a:xfrm rot="9691848">
                <a:off x="2540" y="2666"/>
                <a:ext cx="138" cy="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5889" name="Text Box 153"/>
            <p:cNvSpPr txBox="1">
              <a:spLocks noChangeArrowheads="1"/>
            </p:cNvSpPr>
            <p:nvPr/>
          </p:nvSpPr>
          <p:spPr bwMode="auto">
            <a:xfrm>
              <a:off x="2810" y="2439"/>
              <a:ext cx="77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i="1">
                  <a:solidFill>
                    <a:srgbClr val="CC0000"/>
                  </a:solidFill>
                </a:rPr>
                <a:t>reassembly</a:t>
              </a:r>
              <a:endParaRPr lang="en-US" altLang="en-US" sz="1800" i="1">
                <a:solidFill>
                  <a:srgbClr val="CC0000"/>
                </a:solidFill>
              </a:endParaRPr>
            </a:p>
          </p:txBody>
        </p:sp>
      </p:grpSp>
      <p:pic>
        <p:nvPicPr>
          <p:cNvPr id="75798" name="Picture 15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88106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5799" name="Group 162"/>
          <p:cNvGrpSpPr>
            <a:grpSpLocks/>
          </p:cNvGrpSpPr>
          <p:nvPr/>
        </p:nvGrpSpPr>
        <p:grpSpPr bwMode="auto">
          <a:xfrm>
            <a:off x="3849688" y="1708150"/>
            <a:ext cx="838200" cy="1720850"/>
            <a:chOff x="2345" y="1140"/>
            <a:chExt cx="528" cy="1084"/>
          </a:xfrm>
        </p:grpSpPr>
        <p:sp>
          <p:nvSpPr>
            <p:cNvPr id="75878" name="Line 8"/>
            <p:cNvSpPr>
              <a:spLocks noChangeShapeType="1"/>
            </p:cNvSpPr>
            <p:nvPr/>
          </p:nvSpPr>
          <p:spPr bwMode="auto">
            <a:xfrm flipV="1">
              <a:off x="2811" y="1459"/>
              <a:ext cx="62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79" name="Line 10"/>
            <p:cNvSpPr>
              <a:spLocks noChangeShapeType="1"/>
            </p:cNvSpPr>
            <p:nvPr/>
          </p:nvSpPr>
          <p:spPr bwMode="auto">
            <a:xfrm flipV="1">
              <a:off x="2811" y="1967"/>
              <a:ext cx="6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80" name="Line 15"/>
            <p:cNvSpPr>
              <a:spLocks noChangeShapeType="1"/>
            </p:cNvSpPr>
            <p:nvPr/>
          </p:nvSpPr>
          <p:spPr bwMode="auto">
            <a:xfrm>
              <a:off x="2868" y="1456"/>
              <a:ext cx="0" cy="51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5881" name="Group 155"/>
            <p:cNvGrpSpPr>
              <a:grpSpLocks/>
            </p:cNvGrpSpPr>
            <p:nvPr/>
          </p:nvGrpSpPr>
          <p:grpSpPr bwMode="auto">
            <a:xfrm>
              <a:off x="2345" y="1140"/>
              <a:ext cx="503" cy="444"/>
              <a:chOff x="-44" y="1473"/>
              <a:chExt cx="981" cy="1105"/>
            </a:xfrm>
          </p:grpSpPr>
          <p:pic>
            <p:nvPicPr>
              <p:cNvPr id="75886" name="Picture 15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5887" name="Freeform 15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5882" name="Text Box 158"/>
            <p:cNvSpPr txBox="1">
              <a:spLocks noChangeArrowheads="1"/>
            </p:cNvSpPr>
            <p:nvPr/>
          </p:nvSpPr>
          <p:spPr bwMode="auto">
            <a:xfrm rot="5400000">
              <a:off x="2526" y="1509"/>
              <a:ext cx="34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800"/>
                <a:t>…</a:t>
              </a:r>
            </a:p>
          </p:txBody>
        </p:sp>
        <p:grpSp>
          <p:nvGrpSpPr>
            <p:cNvPr id="75883" name="Group 159"/>
            <p:cNvGrpSpPr>
              <a:grpSpLocks/>
            </p:cNvGrpSpPr>
            <p:nvPr/>
          </p:nvGrpSpPr>
          <p:grpSpPr bwMode="auto">
            <a:xfrm>
              <a:off x="2357" y="1780"/>
              <a:ext cx="503" cy="444"/>
              <a:chOff x="-44" y="1473"/>
              <a:chExt cx="981" cy="1105"/>
            </a:xfrm>
          </p:grpSpPr>
          <p:pic>
            <p:nvPicPr>
              <p:cNvPr id="75884" name="Picture 16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5885" name="Freeform 16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75800" name="Group 163"/>
          <p:cNvGrpSpPr>
            <a:grpSpLocks/>
          </p:cNvGrpSpPr>
          <p:nvPr/>
        </p:nvGrpSpPr>
        <p:grpSpPr bwMode="auto">
          <a:xfrm>
            <a:off x="5970588" y="2895600"/>
            <a:ext cx="698500" cy="355600"/>
            <a:chOff x="4396" y="1245"/>
            <a:chExt cx="672" cy="248"/>
          </a:xfrm>
        </p:grpSpPr>
        <p:sp>
          <p:nvSpPr>
            <p:cNvPr id="7587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7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7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5873" name="Group 16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5876" name="Freeform 16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77" name="Freeform 16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874" name="Line 170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75" name="Line 17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801" name="Group 172"/>
          <p:cNvGrpSpPr>
            <a:grpSpLocks/>
          </p:cNvGrpSpPr>
          <p:nvPr/>
        </p:nvGrpSpPr>
        <p:grpSpPr bwMode="auto">
          <a:xfrm>
            <a:off x="4757738" y="1790700"/>
            <a:ext cx="698500" cy="355600"/>
            <a:chOff x="4396" y="1245"/>
            <a:chExt cx="672" cy="248"/>
          </a:xfrm>
        </p:grpSpPr>
        <p:sp>
          <p:nvSpPr>
            <p:cNvPr id="7586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6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6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5865" name="Group 17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5868" name="Freeform 17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69" name="Freeform 17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866" name="Line 179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67" name="Line 18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802" name="Group 181"/>
          <p:cNvGrpSpPr>
            <a:grpSpLocks/>
          </p:cNvGrpSpPr>
          <p:nvPr/>
        </p:nvGrpSpPr>
        <p:grpSpPr bwMode="auto">
          <a:xfrm>
            <a:off x="4764088" y="2425700"/>
            <a:ext cx="698500" cy="355600"/>
            <a:chOff x="4396" y="1245"/>
            <a:chExt cx="672" cy="248"/>
          </a:xfrm>
        </p:grpSpPr>
        <p:sp>
          <p:nvSpPr>
            <p:cNvPr id="7585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5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5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5857" name="Group 18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5860" name="Freeform 18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61" name="Freeform 18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858" name="Line 188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59" name="Line 189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803" name="Group 190"/>
          <p:cNvGrpSpPr>
            <a:grpSpLocks/>
          </p:cNvGrpSpPr>
          <p:nvPr/>
        </p:nvGrpSpPr>
        <p:grpSpPr bwMode="auto">
          <a:xfrm>
            <a:off x="5595938" y="2000250"/>
            <a:ext cx="698500" cy="355600"/>
            <a:chOff x="4396" y="1245"/>
            <a:chExt cx="672" cy="248"/>
          </a:xfrm>
        </p:grpSpPr>
        <p:sp>
          <p:nvSpPr>
            <p:cNvPr id="7584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4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4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5849" name="Group 19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5852" name="Freeform 19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53" name="Freeform 19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850" name="Line 19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51" name="Line 19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2" name="Group 200"/>
          <p:cNvGrpSpPr>
            <a:grpSpLocks/>
          </p:cNvGrpSpPr>
          <p:nvPr/>
        </p:nvGrpSpPr>
        <p:grpSpPr bwMode="auto">
          <a:xfrm>
            <a:off x="6421438" y="3103563"/>
            <a:ext cx="1033462" cy="801687"/>
            <a:chOff x="4045" y="1955"/>
            <a:chExt cx="651" cy="505"/>
          </a:xfrm>
        </p:grpSpPr>
        <p:grpSp>
          <p:nvGrpSpPr>
            <p:cNvPr id="75834" name="Group 123"/>
            <p:cNvGrpSpPr>
              <a:grpSpLocks/>
            </p:cNvGrpSpPr>
            <p:nvPr/>
          </p:nvGrpSpPr>
          <p:grpSpPr bwMode="auto">
            <a:xfrm rot="3346875">
              <a:off x="3958" y="2042"/>
              <a:ext cx="282" cy="108"/>
              <a:chOff x="5078" y="1860"/>
              <a:chExt cx="282" cy="108"/>
            </a:xfrm>
          </p:grpSpPr>
          <p:sp>
            <p:nvSpPr>
              <p:cNvPr id="75844" name="Rectangle 124"/>
              <p:cNvSpPr>
                <a:spLocks noChangeArrowheads="1"/>
              </p:cNvSpPr>
              <p:nvPr/>
            </p:nvSpPr>
            <p:spPr bwMode="auto">
              <a:xfrm>
                <a:off x="5215" y="1861"/>
                <a:ext cx="144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845" name="Rectangle 125"/>
              <p:cNvSpPr>
                <a:spLocks noChangeArrowheads="1"/>
              </p:cNvSpPr>
              <p:nvPr/>
            </p:nvSpPr>
            <p:spPr bwMode="auto">
              <a:xfrm>
                <a:off x="5078" y="1860"/>
                <a:ext cx="16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75835" name="Group 126"/>
            <p:cNvGrpSpPr>
              <a:grpSpLocks/>
            </p:cNvGrpSpPr>
            <p:nvPr/>
          </p:nvGrpSpPr>
          <p:grpSpPr bwMode="auto">
            <a:xfrm rot="3215306">
              <a:off x="4158" y="2108"/>
              <a:ext cx="282" cy="108"/>
              <a:chOff x="5078" y="1860"/>
              <a:chExt cx="282" cy="108"/>
            </a:xfrm>
          </p:grpSpPr>
          <p:sp>
            <p:nvSpPr>
              <p:cNvPr id="75842" name="Rectangle 127"/>
              <p:cNvSpPr>
                <a:spLocks noChangeArrowheads="1"/>
              </p:cNvSpPr>
              <p:nvPr/>
            </p:nvSpPr>
            <p:spPr bwMode="auto">
              <a:xfrm>
                <a:off x="5214" y="1860"/>
                <a:ext cx="144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843" name="Rectangle 128"/>
              <p:cNvSpPr>
                <a:spLocks noChangeArrowheads="1"/>
              </p:cNvSpPr>
              <p:nvPr/>
            </p:nvSpPr>
            <p:spPr bwMode="auto">
              <a:xfrm>
                <a:off x="5076" y="1860"/>
                <a:ext cx="16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75836" name="Group 129"/>
            <p:cNvGrpSpPr>
              <a:grpSpLocks/>
            </p:cNvGrpSpPr>
            <p:nvPr/>
          </p:nvGrpSpPr>
          <p:grpSpPr bwMode="auto">
            <a:xfrm rot="3051000">
              <a:off x="4380" y="2184"/>
              <a:ext cx="282" cy="108"/>
              <a:chOff x="5078" y="1860"/>
              <a:chExt cx="282" cy="108"/>
            </a:xfrm>
          </p:grpSpPr>
          <p:sp>
            <p:nvSpPr>
              <p:cNvPr id="75840" name="Rectangle 130"/>
              <p:cNvSpPr>
                <a:spLocks noChangeArrowheads="1"/>
              </p:cNvSpPr>
              <p:nvPr/>
            </p:nvSpPr>
            <p:spPr bwMode="auto">
              <a:xfrm>
                <a:off x="5214" y="1860"/>
                <a:ext cx="144" cy="10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5841" name="Rectangle 131"/>
              <p:cNvSpPr>
                <a:spLocks noChangeArrowheads="1"/>
              </p:cNvSpPr>
              <p:nvPr/>
            </p:nvSpPr>
            <p:spPr bwMode="auto">
              <a:xfrm>
                <a:off x="5078" y="1860"/>
                <a:ext cx="166" cy="108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75837" name="Line 133"/>
            <p:cNvSpPr>
              <a:spLocks noChangeShapeType="1"/>
            </p:cNvSpPr>
            <p:nvPr/>
          </p:nvSpPr>
          <p:spPr bwMode="auto">
            <a:xfrm>
              <a:off x="4184" y="2216"/>
              <a:ext cx="84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8" name="Line 134"/>
            <p:cNvSpPr>
              <a:spLocks noChangeShapeType="1"/>
            </p:cNvSpPr>
            <p:nvPr/>
          </p:nvSpPr>
          <p:spPr bwMode="auto">
            <a:xfrm>
              <a:off x="4388" y="2278"/>
              <a:ext cx="82" cy="1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39" name="Line 135"/>
            <p:cNvSpPr>
              <a:spLocks noChangeShapeType="1"/>
            </p:cNvSpPr>
            <p:nvPr/>
          </p:nvSpPr>
          <p:spPr bwMode="auto">
            <a:xfrm>
              <a:off x="4620" y="2350"/>
              <a:ext cx="76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5805" name="Group 201"/>
          <p:cNvGrpSpPr>
            <a:grpSpLocks/>
          </p:cNvGrpSpPr>
          <p:nvPr/>
        </p:nvGrpSpPr>
        <p:grpSpPr bwMode="auto">
          <a:xfrm>
            <a:off x="6694488" y="3886200"/>
            <a:ext cx="698500" cy="355600"/>
            <a:chOff x="4396" y="1245"/>
            <a:chExt cx="672" cy="248"/>
          </a:xfrm>
        </p:grpSpPr>
        <p:sp>
          <p:nvSpPr>
            <p:cNvPr id="7582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2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2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5829" name="Group 20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5832" name="Freeform 20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33" name="Freeform 20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830" name="Line 208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31" name="Line 209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806" name="Group 210"/>
          <p:cNvGrpSpPr>
            <a:grpSpLocks/>
          </p:cNvGrpSpPr>
          <p:nvPr/>
        </p:nvGrpSpPr>
        <p:grpSpPr bwMode="auto">
          <a:xfrm>
            <a:off x="5791200" y="4954588"/>
            <a:ext cx="698500" cy="355600"/>
            <a:chOff x="4396" y="1245"/>
            <a:chExt cx="672" cy="248"/>
          </a:xfrm>
        </p:grpSpPr>
        <p:sp>
          <p:nvSpPr>
            <p:cNvPr id="7581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1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582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5821" name="Group 21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5824" name="Freeform 21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825" name="Freeform 21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822" name="Line 21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5823" name="Line 21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75807" name="Group 221"/>
          <p:cNvGrpSpPr>
            <a:grpSpLocks/>
          </p:cNvGrpSpPr>
          <p:nvPr/>
        </p:nvGrpSpPr>
        <p:grpSpPr bwMode="auto">
          <a:xfrm>
            <a:off x="4752975" y="4400550"/>
            <a:ext cx="738188" cy="1385888"/>
            <a:chOff x="2345" y="1140"/>
            <a:chExt cx="528" cy="1084"/>
          </a:xfrm>
        </p:grpSpPr>
        <p:sp>
          <p:nvSpPr>
            <p:cNvPr id="75808" name="Line 222"/>
            <p:cNvSpPr>
              <a:spLocks noChangeShapeType="1"/>
            </p:cNvSpPr>
            <p:nvPr/>
          </p:nvSpPr>
          <p:spPr bwMode="auto">
            <a:xfrm flipV="1">
              <a:off x="2811" y="1459"/>
              <a:ext cx="62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09" name="Line 223"/>
            <p:cNvSpPr>
              <a:spLocks noChangeShapeType="1"/>
            </p:cNvSpPr>
            <p:nvPr/>
          </p:nvSpPr>
          <p:spPr bwMode="auto">
            <a:xfrm flipV="1">
              <a:off x="2811" y="1967"/>
              <a:ext cx="6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5810" name="Line 224"/>
            <p:cNvSpPr>
              <a:spLocks noChangeShapeType="1"/>
            </p:cNvSpPr>
            <p:nvPr/>
          </p:nvSpPr>
          <p:spPr bwMode="auto">
            <a:xfrm>
              <a:off x="2868" y="1455"/>
              <a:ext cx="0" cy="509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75811" name="Group 225"/>
            <p:cNvGrpSpPr>
              <a:grpSpLocks/>
            </p:cNvGrpSpPr>
            <p:nvPr/>
          </p:nvGrpSpPr>
          <p:grpSpPr bwMode="auto">
            <a:xfrm>
              <a:off x="2345" y="1140"/>
              <a:ext cx="503" cy="444"/>
              <a:chOff x="-44" y="1473"/>
              <a:chExt cx="981" cy="1105"/>
            </a:xfrm>
          </p:grpSpPr>
          <p:pic>
            <p:nvPicPr>
              <p:cNvPr id="75816" name="Picture 22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5817" name="Freeform 22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75812" name="Text Box 228"/>
            <p:cNvSpPr txBox="1">
              <a:spLocks noChangeArrowheads="1"/>
            </p:cNvSpPr>
            <p:nvPr/>
          </p:nvSpPr>
          <p:spPr bwMode="auto">
            <a:xfrm rot="5400000">
              <a:off x="2463" y="1529"/>
              <a:ext cx="422" cy="3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800"/>
                <a:t>…</a:t>
              </a:r>
            </a:p>
          </p:txBody>
        </p:sp>
        <p:grpSp>
          <p:nvGrpSpPr>
            <p:cNvPr id="75813" name="Group 229"/>
            <p:cNvGrpSpPr>
              <a:grpSpLocks/>
            </p:cNvGrpSpPr>
            <p:nvPr/>
          </p:nvGrpSpPr>
          <p:grpSpPr bwMode="auto">
            <a:xfrm>
              <a:off x="2357" y="1780"/>
              <a:ext cx="503" cy="444"/>
              <a:chOff x="-44" y="1473"/>
              <a:chExt cx="981" cy="1105"/>
            </a:xfrm>
          </p:grpSpPr>
          <p:pic>
            <p:nvPicPr>
              <p:cNvPr id="75814" name="Picture 2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75815" name="Freeform 2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766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766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6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766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7680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74AE8CA9-7043-4989-BC68-692BDE2B489C}" type="slidenum">
              <a:rPr lang="en-US" altLang="en-US" sz="1200">
                <a:latin typeface="Tahoma" panose="020B0604030504040204" pitchFamily="34" charset="0"/>
              </a:rPr>
              <a:pPr/>
              <a:t>17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76803" name="Group 4"/>
          <p:cNvGrpSpPr>
            <a:grpSpLocks/>
          </p:cNvGrpSpPr>
          <p:nvPr/>
        </p:nvGrpSpPr>
        <p:grpSpPr bwMode="auto">
          <a:xfrm>
            <a:off x="3595688" y="1527175"/>
            <a:ext cx="4248150" cy="660400"/>
            <a:chOff x="3006" y="1205"/>
            <a:chExt cx="2676" cy="416"/>
          </a:xfrm>
        </p:grpSpPr>
        <p:sp>
          <p:nvSpPr>
            <p:cNvPr id="76855" name="Rectangle 5"/>
            <p:cNvSpPr>
              <a:spLocks noChangeArrowheads="1"/>
            </p:cNvSpPr>
            <p:nvPr/>
          </p:nvSpPr>
          <p:spPr bwMode="auto">
            <a:xfrm>
              <a:off x="3048" y="1212"/>
              <a:ext cx="2634" cy="34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800"/>
            </a:p>
          </p:txBody>
        </p:sp>
        <p:sp>
          <p:nvSpPr>
            <p:cNvPr id="76856" name="Rectangle 6"/>
            <p:cNvSpPr>
              <a:spLocks noChangeArrowheads="1"/>
            </p:cNvSpPr>
            <p:nvPr/>
          </p:nvSpPr>
          <p:spPr bwMode="auto">
            <a:xfrm>
              <a:off x="3006" y="1242"/>
              <a:ext cx="2634" cy="342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76857" name="Text Box 7"/>
            <p:cNvSpPr txBox="1">
              <a:spLocks noChangeArrowheads="1"/>
            </p:cNvSpPr>
            <p:nvPr/>
          </p:nvSpPr>
          <p:spPr bwMode="auto">
            <a:xfrm>
              <a:off x="3734" y="1205"/>
              <a:ext cx="2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ID</a:t>
              </a:r>
            </a:p>
            <a:p>
              <a:r>
                <a:rPr lang="en-US" altLang="en-US" sz="1800"/>
                <a:t>=x</a:t>
              </a:r>
            </a:p>
          </p:txBody>
        </p:sp>
        <p:sp>
          <p:nvSpPr>
            <p:cNvPr id="76858" name="Text Box 8"/>
            <p:cNvSpPr txBox="1">
              <a:spLocks noChangeArrowheads="1"/>
            </p:cNvSpPr>
            <p:nvPr/>
          </p:nvSpPr>
          <p:spPr bwMode="auto">
            <a:xfrm>
              <a:off x="4648" y="1217"/>
              <a:ext cx="46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offset</a:t>
              </a:r>
            </a:p>
            <a:p>
              <a:pPr algn="ctr"/>
              <a:r>
                <a:rPr lang="en-US" altLang="en-US" sz="1800"/>
                <a:t>=0</a:t>
              </a:r>
            </a:p>
          </p:txBody>
        </p:sp>
        <p:sp>
          <p:nvSpPr>
            <p:cNvPr id="76859" name="Text Box 9"/>
            <p:cNvSpPr txBox="1">
              <a:spLocks noChangeArrowheads="1"/>
            </p:cNvSpPr>
            <p:nvPr/>
          </p:nvSpPr>
          <p:spPr bwMode="auto">
            <a:xfrm>
              <a:off x="4017" y="1217"/>
              <a:ext cx="596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fragflag</a:t>
              </a:r>
            </a:p>
            <a:p>
              <a:pPr algn="ctr"/>
              <a:r>
                <a:rPr lang="en-US" altLang="en-US" sz="1800"/>
                <a:t>=0</a:t>
              </a:r>
            </a:p>
          </p:txBody>
        </p:sp>
        <p:sp>
          <p:nvSpPr>
            <p:cNvPr id="76860" name="Text Box 10"/>
            <p:cNvSpPr txBox="1">
              <a:spLocks noChangeArrowheads="1"/>
            </p:cNvSpPr>
            <p:nvPr/>
          </p:nvSpPr>
          <p:spPr bwMode="auto">
            <a:xfrm>
              <a:off x="3230" y="1205"/>
              <a:ext cx="520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length</a:t>
              </a:r>
            </a:p>
            <a:p>
              <a:r>
                <a:rPr lang="en-US" altLang="en-US" sz="1800"/>
                <a:t>=4000</a:t>
              </a:r>
            </a:p>
          </p:txBody>
        </p:sp>
        <p:sp>
          <p:nvSpPr>
            <p:cNvPr id="76861" name="Line 11"/>
            <p:cNvSpPr>
              <a:spLocks noChangeShapeType="1"/>
            </p:cNvSpPr>
            <p:nvPr/>
          </p:nvSpPr>
          <p:spPr bwMode="auto">
            <a:xfrm>
              <a:off x="3246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2" name="Line 12"/>
            <p:cNvSpPr>
              <a:spLocks noChangeShapeType="1"/>
            </p:cNvSpPr>
            <p:nvPr/>
          </p:nvSpPr>
          <p:spPr bwMode="auto">
            <a:xfrm>
              <a:off x="3750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3" name="Line 13"/>
            <p:cNvSpPr>
              <a:spLocks noChangeShapeType="1"/>
            </p:cNvSpPr>
            <p:nvPr/>
          </p:nvSpPr>
          <p:spPr bwMode="auto">
            <a:xfrm>
              <a:off x="4020" y="1254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4" name="Line 14"/>
            <p:cNvSpPr>
              <a:spLocks noChangeShapeType="1"/>
            </p:cNvSpPr>
            <p:nvPr/>
          </p:nvSpPr>
          <p:spPr bwMode="auto">
            <a:xfrm>
              <a:off x="4638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5" name="Line 15"/>
            <p:cNvSpPr>
              <a:spLocks noChangeShapeType="1"/>
            </p:cNvSpPr>
            <p:nvPr/>
          </p:nvSpPr>
          <p:spPr bwMode="auto">
            <a:xfrm>
              <a:off x="5112" y="1242"/>
              <a:ext cx="0" cy="34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66" name="Rectangle 16"/>
            <p:cNvSpPr>
              <a:spLocks noChangeArrowheads="1"/>
            </p:cNvSpPr>
            <p:nvPr/>
          </p:nvSpPr>
          <p:spPr bwMode="auto">
            <a:xfrm>
              <a:off x="5232" y="1212"/>
              <a:ext cx="138" cy="3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3684588" y="2290763"/>
            <a:ext cx="4711700" cy="3278187"/>
            <a:chOff x="2321" y="1443"/>
            <a:chExt cx="2968" cy="2065"/>
          </a:xfrm>
        </p:grpSpPr>
        <p:grpSp>
          <p:nvGrpSpPr>
            <p:cNvPr id="76812" name="Group 17"/>
            <p:cNvGrpSpPr>
              <a:grpSpLocks/>
            </p:cNvGrpSpPr>
            <p:nvPr/>
          </p:nvGrpSpPr>
          <p:grpSpPr bwMode="auto">
            <a:xfrm>
              <a:off x="2613" y="2066"/>
              <a:ext cx="2676" cy="416"/>
              <a:chOff x="3006" y="1205"/>
              <a:chExt cx="2676" cy="416"/>
            </a:xfrm>
          </p:grpSpPr>
          <p:sp>
            <p:nvSpPr>
              <p:cNvPr id="76843" name="Rectangle 18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76844" name="Rectangle 19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6845" name="Text Box 20"/>
              <p:cNvSpPr txBox="1">
                <a:spLocks noChangeArrowheads="1"/>
              </p:cNvSpPr>
              <p:nvPr/>
            </p:nvSpPr>
            <p:spPr bwMode="auto">
              <a:xfrm>
                <a:off x="3734" y="1205"/>
                <a:ext cx="2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76846" name="Text Box 21"/>
              <p:cNvSpPr txBox="1">
                <a:spLocks noChangeArrowheads="1"/>
              </p:cNvSpPr>
              <p:nvPr/>
            </p:nvSpPr>
            <p:spPr bwMode="auto">
              <a:xfrm>
                <a:off x="4648" y="1217"/>
                <a:ext cx="4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800"/>
                  <a:t>offset</a:t>
                </a:r>
              </a:p>
              <a:p>
                <a:pPr algn="ctr"/>
                <a:r>
                  <a:rPr lang="en-US" altLang="en-US" sz="1800"/>
                  <a:t>=0</a:t>
                </a:r>
              </a:p>
            </p:txBody>
          </p:sp>
          <p:sp>
            <p:nvSpPr>
              <p:cNvPr id="76847" name="Text Box 22"/>
              <p:cNvSpPr txBox="1">
                <a:spLocks noChangeArrowheads="1"/>
              </p:cNvSpPr>
              <p:nvPr/>
            </p:nvSpPr>
            <p:spPr bwMode="auto">
              <a:xfrm>
                <a:off x="4017" y="1217"/>
                <a:ext cx="5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800"/>
                  <a:t>fragflag</a:t>
                </a:r>
              </a:p>
              <a:p>
                <a:pPr algn="ctr"/>
                <a:r>
                  <a:rPr lang="en-US" altLang="en-US" sz="1800"/>
                  <a:t>=1</a:t>
                </a:r>
              </a:p>
            </p:txBody>
          </p:sp>
          <p:sp>
            <p:nvSpPr>
              <p:cNvPr id="76848" name="Text Box 23"/>
              <p:cNvSpPr txBox="1">
                <a:spLocks noChangeArrowheads="1"/>
              </p:cNvSpPr>
              <p:nvPr/>
            </p:nvSpPr>
            <p:spPr bwMode="auto">
              <a:xfrm>
                <a:off x="3230" y="1205"/>
                <a:ext cx="52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 dirty="0"/>
                  <a:t>length</a:t>
                </a:r>
              </a:p>
              <a:p>
                <a:r>
                  <a:rPr lang="en-US" altLang="en-US" sz="1800" dirty="0"/>
                  <a:t>=1500</a:t>
                </a:r>
              </a:p>
            </p:txBody>
          </p:sp>
          <p:sp>
            <p:nvSpPr>
              <p:cNvPr id="76849" name="Line 24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50" name="Line 25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51" name="Line 26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52" name="Line 27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53" name="Line 28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54" name="Rectangle 29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76813" name="Group 30"/>
            <p:cNvGrpSpPr>
              <a:grpSpLocks/>
            </p:cNvGrpSpPr>
            <p:nvPr/>
          </p:nvGrpSpPr>
          <p:grpSpPr bwMode="auto">
            <a:xfrm>
              <a:off x="2613" y="2570"/>
              <a:ext cx="2676" cy="416"/>
              <a:chOff x="3006" y="1205"/>
              <a:chExt cx="2676" cy="416"/>
            </a:xfrm>
          </p:grpSpPr>
          <p:sp>
            <p:nvSpPr>
              <p:cNvPr id="76831" name="Rectangle 31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76832" name="Rectangle 32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6833" name="Text Box 33"/>
              <p:cNvSpPr txBox="1">
                <a:spLocks noChangeArrowheads="1"/>
              </p:cNvSpPr>
              <p:nvPr/>
            </p:nvSpPr>
            <p:spPr bwMode="auto">
              <a:xfrm>
                <a:off x="3734" y="1205"/>
                <a:ext cx="2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76834" name="Text Box 34"/>
              <p:cNvSpPr txBox="1">
                <a:spLocks noChangeArrowheads="1"/>
              </p:cNvSpPr>
              <p:nvPr/>
            </p:nvSpPr>
            <p:spPr bwMode="auto">
              <a:xfrm>
                <a:off x="4648" y="1217"/>
                <a:ext cx="4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800" dirty="0"/>
                  <a:t>offset</a:t>
                </a:r>
              </a:p>
              <a:p>
                <a:pPr algn="ctr"/>
                <a:r>
                  <a:rPr lang="en-US" altLang="en-US" sz="1800" dirty="0"/>
                  <a:t>=185</a:t>
                </a:r>
              </a:p>
            </p:txBody>
          </p:sp>
          <p:sp>
            <p:nvSpPr>
              <p:cNvPr id="76835" name="Text Box 35"/>
              <p:cNvSpPr txBox="1">
                <a:spLocks noChangeArrowheads="1"/>
              </p:cNvSpPr>
              <p:nvPr/>
            </p:nvSpPr>
            <p:spPr bwMode="auto">
              <a:xfrm>
                <a:off x="4017" y="1217"/>
                <a:ext cx="5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800"/>
                  <a:t>fragflag</a:t>
                </a:r>
              </a:p>
              <a:p>
                <a:pPr algn="ctr"/>
                <a:r>
                  <a:rPr lang="en-US" altLang="en-US" sz="1800"/>
                  <a:t>=1</a:t>
                </a:r>
              </a:p>
            </p:txBody>
          </p:sp>
          <p:sp>
            <p:nvSpPr>
              <p:cNvPr id="76836" name="Text Box 36"/>
              <p:cNvSpPr txBox="1">
                <a:spLocks noChangeArrowheads="1"/>
              </p:cNvSpPr>
              <p:nvPr/>
            </p:nvSpPr>
            <p:spPr bwMode="auto">
              <a:xfrm>
                <a:off x="3230" y="1205"/>
                <a:ext cx="52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length</a:t>
                </a:r>
              </a:p>
              <a:p>
                <a:r>
                  <a:rPr lang="en-US" altLang="en-US" sz="1800"/>
                  <a:t>=1500</a:t>
                </a:r>
              </a:p>
            </p:txBody>
          </p:sp>
          <p:sp>
            <p:nvSpPr>
              <p:cNvPr id="76837" name="Line 37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38" name="Line 38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39" name="Line 39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40" name="Line 40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41" name="Line 41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42" name="Rectangle 42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76814" name="Group 43"/>
            <p:cNvGrpSpPr>
              <a:grpSpLocks/>
            </p:cNvGrpSpPr>
            <p:nvPr/>
          </p:nvGrpSpPr>
          <p:grpSpPr bwMode="auto">
            <a:xfrm>
              <a:off x="2607" y="3092"/>
              <a:ext cx="2676" cy="416"/>
              <a:chOff x="3006" y="1205"/>
              <a:chExt cx="2676" cy="416"/>
            </a:xfrm>
          </p:grpSpPr>
          <p:sp>
            <p:nvSpPr>
              <p:cNvPr id="76819" name="Rectangle 44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800"/>
              </a:p>
            </p:txBody>
          </p:sp>
          <p:sp>
            <p:nvSpPr>
              <p:cNvPr id="76820" name="Rectangle 45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76821" name="Text Box 46"/>
              <p:cNvSpPr txBox="1">
                <a:spLocks noChangeArrowheads="1"/>
              </p:cNvSpPr>
              <p:nvPr/>
            </p:nvSpPr>
            <p:spPr bwMode="auto">
              <a:xfrm>
                <a:off x="3734" y="1205"/>
                <a:ext cx="27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ID</a:t>
                </a:r>
              </a:p>
              <a:p>
                <a:r>
                  <a:rPr lang="en-US" altLang="en-US" sz="1800"/>
                  <a:t>=x</a:t>
                </a:r>
              </a:p>
            </p:txBody>
          </p:sp>
          <p:sp>
            <p:nvSpPr>
              <p:cNvPr id="76822" name="Text Box 47"/>
              <p:cNvSpPr txBox="1">
                <a:spLocks noChangeArrowheads="1"/>
              </p:cNvSpPr>
              <p:nvPr/>
            </p:nvSpPr>
            <p:spPr bwMode="auto">
              <a:xfrm>
                <a:off x="4648" y="1217"/>
                <a:ext cx="468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800"/>
                  <a:t>offset</a:t>
                </a:r>
              </a:p>
              <a:p>
                <a:pPr algn="ctr"/>
                <a:r>
                  <a:rPr lang="en-US" altLang="en-US" sz="1800"/>
                  <a:t>=370</a:t>
                </a:r>
              </a:p>
            </p:txBody>
          </p:sp>
          <p:sp>
            <p:nvSpPr>
              <p:cNvPr id="76823" name="Text Box 48"/>
              <p:cNvSpPr txBox="1">
                <a:spLocks noChangeArrowheads="1"/>
              </p:cNvSpPr>
              <p:nvPr/>
            </p:nvSpPr>
            <p:spPr bwMode="auto">
              <a:xfrm>
                <a:off x="4017" y="1217"/>
                <a:ext cx="596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800" dirty="0" err="1"/>
                  <a:t>fragflag</a:t>
                </a:r>
                <a:endParaRPr lang="en-US" altLang="en-US" sz="1800" dirty="0"/>
              </a:p>
              <a:p>
                <a:pPr algn="ctr"/>
                <a:r>
                  <a:rPr lang="en-US" altLang="en-US" sz="1800" dirty="0"/>
                  <a:t>=0</a:t>
                </a:r>
              </a:p>
            </p:txBody>
          </p:sp>
          <p:sp>
            <p:nvSpPr>
              <p:cNvPr id="76824" name="Text Box 49"/>
              <p:cNvSpPr txBox="1">
                <a:spLocks noChangeArrowheads="1"/>
              </p:cNvSpPr>
              <p:nvPr/>
            </p:nvSpPr>
            <p:spPr bwMode="auto">
              <a:xfrm>
                <a:off x="3230" y="1205"/>
                <a:ext cx="520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length</a:t>
                </a:r>
              </a:p>
              <a:p>
                <a:r>
                  <a:rPr lang="en-US" altLang="en-US" sz="1800"/>
                  <a:t>=1040</a:t>
                </a:r>
              </a:p>
            </p:txBody>
          </p:sp>
          <p:sp>
            <p:nvSpPr>
              <p:cNvPr id="76825" name="Line 50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26" name="Line 51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27" name="Line 52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28" name="Line 53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29" name="Line 54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6830" name="Rectangle 55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76815" name="Freeform 56"/>
            <p:cNvSpPr>
              <a:spLocks/>
            </p:cNvSpPr>
            <p:nvPr/>
          </p:nvSpPr>
          <p:spPr bwMode="auto">
            <a:xfrm>
              <a:off x="2337" y="1443"/>
              <a:ext cx="210" cy="1362"/>
            </a:xfrm>
            <a:custGeom>
              <a:avLst/>
              <a:gdLst>
                <a:gd name="T0" fmla="*/ 0 w 210"/>
                <a:gd name="T1" fmla="*/ 0 h 1362"/>
                <a:gd name="T2" fmla="*/ 0 w 210"/>
                <a:gd name="T3" fmla="*/ 1362 h 1362"/>
                <a:gd name="T4" fmla="*/ 210 w 210"/>
                <a:gd name="T5" fmla="*/ 858 h 1362"/>
                <a:gd name="T6" fmla="*/ 0 60000 65536"/>
                <a:gd name="T7" fmla="*/ 0 60000 65536"/>
                <a:gd name="T8" fmla="*/ 0 60000 65536"/>
                <a:gd name="T9" fmla="*/ 0 w 210"/>
                <a:gd name="T10" fmla="*/ 0 h 1362"/>
                <a:gd name="T11" fmla="*/ 210 w 210"/>
                <a:gd name="T12" fmla="*/ 1362 h 136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0" h="1362">
                  <a:moveTo>
                    <a:pt x="0" y="0"/>
                  </a:moveTo>
                  <a:lnTo>
                    <a:pt x="0" y="1362"/>
                  </a:lnTo>
                  <a:lnTo>
                    <a:pt x="210" y="858"/>
                  </a:lnTo>
                </a:path>
              </a:pathLst>
            </a:custGeom>
            <a:noFill/>
            <a:ln w="19050" cap="flat" cmpd="sng">
              <a:solidFill>
                <a:srgbClr val="CC0000"/>
              </a:solidFill>
              <a:prstDash val="solid"/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6" name="Line 57"/>
            <p:cNvSpPr>
              <a:spLocks noChangeShapeType="1"/>
            </p:cNvSpPr>
            <p:nvPr/>
          </p:nvSpPr>
          <p:spPr bwMode="auto">
            <a:xfrm>
              <a:off x="2337" y="2787"/>
              <a:ext cx="228" cy="0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7" name="Line 58"/>
            <p:cNvSpPr>
              <a:spLocks noChangeShapeType="1"/>
            </p:cNvSpPr>
            <p:nvPr/>
          </p:nvSpPr>
          <p:spPr bwMode="auto">
            <a:xfrm>
              <a:off x="2343" y="2793"/>
              <a:ext cx="210" cy="498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6818" name="Text Box 59"/>
            <p:cNvSpPr txBox="1">
              <a:spLocks noChangeArrowheads="1"/>
            </p:cNvSpPr>
            <p:nvPr/>
          </p:nvSpPr>
          <p:spPr bwMode="auto">
            <a:xfrm>
              <a:off x="2321" y="1490"/>
              <a:ext cx="1988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i="1">
                  <a:solidFill>
                    <a:srgbClr val="CC0000"/>
                  </a:solidFill>
                </a:rPr>
                <a:t>one large datagram becomes</a:t>
              </a:r>
            </a:p>
            <a:p>
              <a:r>
                <a:rPr lang="en-US" altLang="en-US" sz="1800" i="1">
                  <a:solidFill>
                    <a:srgbClr val="CC0000"/>
                  </a:solidFill>
                </a:rPr>
                <a:t>several smaller datagrams</a:t>
              </a:r>
            </a:p>
          </p:txBody>
        </p:sp>
      </p:grpSp>
      <p:sp>
        <p:nvSpPr>
          <p:cNvPr id="76805" name="Rectangle 60"/>
          <p:cNvSpPr>
            <a:spLocks noChangeArrowheads="1"/>
          </p:cNvSpPr>
          <p:nvPr/>
        </p:nvSpPr>
        <p:spPr bwMode="auto">
          <a:xfrm>
            <a:off x="331788" y="1801813"/>
            <a:ext cx="2830512" cy="12535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800" i="1" dirty="0">
                <a:solidFill>
                  <a:srgbClr val="CC0000"/>
                </a:solidFill>
                <a:latin typeface="Gill Sans MT" panose="020B0502020104020203" pitchFamily="34" charset="0"/>
              </a:rPr>
              <a:t>example: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 dirty="0">
                <a:latin typeface="Gill Sans MT" panose="020B0502020104020203" pitchFamily="34" charset="0"/>
              </a:rPr>
              <a:t>4000 byte datagram </a:t>
            </a:r>
            <a:r>
              <a:rPr lang="en-US" altLang="en-US" sz="2000" dirty="0">
                <a:solidFill>
                  <a:srgbClr val="008000"/>
                </a:solidFill>
                <a:latin typeface="Gill Sans MT" panose="020B0502020104020203" pitchFamily="34" charset="0"/>
              </a:rPr>
              <a:t>=(3980 byte of DATA)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000" dirty="0">
                <a:latin typeface="Gill Sans MT" panose="020B0502020104020203" pitchFamily="34" charset="0"/>
              </a:rPr>
              <a:t>MTU = 1500 bytes</a:t>
            </a:r>
          </a:p>
        </p:txBody>
      </p:sp>
      <p:sp>
        <p:nvSpPr>
          <p:cNvPr id="577597" name="Text Box 61"/>
          <p:cNvSpPr txBox="1">
            <a:spLocks noChangeArrowheads="1"/>
          </p:cNvSpPr>
          <p:nvPr/>
        </p:nvSpPr>
        <p:spPr bwMode="auto">
          <a:xfrm>
            <a:off x="1042988" y="3238500"/>
            <a:ext cx="16065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1480 bytes in </a:t>
            </a:r>
            <a:br>
              <a:rPr lang="en-US" altLang="en-US" sz="1800" dirty="0"/>
            </a:br>
            <a:r>
              <a:rPr lang="en-US" altLang="en-US" sz="1800" dirty="0"/>
              <a:t>data field</a:t>
            </a:r>
          </a:p>
        </p:txBody>
      </p:sp>
      <p:sp>
        <p:nvSpPr>
          <p:cNvPr id="577599" name="Text Box 63"/>
          <p:cNvSpPr txBox="1">
            <a:spLocks noChangeArrowheads="1"/>
          </p:cNvSpPr>
          <p:nvPr/>
        </p:nvSpPr>
        <p:spPr bwMode="auto">
          <a:xfrm>
            <a:off x="1504950" y="4071938"/>
            <a:ext cx="946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offset =</a:t>
            </a:r>
          </a:p>
          <a:p>
            <a:r>
              <a:rPr lang="en-US" altLang="en-US" sz="1800" dirty="0"/>
              <a:t>1480/8 </a:t>
            </a:r>
          </a:p>
        </p:txBody>
      </p:sp>
      <p:sp>
        <p:nvSpPr>
          <p:cNvPr id="36873" name="Rectangle 66"/>
          <p:cNvSpPr>
            <a:spLocks noGrp="1" noChangeArrowheads="1"/>
          </p:cNvSpPr>
          <p:nvPr>
            <p:ph type="title"/>
          </p:nvPr>
        </p:nvSpPr>
        <p:spPr>
          <a:xfrm>
            <a:off x="533400" y="185738"/>
            <a:ext cx="7772400" cy="930275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IP fragmentation, reassembly*</a:t>
            </a:r>
          </a:p>
        </p:txBody>
      </p:sp>
      <p:pic>
        <p:nvPicPr>
          <p:cNvPr id="76809" name="Picture 6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881063"/>
            <a:ext cx="68564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7604" name="Line 68"/>
          <p:cNvSpPr>
            <a:spLocks noChangeShapeType="1"/>
          </p:cNvSpPr>
          <p:nvPr/>
        </p:nvSpPr>
        <p:spPr bwMode="auto">
          <a:xfrm>
            <a:off x="1985963" y="3590925"/>
            <a:ext cx="261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7605" name="Line 69"/>
          <p:cNvSpPr>
            <a:spLocks noChangeShapeType="1"/>
          </p:cNvSpPr>
          <p:nvPr/>
        </p:nvSpPr>
        <p:spPr bwMode="auto">
          <a:xfrm flipH="1">
            <a:off x="2319338" y="4394200"/>
            <a:ext cx="46720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8" name="مربع نص 67"/>
          <p:cNvSpPr txBox="1"/>
          <p:nvPr/>
        </p:nvSpPr>
        <p:spPr>
          <a:xfrm>
            <a:off x="350385" y="6321754"/>
            <a:ext cx="196895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*more ( </a:t>
            </a:r>
            <a:r>
              <a:rPr lang="en-US" sz="2000" b="1" dirty="0">
                <a:solidFill>
                  <a:schemeClr val="accent1"/>
                </a:solidFill>
                <a:hlinkClick r:id="rId3" action="ppaction://hlinkpres?slideindex=1&amp;slidetitle="/>
              </a:rPr>
              <a:t>++</a:t>
            </a:r>
            <a:r>
              <a:rPr lang="en-US" sz="2000" b="1" dirty="0">
                <a:solidFill>
                  <a:schemeClr val="accent1"/>
                </a:solidFill>
                <a:hlinkClick r:id="rId4" action="ppaction://hlinkpres?slideindex=1&amp;slidetitle="/>
              </a:rPr>
              <a:t>  </a:t>
            </a:r>
            <a:r>
              <a:rPr lang="en-US" sz="2000" b="1" dirty="0">
                <a:solidFill>
                  <a:schemeClr val="accent1"/>
                </a:solidFill>
              </a:rPr>
              <a:t>)</a:t>
            </a:r>
            <a:endParaRPr lang="ar-SA" sz="2000" b="1" dirty="0">
              <a:solidFill>
                <a:schemeClr val="accent1"/>
              </a:solidFill>
            </a:endParaRPr>
          </a:p>
        </p:txBody>
      </p:sp>
      <p:sp>
        <p:nvSpPr>
          <p:cNvPr id="69" name="Line 69"/>
          <p:cNvSpPr>
            <a:spLocks noChangeShapeType="1"/>
          </p:cNvSpPr>
          <p:nvPr/>
        </p:nvSpPr>
        <p:spPr bwMode="auto">
          <a:xfrm flipH="1">
            <a:off x="1348582" y="5462588"/>
            <a:ext cx="4672012" cy="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0" name="Text Box 63"/>
          <p:cNvSpPr txBox="1">
            <a:spLocks noChangeArrowheads="1"/>
          </p:cNvSpPr>
          <p:nvPr/>
        </p:nvSpPr>
        <p:spPr bwMode="auto">
          <a:xfrm>
            <a:off x="331788" y="5141913"/>
            <a:ext cx="184537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>
                <a:solidFill>
                  <a:srgbClr val="00B050"/>
                </a:solidFill>
              </a:rPr>
              <a:t>0= last fragment</a:t>
            </a:r>
          </a:p>
        </p:txBody>
      </p:sp>
      <p:sp>
        <p:nvSpPr>
          <p:cNvPr id="71" name="Line 69"/>
          <p:cNvSpPr>
            <a:spLocks noChangeShapeType="1"/>
          </p:cNvSpPr>
          <p:nvPr/>
        </p:nvSpPr>
        <p:spPr bwMode="auto">
          <a:xfrm flipH="1">
            <a:off x="2566988" y="5568950"/>
            <a:ext cx="4672012" cy="222250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2" name="Text Box 63"/>
          <p:cNvSpPr txBox="1">
            <a:spLocks noChangeArrowheads="1"/>
          </p:cNvSpPr>
          <p:nvPr/>
        </p:nvSpPr>
        <p:spPr bwMode="auto">
          <a:xfrm>
            <a:off x="1461429" y="5680404"/>
            <a:ext cx="17556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>
                <a:solidFill>
                  <a:srgbClr val="00B050"/>
                </a:solidFill>
              </a:rPr>
              <a:t>offset =</a:t>
            </a:r>
          </a:p>
          <a:p>
            <a:r>
              <a:rPr lang="en-US" altLang="en-US" sz="1800" dirty="0">
                <a:solidFill>
                  <a:srgbClr val="00B050"/>
                </a:solidFill>
              </a:rPr>
              <a:t>(1480+1480)/8 </a:t>
            </a:r>
          </a:p>
        </p:txBody>
      </p:sp>
      <p:sp>
        <p:nvSpPr>
          <p:cNvPr id="73" name="Line 69">
            <a:extLst>
              <a:ext uri="{FF2B5EF4-FFF2-40B4-BE49-F238E27FC236}">
                <a16:creationId xmlns:a16="http://schemas.microsoft.com/office/drawing/2014/main" id="{5E569BA9-99EE-46E1-A52E-2F3567509A8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605337" y="5274470"/>
            <a:ext cx="197644" cy="848517"/>
          </a:xfrm>
          <a:prstGeom prst="line">
            <a:avLst/>
          </a:prstGeom>
          <a:noFill/>
          <a:ln w="9525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74" name="Text Box 63">
            <a:extLst>
              <a:ext uri="{FF2B5EF4-FFF2-40B4-BE49-F238E27FC236}">
                <a16:creationId xmlns:a16="http://schemas.microsoft.com/office/drawing/2014/main" id="{9D9B9868-5DF2-44F1-8A20-337AF3DA3C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96805" y="6061687"/>
            <a:ext cx="355097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>
                <a:solidFill>
                  <a:srgbClr val="00B050"/>
                </a:solidFill>
              </a:rPr>
              <a:t>length =20+[3980 –(1480+1480)]</a:t>
            </a:r>
          </a:p>
          <a:p>
            <a:r>
              <a:rPr lang="en-US" altLang="en-US" sz="1800" dirty="0">
                <a:solidFill>
                  <a:srgbClr val="00B050"/>
                </a:solidFill>
              </a:rPr>
              <a:t>           =20+1020=1040 </a:t>
            </a:r>
          </a:p>
        </p:txBody>
      </p:sp>
    </p:spTree>
    <p:extLst>
      <p:ext uri="{BB962C8B-B14F-4D97-AF65-F5344CB8AC3E}">
        <p14:creationId xmlns:p14="http://schemas.microsoft.com/office/powerpoint/2010/main" val="1225826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77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77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7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77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97" grpId="0"/>
      <p:bldP spid="577599" grpId="0"/>
      <p:bldP spid="577604" grpId="0" animBg="1"/>
      <p:bldP spid="577605" grpId="0" animBg="1"/>
      <p:bldP spid="69" grpId="0" animBg="1"/>
      <p:bldP spid="70" grpId="0"/>
      <p:bldP spid="71" grpId="0" animBg="1"/>
      <p:bldP spid="72" grpId="0"/>
      <p:bldP spid="73" grpId="0" animBg="1"/>
      <p:bldP spid="7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Freeform 140"/>
          <p:cNvSpPr>
            <a:spLocks/>
          </p:cNvSpPr>
          <p:nvPr/>
        </p:nvSpPr>
        <p:spPr bwMode="auto">
          <a:xfrm rot="-5400000">
            <a:off x="6203156" y="3196432"/>
            <a:ext cx="846137" cy="1593850"/>
          </a:xfrm>
          <a:custGeom>
            <a:avLst/>
            <a:gdLst>
              <a:gd name="T0" fmla="*/ 2147483647 w 10315"/>
              <a:gd name="T1" fmla="*/ 2147483647 h 10000"/>
              <a:gd name="T2" fmla="*/ 2147483647 w 10315"/>
              <a:gd name="T3" fmla="*/ 2147483647 h 10000"/>
              <a:gd name="T4" fmla="*/ 2147483647 w 10315"/>
              <a:gd name="T5" fmla="*/ 2147483647 h 10000"/>
              <a:gd name="T6" fmla="*/ 2147483647 w 10315"/>
              <a:gd name="T7" fmla="*/ 2147483647 h 10000"/>
              <a:gd name="T8" fmla="*/ 2147483647 w 10315"/>
              <a:gd name="T9" fmla="*/ 2147483647 h 10000"/>
              <a:gd name="T10" fmla="*/ 2147483647 w 10315"/>
              <a:gd name="T11" fmla="*/ 2147483647 h 10000"/>
              <a:gd name="T12" fmla="*/ 2147483647 w 10315"/>
              <a:gd name="T13" fmla="*/ 2147483647 h 10000"/>
              <a:gd name="T14" fmla="*/ 2147483647 w 10315"/>
              <a:gd name="T15" fmla="*/ 2147483647 h 10000"/>
              <a:gd name="T16" fmla="*/ 2147483647 w 10315"/>
              <a:gd name="T17" fmla="*/ 2147483647 h 10000"/>
              <a:gd name="T18" fmla="*/ 2147483647 w 10315"/>
              <a:gd name="T19" fmla="*/ 2147483647 h 10000"/>
              <a:gd name="T20" fmla="*/ 2147483647 w 10315"/>
              <a:gd name="T21" fmla="*/ 2147483647 h 10000"/>
              <a:gd name="T22" fmla="*/ 2147483647 w 10315"/>
              <a:gd name="T23" fmla="*/ 2147483647 h 10000"/>
              <a:gd name="T24" fmla="*/ 2147483647 w 10315"/>
              <a:gd name="T25" fmla="*/ 2147483647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315"/>
              <a:gd name="T40" fmla="*/ 0 h 10000"/>
              <a:gd name="T41" fmla="*/ 10315 w 10315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315" h="10000">
                <a:moveTo>
                  <a:pt x="9674" y="4488"/>
                </a:moveTo>
                <a:cubicBezTo>
                  <a:pt x="8651" y="4175"/>
                  <a:pt x="4901" y="4405"/>
                  <a:pt x="3754" y="3833"/>
                </a:cubicBezTo>
                <a:cubicBezTo>
                  <a:pt x="2607" y="3261"/>
                  <a:pt x="4015" y="1645"/>
                  <a:pt x="3411" y="1026"/>
                </a:cubicBezTo>
                <a:cubicBezTo>
                  <a:pt x="2808" y="408"/>
                  <a:pt x="591" y="-284"/>
                  <a:pt x="130" y="122"/>
                </a:cubicBezTo>
                <a:cubicBezTo>
                  <a:pt x="-330" y="529"/>
                  <a:pt x="566" y="2588"/>
                  <a:pt x="648" y="3468"/>
                </a:cubicBezTo>
                <a:cubicBezTo>
                  <a:pt x="730" y="4349"/>
                  <a:pt x="648" y="4790"/>
                  <a:pt x="622" y="5408"/>
                </a:cubicBezTo>
                <a:cubicBezTo>
                  <a:pt x="595" y="6026"/>
                  <a:pt x="516" y="6617"/>
                  <a:pt x="489" y="7180"/>
                </a:cubicBezTo>
                <a:cubicBezTo>
                  <a:pt x="463" y="7741"/>
                  <a:pt x="286" y="8378"/>
                  <a:pt x="436" y="8809"/>
                </a:cubicBezTo>
                <a:cubicBezTo>
                  <a:pt x="587" y="9239"/>
                  <a:pt x="892" y="9655"/>
                  <a:pt x="1416" y="9793"/>
                </a:cubicBezTo>
                <a:cubicBezTo>
                  <a:pt x="1940" y="9932"/>
                  <a:pt x="3153" y="10248"/>
                  <a:pt x="3581" y="9642"/>
                </a:cubicBezTo>
                <a:cubicBezTo>
                  <a:pt x="4008" y="9037"/>
                  <a:pt x="3138" y="6667"/>
                  <a:pt x="3986" y="6162"/>
                </a:cubicBezTo>
                <a:cubicBezTo>
                  <a:pt x="4832" y="5655"/>
                  <a:pt x="9131" y="5984"/>
                  <a:pt x="9890" y="5711"/>
                </a:cubicBezTo>
                <a:cubicBezTo>
                  <a:pt x="10388" y="5225"/>
                  <a:pt x="10598" y="5393"/>
                  <a:pt x="9674" y="4488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0" name="Freeform 140"/>
          <p:cNvSpPr>
            <a:spLocks/>
          </p:cNvSpPr>
          <p:nvPr/>
        </p:nvSpPr>
        <p:spPr bwMode="auto">
          <a:xfrm rot="10800000">
            <a:off x="7200900" y="1870075"/>
            <a:ext cx="846138" cy="1593850"/>
          </a:xfrm>
          <a:custGeom>
            <a:avLst/>
            <a:gdLst>
              <a:gd name="T0" fmla="*/ 2147483647 w 10315"/>
              <a:gd name="T1" fmla="*/ 2147483647 h 10000"/>
              <a:gd name="T2" fmla="*/ 2147483647 w 10315"/>
              <a:gd name="T3" fmla="*/ 2147483647 h 10000"/>
              <a:gd name="T4" fmla="*/ 2147483647 w 10315"/>
              <a:gd name="T5" fmla="*/ 2147483647 h 10000"/>
              <a:gd name="T6" fmla="*/ 2147483647 w 10315"/>
              <a:gd name="T7" fmla="*/ 2147483647 h 10000"/>
              <a:gd name="T8" fmla="*/ 2147483647 w 10315"/>
              <a:gd name="T9" fmla="*/ 2147483647 h 10000"/>
              <a:gd name="T10" fmla="*/ 2147483647 w 10315"/>
              <a:gd name="T11" fmla="*/ 2147483647 h 10000"/>
              <a:gd name="T12" fmla="*/ 2147483647 w 10315"/>
              <a:gd name="T13" fmla="*/ 2147483647 h 10000"/>
              <a:gd name="T14" fmla="*/ 2147483647 w 10315"/>
              <a:gd name="T15" fmla="*/ 2147483647 h 10000"/>
              <a:gd name="T16" fmla="*/ 2147483647 w 10315"/>
              <a:gd name="T17" fmla="*/ 2147483647 h 10000"/>
              <a:gd name="T18" fmla="*/ 2147483647 w 10315"/>
              <a:gd name="T19" fmla="*/ 2147483647 h 10000"/>
              <a:gd name="T20" fmla="*/ 2147483647 w 10315"/>
              <a:gd name="T21" fmla="*/ 2147483647 h 10000"/>
              <a:gd name="T22" fmla="*/ 2147483647 w 10315"/>
              <a:gd name="T23" fmla="*/ 2147483647 h 10000"/>
              <a:gd name="T24" fmla="*/ 2147483647 w 10315"/>
              <a:gd name="T25" fmla="*/ 2147483647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315"/>
              <a:gd name="T40" fmla="*/ 0 h 10000"/>
              <a:gd name="T41" fmla="*/ 10315 w 10315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315" h="10000">
                <a:moveTo>
                  <a:pt x="9674" y="4488"/>
                </a:moveTo>
                <a:cubicBezTo>
                  <a:pt x="8651" y="4175"/>
                  <a:pt x="4901" y="4405"/>
                  <a:pt x="3754" y="3833"/>
                </a:cubicBezTo>
                <a:cubicBezTo>
                  <a:pt x="2607" y="3261"/>
                  <a:pt x="4015" y="1645"/>
                  <a:pt x="3411" y="1026"/>
                </a:cubicBezTo>
                <a:cubicBezTo>
                  <a:pt x="2808" y="408"/>
                  <a:pt x="591" y="-284"/>
                  <a:pt x="130" y="122"/>
                </a:cubicBezTo>
                <a:cubicBezTo>
                  <a:pt x="-330" y="529"/>
                  <a:pt x="566" y="2588"/>
                  <a:pt x="648" y="3468"/>
                </a:cubicBezTo>
                <a:cubicBezTo>
                  <a:pt x="730" y="4349"/>
                  <a:pt x="648" y="4790"/>
                  <a:pt x="622" y="5408"/>
                </a:cubicBezTo>
                <a:cubicBezTo>
                  <a:pt x="595" y="6026"/>
                  <a:pt x="516" y="6617"/>
                  <a:pt x="489" y="7180"/>
                </a:cubicBezTo>
                <a:cubicBezTo>
                  <a:pt x="463" y="7741"/>
                  <a:pt x="286" y="8378"/>
                  <a:pt x="436" y="8809"/>
                </a:cubicBezTo>
                <a:cubicBezTo>
                  <a:pt x="587" y="9239"/>
                  <a:pt x="892" y="9655"/>
                  <a:pt x="1416" y="9793"/>
                </a:cubicBezTo>
                <a:cubicBezTo>
                  <a:pt x="1940" y="9932"/>
                  <a:pt x="3153" y="10248"/>
                  <a:pt x="3581" y="9642"/>
                </a:cubicBezTo>
                <a:cubicBezTo>
                  <a:pt x="4008" y="9037"/>
                  <a:pt x="3138" y="6667"/>
                  <a:pt x="3986" y="6162"/>
                </a:cubicBezTo>
                <a:cubicBezTo>
                  <a:pt x="4832" y="5655"/>
                  <a:pt x="9131" y="5984"/>
                  <a:pt x="9890" y="5711"/>
                </a:cubicBezTo>
                <a:cubicBezTo>
                  <a:pt x="10388" y="5225"/>
                  <a:pt x="10598" y="5393"/>
                  <a:pt x="9674" y="4488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1" name="Freeform 140"/>
          <p:cNvSpPr>
            <a:spLocks/>
          </p:cNvSpPr>
          <p:nvPr/>
        </p:nvSpPr>
        <p:spPr bwMode="auto">
          <a:xfrm>
            <a:off x="5165725" y="1452563"/>
            <a:ext cx="1038225" cy="192722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52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78853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383F3AA0-5DB2-4703-999D-5AC37AE8CBF2}" type="slidenum">
              <a:rPr lang="en-US" altLang="en-US" sz="1200">
                <a:latin typeface="Tahoma" panose="020B0604030504040204" pitchFamily="34" charset="0"/>
              </a:rPr>
              <a:pPr/>
              <a:t>18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88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7772400" cy="952500"/>
          </a:xfrm>
        </p:spPr>
        <p:txBody>
          <a:bodyPr/>
          <a:lstStyle/>
          <a:p>
            <a:r>
              <a:rPr lang="en-US" altLang="en-US" sz="4000" dirty="0"/>
              <a:t>IP addressing: introduction</a:t>
            </a:r>
            <a:endParaRPr lang="en-US" altLang="en-US" dirty="0"/>
          </a:p>
        </p:txBody>
      </p:sp>
      <p:sp>
        <p:nvSpPr>
          <p:cNvPr id="788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444625"/>
            <a:ext cx="3695700" cy="4648200"/>
          </a:xfrm>
        </p:spPr>
        <p:txBody>
          <a:bodyPr/>
          <a:lstStyle/>
          <a:p>
            <a:r>
              <a:rPr lang="en-US" altLang="en-US" i="1">
                <a:solidFill>
                  <a:srgbClr val="CC0000"/>
                </a:solidFill>
              </a:rPr>
              <a:t>IP address:</a:t>
            </a:r>
            <a:r>
              <a:rPr lang="en-US" altLang="en-US" sz="2400"/>
              <a:t> 32-bit identifier for host, router </a:t>
            </a:r>
            <a:r>
              <a:rPr lang="en-US" altLang="en-US" sz="2400" i="1"/>
              <a:t>interface</a:t>
            </a:r>
            <a:r>
              <a:rPr lang="en-US" altLang="en-US" sz="2400"/>
              <a:t> </a:t>
            </a:r>
          </a:p>
          <a:p>
            <a:r>
              <a:rPr lang="en-US" altLang="en-US" i="1">
                <a:solidFill>
                  <a:srgbClr val="CC0000"/>
                </a:solidFill>
              </a:rPr>
              <a:t>interface:</a:t>
            </a:r>
            <a:r>
              <a:rPr lang="en-US" altLang="en-US" sz="2400"/>
              <a:t> connection between host/router and physical link</a:t>
            </a:r>
          </a:p>
          <a:p>
            <a:pPr lvl="1"/>
            <a:r>
              <a:rPr lang="en-US" altLang="en-US" sz="2000"/>
              <a:t>router</a:t>
            </a:r>
            <a:r>
              <a:rPr lang="ja-JP" altLang="en-US" sz="2000"/>
              <a:t>’</a:t>
            </a:r>
            <a:r>
              <a:rPr lang="en-US" altLang="ja-JP" sz="2000"/>
              <a:t>s typically have multiple interfaces</a:t>
            </a:r>
          </a:p>
          <a:p>
            <a:pPr lvl="1"/>
            <a:r>
              <a:rPr lang="en-US" altLang="en-US" sz="2000"/>
              <a:t>host typically has one or two interfaces (e.g., wired Ethernet, wireless 802.11)</a:t>
            </a:r>
          </a:p>
          <a:p>
            <a:r>
              <a:rPr lang="en-US" altLang="en-US" sz="2400" i="1">
                <a:solidFill>
                  <a:srgbClr val="CC0000"/>
                </a:solidFill>
              </a:rPr>
              <a:t>IP addresses associated with each interface</a:t>
            </a:r>
          </a:p>
        </p:txBody>
      </p:sp>
      <p:sp>
        <p:nvSpPr>
          <p:cNvPr id="78856" name="Text Box 26"/>
          <p:cNvSpPr txBox="1">
            <a:spLocks noChangeArrowheads="1"/>
          </p:cNvSpPr>
          <p:nvPr/>
        </p:nvSpPr>
        <p:spPr bwMode="auto">
          <a:xfrm>
            <a:off x="4548188" y="1282700"/>
            <a:ext cx="8255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223.1.1.1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grpSp>
        <p:nvGrpSpPr>
          <p:cNvPr id="78857" name="Group 27"/>
          <p:cNvGrpSpPr>
            <a:grpSpLocks/>
          </p:cNvGrpSpPr>
          <p:nvPr/>
        </p:nvGrpSpPr>
        <p:grpSpPr bwMode="auto">
          <a:xfrm>
            <a:off x="3814763" y="2243138"/>
            <a:ext cx="920750" cy="276225"/>
            <a:chOff x="3251" y="608"/>
            <a:chExt cx="580" cy="174"/>
          </a:xfrm>
        </p:grpSpPr>
        <p:sp>
          <p:nvSpPr>
            <p:cNvPr id="78918" name="Rectangle 28"/>
            <p:cNvSpPr>
              <a:spLocks noChangeArrowheads="1"/>
            </p:cNvSpPr>
            <p:nvPr/>
          </p:nvSpPr>
          <p:spPr bwMode="auto">
            <a:xfrm>
              <a:off x="3306" y="657"/>
              <a:ext cx="525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/>
            </a:p>
          </p:txBody>
        </p:sp>
        <p:sp>
          <p:nvSpPr>
            <p:cNvPr id="78919" name="Text Box 29"/>
            <p:cNvSpPr txBox="1">
              <a:spLocks noChangeArrowheads="1"/>
            </p:cNvSpPr>
            <p:nvPr/>
          </p:nvSpPr>
          <p:spPr bwMode="auto">
            <a:xfrm>
              <a:off x="3251" y="608"/>
              <a:ext cx="52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/>
                <a:t>223.1.1.2</a:t>
              </a:r>
              <a:endParaRPr lang="en-US" altLang="en-US" sz="1200">
                <a:latin typeface="Comic Sans MS" panose="030F0702030302020204" pitchFamily="66" charset="0"/>
              </a:endParaRPr>
            </a:p>
          </p:txBody>
        </p:sp>
      </p:grpSp>
      <p:sp>
        <p:nvSpPr>
          <p:cNvPr id="78858" name="Text Box 30"/>
          <p:cNvSpPr txBox="1">
            <a:spLocks noChangeArrowheads="1"/>
          </p:cNvSpPr>
          <p:nvPr/>
        </p:nvSpPr>
        <p:spPr bwMode="auto">
          <a:xfrm>
            <a:off x="4652963" y="3238500"/>
            <a:ext cx="827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223.1.1.3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8859" name="Text Box 31"/>
          <p:cNvSpPr txBox="1">
            <a:spLocks noChangeArrowheads="1"/>
          </p:cNvSpPr>
          <p:nvPr/>
        </p:nvSpPr>
        <p:spPr bwMode="auto">
          <a:xfrm>
            <a:off x="5753100" y="2368550"/>
            <a:ext cx="827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223.1.1.4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8860" name="Line 32"/>
          <p:cNvSpPr>
            <a:spLocks noChangeShapeType="1"/>
          </p:cNvSpPr>
          <p:nvPr/>
        </p:nvSpPr>
        <p:spPr bwMode="auto">
          <a:xfrm>
            <a:off x="6854825" y="2668588"/>
            <a:ext cx="5810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1" name="Text Box 33"/>
          <p:cNvSpPr txBox="1">
            <a:spLocks noChangeArrowheads="1"/>
          </p:cNvSpPr>
          <p:nvPr/>
        </p:nvSpPr>
        <p:spPr bwMode="auto">
          <a:xfrm>
            <a:off x="6729413" y="2378075"/>
            <a:ext cx="827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223.1.2.9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8862" name="Line 36"/>
          <p:cNvSpPr>
            <a:spLocks noChangeShapeType="1"/>
          </p:cNvSpPr>
          <p:nvPr/>
        </p:nvSpPr>
        <p:spPr bwMode="auto">
          <a:xfrm>
            <a:off x="7878763" y="19780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3" name="Line 38"/>
          <p:cNvSpPr>
            <a:spLocks noChangeShapeType="1"/>
          </p:cNvSpPr>
          <p:nvPr/>
        </p:nvSpPr>
        <p:spPr bwMode="auto">
          <a:xfrm>
            <a:off x="7878763" y="32496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4" name="Text Box 41"/>
          <p:cNvSpPr txBox="1">
            <a:spLocks noChangeArrowheads="1"/>
          </p:cNvSpPr>
          <p:nvPr/>
        </p:nvSpPr>
        <p:spPr bwMode="auto">
          <a:xfrm>
            <a:off x="7458075" y="3349625"/>
            <a:ext cx="827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223.1.2.2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8865" name="Text Box 44"/>
          <p:cNvSpPr txBox="1">
            <a:spLocks noChangeArrowheads="1"/>
          </p:cNvSpPr>
          <p:nvPr/>
        </p:nvSpPr>
        <p:spPr bwMode="auto">
          <a:xfrm>
            <a:off x="7250113" y="1743075"/>
            <a:ext cx="827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223.1.2.1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8866" name="Line 45"/>
          <p:cNvSpPr>
            <a:spLocks noChangeShapeType="1"/>
          </p:cNvSpPr>
          <p:nvPr/>
        </p:nvSpPr>
        <p:spPr bwMode="auto">
          <a:xfrm>
            <a:off x="6616700" y="3006725"/>
            <a:ext cx="0" cy="7572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7" name="Line 47"/>
          <p:cNvSpPr>
            <a:spLocks noChangeShapeType="1"/>
          </p:cNvSpPr>
          <p:nvPr/>
        </p:nvSpPr>
        <p:spPr bwMode="auto">
          <a:xfrm flipH="1" flipV="1">
            <a:off x="6003925" y="42799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8" name="Line 48"/>
          <p:cNvSpPr>
            <a:spLocks noChangeShapeType="1"/>
          </p:cNvSpPr>
          <p:nvPr/>
        </p:nvSpPr>
        <p:spPr bwMode="auto">
          <a:xfrm flipH="1" flipV="1">
            <a:off x="7180263" y="42846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69" name="Text Box 53"/>
          <p:cNvSpPr txBox="1">
            <a:spLocks noChangeArrowheads="1"/>
          </p:cNvSpPr>
          <p:nvPr/>
        </p:nvSpPr>
        <p:spPr bwMode="auto">
          <a:xfrm>
            <a:off x="7212013" y="4344988"/>
            <a:ext cx="827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223.1.3.2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8870" name="Text Box 56"/>
          <p:cNvSpPr txBox="1">
            <a:spLocks noChangeArrowheads="1"/>
          </p:cNvSpPr>
          <p:nvPr/>
        </p:nvSpPr>
        <p:spPr bwMode="auto">
          <a:xfrm>
            <a:off x="5969000" y="4349750"/>
            <a:ext cx="8270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223.1.3.1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grpSp>
        <p:nvGrpSpPr>
          <p:cNvPr id="78871" name="Group 57"/>
          <p:cNvGrpSpPr>
            <a:grpSpLocks/>
          </p:cNvGrpSpPr>
          <p:nvPr/>
        </p:nvGrpSpPr>
        <p:grpSpPr bwMode="auto">
          <a:xfrm>
            <a:off x="6113463" y="3101975"/>
            <a:ext cx="935037" cy="276225"/>
            <a:chOff x="4532" y="1229"/>
            <a:chExt cx="589" cy="174"/>
          </a:xfrm>
        </p:grpSpPr>
        <p:sp>
          <p:nvSpPr>
            <p:cNvPr id="78916" name="Rectangle 58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/>
            </a:p>
          </p:txBody>
        </p:sp>
        <p:sp>
          <p:nvSpPr>
            <p:cNvPr id="78917" name="Text Box 59"/>
            <p:cNvSpPr txBox="1">
              <a:spLocks noChangeArrowheads="1"/>
            </p:cNvSpPr>
            <p:nvPr/>
          </p:nvSpPr>
          <p:spPr bwMode="auto">
            <a:xfrm>
              <a:off x="4532" y="1229"/>
              <a:ext cx="57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/>
                <a:t>223.1.3.27</a:t>
              </a:r>
              <a:endParaRPr lang="en-US" altLang="en-US" sz="1200">
                <a:latin typeface="Comic Sans MS" panose="030F0702030302020204" pitchFamily="66" charset="0"/>
              </a:endParaRPr>
            </a:p>
          </p:txBody>
        </p:sp>
      </p:grpSp>
      <p:sp>
        <p:nvSpPr>
          <p:cNvPr id="78872" name="Text Box 60"/>
          <p:cNvSpPr txBox="1">
            <a:spLocks noChangeArrowheads="1"/>
          </p:cNvSpPr>
          <p:nvPr/>
        </p:nvSpPr>
        <p:spPr bwMode="auto">
          <a:xfrm>
            <a:off x="3984625" y="5341938"/>
            <a:ext cx="50434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223.1.1.1 = 11011111 00000001 00000001 00000001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78873" name="Freeform 61"/>
          <p:cNvSpPr>
            <a:spLocks/>
          </p:cNvSpPr>
          <p:nvPr/>
        </p:nvSpPr>
        <p:spPr bwMode="auto">
          <a:xfrm>
            <a:off x="5101587" y="5597525"/>
            <a:ext cx="892175" cy="92075"/>
          </a:xfrm>
          <a:custGeom>
            <a:avLst/>
            <a:gdLst>
              <a:gd name="T0" fmla="*/ 0 w 562"/>
              <a:gd name="T1" fmla="*/ 0 h 58"/>
              <a:gd name="T2" fmla="*/ 0 w 562"/>
              <a:gd name="T3" fmla="*/ 2147483647 h 58"/>
              <a:gd name="T4" fmla="*/ 2147483647 w 562"/>
              <a:gd name="T5" fmla="*/ 2147483647 h 58"/>
              <a:gd name="T6" fmla="*/ 2147483647 w 562"/>
              <a:gd name="T7" fmla="*/ 2147483647 h 58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8"/>
              <a:gd name="T14" fmla="*/ 562 w 562"/>
              <a:gd name="T15" fmla="*/ 58 h 5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8">
                <a:moveTo>
                  <a:pt x="0" y="0"/>
                </a:moveTo>
                <a:lnTo>
                  <a:pt x="0" y="58"/>
                </a:lnTo>
                <a:lnTo>
                  <a:pt x="562" y="58"/>
                </a:lnTo>
                <a:lnTo>
                  <a:pt x="562" y="1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4" name="Freeform 62"/>
          <p:cNvSpPr>
            <a:spLocks/>
          </p:cNvSpPr>
          <p:nvPr/>
        </p:nvSpPr>
        <p:spPr bwMode="auto">
          <a:xfrm>
            <a:off x="6046194" y="5616575"/>
            <a:ext cx="892175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2147483647 h 50"/>
              <a:gd name="T4" fmla="*/ 2147483647 w 562"/>
              <a:gd name="T5" fmla="*/ 2147483647 h 50"/>
              <a:gd name="T6" fmla="*/ 2147483647 w 562"/>
              <a:gd name="T7" fmla="*/ 2147483647 h 50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0"/>
              <a:gd name="T14" fmla="*/ 562 w 562"/>
              <a:gd name="T15" fmla="*/ 50 h 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5" name="Freeform 63"/>
          <p:cNvSpPr>
            <a:spLocks/>
          </p:cNvSpPr>
          <p:nvPr/>
        </p:nvSpPr>
        <p:spPr bwMode="auto">
          <a:xfrm>
            <a:off x="7020103" y="5619750"/>
            <a:ext cx="869950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2147483647 h 50"/>
              <a:gd name="T4" fmla="*/ 2147483647 w 562"/>
              <a:gd name="T5" fmla="*/ 2147483647 h 50"/>
              <a:gd name="T6" fmla="*/ 2147483647 w 562"/>
              <a:gd name="T7" fmla="*/ 2147483647 h 50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0"/>
              <a:gd name="T14" fmla="*/ 562 w 562"/>
              <a:gd name="T15" fmla="*/ 50 h 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6" name="Freeform 64"/>
          <p:cNvSpPr>
            <a:spLocks/>
          </p:cNvSpPr>
          <p:nvPr/>
        </p:nvSpPr>
        <p:spPr bwMode="auto">
          <a:xfrm>
            <a:off x="7967885" y="5622925"/>
            <a:ext cx="869950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2147483647 h 50"/>
              <a:gd name="T4" fmla="*/ 2147483647 w 562"/>
              <a:gd name="T5" fmla="*/ 2147483647 h 50"/>
              <a:gd name="T6" fmla="*/ 2147483647 w 562"/>
              <a:gd name="T7" fmla="*/ 2147483647 h 50"/>
              <a:gd name="T8" fmla="*/ 0 60000 65536"/>
              <a:gd name="T9" fmla="*/ 0 60000 65536"/>
              <a:gd name="T10" fmla="*/ 0 60000 65536"/>
              <a:gd name="T11" fmla="*/ 0 60000 65536"/>
              <a:gd name="T12" fmla="*/ 0 w 562"/>
              <a:gd name="T13" fmla="*/ 0 h 50"/>
              <a:gd name="T14" fmla="*/ 562 w 562"/>
              <a:gd name="T15" fmla="*/ 50 h 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77" name="Text Box 65"/>
          <p:cNvSpPr txBox="1">
            <a:spLocks noChangeArrowheads="1"/>
          </p:cNvSpPr>
          <p:nvPr/>
        </p:nvSpPr>
        <p:spPr bwMode="auto">
          <a:xfrm>
            <a:off x="5360988" y="5818188"/>
            <a:ext cx="5222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78878" name="Text Box 66"/>
          <p:cNvSpPr txBox="1">
            <a:spLocks noChangeArrowheads="1"/>
          </p:cNvSpPr>
          <p:nvPr/>
        </p:nvSpPr>
        <p:spPr bwMode="auto">
          <a:xfrm>
            <a:off x="6403975" y="5827713"/>
            <a:ext cx="2968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78879" name="Text Box 67"/>
          <p:cNvSpPr txBox="1">
            <a:spLocks noChangeArrowheads="1"/>
          </p:cNvSpPr>
          <p:nvPr/>
        </p:nvSpPr>
        <p:spPr bwMode="auto">
          <a:xfrm>
            <a:off x="8361363" y="5827713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78880" name="Text Box 68"/>
          <p:cNvSpPr txBox="1">
            <a:spLocks noChangeArrowheads="1"/>
          </p:cNvSpPr>
          <p:nvPr/>
        </p:nvSpPr>
        <p:spPr bwMode="auto">
          <a:xfrm>
            <a:off x="7342188" y="5827713"/>
            <a:ext cx="2968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grpSp>
        <p:nvGrpSpPr>
          <p:cNvPr id="78881" name="Group 73"/>
          <p:cNvGrpSpPr>
            <a:grpSpLocks/>
          </p:cNvGrpSpPr>
          <p:nvPr/>
        </p:nvGrpSpPr>
        <p:grpSpPr bwMode="auto">
          <a:xfrm>
            <a:off x="4373563" y="1528763"/>
            <a:ext cx="641350" cy="558800"/>
            <a:chOff x="-44" y="1473"/>
            <a:chExt cx="981" cy="1105"/>
          </a:xfrm>
        </p:grpSpPr>
        <p:pic>
          <p:nvPicPr>
            <p:cNvPr id="78914" name="Picture 7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15" name="Freeform 7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2" name="Group 80"/>
          <p:cNvGrpSpPr>
            <a:grpSpLocks/>
          </p:cNvGrpSpPr>
          <p:nvPr/>
        </p:nvGrpSpPr>
        <p:grpSpPr bwMode="auto">
          <a:xfrm>
            <a:off x="4368800" y="2127250"/>
            <a:ext cx="641350" cy="558800"/>
            <a:chOff x="-44" y="1473"/>
            <a:chExt cx="981" cy="1105"/>
          </a:xfrm>
        </p:grpSpPr>
        <p:pic>
          <p:nvPicPr>
            <p:cNvPr id="78912" name="Picture 8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13" name="Freeform 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3" name="Group 83"/>
          <p:cNvGrpSpPr>
            <a:grpSpLocks/>
          </p:cNvGrpSpPr>
          <p:nvPr/>
        </p:nvGrpSpPr>
        <p:grpSpPr bwMode="auto">
          <a:xfrm>
            <a:off x="4397375" y="2736850"/>
            <a:ext cx="641350" cy="558800"/>
            <a:chOff x="-44" y="1473"/>
            <a:chExt cx="981" cy="1105"/>
          </a:xfrm>
        </p:grpSpPr>
        <p:pic>
          <p:nvPicPr>
            <p:cNvPr id="78910" name="Picture 8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11" name="Freeform 8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4" name="Group 87"/>
          <p:cNvGrpSpPr>
            <a:grpSpLocks/>
          </p:cNvGrpSpPr>
          <p:nvPr/>
        </p:nvGrpSpPr>
        <p:grpSpPr bwMode="auto">
          <a:xfrm flipH="1">
            <a:off x="8056563" y="1685925"/>
            <a:ext cx="641350" cy="558800"/>
            <a:chOff x="-44" y="1473"/>
            <a:chExt cx="981" cy="1105"/>
          </a:xfrm>
        </p:grpSpPr>
        <p:pic>
          <p:nvPicPr>
            <p:cNvPr id="78908" name="Picture 8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09" name="Freeform 8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5" name="Group 90"/>
          <p:cNvGrpSpPr>
            <a:grpSpLocks/>
          </p:cNvGrpSpPr>
          <p:nvPr/>
        </p:nvGrpSpPr>
        <p:grpSpPr bwMode="auto">
          <a:xfrm flipH="1">
            <a:off x="8070850" y="2965450"/>
            <a:ext cx="641350" cy="558800"/>
            <a:chOff x="-44" y="1473"/>
            <a:chExt cx="981" cy="1105"/>
          </a:xfrm>
        </p:grpSpPr>
        <p:pic>
          <p:nvPicPr>
            <p:cNvPr id="78906" name="Picture 9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07" name="Freeform 9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6" name="Group 93"/>
          <p:cNvGrpSpPr>
            <a:grpSpLocks/>
          </p:cNvGrpSpPr>
          <p:nvPr/>
        </p:nvGrpSpPr>
        <p:grpSpPr bwMode="auto">
          <a:xfrm flipH="1">
            <a:off x="6972300" y="4489450"/>
            <a:ext cx="641350" cy="558800"/>
            <a:chOff x="-44" y="1473"/>
            <a:chExt cx="981" cy="1105"/>
          </a:xfrm>
        </p:grpSpPr>
        <p:pic>
          <p:nvPicPr>
            <p:cNvPr id="78904" name="Picture 9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05" name="Freeform 9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7" name="Group 96"/>
          <p:cNvGrpSpPr>
            <a:grpSpLocks/>
          </p:cNvGrpSpPr>
          <p:nvPr/>
        </p:nvGrpSpPr>
        <p:grpSpPr bwMode="auto">
          <a:xfrm flipH="1">
            <a:off x="5808663" y="4530725"/>
            <a:ext cx="641350" cy="558800"/>
            <a:chOff x="-44" y="1473"/>
            <a:chExt cx="981" cy="1105"/>
          </a:xfrm>
        </p:grpSpPr>
        <p:pic>
          <p:nvPicPr>
            <p:cNvPr id="78902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8903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8888" name="Group 99"/>
          <p:cNvGrpSpPr>
            <a:grpSpLocks/>
          </p:cNvGrpSpPr>
          <p:nvPr/>
        </p:nvGrpSpPr>
        <p:grpSpPr bwMode="auto">
          <a:xfrm>
            <a:off x="6237288" y="2624138"/>
            <a:ext cx="698500" cy="355600"/>
            <a:chOff x="4396" y="1245"/>
            <a:chExt cx="672" cy="248"/>
          </a:xfrm>
        </p:grpSpPr>
        <p:sp>
          <p:nvSpPr>
            <p:cNvPr id="7889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889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2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889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8897" name="Group 10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8900" name="Freeform 10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8901" name="Freeform 10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8898" name="Line 10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8899" name="Line 10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8889" name="Picture 108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9112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90" name="Line 5"/>
          <p:cNvSpPr>
            <a:spLocks noChangeShapeType="1"/>
          </p:cNvSpPr>
          <p:nvPr/>
        </p:nvSpPr>
        <p:spPr bwMode="auto">
          <a:xfrm>
            <a:off x="4979988" y="1816100"/>
            <a:ext cx="3905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1" name="Line 7"/>
          <p:cNvSpPr>
            <a:spLocks noChangeShapeType="1"/>
          </p:cNvSpPr>
          <p:nvPr/>
        </p:nvSpPr>
        <p:spPr bwMode="auto">
          <a:xfrm flipV="1">
            <a:off x="5014913" y="2555875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2" name="Line 8"/>
          <p:cNvSpPr>
            <a:spLocks noChangeShapeType="1"/>
          </p:cNvSpPr>
          <p:nvPr/>
        </p:nvSpPr>
        <p:spPr bwMode="auto">
          <a:xfrm>
            <a:off x="5026025" y="3087688"/>
            <a:ext cx="42227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8893" name="Line 11"/>
          <p:cNvSpPr>
            <a:spLocks noChangeShapeType="1"/>
          </p:cNvSpPr>
          <p:nvPr/>
        </p:nvSpPr>
        <p:spPr bwMode="auto">
          <a:xfrm>
            <a:off x="5780088" y="2663825"/>
            <a:ext cx="56197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3" name="Picture 3">
            <a:extLst>
              <a:ext uri="{FF2B5EF4-FFF2-40B4-BE49-F238E27FC236}">
                <a16:creationId xmlns:a16="http://schemas.microsoft.com/office/drawing/2014/main" id="{54ABDE8F-4998-4671-BE86-E31D82A308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8194" y="2446268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4" name="Picture 3">
            <a:extLst>
              <a:ext uri="{FF2B5EF4-FFF2-40B4-BE49-F238E27FC236}">
                <a16:creationId xmlns:a16="http://schemas.microsoft.com/office/drawing/2014/main" id="{70E83CEC-6FE4-40B2-911C-1BFEC992DA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37325" y="2512528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777" descr="access_point_stylized_small">
            <a:extLst>
              <a:ext uri="{FF2B5EF4-FFF2-40B4-BE49-F238E27FC236}">
                <a16:creationId xmlns:a16="http://schemas.microsoft.com/office/drawing/2014/main" id="{427F3F82-C08C-4C96-A4AE-955621A42B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953" y="3788654"/>
            <a:ext cx="587412" cy="48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Freeform 140"/>
          <p:cNvSpPr>
            <a:spLocks/>
          </p:cNvSpPr>
          <p:nvPr/>
        </p:nvSpPr>
        <p:spPr bwMode="auto">
          <a:xfrm rot="-5400000">
            <a:off x="6203156" y="3196432"/>
            <a:ext cx="846137" cy="1593850"/>
          </a:xfrm>
          <a:custGeom>
            <a:avLst/>
            <a:gdLst>
              <a:gd name="T0" fmla="*/ 2147483647 w 10315"/>
              <a:gd name="T1" fmla="*/ 2147483647 h 10000"/>
              <a:gd name="T2" fmla="*/ 2147483647 w 10315"/>
              <a:gd name="T3" fmla="*/ 2147483647 h 10000"/>
              <a:gd name="T4" fmla="*/ 2147483647 w 10315"/>
              <a:gd name="T5" fmla="*/ 2147483647 h 10000"/>
              <a:gd name="T6" fmla="*/ 2147483647 w 10315"/>
              <a:gd name="T7" fmla="*/ 2147483647 h 10000"/>
              <a:gd name="T8" fmla="*/ 2147483647 w 10315"/>
              <a:gd name="T9" fmla="*/ 2147483647 h 10000"/>
              <a:gd name="T10" fmla="*/ 2147483647 w 10315"/>
              <a:gd name="T11" fmla="*/ 2147483647 h 10000"/>
              <a:gd name="T12" fmla="*/ 2147483647 w 10315"/>
              <a:gd name="T13" fmla="*/ 2147483647 h 10000"/>
              <a:gd name="T14" fmla="*/ 2147483647 w 10315"/>
              <a:gd name="T15" fmla="*/ 2147483647 h 10000"/>
              <a:gd name="T16" fmla="*/ 2147483647 w 10315"/>
              <a:gd name="T17" fmla="*/ 2147483647 h 10000"/>
              <a:gd name="T18" fmla="*/ 2147483647 w 10315"/>
              <a:gd name="T19" fmla="*/ 2147483647 h 10000"/>
              <a:gd name="T20" fmla="*/ 2147483647 w 10315"/>
              <a:gd name="T21" fmla="*/ 2147483647 h 10000"/>
              <a:gd name="T22" fmla="*/ 2147483647 w 10315"/>
              <a:gd name="T23" fmla="*/ 2147483647 h 10000"/>
              <a:gd name="T24" fmla="*/ 2147483647 w 10315"/>
              <a:gd name="T25" fmla="*/ 2147483647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315"/>
              <a:gd name="T40" fmla="*/ 0 h 10000"/>
              <a:gd name="T41" fmla="*/ 10315 w 10315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315" h="10000">
                <a:moveTo>
                  <a:pt x="9674" y="4488"/>
                </a:moveTo>
                <a:cubicBezTo>
                  <a:pt x="8651" y="4175"/>
                  <a:pt x="4901" y="4405"/>
                  <a:pt x="3754" y="3833"/>
                </a:cubicBezTo>
                <a:cubicBezTo>
                  <a:pt x="2607" y="3261"/>
                  <a:pt x="4015" y="1645"/>
                  <a:pt x="3411" y="1026"/>
                </a:cubicBezTo>
                <a:cubicBezTo>
                  <a:pt x="2808" y="408"/>
                  <a:pt x="591" y="-284"/>
                  <a:pt x="130" y="122"/>
                </a:cubicBezTo>
                <a:cubicBezTo>
                  <a:pt x="-330" y="529"/>
                  <a:pt x="566" y="2588"/>
                  <a:pt x="648" y="3468"/>
                </a:cubicBezTo>
                <a:cubicBezTo>
                  <a:pt x="730" y="4349"/>
                  <a:pt x="648" y="4790"/>
                  <a:pt x="622" y="5408"/>
                </a:cubicBezTo>
                <a:cubicBezTo>
                  <a:pt x="595" y="6026"/>
                  <a:pt x="516" y="6617"/>
                  <a:pt x="489" y="7180"/>
                </a:cubicBezTo>
                <a:cubicBezTo>
                  <a:pt x="463" y="7741"/>
                  <a:pt x="286" y="8378"/>
                  <a:pt x="436" y="8809"/>
                </a:cubicBezTo>
                <a:cubicBezTo>
                  <a:pt x="587" y="9239"/>
                  <a:pt x="892" y="9655"/>
                  <a:pt x="1416" y="9793"/>
                </a:cubicBezTo>
                <a:cubicBezTo>
                  <a:pt x="1940" y="9932"/>
                  <a:pt x="3153" y="10248"/>
                  <a:pt x="3581" y="9642"/>
                </a:cubicBezTo>
                <a:cubicBezTo>
                  <a:pt x="4008" y="9037"/>
                  <a:pt x="3138" y="6667"/>
                  <a:pt x="3986" y="6162"/>
                </a:cubicBezTo>
                <a:cubicBezTo>
                  <a:pt x="4832" y="5655"/>
                  <a:pt x="9131" y="5984"/>
                  <a:pt x="9890" y="5711"/>
                </a:cubicBezTo>
                <a:cubicBezTo>
                  <a:pt x="10388" y="5225"/>
                  <a:pt x="10598" y="5393"/>
                  <a:pt x="9674" y="4488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4" name="Freeform 140"/>
          <p:cNvSpPr>
            <a:spLocks/>
          </p:cNvSpPr>
          <p:nvPr/>
        </p:nvSpPr>
        <p:spPr bwMode="auto">
          <a:xfrm rot="10800000">
            <a:off x="7200900" y="1870075"/>
            <a:ext cx="846138" cy="1593850"/>
          </a:xfrm>
          <a:custGeom>
            <a:avLst/>
            <a:gdLst>
              <a:gd name="T0" fmla="*/ 2147483647 w 10315"/>
              <a:gd name="T1" fmla="*/ 2147483647 h 10000"/>
              <a:gd name="T2" fmla="*/ 2147483647 w 10315"/>
              <a:gd name="T3" fmla="*/ 2147483647 h 10000"/>
              <a:gd name="T4" fmla="*/ 2147483647 w 10315"/>
              <a:gd name="T5" fmla="*/ 2147483647 h 10000"/>
              <a:gd name="T6" fmla="*/ 2147483647 w 10315"/>
              <a:gd name="T7" fmla="*/ 2147483647 h 10000"/>
              <a:gd name="T8" fmla="*/ 2147483647 w 10315"/>
              <a:gd name="T9" fmla="*/ 2147483647 h 10000"/>
              <a:gd name="T10" fmla="*/ 2147483647 w 10315"/>
              <a:gd name="T11" fmla="*/ 2147483647 h 10000"/>
              <a:gd name="T12" fmla="*/ 2147483647 w 10315"/>
              <a:gd name="T13" fmla="*/ 2147483647 h 10000"/>
              <a:gd name="T14" fmla="*/ 2147483647 w 10315"/>
              <a:gd name="T15" fmla="*/ 2147483647 h 10000"/>
              <a:gd name="T16" fmla="*/ 2147483647 w 10315"/>
              <a:gd name="T17" fmla="*/ 2147483647 h 10000"/>
              <a:gd name="T18" fmla="*/ 2147483647 w 10315"/>
              <a:gd name="T19" fmla="*/ 2147483647 h 10000"/>
              <a:gd name="T20" fmla="*/ 2147483647 w 10315"/>
              <a:gd name="T21" fmla="*/ 2147483647 h 10000"/>
              <a:gd name="T22" fmla="*/ 2147483647 w 10315"/>
              <a:gd name="T23" fmla="*/ 2147483647 h 10000"/>
              <a:gd name="T24" fmla="*/ 2147483647 w 10315"/>
              <a:gd name="T25" fmla="*/ 2147483647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315"/>
              <a:gd name="T40" fmla="*/ 0 h 10000"/>
              <a:gd name="T41" fmla="*/ 10315 w 10315"/>
              <a:gd name="T42" fmla="*/ 10000 h 10000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315" h="10000">
                <a:moveTo>
                  <a:pt x="9674" y="4488"/>
                </a:moveTo>
                <a:cubicBezTo>
                  <a:pt x="8651" y="4175"/>
                  <a:pt x="4901" y="4405"/>
                  <a:pt x="3754" y="3833"/>
                </a:cubicBezTo>
                <a:cubicBezTo>
                  <a:pt x="2607" y="3261"/>
                  <a:pt x="4015" y="1645"/>
                  <a:pt x="3411" y="1026"/>
                </a:cubicBezTo>
                <a:cubicBezTo>
                  <a:pt x="2808" y="408"/>
                  <a:pt x="591" y="-284"/>
                  <a:pt x="130" y="122"/>
                </a:cubicBezTo>
                <a:cubicBezTo>
                  <a:pt x="-330" y="529"/>
                  <a:pt x="566" y="2588"/>
                  <a:pt x="648" y="3468"/>
                </a:cubicBezTo>
                <a:cubicBezTo>
                  <a:pt x="730" y="4349"/>
                  <a:pt x="648" y="4790"/>
                  <a:pt x="622" y="5408"/>
                </a:cubicBezTo>
                <a:cubicBezTo>
                  <a:pt x="595" y="6026"/>
                  <a:pt x="516" y="6617"/>
                  <a:pt x="489" y="7180"/>
                </a:cubicBezTo>
                <a:cubicBezTo>
                  <a:pt x="463" y="7741"/>
                  <a:pt x="286" y="8378"/>
                  <a:pt x="436" y="8809"/>
                </a:cubicBezTo>
                <a:cubicBezTo>
                  <a:pt x="587" y="9239"/>
                  <a:pt x="892" y="9655"/>
                  <a:pt x="1416" y="9793"/>
                </a:cubicBezTo>
                <a:cubicBezTo>
                  <a:pt x="1940" y="9932"/>
                  <a:pt x="3153" y="10248"/>
                  <a:pt x="3581" y="9642"/>
                </a:cubicBezTo>
                <a:cubicBezTo>
                  <a:pt x="4008" y="9037"/>
                  <a:pt x="3138" y="6667"/>
                  <a:pt x="3986" y="6162"/>
                </a:cubicBezTo>
                <a:cubicBezTo>
                  <a:pt x="4832" y="5655"/>
                  <a:pt x="9131" y="5984"/>
                  <a:pt x="9890" y="5711"/>
                </a:cubicBezTo>
                <a:cubicBezTo>
                  <a:pt x="10388" y="5225"/>
                  <a:pt x="10598" y="5393"/>
                  <a:pt x="9674" y="4488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5" name="Freeform 140"/>
          <p:cNvSpPr>
            <a:spLocks/>
          </p:cNvSpPr>
          <p:nvPr/>
        </p:nvSpPr>
        <p:spPr bwMode="auto">
          <a:xfrm>
            <a:off x="5165725" y="1452563"/>
            <a:ext cx="1038225" cy="192722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76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7987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5B6396F5-7F93-4A68-AED3-53C4A524AD0C}" type="slidenum">
              <a:rPr lang="en-US" altLang="en-US" sz="1200">
                <a:latin typeface="Tahoma" panose="020B0604030504040204" pitchFamily="34" charset="0"/>
              </a:rPr>
              <a:pPr/>
              <a:t>19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98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7772400" cy="952500"/>
          </a:xfrm>
        </p:spPr>
        <p:txBody>
          <a:bodyPr/>
          <a:lstStyle/>
          <a:p>
            <a:r>
              <a:rPr lang="en-US" altLang="en-US" sz="4000" dirty="0">
                <a:solidFill>
                  <a:srgbClr val="00B050"/>
                </a:solidFill>
              </a:rPr>
              <a:t>*</a:t>
            </a:r>
            <a:r>
              <a:rPr lang="en-US" altLang="en-US" sz="4000" dirty="0"/>
              <a:t>IP addressing: introduction</a:t>
            </a:r>
            <a:endParaRPr lang="en-US" altLang="en-US" dirty="0"/>
          </a:p>
        </p:txBody>
      </p:sp>
      <p:sp>
        <p:nvSpPr>
          <p:cNvPr id="798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444625"/>
            <a:ext cx="3695700" cy="1681163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CC0000"/>
                </a:solidFill>
              </a:rPr>
              <a:t>Q: how are interfaces actually connected?</a:t>
            </a:r>
          </a:p>
          <a:p>
            <a:pPr marL="0" indent="0"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CC0000"/>
                </a:solidFill>
              </a:rPr>
              <a:t>A: </a:t>
            </a:r>
            <a:r>
              <a:rPr lang="en-US" altLang="en-US" i="1"/>
              <a:t>we’ll learn about that in chapter 5, 6.</a:t>
            </a:r>
          </a:p>
        </p:txBody>
      </p:sp>
      <p:sp>
        <p:nvSpPr>
          <p:cNvPr id="79880" name="Line 5"/>
          <p:cNvSpPr>
            <a:spLocks noChangeShapeType="1"/>
          </p:cNvSpPr>
          <p:nvPr/>
        </p:nvSpPr>
        <p:spPr bwMode="auto">
          <a:xfrm>
            <a:off x="4979988" y="1816100"/>
            <a:ext cx="39052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1" name="Line 7"/>
          <p:cNvSpPr>
            <a:spLocks noChangeShapeType="1"/>
          </p:cNvSpPr>
          <p:nvPr/>
        </p:nvSpPr>
        <p:spPr bwMode="auto">
          <a:xfrm flipV="1">
            <a:off x="5014913" y="2555875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2" name="Line 8"/>
          <p:cNvSpPr>
            <a:spLocks noChangeShapeType="1"/>
          </p:cNvSpPr>
          <p:nvPr/>
        </p:nvSpPr>
        <p:spPr bwMode="auto">
          <a:xfrm>
            <a:off x="5026025" y="3087688"/>
            <a:ext cx="42227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3" name="Line 11"/>
          <p:cNvSpPr>
            <a:spLocks noChangeShapeType="1"/>
          </p:cNvSpPr>
          <p:nvPr/>
        </p:nvSpPr>
        <p:spPr bwMode="auto">
          <a:xfrm>
            <a:off x="5780088" y="2663825"/>
            <a:ext cx="56197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4" name="Text Box 26"/>
          <p:cNvSpPr txBox="1">
            <a:spLocks noChangeArrowheads="1"/>
          </p:cNvSpPr>
          <p:nvPr/>
        </p:nvSpPr>
        <p:spPr bwMode="auto">
          <a:xfrm>
            <a:off x="4548188" y="1282700"/>
            <a:ext cx="825500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223.1.1.1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grpSp>
        <p:nvGrpSpPr>
          <p:cNvPr id="79885" name="Group 27"/>
          <p:cNvGrpSpPr>
            <a:grpSpLocks/>
          </p:cNvGrpSpPr>
          <p:nvPr/>
        </p:nvGrpSpPr>
        <p:grpSpPr bwMode="auto">
          <a:xfrm>
            <a:off x="3814763" y="2243138"/>
            <a:ext cx="920750" cy="276225"/>
            <a:chOff x="3251" y="608"/>
            <a:chExt cx="580" cy="174"/>
          </a:xfrm>
        </p:grpSpPr>
        <p:sp>
          <p:nvSpPr>
            <p:cNvPr id="79945" name="Rectangle 28"/>
            <p:cNvSpPr>
              <a:spLocks noChangeArrowheads="1"/>
            </p:cNvSpPr>
            <p:nvPr/>
          </p:nvSpPr>
          <p:spPr bwMode="auto">
            <a:xfrm>
              <a:off x="3306" y="657"/>
              <a:ext cx="525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/>
            </a:p>
          </p:txBody>
        </p:sp>
        <p:sp>
          <p:nvSpPr>
            <p:cNvPr id="79946" name="Text Box 29"/>
            <p:cNvSpPr txBox="1">
              <a:spLocks noChangeArrowheads="1"/>
            </p:cNvSpPr>
            <p:nvPr/>
          </p:nvSpPr>
          <p:spPr bwMode="auto">
            <a:xfrm>
              <a:off x="3251" y="608"/>
              <a:ext cx="521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/>
                <a:t>223.1.1.2</a:t>
              </a:r>
              <a:endParaRPr lang="en-US" altLang="en-US" sz="1200">
                <a:latin typeface="Comic Sans MS" panose="030F0702030302020204" pitchFamily="66" charset="0"/>
              </a:endParaRPr>
            </a:p>
          </p:txBody>
        </p:sp>
      </p:grpSp>
      <p:sp>
        <p:nvSpPr>
          <p:cNvPr id="79886" name="Text Box 30"/>
          <p:cNvSpPr txBox="1">
            <a:spLocks noChangeArrowheads="1"/>
          </p:cNvSpPr>
          <p:nvPr/>
        </p:nvSpPr>
        <p:spPr bwMode="auto">
          <a:xfrm>
            <a:off x="4652963" y="3238500"/>
            <a:ext cx="827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223.1.1.3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9887" name="Text Box 31"/>
          <p:cNvSpPr txBox="1">
            <a:spLocks noChangeArrowheads="1"/>
          </p:cNvSpPr>
          <p:nvPr/>
        </p:nvSpPr>
        <p:spPr bwMode="auto">
          <a:xfrm>
            <a:off x="5753100" y="2289037"/>
            <a:ext cx="827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/>
              <a:t>223.1.1.4</a:t>
            </a:r>
            <a:endParaRPr lang="en-US" altLang="en-US" sz="1200" dirty="0">
              <a:latin typeface="Comic Sans MS" panose="030F0702030302020204" pitchFamily="66" charset="0"/>
            </a:endParaRPr>
          </a:p>
        </p:txBody>
      </p:sp>
      <p:sp>
        <p:nvSpPr>
          <p:cNvPr id="79888" name="Line 32"/>
          <p:cNvSpPr>
            <a:spLocks noChangeShapeType="1"/>
          </p:cNvSpPr>
          <p:nvPr/>
        </p:nvSpPr>
        <p:spPr bwMode="auto">
          <a:xfrm>
            <a:off x="6854825" y="2668588"/>
            <a:ext cx="5810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89" name="Text Box 33"/>
          <p:cNvSpPr txBox="1">
            <a:spLocks noChangeArrowheads="1"/>
          </p:cNvSpPr>
          <p:nvPr/>
        </p:nvSpPr>
        <p:spPr bwMode="auto">
          <a:xfrm>
            <a:off x="6755917" y="2325067"/>
            <a:ext cx="827087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/>
              <a:t>223.1.2.9</a:t>
            </a:r>
            <a:endParaRPr lang="en-US" altLang="en-US" sz="1200" dirty="0">
              <a:latin typeface="Comic Sans MS" panose="030F0702030302020204" pitchFamily="66" charset="0"/>
            </a:endParaRPr>
          </a:p>
        </p:txBody>
      </p:sp>
      <p:sp>
        <p:nvSpPr>
          <p:cNvPr id="79890" name="Line 36"/>
          <p:cNvSpPr>
            <a:spLocks noChangeShapeType="1"/>
          </p:cNvSpPr>
          <p:nvPr/>
        </p:nvSpPr>
        <p:spPr bwMode="auto">
          <a:xfrm>
            <a:off x="7878763" y="19780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1" name="Line 38"/>
          <p:cNvSpPr>
            <a:spLocks noChangeShapeType="1"/>
          </p:cNvSpPr>
          <p:nvPr/>
        </p:nvSpPr>
        <p:spPr bwMode="auto">
          <a:xfrm>
            <a:off x="7878763" y="32496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2" name="Text Box 41"/>
          <p:cNvSpPr txBox="1">
            <a:spLocks noChangeArrowheads="1"/>
          </p:cNvSpPr>
          <p:nvPr/>
        </p:nvSpPr>
        <p:spPr bwMode="auto">
          <a:xfrm>
            <a:off x="7471327" y="3455642"/>
            <a:ext cx="8270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/>
              <a:t>223.1.2.2</a:t>
            </a:r>
            <a:endParaRPr lang="en-US" altLang="en-US" sz="1200" dirty="0">
              <a:latin typeface="Comic Sans MS" panose="030F0702030302020204" pitchFamily="66" charset="0"/>
            </a:endParaRPr>
          </a:p>
        </p:txBody>
      </p:sp>
      <p:sp>
        <p:nvSpPr>
          <p:cNvPr id="79893" name="Text Box 44"/>
          <p:cNvSpPr txBox="1">
            <a:spLocks noChangeArrowheads="1"/>
          </p:cNvSpPr>
          <p:nvPr/>
        </p:nvSpPr>
        <p:spPr bwMode="auto">
          <a:xfrm>
            <a:off x="7303121" y="1597301"/>
            <a:ext cx="827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/>
              <a:t>223.1.2.1</a:t>
            </a:r>
            <a:endParaRPr lang="en-US" altLang="en-US" sz="1200" dirty="0">
              <a:latin typeface="Comic Sans MS" panose="030F0702030302020204" pitchFamily="66" charset="0"/>
            </a:endParaRPr>
          </a:p>
        </p:txBody>
      </p:sp>
      <p:sp>
        <p:nvSpPr>
          <p:cNvPr id="79894" name="Line 45"/>
          <p:cNvSpPr>
            <a:spLocks noChangeShapeType="1"/>
          </p:cNvSpPr>
          <p:nvPr/>
        </p:nvSpPr>
        <p:spPr bwMode="auto">
          <a:xfrm>
            <a:off x="6616700" y="3006725"/>
            <a:ext cx="0" cy="7572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5" name="Line 47"/>
          <p:cNvSpPr>
            <a:spLocks noChangeShapeType="1"/>
          </p:cNvSpPr>
          <p:nvPr/>
        </p:nvSpPr>
        <p:spPr bwMode="auto">
          <a:xfrm flipH="1" flipV="1">
            <a:off x="6003925" y="42799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6" name="Line 48"/>
          <p:cNvSpPr>
            <a:spLocks noChangeShapeType="1"/>
          </p:cNvSpPr>
          <p:nvPr/>
        </p:nvSpPr>
        <p:spPr bwMode="auto">
          <a:xfrm flipH="1" flipV="1">
            <a:off x="7180263" y="42846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9897" name="Text Box 53"/>
          <p:cNvSpPr txBox="1">
            <a:spLocks noChangeArrowheads="1"/>
          </p:cNvSpPr>
          <p:nvPr/>
        </p:nvSpPr>
        <p:spPr bwMode="auto">
          <a:xfrm>
            <a:off x="7212013" y="4344988"/>
            <a:ext cx="827087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/>
              <a:t>223.1.3.2</a:t>
            </a:r>
            <a:endParaRPr lang="en-US" altLang="en-US" sz="1200">
              <a:latin typeface="Comic Sans MS" panose="030F0702030302020204" pitchFamily="66" charset="0"/>
            </a:endParaRPr>
          </a:p>
        </p:txBody>
      </p:sp>
      <p:sp>
        <p:nvSpPr>
          <p:cNvPr id="79898" name="Text Box 56"/>
          <p:cNvSpPr txBox="1">
            <a:spLocks noChangeArrowheads="1"/>
          </p:cNvSpPr>
          <p:nvPr/>
        </p:nvSpPr>
        <p:spPr bwMode="auto">
          <a:xfrm>
            <a:off x="6088269" y="4482272"/>
            <a:ext cx="827088" cy="27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/>
              <a:t>223.1.3.1</a:t>
            </a:r>
            <a:endParaRPr lang="en-US" altLang="en-US" sz="1200" dirty="0">
              <a:latin typeface="Comic Sans MS" panose="030F0702030302020204" pitchFamily="66" charset="0"/>
            </a:endParaRPr>
          </a:p>
        </p:txBody>
      </p:sp>
      <p:grpSp>
        <p:nvGrpSpPr>
          <p:cNvPr id="79899" name="Group 57"/>
          <p:cNvGrpSpPr>
            <a:grpSpLocks/>
          </p:cNvGrpSpPr>
          <p:nvPr/>
        </p:nvGrpSpPr>
        <p:grpSpPr bwMode="auto">
          <a:xfrm>
            <a:off x="6113463" y="3152775"/>
            <a:ext cx="935037" cy="276225"/>
            <a:chOff x="4532" y="1261"/>
            <a:chExt cx="589" cy="174"/>
          </a:xfrm>
        </p:grpSpPr>
        <p:sp>
          <p:nvSpPr>
            <p:cNvPr id="79943" name="Rectangle 58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/>
            </a:p>
          </p:txBody>
        </p:sp>
        <p:sp>
          <p:nvSpPr>
            <p:cNvPr id="79944" name="Text Box 59"/>
            <p:cNvSpPr txBox="1">
              <a:spLocks noChangeArrowheads="1"/>
            </p:cNvSpPr>
            <p:nvPr/>
          </p:nvSpPr>
          <p:spPr bwMode="auto">
            <a:xfrm>
              <a:off x="4532" y="1261"/>
              <a:ext cx="575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 dirty="0"/>
                <a:t>223.1.3.27</a:t>
              </a:r>
              <a:endParaRPr lang="en-US" altLang="en-US" sz="1200" dirty="0">
                <a:latin typeface="Comic Sans MS" panose="030F0702030302020204" pitchFamily="66" charset="0"/>
              </a:endParaRPr>
            </a:p>
          </p:txBody>
        </p:sp>
      </p:grpSp>
      <p:grpSp>
        <p:nvGrpSpPr>
          <p:cNvPr id="79900" name="Group 73"/>
          <p:cNvGrpSpPr>
            <a:grpSpLocks/>
          </p:cNvGrpSpPr>
          <p:nvPr/>
        </p:nvGrpSpPr>
        <p:grpSpPr bwMode="auto">
          <a:xfrm>
            <a:off x="4373563" y="1528763"/>
            <a:ext cx="641350" cy="558800"/>
            <a:chOff x="-44" y="1473"/>
            <a:chExt cx="981" cy="1105"/>
          </a:xfrm>
        </p:grpSpPr>
        <p:pic>
          <p:nvPicPr>
            <p:cNvPr id="79941" name="Picture 7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42" name="Freeform 7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1" name="Group 80"/>
          <p:cNvGrpSpPr>
            <a:grpSpLocks/>
          </p:cNvGrpSpPr>
          <p:nvPr/>
        </p:nvGrpSpPr>
        <p:grpSpPr bwMode="auto">
          <a:xfrm>
            <a:off x="4368800" y="2127250"/>
            <a:ext cx="641350" cy="558800"/>
            <a:chOff x="-44" y="1473"/>
            <a:chExt cx="981" cy="1105"/>
          </a:xfrm>
        </p:grpSpPr>
        <p:pic>
          <p:nvPicPr>
            <p:cNvPr id="79939" name="Picture 8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40" name="Freeform 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2" name="Group 83"/>
          <p:cNvGrpSpPr>
            <a:grpSpLocks/>
          </p:cNvGrpSpPr>
          <p:nvPr/>
        </p:nvGrpSpPr>
        <p:grpSpPr bwMode="auto">
          <a:xfrm>
            <a:off x="4397375" y="2736850"/>
            <a:ext cx="641350" cy="558800"/>
            <a:chOff x="-44" y="1473"/>
            <a:chExt cx="981" cy="1105"/>
          </a:xfrm>
        </p:grpSpPr>
        <p:pic>
          <p:nvPicPr>
            <p:cNvPr id="79937" name="Picture 8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38" name="Freeform 8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3" name="Group 87"/>
          <p:cNvGrpSpPr>
            <a:grpSpLocks/>
          </p:cNvGrpSpPr>
          <p:nvPr/>
        </p:nvGrpSpPr>
        <p:grpSpPr bwMode="auto">
          <a:xfrm flipH="1">
            <a:off x="8056563" y="1685925"/>
            <a:ext cx="641350" cy="558800"/>
            <a:chOff x="-44" y="1473"/>
            <a:chExt cx="981" cy="1105"/>
          </a:xfrm>
        </p:grpSpPr>
        <p:pic>
          <p:nvPicPr>
            <p:cNvPr id="79935" name="Picture 88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36" name="Freeform 8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4" name="Group 90"/>
          <p:cNvGrpSpPr>
            <a:grpSpLocks/>
          </p:cNvGrpSpPr>
          <p:nvPr/>
        </p:nvGrpSpPr>
        <p:grpSpPr bwMode="auto">
          <a:xfrm flipH="1">
            <a:off x="8070850" y="2965450"/>
            <a:ext cx="641350" cy="558800"/>
            <a:chOff x="-44" y="1473"/>
            <a:chExt cx="981" cy="1105"/>
          </a:xfrm>
        </p:grpSpPr>
        <p:pic>
          <p:nvPicPr>
            <p:cNvPr id="79933" name="Picture 91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34" name="Freeform 9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5" name="Group 93"/>
          <p:cNvGrpSpPr>
            <a:grpSpLocks/>
          </p:cNvGrpSpPr>
          <p:nvPr/>
        </p:nvGrpSpPr>
        <p:grpSpPr bwMode="auto">
          <a:xfrm flipH="1">
            <a:off x="6972300" y="4489450"/>
            <a:ext cx="641350" cy="558800"/>
            <a:chOff x="-44" y="1473"/>
            <a:chExt cx="981" cy="1105"/>
          </a:xfrm>
        </p:grpSpPr>
        <p:pic>
          <p:nvPicPr>
            <p:cNvPr id="79931" name="Picture 94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32" name="Freeform 9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6" name="Group 96"/>
          <p:cNvGrpSpPr>
            <a:grpSpLocks/>
          </p:cNvGrpSpPr>
          <p:nvPr/>
        </p:nvGrpSpPr>
        <p:grpSpPr bwMode="auto">
          <a:xfrm flipH="1">
            <a:off x="5808663" y="4530725"/>
            <a:ext cx="641350" cy="558800"/>
            <a:chOff x="-44" y="1473"/>
            <a:chExt cx="981" cy="1105"/>
          </a:xfrm>
        </p:grpSpPr>
        <p:pic>
          <p:nvPicPr>
            <p:cNvPr id="79929" name="Picture 97" descr="desktop_computer_stylized_medium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30" name="Freeform 9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9907" name="Group 99"/>
          <p:cNvGrpSpPr>
            <a:grpSpLocks/>
          </p:cNvGrpSpPr>
          <p:nvPr/>
        </p:nvGrpSpPr>
        <p:grpSpPr bwMode="auto">
          <a:xfrm>
            <a:off x="6237288" y="2624138"/>
            <a:ext cx="698500" cy="355600"/>
            <a:chOff x="4396" y="1245"/>
            <a:chExt cx="672" cy="248"/>
          </a:xfrm>
        </p:grpSpPr>
        <p:sp>
          <p:nvSpPr>
            <p:cNvPr id="7992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992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2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7992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2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79924" name="Group 10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79927" name="Freeform 10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9928" name="Freeform 10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9925" name="Line 10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9926" name="Line 10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79908" name="Picture 108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9112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3" name="Group 9"/>
          <p:cNvGrpSpPr>
            <a:grpSpLocks/>
          </p:cNvGrpSpPr>
          <p:nvPr/>
        </p:nvGrpSpPr>
        <p:grpSpPr bwMode="auto">
          <a:xfrm>
            <a:off x="5278438" y="1817688"/>
            <a:ext cx="509587" cy="1279525"/>
            <a:chOff x="5278322" y="1817603"/>
            <a:chExt cx="509379" cy="1279224"/>
          </a:xfrm>
        </p:grpSpPr>
        <p:pic>
          <p:nvPicPr>
            <p:cNvPr id="79918" name="Picture 3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8322" y="2485783"/>
              <a:ext cx="509379" cy="287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9919" name="Straight Connector 3"/>
            <p:cNvCxnSpPr>
              <a:cxnSpLocks noChangeShapeType="1"/>
            </p:cNvCxnSpPr>
            <p:nvPr/>
          </p:nvCxnSpPr>
          <p:spPr bwMode="auto">
            <a:xfrm>
              <a:off x="5369756" y="1817603"/>
              <a:ext cx="0" cy="68102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920" name="Straight Connector 77"/>
            <p:cNvCxnSpPr>
              <a:cxnSpLocks noChangeShapeType="1"/>
            </p:cNvCxnSpPr>
            <p:nvPr/>
          </p:nvCxnSpPr>
          <p:spPr bwMode="auto">
            <a:xfrm flipV="1">
              <a:off x="5443520" y="2769741"/>
              <a:ext cx="1" cy="3270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4" name="Group 14"/>
          <p:cNvGrpSpPr>
            <a:grpSpLocks/>
          </p:cNvGrpSpPr>
          <p:nvPr/>
        </p:nvGrpSpPr>
        <p:grpSpPr bwMode="auto">
          <a:xfrm>
            <a:off x="414338" y="2616200"/>
            <a:ext cx="7090465" cy="1751013"/>
            <a:chOff x="414922" y="2615565"/>
            <a:chExt cx="7089978" cy="1751597"/>
          </a:xfrm>
        </p:grpSpPr>
        <p:sp>
          <p:nvSpPr>
            <p:cNvPr id="79916" name="TextBox 10"/>
            <p:cNvSpPr txBox="1">
              <a:spLocks noChangeArrowheads="1"/>
            </p:cNvSpPr>
            <p:nvPr/>
          </p:nvSpPr>
          <p:spPr bwMode="auto">
            <a:xfrm>
              <a:off x="414922" y="3659276"/>
              <a:ext cx="43001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i="1" dirty="0">
                  <a:solidFill>
                    <a:srgbClr val="CC0000"/>
                  </a:solidFill>
                </a:rPr>
                <a:t>A: </a:t>
              </a:r>
              <a:r>
                <a:rPr lang="en-US" altLang="en-US" sz="2000" dirty="0"/>
                <a:t>wired Ethernet interfaces connected by </a:t>
              </a:r>
              <a:r>
                <a:rPr lang="en-US" altLang="en-US" sz="2000" b="1" dirty="0"/>
                <a:t>Ethernet switches</a:t>
              </a:r>
            </a:p>
          </p:txBody>
        </p:sp>
        <p:cxnSp>
          <p:nvCxnSpPr>
            <p:cNvPr id="79917" name="Straight Connector 12"/>
            <p:cNvCxnSpPr>
              <a:cxnSpLocks noChangeShapeType="1"/>
            </p:cNvCxnSpPr>
            <p:nvPr/>
          </p:nvCxnSpPr>
          <p:spPr bwMode="auto">
            <a:xfrm flipH="1">
              <a:off x="4061206" y="2615565"/>
              <a:ext cx="1433367" cy="14209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0" name="Straight Connector 12">
              <a:extLst>
                <a:ext uri="{FF2B5EF4-FFF2-40B4-BE49-F238E27FC236}">
                  <a16:creationId xmlns:a16="http://schemas.microsoft.com/office/drawing/2014/main" id="{0394C3C1-147D-48E1-8434-11DD48CC8D53}"/>
                </a:ext>
              </a:extLst>
            </p:cNvPr>
            <p:cNvCxnSpPr>
              <a:cxnSpLocks noChangeShapeType="1"/>
              <a:stCxn id="77" idx="1"/>
            </p:cNvCxnSpPr>
            <p:nvPr/>
          </p:nvCxnSpPr>
          <p:spPr bwMode="auto">
            <a:xfrm flipH="1">
              <a:off x="4227765" y="2708601"/>
              <a:ext cx="3277135" cy="1333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15" name="Group 15"/>
          <p:cNvGrpSpPr>
            <a:grpSpLocks/>
          </p:cNvGrpSpPr>
          <p:nvPr/>
        </p:nvGrpSpPr>
        <p:grpSpPr bwMode="auto">
          <a:xfrm>
            <a:off x="4368800" y="3788654"/>
            <a:ext cx="4298950" cy="2451100"/>
            <a:chOff x="4328727" y="3790332"/>
            <a:chExt cx="4300100" cy="2450981"/>
          </a:xfrm>
        </p:grpSpPr>
        <p:pic>
          <p:nvPicPr>
            <p:cNvPr id="79913" name="Picture 777" descr="access_point_stylized_small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12411" y="3790332"/>
              <a:ext cx="587569" cy="486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9914" name="TextBox 89"/>
            <p:cNvSpPr txBox="1">
              <a:spLocks noChangeArrowheads="1"/>
            </p:cNvSpPr>
            <p:nvPr/>
          </p:nvSpPr>
          <p:spPr bwMode="auto">
            <a:xfrm>
              <a:off x="4328727" y="5533427"/>
              <a:ext cx="4300100" cy="7078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i="1">
                  <a:solidFill>
                    <a:srgbClr val="CC0000"/>
                  </a:solidFill>
                </a:rPr>
                <a:t>A: </a:t>
              </a:r>
              <a:r>
                <a:rPr lang="en-US" altLang="en-US" sz="2000"/>
                <a:t>wireless WiFi interfaces connected by WiFi base station</a:t>
              </a:r>
            </a:p>
          </p:txBody>
        </p:sp>
        <p:cxnSp>
          <p:nvCxnSpPr>
            <p:cNvPr id="79915" name="Straight Connector 90"/>
            <p:cNvCxnSpPr>
              <a:cxnSpLocks noChangeShapeType="1"/>
            </p:cNvCxnSpPr>
            <p:nvPr/>
          </p:nvCxnSpPr>
          <p:spPr bwMode="auto">
            <a:xfrm flipH="1">
              <a:off x="4982985" y="4208863"/>
              <a:ext cx="1433367" cy="142095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39738" y="4775200"/>
            <a:ext cx="3797300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i="1" dirty="0">
                <a:solidFill>
                  <a:srgbClr val="CC0000"/>
                </a:solidFill>
              </a:rPr>
              <a:t>For now: </a:t>
            </a:r>
            <a:r>
              <a:rPr lang="en-US" altLang="en-US" sz="2000" dirty="0"/>
              <a:t>don</a:t>
            </a:r>
            <a:r>
              <a:rPr lang="fr-FR" altLang="en-US" sz="2000" dirty="0"/>
              <a:t>’</a:t>
            </a:r>
            <a:r>
              <a:rPr lang="en-US" altLang="ja-JP" sz="2000" dirty="0"/>
              <a:t>t need to worry about how one interface is connected to another (with no intervening router) </a:t>
            </a:r>
            <a:endParaRPr lang="en-US" altLang="en-US" sz="2000" dirty="0"/>
          </a:p>
        </p:txBody>
      </p:sp>
      <p:grpSp>
        <p:nvGrpSpPr>
          <p:cNvPr id="76" name="Group 9">
            <a:extLst>
              <a:ext uri="{FF2B5EF4-FFF2-40B4-BE49-F238E27FC236}">
                <a16:creationId xmlns:a16="http://schemas.microsoft.com/office/drawing/2014/main" id="{C5DAB6C3-FA7C-4EEA-9400-66EACA67D8D4}"/>
              </a:ext>
            </a:extLst>
          </p:cNvPr>
          <p:cNvGrpSpPr>
            <a:grpSpLocks/>
          </p:cNvGrpSpPr>
          <p:nvPr/>
        </p:nvGrpSpPr>
        <p:grpSpPr bwMode="auto">
          <a:xfrm>
            <a:off x="7504803" y="1963459"/>
            <a:ext cx="509587" cy="1253021"/>
            <a:chOff x="5278322" y="1883847"/>
            <a:chExt cx="509379" cy="1252727"/>
          </a:xfrm>
        </p:grpSpPr>
        <p:pic>
          <p:nvPicPr>
            <p:cNvPr id="77" name="Picture 3">
              <a:extLst>
                <a:ext uri="{FF2B5EF4-FFF2-40B4-BE49-F238E27FC236}">
                  <a16:creationId xmlns:a16="http://schemas.microsoft.com/office/drawing/2014/main" id="{0A72E024-47ED-4065-AFC6-C94086A706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78322" y="2485783"/>
              <a:ext cx="509379" cy="287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78" name="Straight Connector 3">
              <a:extLst>
                <a:ext uri="{FF2B5EF4-FFF2-40B4-BE49-F238E27FC236}">
                  <a16:creationId xmlns:a16="http://schemas.microsoft.com/office/drawing/2014/main" id="{93B96AEC-E4A9-4983-BF93-CA3EBB680684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634691" y="1883847"/>
              <a:ext cx="0" cy="68102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9" name="Straight Connector 77">
              <a:extLst>
                <a:ext uri="{FF2B5EF4-FFF2-40B4-BE49-F238E27FC236}">
                  <a16:creationId xmlns:a16="http://schemas.microsoft.com/office/drawing/2014/main" id="{E41EDCB9-ACED-459F-B04B-5C9C1AC5837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5628974" y="2809488"/>
              <a:ext cx="1" cy="32708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E935024C-9F39-4698-A5DB-3360F133A58D}" type="slidenum">
              <a:rPr lang="en-US" altLang="en-US" sz="1200">
                <a:latin typeface="Tahoma" panose="020B0604030504040204" pitchFamily="34" charset="0"/>
              </a:rPr>
              <a:pPr/>
              <a:t>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1987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0400" y="1027113"/>
            <a:ext cx="59420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*</a:t>
            </a:r>
            <a:r>
              <a:rPr lang="en-US" dirty="0">
                <a:ea typeface="ＭＳ Ｐゴシック" charset="0"/>
                <a:cs typeface="+mj-cs"/>
              </a:rPr>
              <a:t>Chapter 4: network layer</a:t>
            </a:r>
          </a:p>
        </p:txBody>
      </p:sp>
      <p:sp>
        <p:nvSpPr>
          <p:cNvPr id="20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0645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sz="3200" i="1" dirty="0">
                <a:solidFill>
                  <a:srgbClr val="CC0000"/>
                </a:solidFill>
                <a:ea typeface="ＭＳ Ｐゴシック" charset="0"/>
                <a:cs typeface="+mn-cs"/>
              </a:rPr>
              <a:t>chapter goals:</a:t>
            </a:r>
            <a:r>
              <a:rPr lang="en-US" sz="3200" dirty="0">
                <a:solidFill>
                  <a:srgbClr val="CC0000"/>
                </a:solidFill>
                <a:ea typeface="ＭＳ Ｐゴシック" charset="0"/>
                <a:cs typeface="+mn-cs"/>
              </a:rPr>
              <a:t> </a:t>
            </a:r>
          </a:p>
          <a:p>
            <a:pPr>
              <a:buFont typeface="Wingdings" charset="0"/>
              <a:buChar char="v"/>
              <a:defRPr/>
            </a:pPr>
            <a:r>
              <a:rPr lang="en-US" dirty="0">
                <a:ea typeface="ＭＳ Ｐゴシック" charset="0"/>
                <a:cs typeface="+mn-cs"/>
              </a:rPr>
              <a:t>understand principles behind network layer services: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network layer service models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forwarding versus routing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how a router works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routing (path selection)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broadcast, multicast</a:t>
            </a:r>
            <a:endParaRPr lang="ar-SA" dirty="0">
              <a:ea typeface="ＭＳ Ｐゴシック" charset="0"/>
            </a:endParaRP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IP Addressing, Subnetting and Subnet Mask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</a:rPr>
              <a:t>Examples: Network Analysis and Design </a:t>
            </a:r>
          </a:p>
          <a:p>
            <a:pPr>
              <a:buFont typeface="Wingdings" charset="0"/>
              <a:buChar char="v"/>
              <a:defRPr/>
            </a:pPr>
            <a:r>
              <a:rPr lang="en-US" dirty="0">
                <a:ea typeface="ＭＳ Ｐゴシック" charset="0"/>
                <a:cs typeface="+mn-cs"/>
              </a:rPr>
              <a:t>instantiation, implementation in the Internet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808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B65EDA41-82A4-4FA5-A0C6-7E9A57893974}" type="slidenum">
              <a:rPr lang="en-US" altLang="en-US" sz="1200">
                <a:latin typeface="Tahoma" panose="020B0604030504040204" pitchFamily="34" charset="0"/>
              </a:rPr>
              <a:pPr/>
              <a:t>20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39940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3702050" cy="763588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Subnets</a:t>
            </a:r>
          </a:p>
        </p:txBody>
      </p:sp>
      <p:sp>
        <p:nvSpPr>
          <p:cNvPr id="8090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333500"/>
            <a:ext cx="3695700" cy="4648200"/>
          </a:xfrm>
        </p:spPr>
        <p:txBody>
          <a:bodyPr/>
          <a:lstStyle/>
          <a:p>
            <a:pPr marL="234950" indent="-234950"/>
            <a:r>
              <a:rPr lang="en-US" altLang="en-US">
                <a:solidFill>
                  <a:srgbClr val="000099"/>
                </a:solidFill>
              </a:rPr>
              <a:t>IP address:</a:t>
            </a:r>
            <a:r>
              <a:rPr lang="en-US" altLang="en-US"/>
              <a:t> </a:t>
            </a:r>
          </a:p>
          <a:p>
            <a:pPr marL="512763" lvl="1" indent="-163513"/>
            <a:r>
              <a:rPr lang="en-US" altLang="en-US"/>
              <a:t>subnet part - high order bits</a:t>
            </a:r>
          </a:p>
          <a:p>
            <a:pPr marL="512763" lvl="1" indent="-163513"/>
            <a:r>
              <a:rPr lang="en-US" altLang="en-US"/>
              <a:t>host part - low order bits </a:t>
            </a:r>
          </a:p>
          <a:p>
            <a:pPr marL="234950" indent="-234950"/>
            <a:r>
              <a:rPr lang="en-US" altLang="en-US" i="1">
                <a:solidFill>
                  <a:srgbClr val="000099"/>
                </a:solidFill>
              </a:rPr>
              <a:t>what</a:t>
            </a:r>
            <a:r>
              <a:rPr lang="ja-JP" altLang="en-US" i="1">
                <a:solidFill>
                  <a:srgbClr val="000099"/>
                </a:solidFill>
              </a:rPr>
              <a:t>’</a:t>
            </a:r>
            <a:r>
              <a:rPr lang="en-US" altLang="ja-JP" i="1">
                <a:solidFill>
                  <a:srgbClr val="000099"/>
                </a:solidFill>
              </a:rPr>
              <a:t>s a subnet ?</a:t>
            </a:r>
          </a:p>
          <a:p>
            <a:pPr marL="512763" lvl="1" indent="-163513"/>
            <a:r>
              <a:rPr lang="en-US" altLang="en-US"/>
              <a:t>device interfaces with same subnet part of IP address</a:t>
            </a:r>
          </a:p>
          <a:p>
            <a:pPr marL="512763" lvl="1" indent="-163513"/>
            <a:r>
              <a:rPr lang="en-US" altLang="en-US"/>
              <a:t>can physically reach each other </a:t>
            </a:r>
            <a:r>
              <a:rPr lang="en-US" altLang="en-US" i="1">
                <a:solidFill>
                  <a:srgbClr val="CC0000"/>
                </a:solidFill>
              </a:rPr>
              <a:t>without intervening router</a:t>
            </a:r>
          </a:p>
        </p:txBody>
      </p:sp>
      <p:sp>
        <p:nvSpPr>
          <p:cNvPr id="80901" name="Text Box 56"/>
          <p:cNvSpPr txBox="1">
            <a:spLocks noChangeArrowheads="1"/>
          </p:cNvSpPr>
          <p:nvPr/>
        </p:nvSpPr>
        <p:spPr bwMode="auto">
          <a:xfrm>
            <a:off x="4737100" y="5199063"/>
            <a:ext cx="37242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network consisting of 3 subnets</a:t>
            </a:r>
          </a:p>
        </p:txBody>
      </p:sp>
      <p:pic>
        <p:nvPicPr>
          <p:cNvPr id="80902" name="Picture 59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855663"/>
            <a:ext cx="201136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0903" name="Rectangle 139"/>
          <p:cNvSpPr>
            <a:spLocks noChangeArrowheads="1"/>
          </p:cNvSpPr>
          <p:nvPr/>
        </p:nvSpPr>
        <p:spPr bwMode="auto">
          <a:xfrm>
            <a:off x="4965700" y="3354388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0904" name="Freeform 140"/>
          <p:cNvSpPr>
            <a:spLocks/>
          </p:cNvSpPr>
          <p:nvPr/>
        </p:nvSpPr>
        <p:spPr bwMode="auto">
          <a:xfrm>
            <a:off x="4378325" y="1293813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5" name="Freeform 141"/>
          <p:cNvSpPr>
            <a:spLocks/>
          </p:cNvSpPr>
          <p:nvPr/>
        </p:nvSpPr>
        <p:spPr bwMode="auto">
          <a:xfrm>
            <a:off x="6905625" y="1603375"/>
            <a:ext cx="1906588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01"/>
              <a:gd name="T43" fmla="*/ 0 h 1234"/>
              <a:gd name="T44" fmla="*/ 1201 w 1201"/>
              <a:gd name="T45" fmla="*/ 1234 h 123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6" name="Freeform 142"/>
          <p:cNvSpPr>
            <a:spLocks/>
          </p:cNvSpPr>
          <p:nvPr/>
        </p:nvSpPr>
        <p:spPr bwMode="auto">
          <a:xfrm>
            <a:off x="5578475" y="3036888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86"/>
              <a:gd name="T40" fmla="*/ 0 h 1247"/>
              <a:gd name="T41" fmla="*/ 1286 w 1286"/>
              <a:gd name="T42" fmla="*/ 1247 h 124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7" name="Line 143"/>
          <p:cNvSpPr>
            <a:spLocks noChangeShapeType="1"/>
          </p:cNvSpPr>
          <p:nvPr/>
        </p:nvSpPr>
        <p:spPr bwMode="auto">
          <a:xfrm>
            <a:off x="5016500" y="1816100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8" name="Line 145"/>
          <p:cNvSpPr>
            <a:spLocks noChangeShapeType="1"/>
          </p:cNvSpPr>
          <p:nvPr/>
        </p:nvSpPr>
        <p:spPr bwMode="auto">
          <a:xfrm flipV="1">
            <a:off x="5016500" y="2460625"/>
            <a:ext cx="2778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09" name="Line 146"/>
          <p:cNvSpPr>
            <a:spLocks noChangeShapeType="1"/>
          </p:cNvSpPr>
          <p:nvPr/>
        </p:nvSpPr>
        <p:spPr bwMode="auto">
          <a:xfrm>
            <a:off x="5026025" y="3087688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0" name="Line 147"/>
          <p:cNvSpPr>
            <a:spLocks noChangeShapeType="1"/>
          </p:cNvSpPr>
          <p:nvPr/>
        </p:nvSpPr>
        <p:spPr bwMode="auto">
          <a:xfrm>
            <a:off x="5519738" y="2662238"/>
            <a:ext cx="8223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1" name="Text Box 148"/>
          <p:cNvSpPr txBox="1">
            <a:spLocks noChangeArrowheads="1"/>
          </p:cNvSpPr>
          <p:nvPr/>
        </p:nvSpPr>
        <p:spPr bwMode="auto">
          <a:xfrm>
            <a:off x="4975225" y="149066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223.1.1.1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12" name="Text Box 149"/>
          <p:cNvSpPr txBox="1">
            <a:spLocks noChangeArrowheads="1"/>
          </p:cNvSpPr>
          <p:nvPr/>
        </p:nvSpPr>
        <p:spPr bwMode="auto">
          <a:xfrm>
            <a:off x="4860925" y="311626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223.1.1.3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13" name="Text Box 150"/>
          <p:cNvSpPr txBox="1">
            <a:spLocks noChangeArrowheads="1"/>
          </p:cNvSpPr>
          <p:nvPr/>
        </p:nvSpPr>
        <p:spPr bwMode="auto">
          <a:xfrm>
            <a:off x="5607050" y="235585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223.1.1.4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14" name="Line 151"/>
          <p:cNvSpPr>
            <a:spLocks noChangeShapeType="1"/>
          </p:cNvSpPr>
          <p:nvPr/>
        </p:nvSpPr>
        <p:spPr bwMode="auto">
          <a:xfrm>
            <a:off x="6854825" y="2668588"/>
            <a:ext cx="639763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5" name="Text Box 152"/>
          <p:cNvSpPr txBox="1">
            <a:spLocks noChangeArrowheads="1"/>
          </p:cNvSpPr>
          <p:nvPr/>
        </p:nvSpPr>
        <p:spPr bwMode="auto">
          <a:xfrm>
            <a:off x="6727825" y="2357438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223.1.2.9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16" name="Line 154"/>
          <p:cNvSpPr>
            <a:spLocks noChangeShapeType="1"/>
          </p:cNvSpPr>
          <p:nvPr/>
        </p:nvSpPr>
        <p:spPr bwMode="auto">
          <a:xfrm>
            <a:off x="7878763" y="19780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7" name="Line 155"/>
          <p:cNvSpPr>
            <a:spLocks noChangeShapeType="1"/>
          </p:cNvSpPr>
          <p:nvPr/>
        </p:nvSpPr>
        <p:spPr bwMode="auto">
          <a:xfrm>
            <a:off x="7878763" y="32496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8" name="Line 156"/>
          <p:cNvSpPr>
            <a:spLocks noChangeShapeType="1"/>
          </p:cNvSpPr>
          <p:nvPr/>
        </p:nvSpPr>
        <p:spPr bwMode="auto">
          <a:xfrm>
            <a:off x="6616700" y="3006725"/>
            <a:ext cx="3175" cy="644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19" name="Line 158"/>
          <p:cNvSpPr>
            <a:spLocks noChangeShapeType="1"/>
          </p:cNvSpPr>
          <p:nvPr/>
        </p:nvSpPr>
        <p:spPr bwMode="auto">
          <a:xfrm flipH="1" flipV="1">
            <a:off x="6003925" y="42799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20" name="Line 159"/>
          <p:cNvSpPr>
            <a:spLocks noChangeShapeType="1"/>
          </p:cNvSpPr>
          <p:nvPr/>
        </p:nvSpPr>
        <p:spPr bwMode="auto">
          <a:xfrm flipH="1" flipV="1">
            <a:off x="7180263" y="42846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0921" name="Text Box 160"/>
          <p:cNvSpPr txBox="1">
            <a:spLocks noChangeArrowheads="1"/>
          </p:cNvSpPr>
          <p:nvPr/>
        </p:nvSpPr>
        <p:spPr bwMode="auto">
          <a:xfrm>
            <a:off x="7151688" y="4162425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223.1.3.2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22" name="Text Box 161"/>
          <p:cNvSpPr txBox="1">
            <a:spLocks noChangeArrowheads="1"/>
          </p:cNvSpPr>
          <p:nvPr/>
        </p:nvSpPr>
        <p:spPr bwMode="auto">
          <a:xfrm>
            <a:off x="4981575" y="4257675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223.1.3.1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grpSp>
        <p:nvGrpSpPr>
          <p:cNvPr id="80923" name="Group 162"/>
          <p:cNvGrpSpPr>
            <a:grpSpLocks/>
          </p:cNvGrpSpPr>
          <p:nvPr/>
        </p:nvGrpSpPr>
        <p:grpSpPr bwMode="auto">
          <a:xfrm>
            <a:off x="4373563" y="1517650"/>
            <a:ext cx="641350" cy="558800"/>
            <a:chOff x="-44" y="1473"/>
            <a:chExt cx="981" cy="1105"/>
          </a:xfrm>
        </p:grpSpPr>
        <p:pic>
          <p:nvPicPr>
            <p:cNvPr id="80962" name="Picture 16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63" name="Freeform 16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24" name="Group 165"/>
          <p:cNvGrpSpPr>
            <a:grpSpLocks/>
          </p:cNvGrpSpPr>
          <p:nvPr/>
        </p:nvGrpSpPr>
        <p:grpSpPr bwMode="auto">
          <a:xfrm>
            <a:off x="4368800" y="2127250"/>
            <a:ext cx="641350" cy="558800"/>
            <a:chOff x="-44" y="1473"/>
            <a:chExt cx="981" cy="1105"/>
          </a:xfrm>
        </p:grpSpPr>
        <p:pic>
          <p:nvPicPr>
            <p:cNvPr id="80960" name="Picture 16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61" name="Freeform 16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25" name="Group 168"/>
          <p:cNvGrpSpPr>
            <a:grpSpLocks/>
          </p:cNvGrpSpPr>
          <p:nvPr/>
        </p:nvGrpSpPr>
        <p:grpSpPr bwMode="auto">
          <a:xfrm>
            <a:off x="4397375" y="2736850"/>
            <a:ext cx="641350" cy="558800"/>
            <a:chOff x="-44" y="1473"/>
            <a:chExt cx="981" cy="1105"/>
          </a:xfrm>
        </p:grpSpPr>
        <p:pic>
          <p:nvPicPr>
            <p:cNvPr id="80958" name="Picture 16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59" name="Freeform 17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26" name="Group 171"/>
          <p:cNvGrpSpPr>
            <a:grpSpLocks/>
          </p:cNvGrpSpPr>
          <p:nvPr/>
        </p:nvGrpSpPr>
        <p:grpSpPr bwMode="auto">
          <a:xfrm flipH="1">
            <a:off x="8105775" y="1685925"/>
            <a:ext cx="641350" cy="558800"/>
            <a:chOff x="-44" y="1473"/>
            <a:chExt cx="981" cy="1105"/>
          </a:xfrm>
        </p:grpSpPr>
        <p:pic>
          <p:nvPicPr>
            <p:cNvPr id="80956" name="Picture 17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57" name="Freeform 17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27" name="Group 174"/>
          <p:cNvGrpSpPr>
            <a:grpSpLocks/>
          </p:cNvGrpSpPr>
          <p:nvPr/>
        </p:nvGrpSpPr>
        <p:grpSpPr bwMode="auto">
          <a:xfrm flipH="1">
            <a:off x="8180388" y="2965450"/>
            <a:ext cx="641350" cy="558800"/>
            <a:chOff x="-44" y="1473"/>
            <a:chExt cx="981" cy="1105"/>
          </a:xfrm>
        </p:grpSpPr>
        <p:pic>
          <p:nvPicPr>
            <p:cNvPr id="80954" name="Picture 17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55" name="Freeform 17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28" name="Group 177"/>
          <p:cNvGrpSpPr>
            <a:grpSpLocks/>
          </p:cNvGrpSpPr>
          <p:nvPr/>
        </p:nvGrpSpPr>
        <p:grpSpPr bwMode="auto">
          <a:xfrm flipH="1">
            <a:off x="6972300" y="4489450"/>
            <a:ext cx="641350" cy="558800"/>
            <a:chOff x="-44" y="1473"/>
            <a:chExt cx="981" cy="1105"/>
          </a:xfrm>
        </p:grpSpPr>
        <p:pic>
          <p:nvPicPr>
            <p:cNvPr id="80952" name="Picture 17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53" name="Freeform 17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29" name="Group 180"/>
          <p:cNvGrpSpPr>
            <a:grpSpLocks/>
          </p:cNvGrpSpPr>
          <p:nvPr/>
        </p:nvGrpSpPr>
        <p:grpSpPr bwMode="auto">
          <a:xfrm flipH="1">
            <a:off x="5808663" y="4530725"/>
            <a:ext cx="641350" cy="558800"/>
            <a:chOff x="-44" y="1473"/>
            <a:chExt cx="981" cy="1105"/>
          </a:xfrm>
        </p:grpSpPr>
        <p:pic>
          <p:nvPicPr>
            <p:cNvPr id="80950" name="Picture 18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0951" name="Freeform 18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0930" name="Group 183"/>
          <p:cNvGrpSpPr>
            <a:grpSpLocks/>
          </p:cNvGrpSpPr>
          <p:nvPr/>
        </p:nvGrpSpPr>
        <p:grpSpPr bwMode="auto">
          <a:xfrm>
            <a:off x="6237288" y="2624138"/>
            <a:ext cx="698500" cy="355600"/>
            <a:chOff x="4396" y="1245"/>
            <a:chExt cx="672" cy="248"/>
          </a:xfrm>
        </p:grpSpPr>
        <p:sp>
          <p:nvSpPr>
            <p:cNvPr id="8094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094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094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80945" name="Group 18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0948" name="Freeform 18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49" name="Freeform 18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0946" name="Line 190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0947" name="Line 19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0931" name="Group 192"/>
          <p:cNvGrpSpPr>
            <a:grpSpLocks/>
          </p:cNvGrpSpPr>
          <p:nvPr/>
        </p:nvGrpSpPr>
        <p:grpSpPr bwMode="auto">
          <a:xfrm>
            <a:off x="6850063" y="3529013"/>
            <a:ext cx="1006475" cy="573087"/>
            <a:chOff x="4758" y="3508"/>
            <a:chExt cx="634" cy="361"/>
          </a:xfrm>
        </p:grpSpPr>
        <p:sp>
          <p:nvSpPr>
            <p:cNvPr id="80940" name="Text Box 193"/>
            <p:cNvSpPr txBox="1">
              <a:spLocks noChangeArrowheads="1"/>
            </p:cNvSpPr>
            <p:nvPr/>
          </p:nvSpPr>
          <p:spPr bwMode="auto">
            <a:xfrm>
              <a:off x="4844" y="3508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dirty="0">
                  <a:solidFill>
                    <a:srgbClr val="CC0000"/>
                  </a:solidFill>
                </a:rPr>
                <a:t>subnet</a:t>
              </a:r>
            </a:p>
          </p:txBody>
        </p:sp>
        <p:sp>
          <p:nvSpPr>
            <p:cNvPr id="80941" name="Line 194"/>
            <p:cNvSpPr>
              <a:spLocks noChangeShapeType="1"/>
            </p:cNvSpPr>
            <p:nvPr/>
          </p:nvSpPr>
          <p:spPr bwMode="auto">
            <a:xfrm flipH="1">
              <a:off x="4758" y="3677"/>
              <a:ext cx="108" cy="19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80932" name="Rectangle 195"/>
          <p:cNvSpPr>
            <a:spLocks noChangeArrowheads="1"/>
          </p:cNvSpPr>
          <p:nvPr/>
        </p:nvSpPr>
        <p:spPr bwMode="auto">
          <a:xfrm>
            <a:off x="5130800" y="2163763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0933" name="Text Box 196"/>
          <p:cNvSpPr txBox="1">
            <a:spLocks noChangeArrowheads="1"/>
          </p:cNvSpPr>
          <p:nvPr/>
        </p:nvSpPr>
        <p:spPr bwMode="auto">
          <a:xfrm>
            <a:off x="4975225" y="213360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223.1.1.2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34" name="Rectangle 197"/>
          <p:cNvSpPr>
            <a:spLocks noChangeArrowheads="1"/>
          </p:cNvSpPr>
          <p:nvPr/>
        </p:nvSpPr>
        <p:spPr bwMode="auto">
          <a:xfrm>
            <a:off x="7835900" y="2149475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0935" name="Rectangle 198"/>
          <p:cNvSpPr>
            <a:spLocks noChangeArrowheads="1"/>
          </p:cNvSpPr>
          <p:nvPr/>
        </p:nvSpPr>
        <p:spPr bwMode="auto">
          <a:xfrm>
            <a:off x="7832725" y="2949575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0936" name="Rectangle 199"/>
          <p:cNvSpPr>
            <a:spLocks noChangeArrowheads="1"/>
          </p:cNvSpPr>
          <p:nvPr/>
        </p:nvSpPr>
        <p:spPr bwMode="auto">
          <a:xfrm>
            <a:off x="6480175" y="3135313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0937" name="Text Box 200"/>
          <p:cNvSpPr txBox="1">
            <a:spLocks noChangeArrowheads="1"/>
          </p:cNvSpPr>
          <p:nvPr/>
        </p:nvSpPr>
        <p:spPr bwMode="auto">
          <a:xfrm>
            <a:off x="6003925" y="3097213"/>
            <a:ext cx="1144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223.1.3.27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38" name="Text Box 201"/>
          <p:cNvSpPr txBox="1">
            <a:spLocks noChangeArrowheads="1"/>
          </p:cNvSpPr>
          <p:nvPr/>
        </p:nvSpPr>
        <p:spPr bwMode="auto">
          <a:xfrm>
            <a:off x="7189788" y="288766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223.1.2.2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0939" name="Text Box 202"/>
          <p:cNvSpPr txBox="1">
            <a:spLocks noChangeArrowheads="1"/>
          </p:cNvSpPr>
          <p:nvPr/>
        </p:nvSpPr>
        <p:spPr bwMode="auto">
          <a:xfrm>
            <a:off x="7586663" y="2128838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223.1.2.1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pic>
        <p:nvPicPr>
          <p:cNvPr id="69" name="Picture 3">
            <a:extLst>
              <a:ext uri="{FF2B5EF4-FFF2-40B4-BE49-F238E27FC236}">
                <a16:creationId xmlns:a16="http://schemas.microsoft.com/office/drawing/2014/main" id="{E696FEE9-3179-42C9-84A4-0C148A3448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099" y="2525780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0" name="Picture 3">
            <a:extLst>
              <a:ext uri="{FF2B5EF4-FFF2-40B4-BE49-F238E27FC236}">
                <a16:creationId xmlns:a16="http://schemas.microsoft.com/office/drawing/2014/main" id="{F6E12627-563F-49AD-B5B7-890324732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151" y="2499276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" name="Picture 777" descr="access_point_stylized_small">
            <a:extLst>
              <a:ext uri="{FF2B5EF4-FFF2-40B4-BE49-F238E27FC236}">
                <a16:creationId xmlns:a16="http://schemas.microsoft.com/office/drawing/2014/main" id="{9C50CA93-2FCA-43BB-BFC4-C852F823FB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197" y="4027193"/>
            <a:ext cx="587412" cy="48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2" name="Group 192">
            <a:extLst>
              <a:ext uri="{FF2B5EF4-FFF2-40B4-BE49-F238E27FC236}">
                <a16:creationId xmlns:a16="http://schemas.microsoft.com/office/drawing/2014/main" id="{4DD8CCB9-16FC-4A6E-BDCF-200451F1CBFA}"/>
              </a:ext>
            </a:extLst>
          </p:cNvPr>
          <p:cNvGrpSpPr>
            <a:grpSpLocks/>
          </p:cNvGrpSpPr>
          <p:nvPr/>
        </p:nvGrpSpPr>
        <p:grpSpPr bwMode="auto">
          <a:xfrm>
            <a:off x="5193541" y="799065"/>
            <a:ext cx="1006475" cy="573087"/>
            <a:chOff x="4758" y="3508"/>
            <a:chExt cx="634" cy="361"/>
          </a:xfrm>
        </p:grpSpPr>
        <p:sp>
          <p:nvSpPr>
            <p:cNvPr id="73" name="Text Box 193">
              <a:extLst>
                <a:ext uri="{FF2B5EF4-FFF2-40B4-BE49-F238E27FC236}">
                  <a16:creationId xmlns:a16="http://schemas.microsoft.com/office/drawing/2014/main" id="{DAE77973-AD74-416E-89C9-E4FC0C33C2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4" y="3508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dirty="0">
                  <a:solidFill>
                    <a:srgbClr val="CC0000"/>
                  </a:solidFill>
                </a:rPr>
                <a:t>subnet</a:t>
              </a:r>
            </a:p>
          </p:txBody>
        </p:sp>
        <p:sp>
          <p:nvSpPr>
            <p:cNvPr id="74" name="Line 194">
              <a:extLst>
                <a:ext uri="{FF2B5EF4-FFF2-40B4-BE49-F238E27FC236}">
                  <a16:creationId xmlns:a16="http://schemas.microsoft.com/office/drawing/2014/main" id="{E3B8B8F2-5BD1-4E50-81F5-6E95FAA7D0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8" y="3677"/>
              <a:ext cx="108" cy="19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6" name="Group 192">
            <a:extLst>
              <a:ext uri="{FF2B5EF4-FFF2-40B4-BE49-F238E27FC236}">
                <a16:creationId xmlns:a16="http://schemas.microsoft.com/office/drawing/2014/main" id="{D286A29A-8A0B-4C69-92E9-45EC5C43A551}"/>
              </a:ext>
            </a:extLst>
          </p:cNvPr>
          <p:cNvGrpSpPr>
            <a:grpSpLocks/>
          </p:cNvGrpSpPr>
          <p:nvPr/>
        </p:nvGrpSpPr>
        <p:grpSpPr bwMode="auto">
          <a:xfrm>
            <a:off x="7949993" y="1143621"/>
            <a:ext cx="1006475" cy="573087"/>
            <a:chOff x="4758" y="3508"/>
            <a:chExt cx="634" cy="361"/>
          </a:xfrm>
        </p:grpSpPr>
        <p:sp>
          <p:nvSpPr>
            <p:cNvPr id="77" name="Text Box 193">
              <a:extLst>
                <a:ext uri="{FF2B5EF4-FFF2-40B4-BE49-F238E27FC236}">
                  <a16:creationId xmlns:a16="http://schemas.microsoft.com/office/drawing/2014/main" id="{30146042-CF6A-4EFE-8E92-0955266111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44" y="3508"/>
              <a:ext cx="54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dirty="0">
                  <a:solidFill>
                    <a:srgbClr val="CC0000"/>
                  </a:solidFill>
                </a:rPr>
                <a:t>subnet</a:t>
              </a:r>
            </a:p>
          </p:txBody>
        </p:sp>
        <p:sp>
          <p:nvSpPr>
            <p:cNvPr id="78" name="Line 194">
              <a:extLst>
                <a:ext uri="{FF2B5EF4-FFF2-40B4-BE49-F238E27FC236}">
                  <a16:creationId xmlns:a16="http://schemas.microsoft.com/office/drawing/2014/main" id="{AD26AAE6-FDF6-4150-AC91-31114033A4B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758" y="3677"/>
              <a:ext cx="108" cy="19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819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0F57EF24-809E-4FA9-911C-B9AF2B8B6467}" type="slidenum">
              <a:rPr lang="en-US" altLang="en-US" sz="1200">
                <a:latin typeface="Tahoma" panose="020B0604030504040204" pitchFamily="34" charset="0"/>
              </a:rPr>
              <a:pPr/>
              <a:t>21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333500"/>
            <a:ext cx="3695700" cy="4648200"/>
          </a:xfrm>
        </p:spPr>
        <p:txBody>
          <a:bodyPr/>
          <a:lstStyle/>
          <a:p>
            <a:endParaRPr lang="en-US" altLang="en-US" sz="2400"/>
          </a:p>
          <a:p>
            <a:endParaRPr lang="en-US" altLang="en-US" sz="2400"/>
          </a:p>
        </p:txBody>
      </p:sp>
      <p:sp>
        <p:nvSpPr>
          <p:cNvPr id="40965" name="Rectangle 60"/>
          <p:cNvSpPr>
            <a:spLocks noGrp="1" noChangeArrowheads="1"/>
          </p:cNvSpPr>
          <p:nvPr>
            <p:ph type="body" sz="half" idx="2"/>
          </p:nvPr>
        </p:nvSpPr>
        <p:spPr>
          <a:xfrm>
            <a:off x="462929" y="1044783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ea typeface="ＭＳ Ｐゴシック" charset="0"/>
                <a:cs typeface="+mn-cs"/>
              </a:rPr>
              <a:t>recipe</a:t>
            </a:r>
          </a:p>
          <a:p>
            <a:pPr>
              <a:buFont typeface="Wingdings" charset="0"/>
              <a:buChar char="v"/>
              <a:defRPr/>
            </a:pPr>
            <a:r>
              <a:rPr lang="en-US" dirty="0">
                <a:ea typeface="ＭＳ Ｐゴシック" charset="0"/>
                <a:cs typeface="+mn-cs"/>
              </a:rPr>
              <a:t>to determine the subnets, detach each interface from its host or router, creating islands of isolated networks</a:t>
            </a:r>
          </a:p>
          <a:p>
            <a:pPr>
              <a:buFont typeface="Wingdings" charset="0"/>
              <a:buChar char="v"/>
              <a:defRPr/>
            </a:pPr>
            <a:r>
              <a:rPr lang="en-US" dirty="0">
                <a:ea typeface="ＭＳ Ｐゴシック" charset="0"/>
                <a:cs typeface="+mn-cs"/>
              </a:rPr>
              <a:t>each isolated network is called a </a:t>
            </a:r>
            <a:r>
              <a:rPr lang="en-US" i="1" dirty="0">
                <a:solidFill>
                  <a:srgbClr val="CC0000"/>
                </a:solidFill>
                <a:ea typeface="ＭＳ Ｐゴシック" charset="0"/>
                <a:cs typeface="+mn-cs"/>
              </a:rPr>
              <a:t>subnet</a:t>
            </a:r>
          </a:p>
          <a:p>
            <a:pPr>
              <a:buFont typeface="Wingdings" charset="0"/>
              <a:buChar char="v"/>
              <a:defRPr/>
            </a:pPr>
            <a:r>
              <a:rPr lang="en-US" i="1" dirty="0">
                <a:solidFill>
                  <a:srgbClr val="008000"/>
                </a:solidFill>
                <a:ea typeface="ＭＳ Ｐゴシック" charset="0"/>
                <a:cs typeface="+mn-cs"/>
              </a:rPr>
              <a:t>Subnet Mask for the three subnets shown in the figure:</a:t>
            </a:r>
          </a:p>
          <a:p>
            <a:pPr lvl="1">
              <a:buFont typeface="Wingdings" charset="0"/>
              <a:buChar char="v"/>
              <a:defRPr/>
            </a:pPr>
            <a:r>
              <a:rPr lang="en-US" i="1" dirty="0" err="1">
                <a:solidFill>
                  <a:srgbClr val="008000"/>
                </a:solidFill>
                <a:ea typeface="ＭＳ Ｐゴシック" charset="0"/>
                <a:cs typeface="+mn-cs"/>
              </a:rPr>
              <a:t>N.N.N.0</a:t>
            </a:r>
            <a:r>
              <a:rPr lang="en-US" i="1" dirty="0">
                <a:solidFill>
                  <a:srgbClr val="008000"/>
                </a:solidFill>
                <a:ea typeface="ＭＳ Ｐゴシック" charset="0"/>
                <a:cs typeface="+mn-cs"/>
              </a:rPr>
              <a:t>/24</a:t>
            </a:r>
          </a:p>
          <a:p>
            <a:pPr lvl="1">
              <a:buFont typeface="Wingdings" charset="0"/>
              <a:buChar char="v"/>
              <a:defRPr/>
            </a:pPr>
            <a:r>
              <a:rPr lang="en-US" i="1" dirty="0">
                <a:solidFill>
                  <a:srgbClr val="008000"/>
                </a:solidFill>
                <a:ea typeface="ＭＳ Ｐゴシック" charset="0"/>
                <a:cs typeface="+mn-cs"/>
              </a:rPr>
              <a:t>Or: 255.255.255.0</a:t>
            </a:r>
          </a:p>
        </p:txBody>
      </p:sp>
      <p:sp>
        <p:nvSpPr>
          <p:cNvPr id="81925" name="Text Box 61"/>
          <p:cNvSpPr txBox="1">
            <a:spLocks noChangeArrowheads="1"/>
          </p:cNvSpPr>
          <p:nvPr/>
        </p:nvSpPr>
        <p:spPr bwMode="auto">
          <a:xfrm>
            <a:off x="4868725" y="5794926"/>
            <a:ext cx="25987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/>
              <a:t>subnet mask: /24</a:t>
            </a:r>
          </a:p>
          <a:p>
            <a:r>
              <a:rPr lang="en-US" altLang="en-US" dirty="0">
                <a:solidFill>
                  <a:srgbClr val="008000"/>
                </a:solidFill>
              </a:rPr>
              <a:t>= 255.255.255.0</a:t>
            </a:r>
          </a:p>
        </p:txBody>
      </p:sp>
      <p:sp>
        <p:nvSpPr>
          <p:cNvPr id="40967" name="Rectangle 185"/>
          <p:cNvSpPr>
            <a:spLocks noGrp="1" noChangeArrowheads="1"/>
          </p:cNvSpPr>
          <p:nvPr>
            <p:ph type="title"/>
          </p:nvPr>
        </p:nvSpPr>
        <p:spPr>
          <a:xfrm>
            <a:off x="533399" y="228600"/>
            <a:ext cx="7139609" cy="76358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**</a:t>
            </a:r>
            <a:r>
              <a:rPr lang="en-US" dirty="0">
                <a:ea typeface="ＭＳ Ｐゴシック" charset="0"/>
                <a:cs typeface="+mj-cs"/>
              </a:rPr>
              <a:t>Subnets </a:t>
            </a: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and Subnet Mask*</a:t>
            </a:r>
          </a:p>
        </p:txBody>
      </p:sp>
      <p:pic>
        <p:nvPicPr>
          <p:cNvPr id="81927" name="Picture 186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855663"/>
            <a:ext cx="201136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1928" name="Group 190"/>
          <p:cNvGrpSpPr>
            <a:grpSpLocks/>
          </p:cNvGrpSpPr>
          <p:nvPr/>
        </p:nvGrpSpPr>
        <p:grpSpPr bwMode="auto">
          <a:xfrm>
            <a:off x="4368800" y="908050"/>
            <a:ext cx="4452938" cy="4652963"/>
            <a:chOff x="2752" y="572"/>
            <a:chExt cx="2805" cy="2931"/>
          </a:xfrm>
        </p:grpSpPr>
        <p:sp>
          <p:nvSpPr>
            <p:cNvPr id="81932" name="Text Box 191"/>
            <p:cNvSpPr txBox="1">
              <a:spLocks noChangeArrowheads="1"/>
            </p:cNvSpPr>
            <p:nvPr/>
          </p:nvSpPr>
          <p:spPr bwMode="auto">
            <a:xfrm>
              <a:off x="2825" y="572"/>
              <a:ext cx="10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i="1" dirty="0">
                  <a:solidFill>
                    <a:srgbClr val="CC0000"/>
                  </a:solidFill>
                </a:rPr>
                <a:t>223.1.1.0/24</a:t>
              </a:r>
            </a:p>
          </p:txBody>
        </p:sp>
        <p:sp>
          <p:nvSpPr>
            <p:cNvPr id="81933" name="Text Box 192"/>
            <p:cNvSpPr txBox="1">
              <a:spLocks noChangeArrowheads="1"/>
            </p:cNvSpPr>
            <p:nvPr/>
          </p:nvSpPr>
          <p:spPr bwMode="auto">
            <a:xfrm>
              <a:off x="4419" y="725"/>
              <a:ext cx="10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i="1">
                  <a:solidFill>
                    <a:srgbClr val="CC0000"/>
                  </a:solidFill>
                </a:rPr>
                <a:t>223.1.2.0/24</a:t>
              </a:r>
            </a:p>
          </p:txBody>
        </p:sp>
        <p:sp>
          <p:nvSpPr>
            <p:cNvPr id="81934" name="Text Box 193"/>
            <p:cNvSpPr txBox="1">
              <a:spLocks noChangeArrowheads="1"/>
            </p:cNvSpPr>
            <p:nvPr/>
          </p:nvSpPr>
          <p:spPr bwMode="auto">
            <a:xfrm>
              <a:off x="3743" y="3253"/>
              <a:ext cx="100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i="1">
                  <a:solidFill>
                    <a:srgbClr val="CC0000"/>
                  </a:solidFill>
                </a:rPr>
                <a:t>223.1.3.0/24</a:t>
              </a:r>
            </a:p>
          </p:txBody>
        </p:sp>
        <p:sp>
          <p:nvSpPr>
            <p:cNvPr id="81935" name="Rectangle 194"/>
            <p:cNvSpPr>
              <a:spLocks noChangeArrowheads="1"/>
            </p:cNvSpPr>
            <p:nvPr/>
          </p:nvSpPr>
          <p:spPr bwMode="auto">
            <a:xfrm>
              <a:off x="3128" y="2113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1936" name="Freeform 195"/>
            <p:cNvSpPr>
              <a:spLocks/>
            </p:cNvSpPr>
            <p:nvPr/>
          </p:nvSpPr>
          <p:spPr bwMode="auto">
            <a:xfrm>
              <a:off x="2758" y="815"/>
              <a:ext cx="1223" cy="1291"/>
            </a:xfrm>
            <a:custGeom>
              <a:avLst/>
              <a:gdLst>
                <a:gd name="T0" fmla="*/ 1201 w 1223"/>
                <a:gd name="T1" fmla="*/ 756 h 1291"/>
                <a:gd name="T2" fmla="*/ 702 w 1223"/>
                <a:gd name="T3" fmla="*/ 670 h 1291"/>
                <a:gd name="T4" fmla="*/ 608 w 1223"/>
                <a:gd name="T5" fmla="*/ 103 h 1291"/>
                <a:gd name="T6" fmla="*/ 335 w 1223"/>
                <a:gd name="T7" fmla="*/ 52 h 1291"/>
                <a:gd name="T8" fmla="*/ 65 w 1223"/>
                <a:gd name="T9" fmla="*/ 82 h 1291"/>
                <a:gd name="T10" fmla="*/ 41 w 1223"/>
                <a:gd name="T11" fmla="*/ 544 h 1291"/>
                <a:gd name="T12" fmla="*/ 38 w 1223"/>
                <a:gd name="T13" fmla="*/ 751 h 1291"/>
                <a:gd name="T14" fmla="*/ 23 w 1223"/>
                <a:gd name="T15" fmla="*/ 940 h 1291"/>
                <a:gd name="T16" fmla="*/ 17 w 1223"/>
                <a:gd name="T17" fmla="*/ 1114 h 1291"/>
                <a:gd name="T18" fmla="*/ 128 w 1223"/>
                <a:gd name="T19" fmla="*/ 1219 h 1291"/>
                <a:gd name="T20" fmla="*/ 602 w 1223"/>
                <a:gd name="T21" fmla="*/ 1243 h 1291"/>
                <a:gd name="T22" fmla="*/ 686 w 1223"/>
                <a:gd name="T23" fmla="*/ 930 h 1291"/>
                <a:gd name="T24" fmla="*/ 1177 w 1223"/>
                <a:gd name="T25" fmla="*/ 916 h 1291"/>
                <a:gd name="T26" fmla="*/ 1201 w 1223"/>
                <a:gd name="T27" fmla="*/ 756 h 129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23"/>
                <a:gd name="T43" fmla="*/ 0 h 1291"/>
                <a:gd name="T44" fmla="*/ 1223 w 1223"/>
                <a:gd name="T45" fmla="*/ 1291 h 129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23" h="1291">
                  <a:moveTo>
                    <a:pt x="1201" y="756"/>
                  </a:moveTo>
                  <a:cubicBezTo>
                    <a:pt x="1180" y="640"/>
                    <a:pt x="798" y="744"/>
                    <a:pt x="702" y="670"/>
                  </a:cubicBezTo>
                  <a:cubicBezTo>
                    <a:pt x="603" y="561"/>
                    <a:pt x="669" y="206"/>
                    <a:pt x="608" y="103"/>
                  </a:cubicBezTo>
                  <a:cubicBezTo>
                    <a:pt x="547" y="0"/>
                    <a:pt x="425" y="55"/>
                    <a:pt x="335" y="52"/>
                  </a:cubicBezTo>
                  <a:cubicBezTo>
                    <a:pt x="245" y="49"/>
                    <a:pt x="114" y="0"/>
                    <a:pt x="65" y="82"/>
                  </a:cubicBezTo>
                  <a:cubicBezTo>
                    <a:pt x="16" y="164"/>
                    <a:pt x="45" y="433"/>
                    <a:pt x="41" y="544"/>
                  </a:cubicBezTo>
                  <a:cubicBezTo>
                    <a:pt x="37" y="655"/>
                    <a:pt x="41" y="685"/>
                    <a:pt x="38" y="751"/>
                  </a:cubicBezTo>
                  <a:cubicBezTo>
                    <a:pt x="35" y="817"/>
                    <a:pt x="26" y="880"/>
                    <a:pt x="23" y="940"/>
                  </a:cubicBezTo>
                  <a:cubicBezTo>
                    <a:pt x="20" y="1000"/>
                    <a:pt x="0" y="1068"/>
                    <a:pt x="17" y="1114"/>
                  </a:cubicBezTo>
                  <a:cubicBezTo>
                    <a:pt x="34" y="1160"/>
                    <a:pt x="31" y="1198"/>
                    <a:pt x="128" y="1219"/>
                  </a:cubicBezTo>
                  <a:cubicBezTo>
                    <a:pt x="225" y="1240"/>
                    <a:pt x="509" y="1291"/>
                    <a:pt x="602" y="1243"/>
                  </a:cubicBezTo>
                  <a:cubicBezTo>
                    <a:pt x="695" y="1195"/>
                    <a:pt x="590" y="984"/>
                    <a:pt x="686" y="930"/>
                  </a:cubicBezTo>
                  <a:cubicBezTo>
                    <a:pt x="782" y="876"/>
                    <a:pt x="1091" y="945"/>
                    <a:pt x="1177" y="916"/>
                  </a:cubicBezTo>
                  <a:cubicBezTo>
                    <a:pt x="1208" y="864"/>
                    <a:pt x="1223" y="871"/>
                    <a:pt x="1201" y="75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7" name="Freeform 196"/>
            <p:cNvSpPr>
              <a:spLocks/>
            </p:cNvSpPr>
            <p:nvPr/>
          </p:nvSpPr>
          <p:spPr bwMode="auto">
            <a:xfrm>
              <a:off x="4350" y="1010"/>
              <a:ext cx="1201" cy="1234"/>
            </a:xfrm>
            <a:custGeom>
              <a:avLst/>
              <a:gdLst>
                <a:gd name="T0" fmla="*/ 25 w 1201"/>
                <a:gd name="T1" fmla="*/ 709 h 1234"/>
                <a:gd name="T2" fmla="*/ 526 w 1201"/>
                <a:gd name="T3" fmla="*/ 780 h 1234"/>
                <a:gd name="T4" fmla="*/ 613 w 1201"/>
                <a:gd name="T5" fmla="*/ 1134 h 1234"/>
                <a:gd name="T6" fmla="*/ 946 w 1201"/>
                <a:gd name="T7" fmla="*/ 1230 h 1234"/>
                <a:gd name="T8" fmla="*/ 1171 w 1201"/>
                <a:gd name="T9" fmla="*/ 1107 h 1234"/>
                <a:gd name="T10" fmla="*/ 1126 w 1201"/>
                <a:gd name="T11" fmla="*/ 894 h 1234"/>
                <a:gd name="T12" fmla="*/ 1114 w 1201"/>
                <a:gd name="T13" fmla="*/ 693 h 1234"/>
                <a:gd name="T14" fmla="*/ 1099 w 1201"/>
                <a:gd name="T15" fmla="*/ 423 h 1234"/>
                <a:gd name="T16" fmla="*/ 1141 w 1201"/>
                <a:gd name="T17" fmla="*/ 216 h 1234"/>
                <a:gd name="T18" fmla="*/ 1102 w 1201"/>
                <a:gd name="T19" fmla="*/ 33 h 1234"/>
                <a:gd name="T20" fmla="*/ 646 w 1201"/>
                <a:gd name="T21" fmla="*/ 81 h 1234"/>
                <a:gd name="T22" fmla="*/ 535 w 1201"/>
                <a:gd name="T23" fmla="*/ 519 h 1234"/>
                <a:gd name="T24" fmla="*/ 44 w 1201"/>
                <a:gd name="T25" fmla="*/ 548 h 1234"/>
                <a:gd name="T26" fmla="*/ 25 w 1201"/>
                <a:gd name="T27" fmla="*/ 709 h 1234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201"/>
                <a:gd name="T43" fmla="*/ 0 h 1234"/>
                <a:gd name="T44" fmla="*/ 1201 w 1201"/>
                <a:gd name="T45" fmla="*/ 1234 h 1234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201" h="1234">
                  <a:moveTo>
                    <a:pt x="25" y="709"/>
                  </a:moveTo>
                  <a:cubicBezTo>
                    <a:pt x="49" y="824"/>
                    <a:pt x="428" y="709"/>
                    <a:pt x="526" y="780"/>
                  </a:cubicBezTo>
                  <a:cubicBezTo>
                    <a:pt x="624" y="851"/>
                    <a:pt x="543" y="1059"/>
                    <a:pt x="613" y="1134"/>
                  </a:cubicBezTo>
                  <a:cubicBezTo>
                    <a:pt x="683" y="1209"/>
                    <a:pt x="853" y="1234"/>
                    <a:pt x="946" y="1230"/>
                  </a:cubicBezTo>
                  <a:cubicBezTo>
                    <a:pt x="1039" y="1226"/>
                    <a:pt x="1141" y="1163"/>
                    <a:pt x="1171" y="1107"/>
                  </a:cubicBezTo>
                  <a:cubicBezTo>
                    <a:pt x="1201" y="1051"/>
                    <a:pt x="1135" y="963"/>
                    <a:pt x="1126" y="894"/>
                  </a:cubicBezTo>
                  <a:cubicBezTo>
                    <a:pt x="1117" y="825"/>
                    <a:pt x="1119" y="772"/>
                    <a:pt x="1114" y="693"/>
                  </a:cubicBezTo>
                  <a:cubicBezTo>
                    <a:pt x="1109" y="614"/>
                    <a:pt x="1095" y="502"/>
                    <a:pt x="1099" y="423"/>
                  </a:cubicBezTo>
                  <a:cubicBezTo>
                    <a:pt x="1103" y="344"/>
                    <a:pt x="1141" y="281"/>
                    <a:pt x="1141" y="216"/>
                  </a:cubicBezTo>
                  <a:cubicBezTo>
                    <a:pt x="1141" y="151"/>
                    <a:pt x="1185" y="56"/>
                    <a:pt x="1102" y="33"/>
                  </a:cubicBezTo>
                  <a:cubicBezTo>
                    <a:pt x="1019" y="10"/>
                    <a:pt x="740" y="0"/>
                    <a:pt x="646" y="81"/>
                  </a:cubicBezTo>
                  <a:cubicBezTo>
                    <a:pt x="552" y="162"/>
                    <a:pt x="635" y="441"/>
                    <a:pt x="535" y="519"/>
                  </a:cubicBezTo>
                  <a:cubicBezTo>
                    <a:pt x="435" y="597"/>
                    <a:pt x="129" y="516"/>
                    <a:pt x="44" y="548"/>
                  </a:cubicBezTo>
                  <a:cubicBezTo>
                    <a:pt x="15" y="601"/>
                    <a:pt x="0" y="594"/>
                    <a:pt x="25" y="709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8" name="Freeform 197"/>
            <p:cNvSpPr>
              <a:spLocks/>
            </p:cNvSpPr>
            <p:nvPr/>
          </p:nvSpPr>
          <p:spPr bwMode="auto">
            <a:xfrm>
              <a:off x="3514" y="1913"/>
              <a:ext cx="1286" cy="1247"/>
            </a:xfrm>
            <a:custGeom>
              <a:avLst/>
              <a:gdLst>
                <a:gd name="T0" fmla="*/ 587 w 1286"/>
                <a:gd name="T1" fmla="*/ 30 h 1247"/>
                <a:gd name="T2" fmla="*/ 509 w 1286"/>
                <a:gd name="T3" fmla="*/ 618 h 1247"/>
                <a:gd name="T4" fmla="*/ 77 w 1286"/>
                <a:gd name="T5" fmla="*/ 909 h 1247"/>
                <a:gd name="T6" fmla="*/ 47 w 1286"/>
                <a:gd name="T7" fmla="*/ 1095 h 1247"/>
                <a:gd name="T8" fmla="*/ 140 w 1286"/>
                <a:gd name="T9" fmla="*/ 1224 h 1247"/>
                <a:gd name="T10" fmla="*/ 461 w 1286"/>
                <a:gd name="T11" fmla="*/ 1209 h 1247"/>
                <a:gd name="T12" fmla="*/ 692 w 1286"/>
                <a:gd name="T13" fmla="*/ 1209 h 1247"/>
                <a:gd name="T14" fmla="*/ 1190 w 1286"/>
                <a:gd name="T15" fmla="*/ 1227 h 1247"/>
                <a:gd name="T16" fmla="*/ 1271 w 1286"/>
                <a:gd name="T17" fmla="*/ 1089 h 1247"/>
                <a:gd name="T18" fmla="*/ 1139 w 1286"/>
                <a:gd name="T19" fmla="*/ 741 h 1247"/>
                <a:gd name="T20" fmla="*/ 800 w 1286"/>
                <a:gd name="T21" fmla="*/ 627 h 1247"/>
                <a:gd name="T22" fmla="*/ 749 w 1286"/>
                <a:gd name="T23" fmla="*/ 42 h 1247"/>
                <a:gd name="T24" fmla="*/ 587 w 1286"/>
                <a:gd name="T25" fmla="*/ 30 h 124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86"/>
                <a:gd name="T40" fmla="*/ 0 h 1247"/>
                <a:gd name="T41" fmla="*/ 1286 w 1286"/>
                <a:gd name="T42" fmla="*/ 1247 h 124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86" h="1247">
                  <a:moveTo>
                    <a:pt x="587" y="30"/>
                  </a:moveTo>
                  <a:cubicBezTo>
                    <a:pt x="473" y="60"/>
                    <a:pt x="601" y="475"/>
                    <a:pt x="509" y="618"/>
                  </a:cubicBezTo>
                  <a:cubicBezTo>
                    <a:pt x="424" y="765"/>
                    <a:pt x="154" y="830"/>
                    <a:pt x="77" y="909"/>
                  </a:cubicBezTo>
                  <a:cubicBezTo>
                    <a:pt x="0" y="988"/>
                    <a:pt x="37" y="1043"/>
                    <a:pt x="47" y="1095"/>
                  </a:cubicBezTo>
                  <a:cubicBezTo>
                    <a:pt x="57" y="1147"/>
                    <a:pt x="71" y="1205"/>
                    <a:pt x="140" y="1224"/>
                  </a:cubicBezTo>
                  <a:cubicBezTo>
                    <a:pt x="209" y="1243"/>
                    <a:pt x="369" y="1212"/>
                    <a:pt x="461" y="1209"/>
                  </a:cubicBezTo>
                  <a:cubicBezTo>
                    <a:pt x="553" y="1206"/>
                    <a:pt x="571" y="1206"/>
                    <a:pt x="692" y="1209"/>
                  </a:cubicBezTo>
                  <a:cubicBezTo>
                    <a:pt x="813" y="1212"/>
                    <a:pt x="1094" y="1247"/>
                    <a:pt x="1190" y="1227"/>
                  </a:cubicBezTo>
                  <a:cubicBezTo>
                    <a:pt x="1286" y="1207"/>
                    <a:pt x="1279" y="1170"/>
                    <a:pt x="1271" y="1089"/>
                  </a:cubicBezTo>
                  <a:cubicBezTo>
                    <a:pt x="1263" y="1008"/>
                    <a:pt x="1217" y="818"/>
                    <a:pt x="1139" y="741"/>
                  </a:cubicBezTo>
                  <a:cubicBezTo>
                    <a:pt x="1061" y="664"/>
                    <a:pt x="865" y="743"/>
                    <a:pt x="800" y="627"/>
                  </a:cubicBezTo>
                  <a:cubicBezTo>
                    <a:pt x="735" y="511"/>
                    <a:pt x="785" y="142"/>
                    <a:pt x="749" y="42"/>
                  </a:cubicBezTo>
                  <a:cubicBezTo>
                    <a:pt x="695" y="15"/>
                    <a:pt x="701" y="0"/>
                    <a:pt x="587" y="30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39" name="Line 198"/>
            <p:cNvSpPr>
              <a:spLocks noChangeShapeType="1"/>
            </p:cNvSpPr>
            <p:nvPr/>
          </p:nvSpPr>
          <p:spPr bwMode="auto">
            <a:xfrm>
              <a:off x="3160" y="1144"/>
              <a:ext cx="17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0" name="Line 200"/>
            <p:cNvSpPr>
              <a:spLocks noChangeShapeType="1"/>
            </p:cNvSpPr>
            <p:nvPr/>
          </p:nvSpPr>
          <p:spPr bwMode="auto">
            <a:xfrm flipV="1">
              <a:off x="3160" y="1550"/>
              <a:ext cx="175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1" name="Line 201"/>
            <p:cNvSpPr>
              <a:spLocks noChangeShapeType="1"/>
            </p:cNvSpPr>
            <p:nvPr/>
          </p:nvSpPr>
          <p:spPr bwMode="auto">
            <a:xfrm>
              <a:off x="3166" y="1945"/>
              <a:ext cx="172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2" name="Text Box 203"/>
            <p:cNvSpPr txBox="1">
              <a:spLocks noChangeArrowheads="1"/>
            </p:cNvSpPr>
            <p:nvPr/>
          </p:nvSpPr>
          <p:spPr bwMode="auto">
            <a:xfrm>
              <a:off x="3134" y="939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223.1.1.1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43" name="Text Box 204"/>
            <p:cNvSpPr txBox="1">
              <a:spLocks noChangeArrowheads="1"/>
            </p:cNvSpPr>
            <p:nvPr/>
          </p:nvSpPr>
          <p:spPr bwMode="auto">
            <a:xfrm>
              <a:off x="3062" y="1963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223.1.1.3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44" name="Text Box 205"/>
            <p:cNvSpPr txBox="1">
              <a:spLocks noChangeArrowheads="1"/>
            </p:cNvSpPr>
            <p:nvPr/>
          </p:nvSpPr>
          <p:spPr bwMode="auto">
            <a:xfrm>
              <a:off x="3532" y="1484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223.1.1.4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45" name="Text Box 207"/>
            <p:cNvSpPr txBox="1">
              <a:spLocks noChangeArrowheads="1"/>
            </p:cNvSpPr>
            <p:nvPr/>
          </p:nvSpPr>
          <p:spPr bwMode="auto">
            <a:xfrm>
              <a:off x="4238" y="1485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223.1.2.9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46" name="Line 209"/>
            <p:cNvSpPr>
              <a:spLocks noChangeShapeType="1"/>
            </p:cNvSpPr>
            <p:nvPr/>
          </p:nvSpPr>
          <p:spPr bwMode="auto">
            <a:xfrm>
              <a:off x="4963" y="1246"/>
              <a:ext cx="148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7" name="Line 210"/>
            <p:cNvSpPr>
              <a:spLocks noChangeShapeType="1"/>
            </p:cNvSpPr>
            <p:nvPr/>
          </p:nvSpPr>
          <p:spPr bwMode="auto">
            <a:xfrm>
              <a:off x="4963" y="2047"/>
              <a:ext cx="148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8" name="Line 213"/>
            <p:cNvSpPr>
              <a:spLocks noChangeShapeType="1"/>
            </p:cNvSpPr>
            <p:nvPr/>
          </p:nvSpPr>
          <p:spPr bwMode="auto">
            <a:xfrm flipH="1" flipV="1">
              <a:off x="3782" y="2696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49" name="Line 214"/>
            <p:cNvSpPr>
              <a:spLocks noChangeShapeType="1"/>
            </p:cNvSpPr>
            <p:nvPr/>
          </p:nvSpPr>
          <p:spPr bwMode="auto">
            <a:xfrm flipH="1" flipV="1">
              <a:off x="4523" y="2699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50" name="Text Box 215"/>
            <p:cNvSpPr txBox="1">
              <a:spLocks noChangeArrowheads="1"/>
            </p:cNvSpPr>
            <p:nvPr/>
          </p:nvSpPr>
          <p:spPr bwMode="auto">
            <a:xfrm>
              <a:off x="4505" y="2622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223.1.3.2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51" name="Text Box 216"/>
            <p:cNvSpPr txBox="1">
              <a:spLocks noChangeArrowheads="1"/>
            </p:cNvSpPr>
            <p:nvPr/>
          </p:nvSpPr>
          <p:spPr bwMode="auto">
            <a:xfrm>
              <a:off x="3138" y="2682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223.1.3.1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grpSp>
          <p:nvGrpSpPr>
            <p:cNvPr id="81952" name="Group 217"/>
            <p:cNvGrpSpPr>
              <a:grpSpLocks/>
            </p:cNvGrpSpPr>
            <p:nvPr/>
          </p:nvGrpSpPr>
          <p:grpSpPr bwMode="auto">
            <a:xfrm>
              <a:off x="2755" y="956"/>
              <a:ext cx="404" cy="352"/>
              <a:chOff x="-44" y="1473"/>
              <a:chExt cx="981" cy="1105"/>
            </a:xfrm>
          </p:grpSpPr>
          <p:pic>
            <p:nvPicPr>
              <p:cNvPr id="81991" name="Picture 218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92" name="Freeform 219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3" name="Group 220"/>
            <p:cNvGrpSpPr>
              <a:grpSpLocks/>
            </p:cNvGrpSpPr>
            <p:nvPr/>
          </p:nvGrpSpPr>
          <p:grpSpPr bwMode="auto">
            <a:xfrm>
              <a:off x="2752" y="1340"/>
              <a:ext cx="404" cy="352"/>
              <a:chOff x="-44" y="1473"/>
              <a:chExt cx="981" cy="1105"/>
            </a:xfrm>
          </p:grpSpPr>
          <p:pic>
            <p:nvPicPr>
              <p:cNvPr id="81989" name="Picture 221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90" name="Freeform 222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4" name="Group 223"/>
            <p:cNvGrpSpPr>
              <a:grpSpLocks/>
            </p:cNvGrpSpPr>
            <p:nvPr/>
          </p:nvGrpSpPr>
          <p:grpSpPr bwMode="auto">
            <a:xfrm>
              <a:off x="2770" y="1724"/>
              <a:ext cx="404" cy="352"/>
              <a:chOff x="-44" y="1473"/>
              <a:chExt cx="981" cy="1105"/>
            </a:xfrm>
          </p:grpSpPr>
          <p:pic>
            <p:nvPicPr>
              <p:cNvPr id="81987" name="Picture 22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88" name="Freeform 22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5" name="Group 226"/>
            <p:cNvGrpSpPr>
              <a:grpSpLocks/>
            </p:cNvGrpSpPr>
            <p:nvPr/>
          </p:nvGrpSpPr>
          <p:grpSpPr bwMode="auto">
            <a:xfrm flipH="1">
              <a:off x="5106" y="1062"/>
              <a:ext cx="404" cy="352"/>
              <a:chOff x="-44" y="1473"/>
              <a:chExt cx="981" cy="1105"/>
            </a:xfrm>
          </p:grpSpPr>
          <p:pic>
            <p:nvPicPr>
              <p:cNvPr id="81985" name="Picture 227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86" name="Freeform 228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6" name="Group 229"/>
            <p:cNvGrpSpPr>
              <a:grpSpLocks/>
            </p:cNvGrpSpPr>
            <p:nvPr/>
          </p:nvGrpSpPr>
          <p:grpSpPr bwMode="auto">
            <a:xfrm flipH="1">
              <a:off x="5153" y="1868"/>
              <a:ext cx="404" cy="352"/>
              <a:chOff x="-44" y="1473"/>
              <a:chExt cx="981" cy="1105"/>
            </a:xfrm>
          </p:grpSpPr>
          <p:pic>
            <p:nvPicPr>
              <p:cNvPr id="81983" name="Picture 230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84" name="Freeform 231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7" name="Group 232"/>
            <p:cNvGrpSpPr>
              <a:grpSpLocks/>
            </p:cNvGrpSpPr>
            <p:nvPr/>
          </p:nvGrpSpPr>
          <p:grpSpPr bwMode="auto">
            <a:xfrm flipH="1">
              <a:off x="4392" y="2828"/>
              <a:ext cx="404" cy="352"/>
              <a:chOff x="-44" y="1473"/>
              <a:chExt cx="981" cy="1105"/>
            </a:xfrm>
          </p:grpSpPr>
          <p:pic>
            <p:nvPicPr>
              <p:cNvPr id="81981" name="Picture 233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82" name="Freeform 234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8" name="Group 235"/>
            <p:cNvGrpSpPr>
              <a:grpSpLocks/>
            </p:cNvGrpSpPr>
            <p:nvPr/>
          </p:nvGrpSpPr>
          <p:grpSpPr bwMode="auto">
            <a:xfrm flipH="1">
              <a:off x="3659" y="2854"/>
              <a:ext cx="404" cy="352"/>
              <a:chOff x="-44" y="1473"/>
              <a:chExt cx="981" cy="1105"/>
            </a:xfrm>
          </p:grpSpPr>
          <p:pic>
            <p:nvPicPr>
              <p:cNvPr id="81979" name="Picture 236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1980" name="Freeform 237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81959" name="Group 238"/>
            <p:cNvGrpSpPr>
              <a:grpSpLocks/>
            </p:cNvGrpSpPr>
            <p:nvPr/>
          </p:nvGrpSpPr>
          <p:grpSpPr bwMode="auto">
            <a:xfrm>
              <a:off x="3929" y="1653"/>
              <a:ext cx="440" cy="224"/>
              <a:chOff x="4396" y="1245"/>
              <a:chExt cx="672" cy="248"/>
            </a:xfrm>
          </p:grpSpPr>
          <p:sp>
            <p:nvSpPr>
              <p:cNvPr id="81971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972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1973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81974" name="Group 242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81977" name="Freeform 243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1978" name="Freeform 244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1975" name="Line 245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1976" name="Line 246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1960" name="Group 247"/>
            <p:cNvGrpSpPr>
              <a:grpSpLocks/>
            </p:cNvGrpSpPr>
            <p:nvPr/>
          </p:nvGrpSpPr>
          <p:grpSpPr bwMode="auto">
            <a:xfrm>
              <a:off x="4315" y="2223"/>
              <a:ext cx="634" cy="361"/>
              <a:chOff x="4758" y="3508"/>
              <a:chExt cx="634" cy="361"/>
            </a:xfrm>
          </p:grpSpPr>
          <p:sp>
            <p:nvSpPr>
              <p:cNvPr id="81969" name="Text Box 248"/>
              <p:cNvSpPr txBox="1">
                <a:spLocks noChangeArrowheads="1"/>
              </p:cNvSpPr>
              <p:nvPr/>
            </p:nvSpPr>
            <p:spPr bwMode="auto">
              <a:xfrm>
                <a:off x="4844" y="3508"/>
                <a:ext cx="548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rgbClr val="CC0000"/>
                    </a:solidFill>
                  </a:rPr>
                  <a:t>subnet</a:t>
                </a:r>
              </a:p>
            </p:txBody>
          </p:sp>
          <p:sp>
            <p:nvSpPr>
              <p:cNvPr id="81970" name="Line 249"/>
              <p:cNvSpPr>
                <a:spLocks noChangeShapeType="1"/>
              </p:cNvSpPr>
              <p:nvPr/>
            </p:nvSpPr>
            <p:spPr bwMode="auto">
              <a:xfrm flipH="1">
                <a:off x="4758" y="3677"/>
                <a:ext cx="108" cy="192"/>
              </a:xfrm>
              <a:prstGeom prst="line">
                <a:avLst/>
              </a:prstGeom>
              <a:noFill/>
              <a:ln w="9525">
                <a:solidFill>
                  <a:srgbClr val="CC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81961" name="Rectangle 250"/>
            <p:cNvSpPr>
              <a:spLocks noChangeArrowheads="1"/>
            </p:cNvSpPr>
            <p:nvPr/>
          </p:nvSpPr>
          <p:spPr bwMode="auto">
            <a:xfrm>
              <a:off x="3232" y="1363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1962" name="Text Box 251"/>
            <p:cNvSpPr txBox="1">
              <a:spLocks noChangeArrowheads="1"/>
            </p:cNvSpPr>
            <p:nvPr/>
          </p:nvSpPr>
          <p:spPr bwMode="auto">
            <a:xfrm>
              <a:off x="3134" y="1344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223.1.1.2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63" name="Rectangle 252"/>
            <p:cNvSpPr>
              <a:spLocks noChangeArrowheads="1"/>
            </p:cNvSpPr>
            <p:nvPr/>
          </p:nvSpPr>
          <p:spPr bwMode="auto">
            <a:xfrm>
              <a:off x="4936" y="1354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1964" name="Rectangle 253"/>
            <p:cNvSpPr>
              <a:spLocks noChangeArrowheads="1"/>
            </p:cNvSpPr>
            <p:nvPr/>
          </p:nvSpPr>
          <p:spPr bwMode="auto">
            <a:xfrm>
              <a:off x="4934" y="1858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1965" name="Rectangle 254"/>
            <p:cNvSpPr>
              <a:spLocks noChangeArrowheads="1"/>
            </p:cNvSpPr>
            <p:nvPr/>
          </p:nvSpPr>
          <p:spPr bwMode="auto">
            <a:xfrm>
              <a:off x="4082" y="1975"/>
              <a:ext cx="182" cy="147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81966" name="Text Box 255"/>
            <p:cNvSpPr txBox="1">
              <a:spLocks noChangeArrowheads="1"/>
            </p:cNvSpPr>
            <p:nvPr/>
          </p:nvSpPr>
          <p:spPr bwMode="auto">
            <a:xfrm>
              <a:off x="3782" y="1951"/>
              <a:ext cx="721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223.1.3.27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67" name="Text Box 256"/>
            <p:cNvSpPr txBox="1">
              <a:spLocks noChangeArrowheads="1"/>
            </p:cNvSpPr>
            <p:nvPr/>
          </p:nvSpPr>
          <p:spPr bwMode="auto">
            <a:xfrm>
              <a:off x="4529" y="1819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223.1.2.2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  <p:sp>
          <p:nvSpPr>
            <p:cNvPr id="81968" name="Text Box 257"/>
            <p:cNvSpPr txBox="1">
              <a:spLocks noChangeArrowheads="1"/>
            </p:cNvSpPr>
            <p:nvPr/>
          </p:nvSpPr>
          <p:spPr bwMode="auto">
            <a:xfrm>
              <a:off x="4779" y="1341"/>
              <a:ext cx="650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223.1.2.1</a:t>
              </a:r>
              <a:endParaRPr lang="en-US" altLang="en-US" sz="1800">
                <a:latin typeface="Comic Sans MS" panose="030F0702030302020204" pitchFamily="66" charset="0"/>
              </a:endParaRPr>
            </a:p>
          </p:txBody>
        </p:sp>
      </p:grpSp>
      <p:sp>
        <p:nvSpPr>
          <p:cNvPr id="81929" name="Line 147"/>
          <p:cNvSpPr>
            <a:spLocks noChangeShapeType="1"/>
          </p:cNvSpPr>
          <p:nvPr/>
        </p:nvSpPr>
        <p:spPr bwMode="auto">
          <a:xfrm>
            <a:off x="5519738" y="2662238"/>
            <a:ext cx="8223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0" name="Line 151"/>
          <p:cNvSpPr>
            <a:spLocks noChangeShapeType="1"/>
          </p:cNvSpPr>
          <p:nvPr/>
        </p:nvSpPr>
        <p:spPr bwMode="auto">
          <a:xfrm>
            <a:off x="6854825" y="2668588"/>
            <a:ext cx="639763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1931" name="Line 156"/>
          <p:cNvSpPr>
            <a:spLocks noChangeShapeType="1"/>
          </p:cNvSpPr>
          <p:nvPr/>
        </p:nvSpPr>
        <p:spPr bwMode="auto">
          <a:xfrm>
            <a:off x="6616700" y="3006725"/>
            <a:ext cx="3175" cy="6445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4" name="Picture 3">
            <a:extLst>
              <a:ext uri="{FF2B5EF4-FFF2-40B4-BE49-F238E27FC236}">
                <a16:creationId xmlns:a16="http://schemas.microsoft.com/office/drawing/2014/main" id="{FDAE5116-96EB-468B-A3AA-B926B0A51C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3099" y="2525780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5" name="Picture 3">
            <a:extLst>
              <a:ext uri="{FF2B5EF4-FFF2-40B4-BE49-F238E27FC236}">
                <a16:creationId xmlns:a16="http://schemas.microsoft.com/office/drawing/2014/main" id="{FA9E3767-8937-4ABD-8347-59A99ECAFA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3151" y="2499276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6" name="Picture 777" descr="access_point_stylized_small">
            <a:extLst>
              <a:ext uri="{FF2B5EF4-FFF2-40B4-BE49-F238E27FC236}">
                <a16:creationId xmlns:a16="http://schemas.microsoft.com/office/drawing/2014/main" id="{75BB17FB-6089-42BF-9B26-A5CBF7025A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2197" y="4027193"/>
            <a:ext cx="587412" cy="486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2000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8294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2896723D-3E1F-4DEF-8A61-10137CCABF84}" type="slidenum">
              <a:rPr lang="en-US" altLang="en-US" sz="1200">
                <a:latin typeface="Tahoma" panose="020B0604030504040204" pitchFamily="34" charset="0"/>
              </a:rPr>
              <a:pPr/>
              <a:t>22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82947" name="Freeform 2"/>
          <p:cNvSpPr>
            <a:spLocks/>
          </p:cNvSpPr>
          <p:nvPr/>
        </p:nvSpPr>
        <p:spPr bwMode="auto">
          <a:xfrm>
            <a:off x="6115050" y="2819400"/>
            <a:ext cx="1268413" cy="1463675"/>
          </a:xfrm>
          <a:custGeom>
            <a:avLst/>
            <a:gdLst>
              <a:gd name="T0" fmla="*/ 2147483647 w 799"/>
              <a:gd name="T1" fmla="*/ 2147483647 h 922"/>
              <a:gd name="T2" fmla="*/ 2147483647 w 799"/>
              <a:gd name="T3" fmla="*/ 2147483647 h 922"/>
              <a:gd name="T4" fmla="*/ 2147483647 w 799"/>
              <a:gd name="T5" fmla="*/ 2147483647 h 922"/>
              <a:gd name="T6" fmla="*/ 2147483647 w 799"/>
              <a:gd name="T7" fmla="*/ 2147483647 h 922"/>
              <a:gd name="T8" fmla="*/ 2147483647 w 799"/>
              <a:gd name="T9" fmla="*/ 2147483647 h 922"/>
              <a:gd name="T10" fmla="*/ 2147483647 w 799"/>
              <a:gd name="T11" fmla="*/ 0 h 922"/>
              <a:gd name="T12" fmla="*/ 2147483647 w 799"/>
              <a:gd name="T13" fmla="*/ 2147483647 h 92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99"/>
              <a:gd name="T22" fmla="*/ 0 h 922"/>
              <a:gd name="T23" fmla="*/ 799 w 799"/>
              <a:gd name="T24" fmla="*/ 922 h 92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99" h="922">
                <a:moveTo>
                  <a:pt x="6" y="66"/>
                </a:moveTo>
                <a:cubicBezTo>
                  <a:pt x="13" y="117"/>
                  <a:pt x="234" y="314"/>
                  <a:pt x="341" y="446"/>
                </a:cubicBezTo>
                <a:cubicBezTo>
                  <a:pt x="448" y="578"/>
                  <a:pt x="577" y="794"/>
                  <a:pt x="648" y="858"/>
                </a:cubicBezTo>
                <a:cubicBezTo>
                  <a:pt x="719" y="922"/>
                  <a:pt x="799" y="912"/>
                  <a:pt x="768" y="828"/>
                </a:cubicBezTo>
                <a:cubicBezTo>
                  <a:pt x="737" y="744"/>
                  <a:pt x="581" y="492"/>
                  <a:pt x="463" y="354"/>
                </a:cubicBezTo>
                <a:cubicBezTo>
                  <a:pt x="345" y="216"/>
                  <a:pt x="136" y="48"/>
                  <a:pt x="60" y="0"/>
                </a:cubicBezTo>
                <a:cubicBezTo>
                  <a:pt x="25" y="47"/>
                  <a:pt x="0" y="15"/>
                  <a:pt x="6" y="6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8" name="Freeform 3"/>
          <p:cNvSpPr>
            <a:spLocks/>
          </p:cNvSpPr>
          <p:nvPr/>
        </p:nvSpPr>
        <p:spPr bwMode="auto">
          <a:xfrm>
            <a:off x="4819650" y="4330700"/>
            <a:ext cx="2257425" cy="327025"/>
          </a:xfrm>
          <a:custGeom>
            <a:avLst/>
            <a:gdLst>
              <a:gd name="T0" fmla="*/ 2147483647 w 1422"/>
              <a:gd name="T1" fmla="*/ 2147483647 h 206"/>
              <a:gd name="T2" fmla="*/ 2147483647 w 1422"/>
              <a:gd name="T3" fmla="*/ 2147483647 h 206"/>
              <a:gd name="T4" fmla="*/ 2147483647 w 1422"/>
              <a:gd name="T5" fmla="*/ 2147483647 h 206"/>
              <a:gd name="T6" fmla="*/ 2147483647 w 1422"/>
              <a:gd name="T7" fmla="*/ 2147483647 h 206"/>
              <a:gd name="T8" fmla="*/ 2147483647 w 1422"/>
              <a:gd name="T9" fmla="*/ 2147483647 h 206"/>
              <a:gd name="T10" fmla="*/ 2147483647 w 1422"/>
              <a:gd name="T11" fmla="*/ 2147483647 h 206"/>
              <a:gd name="T12" fmla="*/ 2147483647 w 1422"/>
              <a:gd name="T13" fmla="*/ 2147483647 h 20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422"/>
              <a:gd name="T22" fmla="*/ 0 h 206"/>
              <a:gd name="T23" fmla="*/ 1422 w 1422"/>
              <a:gd name="T24" fmla="*/ 206 h 20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422" h="206">
                <a:moveTo>
                  <a:pt x="42" y="176"/>
                </a:moveTo>
                <a:cubicBezTo>
                  <a:pt x="84" y="206"/>
                  <a:pt x="437" y="167"/>
                  <a:pt x="641" y="166"/>
                </a:cubicBezTo>
                <a:cubicBezTo>
                  <a:pt x="845" y="165"/>
                  <a:pt x="1153" y="192"/>
                  <a:pt x="1266" y="170"/>
                </a:cubicBezTo>
                <a:cubicBezTo>
                  <a:pt x="1379" y="148"/>
                  <a:pt x="1422" y="58"/>
                  <a:pt x="1320" y="32"/>
                </a:cubicBezTo>
                <a:cubicBezTo>
                  <a:pt x="1218" y="6"/>
                  <a:pt x="869" y="15"/>
                  <a:pt x="657" y="14"/>
                </a:cubicBezTo>
                <a:cubicBezTo>
                  <a:pt x="445" y="13"/>
                  <a:pt x="147" y="0"/>
                  <a:pt x="45" y="27"/>
                </a:cubicBezTo>
                <a:cubicBezTo>
                  <a:pt x="56" y="84"/>
                  <a:pt x="0" y="146"/>
                  <a:pt x="42" y="17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49" name="Freeform 4"/>
          <p:cNvSpPr>
            <a:spLocks/>
          </p:cNvSpPr>
          <p:nvPr/>
        </p:nvSpPr>
        <p:spPr bwMode="auto">
          <a:xfrm>
            <a:off x="4562475" y="2743200"/>
            <a:ext cx="1158875" cy="1547813"/>
          </a:xfrm>
          <a:custGeom>
            <a:avLst/>
            <a:gdLst>
              <a:gd name="T0" fmla="*/ 2147483647 w 730"/>
              <a:gd name="T1" fmla="*/ 2147483647 h 975"/>
              <a:gd name="T2" fmla="*/ 2147483647 w 730"/>
              <a:gd name="T3" fmla="*/ 2147483647 h 975"/>
              <a:gd name="T4" fmla="*/ 2147483647 w 730"/>
              <a:gd name="T5" fmla="*/ 2147483647 h 975"/>
              <a:gd name="T6" fmla="*/ 2147483647 w 730"/>
              <a:gd name="T7" fmla="*/ 2147483647 h 975"/>
              <a:gd name="T8" fmla="*/ 2147483647 w 730"/>
              <a:gd name="T9" fmla="*/ 2147483647 h 975"/>
              <a:gd name="T10" fmla="*/ 0 w 730"/>
              <a:gd name="T11" fmla="*/ 2147483647 h 975"/>
              <a:gd name="T12" fmla="*/ 2147483647 w 730"/>
              <a:gd name="T13" fmla="*/ 2147483647 h 97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730"/>
              <a:gd name="T22" fmla="*/ 0 h 975"/>
              <a:gd name="T23" fmla="*/ 730 w 730"/>
              <a:gd name="T24" fmla="*/ 975 h 97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730" h="975">
                <a:moveTo>
                  <a:pt x="157" y="952"/>
                </a:moveTo>
                <a:cubicBezTo>
                  <a:pt x="272" y="930"/>
                  <a:pt x="357" y="644"/>
                  <a:pt x="462" y="498"/>
                </a:cubicBezTo>
                <a:cubicBezTo>
                  <a:pt x="554" y="363"/>
                  <a:pt x="686" y="220"/>
                  <a:pt x="708" y="144"/>
                </a:cubicBezTo>
                <a:cubicBezTo>
                  <a:pt x="730" y="68"/>
                  <a:pt x="654" y="0"/>
                  <a:pt x="594" y="42"/>
                </a:cubicBezTo>
                <a:cubicBezTo>
                  <a:pt x="534" y="84"/>
                  <a:pt x="447" y="253"/>
                  <a:pt x="348" y="396"/>
                </a:cubicBezTo>
                <a:cubicBezTo>
                  <a:pt x="249" y="539"/>
                  <a:pt x="32" y="807"/>
                  <a:pt x="0" y="900"/>
                </a:cubicBezTo>
                <a:cubicBezTo>
                  <a:pt x="53" y="924"/>
                  <a:pt x="43" y="975"/>
                  <a:pt x="157" y="95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0" name="Freeform 5"/>
          <p:cNvSpPr>
            <a:spLocks/>
          </p:cNvSpPr>
          <p:nvPr/>
        </p:nvSpPr>
        <p:spPr bwMode="auto">
          <a:xfrm rot="5265760">
            <a:off x="5276851" y="506412"/>
            <a:ext cx="1612900" cy="2162175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582613" y="1336675"/>
            <a:ext cx="36957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how many?</a:t>
            </a:r>
          </a:p>
        </p:txBody>
      </p:sp>
      <p:sp>
        <p:nvSpPr>
          <p:cNvPr id="82952" name="Line 10"/>
          <p:cNvSpPr>
            <a:spLocks noChangeShapeType="1"/>
          </p:cNvSpPr>
          <p:nvPr/>
        </p:nvSpPr>
        <p:spPr bwMode="auto">
          <a:xfrm flipH="1" flipV="1">
            <a:off x="6727825" y="1401763"/>
            <a:ext cx="3175" cy="165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3" name="Line 11"/>
          <p:cNvSpPr>
            <a:spLocks noChangeShapeType="1"/>
          </p:cNvSpPr>
          <p:nvPr/>
        </p:nvSpPr>
        <p:spPr bwMode="auto">
          <a:xfrm flipH="1">
            <a:off x="5227638" y="1347788"/>
            <a:ext cx="3175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4" name="Line 14"/>
          <p:cNvSpPr>
            <a:spLocks noChangeShapeType="1"/>
          </p:cNvSpPr>
          <p:nvPr/>
        </p:nvSpPr>
        <p:spPr bwMode="auto">
          <a:xfrm flipH="1">
            <a:off x="5856288" y="1790700"/>
            <a:ext cx="3175" cy="592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55" name="Text Box 15"/>
          <p:cNvSpPr txBox="1">
            <a:spLocks noChangeArrowheads="1"/>
          </p:cNvSpPr>
          <p:nvPr/>
        </p:nvSpPr>
        <p:spPr bwMode="auto">
          <a:xfrm>
            <a:off x="4104516" y="1346200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223.1.1.1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56" name="Rectangle 16"/>
          <p:cNvSpPr>
            <a:spLocks noChangeArrowheads="1"/>
          </p:cNvSpPr>
          <p:nvPr/>
        </p:nvSpPr>
        <p:spPr bwMode="auto">
          <a:xfrm>
            <a:off x="5729288" y="2052638"/>
            <a:ext cx="309562" cy="180975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2957" name="Text Box 17"/>
          <p:cNvSpPr txBox="1">
            <a:spLocks noChangeArrowheads="1"/>
          </p:cNvSpPr>
          <p:nvPr/>
        </p:nvSpPr>
        <p:spPr bwMode="auto">
          <a:xfrm>
            <a:off x="5703404" y="1967465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223.1.1.3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58" name="Text Box 18"/>
          <p:cNvSpPr txBox="1">
            <a:spLocks noChangeArrowheads="1"/>
          </p:cNvSpPr>
          <p:nvPr/>
        </p:nvSpPr>
        <p:spPr bwMode="auto">
          <a:xfrm>
            <a:off x="6923502" y="1456981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223.1.1.4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59" name="Freeform 19"/>
          <p:cNvSpPr>
            <a:spLocks/>
          </p:cNvSpPr>
          <p:nvPr/>
        </p:nvSpPr>
        <p:spPr bwMode="auto">
          <a:xfrm>
            <a:off x="3622675" y="4437063"/>
            <a:ext cx="1539875" cy="1658937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70"/>
              <a:gd name="T40" fmla="*/ 0 h 939"/>
              <a:gd name="T41" fmla="*/ 970 w 970"/>
              <a:gd name="T42" fmla="*/ 939 h 93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0" name="Line 34"/>
          <p:cNvSpPr>
            <a:spLocks noChangeShapeType="1"/>
          </p:cNvSpPr>
          <p:nvPr/>
        </p:nvSpPr>
        <p:spPr bwMode="auto">
          <a:xfrm>
            <a:off x="4378325" y="4667250"/>
            <a:ext cx="7938" cy="5619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1" name="Line 36"/>
          <p:cNvSpPr>
            <a:spLocks noChangeShapeType="1"/>
          </p:cNvSpPr>
          <p:nvPr/>
        </p:nvSpPr>
        <p:spPr bwMode="auto">
          <a:xfrm flipH="1" flipV="1">
            <a:off x="3870325" y="538797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2" name="Line 37"/>
          <p:cNvSpPr>
            <a:spLocks noChangeShapeType="1"/>
          </p:cNvSpPr>
          <p:nvPr/>
        </p:nvSpPr>
        <p:spPr bwMode="auto">
          <a:xfrm flipH="1" flipV="1">
            <a:off x="4865688" y="537368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3" name="Text Box 40"/>
          <p:cNvSpPr txBox="1">
            <a:spLocks noChangeArrowheads="1"/>
          </p:cNvSpPr>
          <p:nvPr/>
        </p:nvSpPr>
        <p:spPr bwMode="auto">
          <a:xfrm>
            <a:off x="4641022" y="604285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223.1.2.2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64" name="Text Box 41"/>
          <p:cNvSpPr txBox="1">
            <a:spLocks noChangeArrowheads="1"/>
          </p:cNvSpPr>
          <p:nvPr/>
        </p:nvSpPr>
        <p:spPr bwMode="auto">
          <a:xfrm>
            <a:off x="3235878" y="6038092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223.1.2.1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65" name="Rectangle 42"/>
          <p:cNvSpPr>
            <a:spLocks noChangeArrowheads="1"/>
          </p:cNvSpPr>
          <p:nvPr/>
        </p:nvSpPr>
        <p:spPr bwMode="auto">
          <a:xfrm>
            <a:off x="4319588" y="476726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2966" name="Text Box 43"/>
          <p:cNvSpPr txBox="1">
            <a:spLocks noChangeArrowheads="1"/>
          </p:cNvSpPr>
          <p:nvPr/>
        </p:nvSpPr>
        <p:spPr bwMode="auto">
          <a:xfrm>
            <a:off x="4433266" y="4600921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223.1.2.6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67" name="Freeform 45"/>
          <p:cNvSpPr>
            <a:spLocks/>
          </p:cNvSpPr>
          <p:nvPr/>
        </p:nvSpPr>
        <p:spPr bwMode="auto">
          <a:xfrm>
            <a:off x="6640513" y="4416425"/>
            <a:ext cx="1539875" cy="1670050"/>
          </a:xfrm>
          <a:custGeom>
            <a:avLst/>
            <a:gdLst>
              <a:gd name="T0" fmla="*/ 2147483647 w 970"/>
              <a:gd name="T1" fmla="*/ 2147483647 h 939"/>
              <a:gd name="T2" fmla="*/ 2147483647 w 970"/>
              <a:gd name="T3" fmla="*/ 2147483647 h 939"/>
              <a:gd name="T4" fmla="*/ 2147483647 w 970"/>
              <a:gd name="T5" fmla="*/ 2147483647 h 939"/>
              <a:gd name="T6" fmla="*/ 2147483647 w 970"/>
              <a:gd name="T7" fmla="*/ 2147483647 h 939"/>
              <a:gd name="T8" fmla="*/ 2147483647 w 970"/>
              <a:gd name="T9" fmla="*/ 2147483647 h 939"/>
              <a:gd name="T10" fmla="*/ 2147483647 w 970"/>
              <a:gd name="T11" fmla="*/ 2147483647 h 939"/>
              <a:gd name="T12" fmla="*/ 2147483647 w 970"/>
              <a:gd name="T13" fmla="*/ 2147483647 h 939"/>
              <a:gd name="T14" fmla="*/ 2147483647 w 970"/>
              <a:gd name="T15" fmla="*/ 2147483647 h 939"/>
              <a:gd name="T16" fmla="*/ 2147483647 w 970"/>
              <a:gd name="T17" fmla="*/ 2147483647 h 939"/>
              <a:gd name="T18" fmla="*/ 2147483647 w 970"/>
              <a:gd name="T19" fmla="*/ 2147483647 h 939"/>
              <a:gd name="T20" fmla="*/ 2147483647 w 970"/>
              <a:gd name="T21" fmla="*/ 2147483647 h 939"/>
              <a:gd name="T22" fmla="*/ 2147483647 w 970"/>
              <a:gd name="T23" fmla="*/ 2147483647 h 939"/>
              <a:gd name="T24" fmla="*/ 2147483647 w 970"/>
              <a:gd name="T25" fmla="*/ 2147483647 h 939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970"/>
              <a:gd name="T40" fmla="*/ 0 h 939"/>
              <a:gd name="T41" fmla="*/ 970 w 970"/>
              <a:gd name="T42" fmla="*/ 939 h 939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8" name="Line 60"/>
          <p:cNvSpPr>
            <a:spLocks noChangeShapeType="1"/>
          </p:cNvSpPr>
          <p:nvPr/>
        </p:nvSpPr>
        <p:spPr bwMode="auto">
          <a:xfrm>
            <a:off x="7407275" y="4686300"/>
            <a:ext cx="1588" cy="5207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69" name="Line 62"/>
          <p:cNvSpPr>
            <a:spLocks noChangeShapeType="1"/>
          </p:cNvSpPr>
          <p:nvPr/>
        </p:nvSpPr>
        <p:spPr bwMode="auto">
          <a:xfrm flipH="1" flipV="1">
            <a:off x="6899275" y="540702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0" name="Line 63"/>
          <p:cNvSpPr>
            <a:spLocks noChangeShapeType="1"/>
          </p:cNvSpPr>
          <p:nvPr/>
        </p:nvSpPr>
        <p:spPr bwMode="auto">
          <a:xfrm flipH="1" flipV="1">
            <a:off x="7894638" y="539273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1" name="Text Box 66"/>
          <p:cNvSpPr txBox="1">
            <a:spLocks noChangeArrowheads="1"/>
          </p:cNvSpPr>
          <p:nvPr/>
        </p:nvSpPr>
        <p:spPr bwMode="auto">
          <a:xfrm>
            <a:off x="7577207" y="606190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223.1.3.2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72" name="Text Box 67"/>
          <p:cNvSpPr txBox="1">
            <a:spLocks noChangeArrowheads="1"/>
          </p:cNvSpPr>
          <p:nvPr/>
        </p:nvSpPr>
        <p:spPr bwMode="auto">
          <a:xfrm>
            <a:off x="6410601" y="6030636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223.1.3.1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73" name="Rectangle 68"/>
          <p:cNvSpPr>
            <a:spLocks noChangeArrowheads="1"/>
          </p:cNvSpPr>
          <p:nvPr/>
        </p:nvSpPr>
        <p:spPr bwMode="auto">
          <a:xfrm>
            <a:off x="7348538" y="478631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2974" name="Text Box 69"/>
          <p:cNvSpPr txBox="1">
            <a:spLocks noChangeArrowheads="1"/>
          </p:cNvSpPr>
          <p:nvPr/>
        </p:nvSpPr>
        <p:spPr bwMode="auto">
          <a:xfrm>
            <a:off x="7482371" y="4592362"/>
            <a:ext cx="11445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223.1.3.27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75" name="Line 84"/>
          <p:cNvSpPr>
            <a:spLocks noChangeShapeType="1"/>
          </p:cNvSpPr>
          <p:nvPr/>
        </p:nvSpPr>
        <p:spPr bwMode="auto">
          <a:xfrm flipH="1" flipV="1">
            <a:off x="6108700" y="1306513"/>
            <a:ext cx="3175" cy="265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6" name="Text Box 86"/>
          <p:cNvSpPr txBox="1">
            <a:spLocks noChangeArrowheads="1"/>
          </p:cNvSpPr>
          <p:nvPr/>
        </p:nvSpPr>
        <p:spPr bwMode="auto">
          <a:xfrm>
            <a:off x="5618163" y="55721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223.1.1.2</a:t>
            </a:r>
            <a:endParaRPr lang="en-US" altLang="en-US" sz="1600">
              <a:latin typeface="Comic Sans MS" panose="030F0702030302020204" pitchFamily="66" charset="0"/>
            </a:endParaRPr>
          </a:p>
        </p:txBody>
      </p:sp>
      <p:sp>
        <p:nvSpPr>
          <p:cNvPr id="82977" name="Line 87"/>
          <p:cNvSpPr>
            <a:spLocks noChangeShapeType="1"/>
          </p:cNvSpPr>
          <p:nvPr/>
        </p:nvSpPr>
        <p:spPr bwMode="auto">
          <a:xfrm flipV="1">
            <a:off x="4591050" y="2762250"/>
            <a:ext cx="1114425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8" name="Line 88"/>
          <p:cNvSpPr>
            <a:spLocks noChangeShapeType="1"/>
          </p:cNvSpPr>
          <p:nvPr/>
        </p:nvSpPr>
        <p:spPr bwMode="auto">
          <a:xfrm flipH="1" flipV="1">
            <a:off x="6105525" y="2743200"/>
            <a:ext cx="1276350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79" name="Line 89"/>
          <p:cNvSpPr>
            <a:spLocks noChangeShapeType="1"/>
          </p:cNvSpPr>
          <p:nvPr/>
        </p:nvSpPr>
        <p:spPr bwMode="auto">
          <a:xfrm flipH="1" flipV="1">
            <a:off x="4781550" y="4505325"/>
            <a:ext cx="2305050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980" name="Text Box 90"/>
          <p:cNvSpPr txBox="1">
            <a:spLocks noChangeArrowheads="1"/>
          </p:cNvSpPr>
          <p:nvPr/>
        </p:nvSpPr>
        <p:spPr bwMode="auto">
          <a:xfrm>
            <a:off x="6184900" y="2655888"/>
            <a:ext cx="104067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223.1.7.</a:t>
            </a:r>
            <a:r>
              <a:rPr lang="en-US" altLang="en-US" sz="1600" dirty="0">
                <a:solidFill>
                  <a:srgbClr val="00B050"/>
                </a:solidFill>
              </a:rPr>
              <a:t>2</a:t>
            </a:r>
            <a:endParaRPr lang="en-US" altLang="en-US" sz="1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2981" name="Text Box 91"/>
          <p:cNvSpPr txBox="1">
            <a:spLocks noChangeArrowheads="1"/>
          </p:cNvSpPr>
          <p:nvPr/>
        </p:nvSpPr>
        <p:spPr bwMode="auto">
          <a:xfrm>
            <a:off x="7261225" y="3941763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223.1.7.1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2982" name="Text Box 92"/>
          <p:cNvSpPr txBox="1">
            <a:spLocks noChangeArrowheads="1"/>
          </p:cNvSpPr>
          <p:nvPr/>
        </p:nvSpPr>
        <p:spPr bwMode="auto">
          <a:xfrm>
            <a:off x="6022975" y="4092921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223.1.8.</a:t>
            </a:r>
            <a:r>
              <a:rPr lang="en-US" altLang="en-US" sz="1600" dirty="0">
                <a:solidFill>
                  <a:srgbClr val="00B050"/>
                </a:solidFill>
              </a:rPr>
              <a:t>2</a:t>
            </a:r>
            <a:endParaRPr lang="en-US" altLang="en-US" sz="1800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sp>
        <p:nvSpPr>
          <p:cNvPr id="82983" name="Text Box 93"/>
          <p:cNvSpPr txBox="1">
            <a:spLocks noChangeArrowheads="1"/>
          </p:cNvSpPr>
          <p:nvPr/>
        </p:nvSpPr>
        <p:spPr bwMode="auto">
          <a:xfrm>
            <a:off x="4801704" y="4079668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223.1.8.1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84" name="Text Box 94"/>
          <p:cNvSpPr txBox="1">
            <a:spLocks noChangeArrowheads="1"/>
          </p:cNvSpPr>
          <p:nvPr/>
        </p:nvSpPr>
        <p:spPr bwMode="auto">
          <a:xfrm>
            <a:off x="3632614" y="3890411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223.1.9.1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2985" name="Text Box 95"/>
          <p:cNvSpPr txBox="1">
            <a:spLocks noChangeArrowheads="1"/>
          </p:cNvSpPr>
          <p:nvPr/>
        </p:nvSpPr>
        <p:spPr bwMode="auto">
          <a:xfrm>
            <a:off x="4486137" y="2678665"/>
            <a:ext cx="10318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dirty="0"/>
              <a:t>223.1.9.2</a:t>
            </a:r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42031" name="Rectangle 98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3702050" cy="763588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B050"/>
                </a:solidFill>
                <a:ea typeface="ＭＳ Ｐゴシック" charset="0"/>
              </a:rPr>
              <a:t>*</a:t>
            </a:r>
            <a:r>
              <a:rPr lang="en-US" dirty="0">
                <a:ea typeface="ＭＳ Ｐゴシック" charset="0"/>
              </a:rPr>
              <a:t> </a:t>
            </a:r>
            <a:r>
              <a:rPr lang="en-US" dirty="0">
                <a:highlight>
                  <a:srgbClr val="FFFF00"/>
                </a:highlight>
                <a:ea typeface="ＭＳ Ｐゴシック" charset="0"/>
                <a:cs typeface="+mj-cs"/>
              </a:rPr>
              <a:t>Subnets</a:t>
            </a:r>
          </a:p>
        </p:txBody>
      </p:sp>
      <p:pic>
        <p:nvPicPr>
          <p:cNvPr id="82987" name="Picture 99" descr="underline_base"/>
          <p:cNvPicPr>
            <a:picLocks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300" y="855663"/>
            <a:ext cx="201136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2988" name="Group 100"/>
          <p:cNvGrpSpPr>
            <a:grpSpLocks/>
          </p:cNvGrpSpPr>
          <p:nvPr/>
        </p:nvGrpSpPr>
        <p:grpSpPr bwMode="auto">
          <a:xfrm>
            <a:off x="5545138" y="2379663"/>
            <a:ext cx="742950" cy="388937"/>
            <a:chOff x="4396" y="1245"/>
            <a:chExt cx="672" cy="248"/>
          </a:xfrm>
        </p:grpSpPr>
        <p:sp>
          <p:nvSpPr>
            <p:cNvPr id="8302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302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303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83031" name="Group 10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3034" name="Freeform 10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35" name="Freeform 10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032" name="Line 10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033" name="Line 108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89" name="Group 109"/>
          <p:cNvGrpSpPr>
            <a:grpSpLocks/>
          </p:cNvGrpSpPr>
          <p:nvPr/>
        </p:nvGrpSpPr>
        <p:grpSpPr bwMode="auto">
          <a:xfrm>
            <a:off x="7080250" y="4271963"/>
            <a:ext cx="742950" cy="388937"/>
            <a:chOff x="4396" y="1245"/>
            <a:chExt cx="672" cy="248"/>
          </a:xfrm>
        </p:grpSpPr>
        <p:sp>
          <p:nvSpPr>
            <p:cNvPr id="8302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302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302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83023" name="Group 11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3026" name="Freeform 11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27" name="Freeform 11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024" name="Line 116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025" name="Line 117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90" name="Group 118"/>
          <p:cNvGrpSpPr>
            <a:grpSpLocks/>
          </p:cNvGrpSpPr>
          <p:nvPr/>
        </p:nvGrpSpPr>
        <p:grpSpPr bwMode="auto">
          <a:xfrm>
            <a:off x="4087813" y="4279900"/>
            <a:ext cx="742950" cy="388938"/>
            <a:chOff x="4396" y="1245"/>
            <a:chExt cx="672" cy="248"/>
          </a:xfrm>
        </p:grpSpPr>
        <p:sp>
          <p:nvSpPr>
            <p:cNvPr id="8301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301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301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83015" name="Group 12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3018" name="Freeform 12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3019" name="Freeform 12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3016" name="Line 12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3017" name="Line 126"/>
            <p:cNvSpPr>
              <a:spLocks noChangeShapeType="1"/>
            </p:cNvSpPr>
            <p:nvPr/>
          </p:nvSpPr>
          <p:spPr bwMode="auto">
            <a:xfrm>
              <a:off x="5064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2991" name="Group 127"/>
          <p:cNvGrpSpPr>
            <a:grpSpLocks/>
          </p:cNvGrpSpPr>
          <p:nvPr/>
        </p:nvGrpSpPr>
        <p:grpSpPr bwMode="auto">
          <a:xfrm>
            <a:off x="6315075" y="881063"/>
            <a:ext cx="641350" cy="558800"/>
            <a:chOff x="-44" y="1473"/>
            <a:chExt cx="981" cy="1105"/>
          </a:xfrm>
        </p:grpSpPr>
        <p:pic>
          <p:nvPicPr>
            <p:cNvPr id="83010" name="Picture 12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11" name="Freeform 12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2" name="Group 130"/>
          <p:cNvGrpSpPr>
            <a:grpSpLocks/>
          </p:cNvGrpSpPr>
          <p:nvPr/>
        </p:nvGrpSpPr>
        <p:grpSpPr bwMode="auto">
          <a:xfrm>
            <a:off x="4918075" y="898525"/>
            <a:ext cx="641350" cy="558800"/>
            <a:chOff x="-44" y="1473"/>
            <a:chExt cx="981" cy="1105"/>
          </a:xfrm>
        </p:grpSpPr>
        <p:pic>
          <p:nvPicPr>
            <p:cNvPr id="83008" name="Picture 13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09" name="Freeform 13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3" name="Group 133"/>
          <p:cNvGrpSpPr>
            <a:grpSpLocks/>
          </p:cNvGrpSpPr>
          <p:nvPr/>
        </p:nvGrpSpPr>
        <p:grpSpPr bwMode="auto">
          <a:xfrm>
            <a:off x="5749925" y="849313"/>
            <a:ext cx="641350" cy="558800"/>
            <a:chOff x="-44" y="1473"/>
            <a:chExt cx="981" cy="1105"/>
          </a:xfrm>
        </p:grpSpPr>
        <p:pic>
          <p:nvPicPr>
            <p:cNvPr id="83006" name="Picture 13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07" name="Freeform 13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4" name="Group 136"/>
          <p:cNvGrpSpPr>
            <a:grpSpLocks/>
          </p:cNvGrpSpPr>
          <p:nvPr/>
        </p:nvGrpSpPr>
        <p:grpSpPr bwMode="auto">
          <a:xfrm>
            <a:off x="7473950" y="5551488"/>
            <a:ext cx="641350" cy="558800"/>
            <a:chOff x="-44" y="1473"/>
            <a:chExt cx="981" cy="1105"/>
          </a:xfrm>
        </p:grpSpPr>
        <p:pic>
          <p:nvPicPr>
            <p:cNvPr id="83004" name="Picture 13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05" name="Freeform 13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5" name="Group 139"/>
          <p:cNvGrpSpPr>
            <a:grpSpLocks/>
          </p:cNvGrpSpPr>
          <p:nvPr/>
        </p:nvGrpSpPr>
        <p:grpSpPr bwMode="auto">
          <a:xfrm>
            <a:off x="6523038" y="5514975"/>
            <a:ext cx="641350" cy="558800"/>
            <a:chOff x="-44" y="1473"/>
            <a:chExt cx="981" cy="1105"/>
          </a:xfrm>
        </p:grpSpPr>
        <p:pic>
          <p:nvPicPr>
            <p:cNvPr id="83002" name="Picture 14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03" name="Freeform 14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6" name="Group 142"/>
          <p:cNvGrpSpPr>
            <a:grpSpLocks/>
          </p:cNvGrpSpPr>
          <p:nvPr/>
        </p:nvGrpSpPr>
        <p:grpSpPr bwMode="auto">
          <a:xfrm>
            <a:off x="3497263" y="5522913"/>
            <a:ext cx="641350" cy="558800"/>
            <a:chOff x="-44" y="1473"/>
            <a:chExt cx="981" cy="1105"/>
          </a:xfrm>
        </p:grpSpPr>
        <p:pic>
          <p:nvPicPr>
            <p:cNvPr id="83000" name="Picture 14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3001" name="Freeform 14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2997" name="Group 145"/>
          <p:cNvGrpSpPr>
            <a:grpSpLocks/>
          </p:cNvGrpSpPr>
          <p:nvPr/>
        </p:nvGrpSpPr>
        <p:grpSpPr bwMode="auto">
          <a:xfrm>
            <a:off x="4419600" y="5564188"/>
            <a:ext cx="641350" cy="558800"/>
            <a:chOff x="-44" y="1473"/>
            <a:chExt cx="981" cy="1105"/>
          </a:xfrm>
        </p:grpSpPr>
        <p:pic>
          <p:nvPicPr>
            <p:cNvPr id="82998" name="Picture 14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999" name="Freeform 14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93" name="مربع نص 92"/>
          <p:cNvSpPr txBox="1"/>
          <p:nvPr/>
        </p:nvSpPr>
        <p:spPr>
          <a:xfrm>
            <a:off x="350384" y="6321754"/>
            <a:ext cx="684466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chemeClr val="accent1"/>
                </a:solidFill>
              </a:rPr>
              <a:t>*Figure 4.17 page 341: 3 Routers connects 6 Subnets    </a:t>
            </a:r>
            <a:endParaRPr lang="ar-SA" sz="2000" b="1" dirty="0">
              <a:solidFill>
                <a:schemeClr val="accent1"/>
              </a:solidFill>
            </a:endParaRPr>
          </a:p>
        </p:txBody>
      </p:sp>
      <p:pic>
        <p:nvPicPr>
          <p:cNvPr id="94" name="Picture 3">
            <a:extLst>
              <a:ext uri="{FF2B5EF4-FFF2-40B4-BE49-F238E27FC236}">
                <a16:creationId xmlns:a16="http://schemas.microsoft.com/office/drawing/2014/main" id="{A33FA184-A7D9-4333-98E2-B2CB37B019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6246" y="1372841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5" name="Picture 3">
            <a:extLst>
              <a:ext uri="{FF2B5EF4-FFF2-40B4-BE49-F238E27FC236}">
                <a16:creationId xmlns:a16="http://schemas.microsoft.com/office/drawing/2014/main" id="{AFE3F236-3798-4D1D-B2D1-54527E97FF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0246" y="5348494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6" name="Picture 3">
            <a:extLst>
              <a:ext uri="{FF2B5EF4-FFF2-40B4-BE49-F238E27FC236}">
                <a16:creationId xmlns:a16="http://schemas.microsoft.com/office/drawing/2014/main" id="{64341813-A475-42E0-A8B1-FF9AC684B4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8507" y="5335241"/>
            <a:ext cx="509587" cy="287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50019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24850" y="5660858"/>
            <a:ext cx="676275" cy="276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FBFBC5C8-7B83-4AB1-874F-04DD53374F0F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/>
              <a:t>23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pic>
        <p:nvPicPr>
          <p:cNvPr id="83971" name="Picture 1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056" y="899629"/>
            <a:ext cx="3770709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Rectangle 2"/>
          <p:cNvSpPr>
            <a:spLocks noGrp="1" noChangeArrowheads="1"/>
          </p:cNvSpPr>
          <p:nvPr>
            <p:ph type="title"/>
          </p:nvPr>
        </p:nvSpPr>
        <p:spPr>
          <a:xfrm>
            <a:off x="219334" y="155507"/>
            <a:ext cx="5829300" cy="8509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B050"/>
                </a:solidFill>
                <a:cs typeface="+mj-cs"/>
              </a:rPr>
              <a:t>*</a:t>
            </a:r>
            <a:r>
              <a:rPr lang="en-US" dirty="0">
                <a:cs typeface="+mj-cs"/>
              </a:rPr>
              <a:t>IP addressing: CIDR</a:t>
            </a:r>
            <a:br>
              <a:rPr lang="en-US" dirty="0">
                <a:cs typeface="+mj-cs"/>
              </a:rPr>
            </a:br>
            <a:r>
              <a:rPr lang="en-US" dirty="0">
                <a:cs typeface="+mj-cs"/>
              </a:rPr>
              <a:t>///</a:t>
            </a:r>
            <a:r>
              <a:rPr lang="en-US" dirty="0" err="1">
                <a:cs typeface="+mj-cs"/>
              </a:rPr>
              <a:t>CA14&amp;M</a:t>
            </a:r>
            <a:r>
              <a:rPr lang="en-US" dirty="0">
                <a:cs typeface="+mj-cs"/>
              </a:rPr>
              <a:t> Mon 2 Nov</a:t>
            </a:r>
          </a:p>
        </p:txBody>
      </p:sp>
      <p:sp>
        <p:nvSpPr>
          <p:cNvPr id="430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4887" y="994192"/>
            <a:ext cx="7588677" cy="2305599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dirty="0">
                <a:solidFill>
                  <a:srgbClr val="CC0000"/>
                </a:solidFill>
                <a:cs typeface="+mn-cs"/>
              </a:rPr>
              <a:t>CIDR:</a:t>
            </a:r>
            <a:r>
              <a:rPr lang="en-US" dirty="0">
                <a:cs typeface="+mn-cs"/>
              </a:rPr>
              <a:t> </a:t>
            </a:r>
            <a:r>
              <a:rPr lang="en-US" dirty="0">
                <a:solidFill>
                  <a:srgbClr val="CC0000"/>
                </a:solidFill>
                <a:cs typeface="+mn-cs"/>
              </a:rPr>
              <a:t>C</a:t>
            </a:r>
            <a:r>
              <a:rPr lang="en-US" dirty="0">
                <a:cs typeface="+mn-cs"/>
              </a:rPr>
              <a:t>lassless </a:t>
            </a:r>
            <a:r>
              <a:rPr lang="en-US" dirty="0" err="1">
                <a:solidFill>
                  <a:srgbClr val="CC0000"/>
                </a:solidFill>
                <a:cs typeface="+mn-cs"/>
              </a:rPr>
              <a:t>I</a:t>
            </a:r>
            <a:r>
              <a:rPr lang="en-US" dirty="0" err="1">
                <a:cs typeface="+mn-cs"/>
              </a:rPr>
              <a:t>nter</a:t>
            </a:r>
            <a:r>
              <a:rPr lang="en-US" dirty="0" err="1">
                <a:solidFill>
                  <a:srgbClr val="CC0000"/>
                </a:solidFill>
                <a:cs typeface="+mn-cs"/>
              </a:rPr>
              <a:t>D</a:t>
            </a:r>
            <a:r>
              <a:rPr lang="en-US" dirty="0" err="1">
                <a:cs typeface="+mn-cs"/>
              </a:rPr>
              <a:t>omain</a:t>
            </a:r>
            <a:r>
              <a:rPr lang="en-US" dirty="0">
                <a:cs typeface="+mn-cs"/>
              </a:rPr>
              <a:t> </a:t>
            </a:r>
            <a:r>
              <a:rPr lang="en-US" dirty="0">
                <a:solidFill>
                  <a:srgbClr val="CC0000"/>
                </a:solidFill>
                <a:cs typeface="+mn-cs"/>
              </a:rPr>
              <a:t>R</a:t>
            </a:r>
            <a:r>
              <a:rPr lang="en-US" dirty="0">
                <a:cs typeface="+mn-cs"/>
              </a:rPr>
              <a:t>outing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solidFill>
                  <a:srgbClr val="00B050"/>
                </a:solidFill>
              </a:rPr>
              <a:t>/Sider/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/>
              <a:t>subnet portion of address of arbitrary length </a:t>
            </a:r>
            <a:r>
              <a:rPr lang="en-US" dirty="0">
                <a:solidFill>
                  <a:srgbClr val="00B050"/>
                </a:solidFill>
              </a:rPr>
              <a:t>of bits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/>
              <a:t>address format: </a:t>
            </a:r>
            <a:r>
              <a:rPr lang="en-US" dirty="0" err="1">
                <a:solidFill>
                  <a:srgbClr val="CC0000"/>
                </a:solidFill>
              </a:rPr>
              <a:t>a.b.c.d</a:t>
            </a:r>
            <a:r>
              <a:rPr lang="en-US" dirty="0">
                <a:solidFill>
                  <a:srgbClr val="CC0000"/>
                </a:solidFill>
              </a:rPr>
              <a:t>/</a:t>
            </a:r>
            <a:r>
              <a:rPr lang="en-US" dirty="0">
                <a:solidFill>
                  <a:srgbClr val="00B050"/>
                </a:solidFill>
              </a:rPr>
              <a:t>n</a:t>
            </a:r>
            <a:r>
              <a:rPr lang="en-US" dirty="0"/>
              <a:t>, where </a:t>
            </a:r>
            <a:r>
              <a:rPr lang="en-US" dirty="0">
                <a:solidFill>
                  <a:srgbClr val="00B050"/>
                </a:solidFill>
              </a:rPr>
              <a:t>n</a:t>
            </a:r>
            <a:r>
              <a:rPr lang="en-US" dirty="0"/>
              <a:t> is # bits in subnet portion of address</a:t>
            </a:r>
          </a:p>
        </p:txBody>
      </p:sp>
      <p:sp>
        <p:nvSpPr>
          <p:cNvPr id="83974" name="Text Box 5"/>
          <p:cNvSpPr txBox="1">
            <a:spLocks noChangeArrowheads="1"/>
          </p:cNvSpPr>
          <p:nvPr/>
        </p:nvSpPr>
        <p:spPr bwMode="auto">
          <a:xfrm>
            <a:off x="2135983" y="3699624"/>
            <a:ext cx="61146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99"/>
                </a:solidFill>
              </a:rPr>
              <a:t>11001000  00010111  0001000</a:t>
            </a:r>
            <a:r>
              <a:rPr lang="en-US" altLang="en-US" dirty="0">
                <a:solidFill>
                  <a:srgbClr val="000000"/>
                </a:solidFill>
              </a:rPr>
              <a:t>0  00000000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83975" name="Text Box 6"/>
          <p:cNvSpPr txBox="1">
            <a:spLocks noChangeArrowheads="1"/>
          </p:cNvSpPr>
          <p:nvPr/>
        </p:nvSpPr>
        <p:spPr bwMode="auto">
          <a:xfrm>
            <a:off x="3825480" y="3155111"/>
            <a:ext cx="8771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99"/>
                </a:solidFill>
              </a:rPr>
              <a:t>subnet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99"/>
                </a:solidFill>
              </a:rPr>
              <a:t>part</a:t>
            </a:r>
          </a:p>
        </p:txBody>
      </p:sp>
      <p:sp>
        <p:nvSpPr>
          <p:cNvPr id="83976" name="Text Box 7"/>
          <p:cNvSpPr txBox="1">
            <a:spLocks noChangeArrowheads="1"/>
          </p:cNvSpPr>
          <p:nvPr/>
        </p:nvSpPr>
        <p:spPr bwMode="auto">
          <a:xfrm>
            <a:off x="6971116" y="3118599"/>
            <a:ext cx="62068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00"/>
                </a:solidFill>
              </a:rPr>
              <a:t>host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00"/>
                </a:solidFill>
              </a:rPr>
              <a:t>part</a:t>
            </a:r>
          </a:p>
        </p:txBody>
      </p:sp>
      <p:sp>
        <p:nvSpPr>
          <p:cNvPr id="83977" name="Line 8"/>
          <p:cNvSpPr>
            <a:spLocks noChangeShapeType="1"/>
          </p:cNvSpPr>
          <p:nvPr/>
        </p:nvSpPr>
        <p:spPr bwMode="auto">
          <a:xfrm>
            <a:off x="5123274" y="3464674"/>
            <a:ext cx="1215628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83978" name="Line 11"/>
          <p:cNvSpPr>
            <a:spLocks noChangeShapeType="1"/>
          </p:cNvSpPr>
          <p:nvPr/>
        </p:nvSpPr>
        <p:spPr bwMode="auto">
          <a:xfrm flipV="1">
            <a:off x="7616444" y="3453561"/>
            <a:ext cx="44648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83979" name="Text Box 12"/>
          <p:cNvSpPr txBox="1">
            <a:spLocks noChangeArrowheads="1"/>
          </p:cNvSpPr>
          <p:nvPr/>
        </p:nvSpPr>
        <p:spPr bwMode="auto">
          <a:xfrm>
            <a:off x="3588545" y="4152891"/>
            <a:ext cx="22397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200.23.16.0/23</a:t>
            </a: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83980" name="Line 14"/>
          <p:cNvSpPr>
            <a:spLocks noChangeShapeType="1"/>
          </p:cNvSpPr>
          <p:nvPr/>
        </p:nvSpPr>
        <p:spPr bwMode="auto">
          <a:xfrm flipH="1">
            <a:off x="2259810" y="3455149"/>
            <a:ext cx="1078706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83981" name="Line 15"/>
          <p:cNvSpPr>
            <a:spLocks noChangeShapeType="1"/>
          </p:cNvSpPr>
          <p:nvPr/>
        </p:nvSpPr>
        <p:spPr bwMode="auto">
          <a:xfrm flipH="1">
            <a:off x="6425807" y="3466261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cxnSp>
        <p:nvCxnSpPr>
          <p:cNvPr id="3" name="رابط مستقيم 2">
            <a:extLst>
              <a:ext uri="{FF2B5EF4-FFF2-40B4-BE49-F238E27FC236}">
                <a16:creationId xmlns:a16="http://schemas.microsoft.com/office/drawing/2014/main" id="{F9D4F8FA-4AFA-4FA2-88DD-0141DAD43FDA}"/>
              </a:ext>
            </a:extLst>
          </p:cNvPr>
          <p:cNvCxnSpPr/>
          <p:nvPr/>
        </p:nvCxnSpPr>
        <p:spPr bwMode="auto">
          <a:xfrm>
            <a:off x="6387548" y="3299791"/>
            <a:ext cx="0" cy="1113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Text Box 5">
            <a:extLst>
              <a:ext uri="{FF2B5EF4-FFF2-40B4-BE49-F238E27FC236}">
                <a16:creationId xmlns:a16="http://schemas.microsoft.com/office/drawing/2014/main" id="{1E97DF70-1542-4F0B-B7F3-4BEC49DB2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9114" y="5256754"/>
            <a:ext cx="61146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99"/>
                </a:solidFill>
              </a:rPr>
              <a:t>11001000  00010111  00</a:t>
            </a:r>
            <a:r>
              <a:rPr lang="en-US" altLang="en-US" dirty="0"/>
              <a:t>010000 </a:t>
            </a:r>
            <a:r>
              <a:rPr lang="en-US" altLang="en-US" dirty="0">
                <a:solidFill>
                  <a:srgbClr val="000000"/>
                </a:solidFill>
              </a:rPr>
              <a:t> 00000000</a:t>
            </a:r>
            <a:endParaRPr lang="en-US" altLang="en-US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" name="Text Box 6">
            <a:extLst>
              <a:ext uri="{FF2B5EF4-FFF2-40B4-BE49-F238E27FC236}">
                <a16:creationId xmlns:a16="http://schemas.microsoft.com/office/drawing/2014/main" id="{92D15DE4-CC8A-4466-BEAF-0D6E0D4214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8611" y="4712241"/>
            <a:ext cx="87716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99"/>
                </a:solidFill>
              </a:rPr>
              <a:t>subnet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99"/>
                </a:solidFill>
              </a:rPr>
              <a:t>part</a:t>
            </a:r>
          </a:p>
        </p:txBody>
      </p:sp>
      <p:sp>
        <p:nvSpPr>
          <p:cNvPr id="18" name="Text Box 7">
            <a:extLst>
              <a:ext uri="{FF2B5EF4-FFF2-40B4-BE49-F238E27FC236}">
                <a16:creationId xmlns:a16="http://schemas.microsoft.com/office/drawing/2014/main" id="{028721A4-5D9D-4CC9-9B29-BD5975F65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4247" y="4675729"/>
            <a:ext cx="62068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00"/>
                </a:solidFill>
              </a:rPr>
              <a:t>host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800" dirty="0">
                <a:solidFill>
                  <a:srgbClr val="000000"/>
                </a:solidFill>
              </a:rPr>
              <a:t>part</a:t>
            </a:r>
          </a:p>
        </p:txBody>
      </p:sp>
      <p:sp>
        <p:nvSpPr>
          <p:cNvPr id="19" name="Line 8">
            <a:extLst>
              <a:ext uri="{FF2B5EF4-FFF2-40B4-BE49-F238E27FC236}">
                <a16:creationId xmlns:a16="http://schemas.microsoft.com/office/drawing/2014/main" id="{EF29413C-D316-4943-9AAF-13B7F4B65A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56405" y="5009322"/>
            <a:ext cx="409508" cy="1248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0" name="Line 11">
            <a:extLst>
              <a:ext uri="{FF2B5EF4-FFF2-40B4-BE49-F238E27FC236}">
                <a16:creationId xmlns:a16="http://schemas.microsoft.com/office/drawing/2014/main" id="{B36F9E8D-782A-4B90-B6BA-9C5FCCFBA41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649575" y="5010691"/>
            <a:ext cx="446484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1" name="Text Box 12">
            <a:extLst>
              <a:ext uri="{FF2B5EF4-FFF2-40B4-BE49-F238E27FC236}">
                <a16:creationId xmlns:a16="http://schemas.microsoft.com/office/drawing/2014/main" id="{3AE61073-CED9-4867-9FA8-7910E1ACC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7363" y="5723273"/>
            <a:ext cx="22397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0000"/>
                </a:solidFill>
              </a:rPr>
              <a:t>200.23.16.0/18</a:t>
            </a:r>
            <a:endParaRPr lang="en-US" altLang="en-US" sz="1800" dirty="0">
              <a:solidFill>
                <a:srgbClr val="000000"/>
              </a:solidFill>
            </a:endParaRPr>
          </a:p>
        </p:txBody>
      </p:sp>
      <p:sp>
        <p:nvSpPr>
          <p:cNvPr id="22" name="Line 14">
            <a:extLst>
              <a:ext uri="{FF2B5EF4-FFF2-40B4-BE49-F238E27FC236}">
                <a16:creationId xmlns:a16="http://schemas.microsoft.com/office/drawing/2014/main" id="{F70F075A-ECB6-4460-96CC-C565E23A58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92941" y="5012279"/>
            <a:ext cx="1078706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23" name="Line 15">
            <a:extLst>
              <a:ext uri="{FF2B5EF4-FFF2-40B4-BE49-F238E27FC236}">
                <a16:creationId xmlns:a16="http://schemas.microsoft.com/office/drawing/2014/main" id="{5374D9C6-3C25-4AB5-96C0-C032217616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592417" y="5022574"/>
            <a:ext cx="1352296" cy="81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cxnSp>
        <p:nvCxnSpPr>
          <p:cNvPr id="24" name="رابط مستقيم 23">
            <a:extLst>
              <a:ext uri="{FF2B5EF4-FFF2-40B4-BE49-F238E27FC236}">
                <a16:creationId xmlns:a16="http://schemas.microsoft.com/office/drawing/2014/main" id="{796BF106-E450-4499-B772-945E95EF2755}"/>
              </a:ext>
            </a:extLst>
          </p:cNvPr>
          <p:cNvCxnSpPr/>
          <p:nvPr/>
        </p:nvCxnSpPr>
        <p:spPr bwMode="auto">
          <a:xfrm>
            <a:off x="5572539" y="4962939"/>
            <a:ext cx="0" cy="111318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3653382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849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E59872F-B163-406D-BA12-816A6F37AA41}" type="slidenum">
              <a:rPr lang="en-US" altLang="en-US" sz="1200">
                <a:latin typeface="Tahoma" panose="020B0604030504040204" pitchFamily="34" charset="0"/>
              </a:rPr>
              <a:pPr/>
              <a:t>24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84995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325" y="1047750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4996" name="Rectangle 2"/>
          <p:cNvSpPr>
            <a:spLocks noGrp="1" noChangeArrowheads="1"/>
          </p:cNvSpPr>
          <p:nvPr>
            <p:ph type="title"/>
          </p:nvPr>
        </p:nvSpPr>
        <p:spPr>
          <a:xfrm>
            <a:off x="130629" y="228600"/>
            <a:ext cx="8824685" cy="1143000"/>
          </a:xfrm>
        </p:spPr>
        <p:txBody>
          <a:bodyPr/>
          <a:lstStyle/>
          <a:p>
            <a:r>
              <a:rPr lang="en-US" altLang="en-US" dirty="0"/>
              <a:t>IP addresses: how to get one?</a:t>
            </a:r>
            <a:br>
              <a:rPr lang="ar-SA" altLang="en-US" dirty="0"/>
            </a:br>
            <a:r>
              <a:rPr lang="en-US" altLang="en-US" dirty="0"/>
              <a:t>///EA Mon </a:t>
            </a:r>
            <a:r>
              <a:rPr lang="en-US" altLang="en-US"/>
              <a:t>2 Nov </a:t>
            </a:r>
            <a:endParaRPr lang="en-US" altLang="en-US" sz="3600" dirty="0"/>
          </a:p>
        </p:txBody>
      </p:sp>
      <p:sp>
        <p:nvSpPr>
          <p:cNvPr id="8499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508125"/>
            <a:ext cx="8034338" cy="33591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CC0000"/>
                </a:solidFill>
              </a:rPr>
              <a:t>Q:</a:t>
            </a:r>
            <a:r>
              <a:rPr lang="en-US" altLang="en-US" dirty="0"/>
              <a:t> How does a </a:t>
            </a:r>
            <a:r>
              <a:rPr lang="en-US" altLang="en-US" i="1" dirty="0"/>
              <a:t>host</a:t>
            </a:r>
            <a:r>
              <a:rPr lang="en-US" altLang="en-US" dirty="0"/>
              <a:t> get IP address?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r>
              <a:rPr lang="en-US" altLang="en-US" dirty="0"/>
              <a:t>hard-coded by system admin in a file</a:t>
            </a:r>
          </a:p>
          <a:p>
            <a:pPr lvl="1"/>
            <a:r>
              <a:rPr lang="en-US" altLang="en-US" dirty="0"/>
              <a:t>Windows: control-panel-&gt;network-&gt;configuration-&gt;</a:t>
            </a:r>
            <a:r>
              <a:rPr lang="en-US" altLang="en-US" dirty="0" err="1"/>
              <a:t>tcp</a:t>
            </a:r>
            <a:r>
              <a:rPr lang="en-US" altLang="en-US" dirty="0"/>
              <a:t>/</a:t>
            </a:r>
            <a:r>
              <a:rPr lang="en-US" altLang="en-US" dirty="0" err="1"/>
              <a:t>ip</a:t>
            </a:r>
            <a:r>
              <a:rPr lang="en-US" altLang="en-US" dirty="0"/>
              <a:t>-&gt;properties</a:t>
            </a:r>
          </a:p>
          <a:p>
            <a:pPr lvl="1"/>
            <a:r>
              <a:rPr lang="en-US" altLang="en-US" dirty="0"/>
              <a:t>UNIX: /</a:t>
            </a:r>
            <a:r>
              <a:rPr lang="en-US" altLang="en-US" dirty="0" err="1"/>
              <a:t>etc</a:t>
            </a:r>
            <a:r>
              <a:rPr lang="en-US" altLang="en-US" dirty="0"/>
              <a:t>/</a:t>
            </a:r>
            <a:r>
              <a:rPr lang="en-US" altLang="en-US" dirty="0" err="1"/>
              <a:t>rc.config</a:t>
            </a:r>
            <a:endParaRPr lang="en-US" altLang="en-US" dirty="0"/>
          </a:p>
          <a:p>
            <a:r>
              <a:rPr lang="en-US" altLang="en-US" dirty="0" err="1">
                <a:solidFill>
                  <a:srgbClr val="CC0000"/>
                </a:solidFill>
              </a:rPr>
              <a:t>DHCP</a:t>
            </a:r>
            <a:r>
              <a:rPr lang="en-US" altLang="en-US" dirty="0">
                <a:solidFill>
                  <a:srgbClr val="CC0000"/>
                </a:solidFill>
              </a:rPr>
              <a:t>:</a:t>
            </a:r>
            <a:r>
              <a:rPr lang="en-US" altLang="en-US" dirty="0"/>
              <a:t> </a:t>
            </a:r>
            <a:r>
              <a:rPr lang="en-US" altLang="en-US" dirty="0">
                <a:solidFill>
                  <a:srgbClr val="CC0000"/>
                </a:solidFill>
              </a:rPr>
              <a:t>D</a:t>
            </a:r>
            <a:r>
              <a:rPr lang="en-US" altLang="en-US" dirty="0"/>
              <a:t>ynamic </a:t>
            </a:r>
            <a:r>
              <a:rPr lang="en-US" altLang="en-US" dirty="0">
                <a:solidFill>
                  <a:srgbClr val="CC0000"/>
                </a:solidFill>
              </a:rPr>
              <a:t>H</a:t>
            </a:r>
            <a:r>
              <a:rPr lang="en-US" altLang="en-US" dirty="0"/>
              <a:t>ost </a:t>
            </a:r>
            <a:r>
              <a:rPr lang="en-US" altLang="en-US" dirty="0">
                <a:solidFill>
                  <a:srgbClr val="CC0000"/>
                </a:solidFill>
              </a:rPr>
              <a:t>C</a:t>
            </a:r>
            <a:r>
              <a:rPr lang="en-US" altLang="en-US" dirty="0"/>
              <a:t>onfiguration </a:t>
            </a:r>
            <a:r>
              <a:rPr lang="en-US" altLang="en-US" dirty="0">
                <a:solidFill>
                  <a:srgbClr val="CC0000"/>
                </a:solidFill>
              </a:rPr>
              <a:t>P</a:t>
            </a:r>
            <a:r>
              <a:rPr lang="en-US" altLang="en-US" dirty="0"/>
              <a:t>rotocol: dynamically get address from as server</a:t>
            </a:r>
          </a:p>
          <a:p>
            <a:pPr lvl="1"/>
            <a:r>
              <a:rPr lang="ja-JP" altLang="en-US" dirty="0"/>
              <a:t>“</a:t>
            </a:r>
            <a:r>
              <a:rPr lang="en-US" altLang="ja-JP" dirty="0"/>
              <a:t>plug-and-play</a:t>
            </a:r>
            <a:r>
              <a:rPr lang="ja-JP" altLang="en-US" sz="2800" dirty="0"/>
              <a:t>”</a:t>
            </a:r>
            <a:r>
              <a:rPr lang="en-US" altLang="ja-JP" sz="2800" dirty="0"/>
              <a:t>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  <a:p>
            <a:endParaRPr lang="en-US" altLang="en-US" sz="2400" dirty="0"/>
          </a:p>
        </p:txBody>
      </p:sp>
      <p:sp>
        <p:nvSpPr>
          <p:cNvPr id="7" name="مستطيل 6"/>
          <p:cNvSpPr/>
          <p:nvPr/>
        </p:nvSpPr>
        <p:spPr>
          <a:xfrm>
            <a:off x="231051" y="6351588"/>
            <a:ext cx="1518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*more ( </a:t>
            </a:r>
            <a:r>
              <a:rPr lang="en-US" b="1" dirty="0">
                <a:solidFill>
                  <a:schemeClr val="accent1"/>
                </a:solidFill>
                <a:hlinkClick r:id="rId3" action="ppaction://hlinkpres?slideindex=1&amp;slidetitle="/>
              </a:rPr>
              <a:t>++  </a:t>
            </a:r>
            <a:r>
              <a:rPr lang="en-US" b="1" dirty="0">
                <a:solidFill>
                  <a:schemeClr val="accent1"/>
                </a:solidFill>
              </a:rPr>
              <a:t>)</a:t>
            </a:r>
            <a:endParaRPr lang="ar-SA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39776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860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2AE02F7C-7615-49BB-929C-EA691489F876}" type="slidenum">
              <a:rPr lang="en-US" altLang="en-US" sz="1200">
                <a:latin typeface="Tahoma" panose="020B0604030504040204" pitchFamily="34" charset="0"/>
              </a:rPr>
              <a:pPr/>
              <a:t>25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86019" name="Picture 4" descr="underline_bas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63" y="1025525"/>
            <a:ext cx="82280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61" name="Rectangle 2"/>
          <p:cNvSpPr>
            <a:spLocks noGrp="1" noChangeArrowheads="1"/>
          </p:cNvSpPr>
          <p:nvPr>
            <p:ph type="title"/>
          </p:nvPr>
        </p:nvSpPr>
        <p:spPr>
          <a:xfrm>
            <a:off x="177800" y="268288"/>
            <a:ext cx="8826500" cy="1143000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DHCP: </a:t>
            </a:r>
            <a:r>
              <a:rPr lang="en-US" sz="3400">
                <a:ea typeface="ＭＳ Ｐゴシック" charset="0"/>
                <a:cs typeface="+mj-cs"/>
              </a:rPr>
              <a:t>Dynamic Host Configuration Protocol</a:t>
            </a:r>
          </a:p>
        </p:txBody>
      </p:sp>
      <p:sp>
        <p:nvSpPr>
          <p:cNvPr id="8602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587500"/>
            <a:ext cx="8632825" cy="33591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CC0000"/>
                </a:solidFill>
              </a:rPr>
              <a:t>goal:</a:t>
            </a:r>
            <a:r>
              <a:rPr lang="en-US" altLang="en-US" sz="2400" dirty="0"/>
              <a:t> allow host to </a:t>
            </a:r>
            <a:r>
              <a:rPr lang="en-US" altLang="en-US" sz="2400" i="1" dirty="0"/>
              <a:t>dynamically </a:t>
            </a:r>
            <a:r>
              <a:rPr lang="en-US" altLang="en-US" sz="2400" dirty="0"/>
              <a:t>obtain its IP address from network server when it joins network</a:t>
            </a:r>
          </a:p>
          <a:p>
            <a:pPr lvl="1"/>
            <a:r>
              <a:rPr lang="en-US" altLang="en-US" dirty="0"/>
              <a:t>can renew its lease on address in use</a:t>
            </a:r>
          </a:p>
          <a:p>
            <a:pPr lvl="1"/>
            <a:r>
              <a:rPr lang="en-US" altLang="en-US" dirty="0"/>
              <a:t>allows reuse of addresses (only hold address while connected/</a:t>
            </a:r>
            <a:r>
              <a:rPr lang="ja-JP" altLang="en-US" dirty="0"/>
              <a:t>“</a:t>
            </a:r>
            <a:r>
              <a:rPr lang="en-US" altLang="ja-JP" dirty="0"/>
              <a:t>on</a:t>
            </a:r>
            <a:r>
              <a:rPr lang="ja-JP" altLang="en-US" dirty="0"/>
              <a:t>”</a:t>
            </a:r>
            <a:r>
              <a:rPr lang="en-US" altLang="ja-JP" dirty="0"/>
              <a:t>)</a:t>
            </a:r>
          </a:p>
          <a:p>
            <a:pPr lvl="1"/>
            <a:r>
              <a:rPr lang="en-US" altLang="en-US" dirty="0"/>
              <a:t>support for mobile users who want to join network (more shortly)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 dirty="0" err="1">
                <a:solidFill>
                  <a:srgbClr val="CC0000"/>
                </a:solidFill>
              </a:rPr>
              <a:t>DHCP</a:t>
            </a:r>
            <a:r>
              <a:rPr lang="en-US" altLang="en-US" i="1" dirty="0">
                <a:solidFill>
                  <a:srgbClr val="CC0000"/>
                </a:solidFill>
              </a:rPr>
              <a:t> overview:</a:t>
            </a:r>
          </a:p>
          <a:p>
            <a:pPr lvl="1"/>
            <a:r>
              <a:rPr lang="en-US" altLang="en-US" dirty="0"/>
              <a:t>host broadcasts </a:t>
            </a:r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altLang="ja-JP" dirty="0" err="1">
                <a:solidFill>
                  <a:srgbClr val="CC0000"/>
                </a:solidFill>
              </a:rPr>
              <a:t>DHCP</a:t>
            </a:r>
            <a:r>
              <a:rPr lang="en-US" altLang="ja-JP" dirty="0">
                <a:solidFill>
                  <a:srgbClr val="CC0000"/>
                </a:solidFill>
              </a:rPr>
              <a:t> discover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altLang="ja-JP" dirty="0"/>
              <a:t> </a:t>
            </a:r>
            <a:r>
              <a:rPr lang="en-US" altLang="ja-JP" dirty="0" err="1"/>
              <a:t>msg</a:t>
            </a:r>
            <a:r>
              <a:rPr lang="en-US" altLang="ja-JP" dirty="0"/>
              <a:t> [optional]</a:t>
            </a:r>
          </a:p>
          <a:p>
            <a:pPr lvl="1"/>
            <a:r>
              <a:rPr lang="en-US" altLang="en-US" dirty="0" err="1"/>
              <a:t>DHCP</a:t>
            </a:r>
            <a:r>
              <a:rPr lang="en-US" altLang="en-US" dirty="0"/>
              <a:t> server responds with </a:t>
            </a:r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altLang="ja-JP" dirty="0" err="1">
                <a:solidFill>
                  <a:srgbClr val="CC0000"/>
                </a:solidFill>
              </a:rPr>
              <a:t>DHCP</a:t>
            </a:r>
            <a:r>
              <a:rPr lang="en-US" altLang="ja-JP" dirty="0">
                <a:solidFill>
                  <a:srgbClr val="CC0000"/>
                </a:solidFill>
              </a:rPr>
              <a:t> offer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altLang="ja-JP" dirty="0"/>
              <a:t> </a:t>
            </a:r>
            <a:r>
              <a:rPr lang="en-US" altLang="ja-JP" dirty="0" err="1"/>
              <a:t>msg</a:t>
            </a:r>
            <a:r>
              <a:rPr lang="en-US" altLang="ja-JP" dirty="0"/>
              <a:t> [optional]</a:t>
            </a:r>
          </a:p>
          <a:p>
            <a:pPr lvl="1"/>
            <a:r>
              <a:rPr lang="en-US" altLang="en-US" dirty="0"/>
              <a:t>host requests IP address: </a:t>
            </a:r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altLang="ja-JP" dirty="0" err="1">
                <a:solidFill>
                  <a:srgbClr val="CC0000"/>
                </a:solidFill>
              </a:rPr>
              <a:t>DHCP</a:t>
            </a:r>
            <a:r>
              <a:rPr lang="en-US" altLang="ja-JP" dirty="0">
                <a:solidFill>
                  <a:srgbClr val="CC0000"/>
                </a:solidFill>
              </a:rPr>
              <a:t> request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altLang="ja-JP" dirty="0"/>
              <a:t> </a:t>
            </a:r>
            <a:r>
              <a:rPr lang="en-US" altLang="ja-JP" dirty="0" err="1"/>
              <a:t>msg</a:t>
            </a:r>
            <a:endParaRPr lang="en-US" altLang="ja-JP" dirty="0"/>
          </a:p>
          <a:p>
            <a:pPr lvl="1"/>
            <a:r>
              <a:rPr lang="en-US" altLang="en-US" dirty="0" err="1"/>
              <a:t>DHCP</a:t>
            </a:r>
            <a:r>
              <a:rPr lang="en-US" altLang="en-US" dirty="0"/>
              <a:t> server sends address: </a:t>
            </a:r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altLang="ja-JP" dirty="0" err="1">
                <a:solidFill>
                  <a:srgbClr val="CC0000"/>
                </a:solidFill>
              </a:rPr>
              <a:t>DHCP</a:t>
            </a:r>
            <a:r>
              <a:rPr lang="en-US" altLang="ja-JP" dirty="0">
                <a:solidFill>
                  <a:srgbClr val="CC0000"/>
                </a:solidFill>
              </a:rPr>
              <a:t> </a:t>
            </a:r>
            <a:r>
              <a:rPr lang="en-US" altLang="ja-JP" dirty="0" err="1">
                <a:solidFill>
                  <a:srgbClr val="CC0000"/>
                </a:solidFill>
              </a:rPr>
              <a:t>ack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altLang="ja-JP" dirty="0"/>
              <a:t> </a:t>
            </a:r>
            <a:r>
              <a:rPr lang="en-US" altLang="ja-JP" dirty="0" err="1"/>
              <a:t>msg</a:t>
            </a:r>
            <a:r>
              <a:rPr lang="en-US" altLang="ja-JP" dirty="0"/>
              <a:t> </a:t>
            </a:r>
          </a:p>
          <a:p>
            <a:endParaRPr lang="en-US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880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4EE7B0CD-BE68-4FE4-A9F4-7456F1C79D41}" type="slidenum">
              <a:rPr lang="en-US" altLang="en-US" sz="1200">
                <a:latin typeface="Tahoma" panose="020B0604030504040204" pitchFamily="34" charset="0"/>
              </a:rPr>
              <a:pPr/>
              <a:t>26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6084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255588"/>
            <a:ext cx="6824663" cy="898525"/>
          </a:xfrm>
        </p:spPr>
        <p:txBody>
          <a:bodyPr/>
          <a:lstStyle/>
          <a:p>
            <a:pPr>
              <a:defRPr/>
            </a:pPr>
            <a:r>
              <a:rPr lang="en-US" sz="4000" dirty="0" err="1">
                <a:ea typeface="ＭＳ Ｐゴシック" charset="0"/>
                <a:cs typeface="+mj-cs"/>
              </a:rPr>
              <a:t>DHCP</a:t>
            </a:r>
            <a:r>
              <a:rPr lang="en-US" sz="4000" dirty="0">
                <a:ea typeface="ＭＳ Ｐゴシック" charset="0"/>
                <a:cs typeface="+mj-cs"/>
              </a:rPr>
              <a:t> client-server scenario*</a:t>
            </a:r>
          </a:p>
        </p:txBody>
      </p:sp>
      <p:sp>
        <p:nvSpPr>
          <p:cNvPr id="88068" name="Rectangle 3"/>
          <p:cNvSpPr>
            <a:spLocks noChangeArrowheads="1"/>
          </p:cNvSpPr>
          <p:nvPr/>
        </p:nvSpPr>
        <p:spPr bwMode="auto">
          <a:xfrm>
            <a:off x="2408238" y="6037263"/>
            <a:ext cx="4978400" cy="3190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8069" name="Rectangle 63"/>
          <p:cNvSpPr>
            <a:spLocks noChangeArrowheads="1"/>
          </p:cNvSpPr>
          <p:nvPr/>
        </p:nvSpPr>
        <p:spPr bwMode="auto">
          <a:xfrm>
            <a:off x="6210300" y="6770688"/>
            <a:ext cx="857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70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altLang="en-US" sz="1800">
              <a:latin typeface="Comic Sans MS" panose="030F0702030302020204" pitchFamily="66" charset="0"/>
            </a:endParaRPr>
          </a:p>
        </p:txBody>
      </p:sp>
      <p:sp>
        <p:nvSpPr>
          <p:cNvPr id="88070" name="Text Box 97"/>
          <p:cNvSpPr txBox="1">
            <a:spLocks noChangeArrowheads="1"/>
          </p:cNvSpPr>
          <p:nvPr/>
        </p:nvSpPr>
        <p:spPr bwMode="auto">
          <a:xfrm>
            <a:off x="869950" y="1903413"/>
            <a:ext cx="1314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 i="1"/>
              <a:t>223.1.1.0/24</a:t>
            </a:r>
          </a:p>
        </p:txBody>
      </p:sp>
      <p:sp>
        <p:nvSpPr>
          <p:cNvPr id="88071" name="Text Box 98"/>
          <p:cNvSpPr txBox="1">
            <a:spLocks noChangeArrowheads="1"/>
          </p:cNvSpPr>
          <p:nvPr/>
        </p:nvSpPr>
        <p:spPr bwMode="auto">
          <a:xfrm>
            <a:off x="4348163" y="4398963"/>
            <a:ext cx="1314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 i="1"/>
              <a:t>223.1.2.0/24</a:t>
            </a:r>
          </a:p>
        </p:txBody>
      </p:sp>
      <p:sp>
        <p:nvSpPr>
          <p:cNvPr id="88072" name="Text Box 99"/>
          <p:cNvSpPr txBox="1">
            <a:spLocks noChangeArrowheads="1"/>
          </p:cNvSpPr>
          <p:nvPr/>
        </p:nvSpPr>
        <p:spPr bwMode="auto">
          <a:xfrm>
            <a:off x="2651125" y="5992813"/>
            <a:ext cx="13144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 i="1"/>
              <a:t>223.1.3.0/24</a:t>
            </a:r>
          </a:p>
        </p:txBody>
      </p:sp>
      <p:sp>
        <p:nvSpPr>
          <p:cNvPr id="88073" name="Rectangle 100"/>
          <p:cNvSpPr>
            <a:spLocks noChangeArrowheads="1"/>
          </p:cNvSpPr>
          <p:nvPr/>
        </p:nvSpPr>
        <p:spPr bwMode="auto">
          <a:xfrm>
            <a:off x="1663700" y="4233863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8074" name="Freeform 101"/>
          <p:cNvSpPr>
            <a:spLocks/>
          </p:cNvSpPr>
          <p:nvPr/>
        </p:nvSpPr>
        <p:spPr bwMode="auto">
          <a:xfrm>
            <a:off x="1076325" y="2173288"/>
            <a:ext cx="1941513" cy="2049462"/>
          </a:xfrm>
          <a:custGeom>
            <a:avLst/>
            <a:gdLst>
              <a:gd name="T0" fmla="*/ 2147483647 w 1223"/>
              <a:gd name="T1" fmla="*/ 2147483647 h 1291"/>
              <a:gd name="T2" fmla="*/ 2147483647 w 1223"/>
              <a:gd name="T3" fmla="*/ 2147483647 h 1291"/>
              <a:gd name="T4" fmla="*/ 2147483647 w 1223"/>
              <a:gd name="T5" fmla="*/ 2147483647 h 1291"/>
              <a:gd name="T6" fmla="*/ 2147483647 w 1223"/>
              <a:gd name="T7" fmla="*/ 2147483647 h 1291"/>
              <a:gd name="T8" fmla="*/ 2147483647 w 1223"/>
              <a:gd name="T9" fmla="*/ 2147483647 h 1291"/>
              <a:gd name="T10" fmla="*/ 2147483647 w 1223"/>
              <a:gd name="T11" fmla="*/ 2147483647 h 1291"/>
              <a:gd name="T12" fmla="*/ 2147483647 w 1223"/>
              <a:gd name="T13" fmla="*/ 2147483647 h 1291"/>
              <a:gd name="T14" fmla="*/ 2147483647 w 1223"/>
              <a:gd name="T15" fmla="*/ 2147483647 h 1291"/>
              <a:gd name="T16" fmla="*/ 2147483647 w 1223"/>
              <a:gd name="T17" fmla="*/ 2147483647 h 1291"/>
              <a:gd name="T18" fmla="*/ 2147483647 w 1223"/>
              <a:gd name="T19" fmla="*/ 2147483647 h 1291"/>
              <a:gd name="T20" fmla="*/ 2147483647 w 1223"/>
              <a:gd name="T21" fmla="*/ 2147483647 h 1291"/>
              <a:gd name="T22" fmla="*/ 2147483647 w 1223"/>
              <a:gd name="T23" fmla="*/ 2147483647 h 1291"/>
              <a:gd name="T24" fmla="*/ 2147483647 w 1223"/>
              <a:gd name="T25" fmla="*/ 2147483647 h 1291"/>
              <a:gd name="T26" fmla="*/ 2147483647 w 1223"/>
              <a:gd name="T27" fmla="*/ 2147483647 h 1291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23"/>
              <a:gd name="T43" fmla="*/ 0 h 1291"/>
              <a:gd name="T44" fmla="*/ 1223 w 1223"/>
              <a:gd name="T45" fmla="*/ 1291 h 1291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5" name="Freeform 102"/>
          <p:cNvSpPr>
            <a:spLocks/>
          </p:cNvSpPr>
          <p:nvPr/>
        </p:nvSpPr>
        <p:spPr bwMode="auto">
          <a:xfrm>
            <a:off x="3603625" y="2482850"/>
            <a:ext cx="1906588" cy="1958975"/>
          </a:xfrm>
          <a:custGeom>
            <a:avLst/>
            <a:gdLst>
              <a:gd name="T0" fmla="*/ 2147483647 w 1201"/>
              <a:gd name="T1" fmla="*/ 2147483647 h 1234"/>
              <a:gd name="T2" fmla="*/ 2147483647 w 1201"/>
              <a:gd name="T3" fmla="*/ 2147483647 h 1234"/>
              <a:gd name="T4" fmla="*/ 2147483647 w 1201"/>
              <a:gd name="T5" fmla="*/ 2147483647 h 1234"/>
              <a:gd name="T6" fmla="*/ 2147483647 w 1201"/>
              <a:gd name="T7" fmla="*/ 2147483647 h 1234"/>
              <a:gd name="T8" fmla="*/ 2147483647 w 1201"/>
              <a:gd name="T9" fmla="*/ 2147483647 h 1234"/>
              <a:gd name="T10" fmla="*/ 2147483647 w 1201"/>
              <a:gd name="T11" fmla="*/ 2147483647 h 1234"/>
              <a:gd name="T12" fmla="*/ 2147483647 w 1201"/>
              <a:gd name="T13" fmla="*/ 2147483647 h 1234"/>
              <a:gd name="T14" fmla="*/ 2147483647 w 1201"/>
              <a:gd name="T15" fmla="*/ 2147483647 h 1234"/>
              <a:gd name="T16" fmla="*/ 2147483647 w 1201"/>
              <a:gd name="T17" fmla="*/ 2147483647 h 1234"/>
              <a:gd name="T18" fmla="*/ 2147483647 w 1201"/>
              <a:gd name="T19" fmla="*/ 2147483647 h 1234"/>
              <a:gd name="T20" fmla="*/ 2147483647 w 1201"/>
              <a:gd name="T21" fmla="*/ 2147483647 h 1234"/>
              <a:gd name="T22" fmla="*/ 2147483647 w 1201"/>
              <a:gd name="T23" fmla="*/ 2147483647 h 1234"/>
              <a:gd name="T24" fmla="*/ 2147483647 w 1201"/>
              <a:gd name="T25" fmla="*/ 2147483647 h 1234"/>
              <a:gd name="T26" fmla="*/ 2147483647 w 1201"/>
              <a:gd name="T27" fmla="*/ 2147483647 h 1234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w 1201"/>
              <a:gd name="T43" fmla="*/ 0 h 1234"/>
              <a:gd name="T44" fmla="*/ 1201 w 1201"/>
              <a:gd name="T45" fmla="*/ 1234 h 1234"/>
            </a:gdLst>
            <a:ahLst/>
            <a:cxnLst>
              <a:cxn ang="T28">
                <a:pos x="T0" y="T1"/>
              </a:cxn>
              <a:cxn ang="T29">
                <a:pos x="T2" y="T3"/>
              </a:cxn>
              <a:cxn ang="T30">
                <a:pos x="T4" y="T5"/>
              </a:cxn>
              <a:cxn ang="T31">
                <a:pos x="T6" y="T7"/>
              </a:cxn>
              <a:cxn ang="T32">
                <a:pos x="T8" y="T9"/>
              </a:cxn>
              <a:cxn ang="T33">
                <a:pos x="T10" y="T11"/>
              </a:cxn>
              <a:cxn ang="T34">
                <a:pos x="T12" y="T13"/>
              </a:cxn>
              <a:cxn ang="T35">
                <a:pos x="T14" y="T15"/>
              </a:cxn>
              <a:cxn ang="T36">
                <a:pos x="T16" y="T17"/>
              </a:cxn>
              <a:cxn ang="T37">
                <a:pos x="T18" y="T19"/>
              </a:cxn>
              <a:cxn ang="T38">
                <a:pos x="T20" y="T21"/>
              </a:cxn>
              <a:cxn ang="T39">
                <a:pos x="T22" y="T23"/>
              </a:cxn>
              <a:cxn ang="T40">
                <a:pos x="T24" y="T25"/>
              </a:cxn>
              <a:cxn ang="T41">
                <a:pos x="T26" y="T27"/>
              </a:cxn>
            </a:cxnLst>
            <a:rect l="T42" t="T43" r="T44" b="T45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6" name="Freeform 103"/>
          <p:cNvSpPr>
            <a:spLocks/>
          </p:cNvSpPr>
          <p:nvPr/>
        </p:nvSpPr>
        <p:spPr bwMode="auto">
          <a:xfrm>
            <a:off x="2276475" y="3916363"/>
            <a:ext cx="2041525" cy="1979612"/>
          </a:xfrm>
          <a:custGeom>
            <a:avLst/>
            <a:gdLst>
              <a:gd name="T0" fmla="*/ 2147483647 w 1286"/>
              <a:gd name="T1" fmla="*/ 2147483647 h 1247"/>
              <a:gd name="T2" fmla="*/ 2147483647 w 1286"/>
              <a:gd name="T3" fmla="*/ 2147483647 h 1247"/>
              <a:gd name="T4" fmla="*/ 2147483647 w 1286"/>
              <a:gd name="T5" fmla="*/ 2147483647 h 1247"/>
              <a:gd name="T6" fmla="*/ 2147483647 w 1286"/>
              <a:gd name="T7" fmla="*/ 2147483647 h 1247"/>
              <a:gd name="T8" fmla="*/ 2147483647 w 1286"/>
              <a:gd name="T9" fmla="*/ 2147483647 h 1247"/>
              <a:gd name="T10" fmla="*/ 2147483647 w 1286"/>
              <a:gd name="T11" fmla="*/ 2147483647 h 1247"/>
              <a:gd name="T12" fmla="*/ 2147483647 w 1286"/>
              <a:gd name="T13" fmla="*/ 2147483647 h 1247"/>
              <a:gd name="T14" fmla="*/ 2147483647 w 1286"/>
              <a:gd name="T15" fmla="*/ 2147483647 h 1247"/>
              <a:gd name="T16" fmla="*/ 2147483647 w 1286"/>
              <a:gd name="T17" fmla="*/ 2147483647 h 1247"/>
              <a:gd name="T18" fmla="*/ 2147483647 w 1286"/>
              <a:gd name="T19" fmla="*/ 2147483647 h 1247"/>
              <a:gd name="T20" fmla="*/ 2147483647 w 1286"/>
              <a:gd name="T21" fmla="*/ 2147483647 h 1247"/>
              <a:gd name="T22" fmla="*/ 2147483647 w 1286"/>
              <a:gd name="T23" fmla="*/ 2147483647 h 1247"/>
              <a:gd name="T24" fmla="*/ 2147483647 w 1286"/>
              <a:gd name="T25" fmla="*/ 2147483647 h 124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286"/>
              <a:gd name="T40" fmla="*/ 0 h 1247"/>
              <a:gd name="T41" fmla="*/ 1286 w 1286"/>
              <a:gd name="T42" fmla="*/ 1247 h 124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7" name="Line 104"/>
          <p:cNvSpPr>
            <a:spLocks noChangeShapeType="1"/>
          </p:cNvSpPr>
          <p:nvPr/>
        </p:nvSpPr>
        <p:spPr bwMode="auto">
          <a:xfrm>
            <a:off x="1625600" y="2695575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8" name="Line 106"/>
          <p:cNvSpPr>
            <a:spLocks noChangeShapeType="1"/>
          </p:cNvSpPr>
          <p:nvPr/>
        </p:nvSpPr>
        <p:spPr bwMode="auto">
          <a:xfrm flipV="1">
            <a:off x="1674813" y="3416300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79" name="Line 107"/>
          <p:cNvSpPr>
            <a:spLocks noChangeShapeType="1"/>
          </p:cNvSpPr>
          <p:nvPr/>
        </p:nvSpPr>
        <p:spPr bwMode="auto">
          <a:xfrm>
            <a:off x="1635125" y="3967163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0" name="Line 108"/>
          <p:cNvSpPr>
            <a:spLocks noChangeShapeType="1"/>
          </p:cNvSpPr>
          <p:nvPr/>
        </p:nvSpPr>
        <p:spPr bwMode="auto">
          <a:xfrm flipV="1">
            <a:off x="2478088" y="3544888"/>
            <a:ext cx="561975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1" name="Text Box 109"/>
          <p:cNvSpPr txBox="1">
            <a:spLocks noChangeArrowheads="1"/>
          </p:cNvSpPr>
          <p:nvPr/>
        </p:nvSpPr>
        <p:spPr bwMode="auto">
          <a:xfrm>
            <a:off x="1673225" y="2370138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223.1.1.1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082" name="Text Box 111"/>
          <p:cNvSpPr txBox="1">
            <a:spLocks noChangeArrowheads="1"/>
          </p:cNvSpPr>
          <p:nvPr/>
        </p:nvSpPr>
        <p:spPr bwMode="auto">
          <a:xfrm>
            <a:off x="1558925" y="3995738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223.1.1.3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083" name="Text Box 112"/>
          <p:cNvSpPr txBox="1">
            <a:spLocks noChangeArrowheads="1"/>
          </p:cNvSpPr>
          <p:nvPr/>
        </p:nvSpPr>
        <p:spPr bwMode="auto">
          <a:xfrm>
            <a:off x="2305050" y="3235325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223.1.1.4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084" name="Line 113"/>
          <p:cNvSpPr>
            <a:spLocks noChangeShapeType="1"/>
          </p:cNvSpPr>
          <p:nvPr/>
        </p:nvSpPr>
        <p:spPr bwMode="auto">
          <a:xfrm flipV="1">
            <a:off x="3552825" y="3546475"/>
            <a:ext cx="5334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5" name="Text Box 114"/>
          <p:cNvSpPr txBox="1">
            <a:spLocks noChangeArrowheads="1"/>
          </p:cNvSpPr>
          <p:nvPr/>
        </p:nvSpPr>
        <p:spPr bwMode="auto">
          <a:xfrm>
            <a:off x="3425825" y="3236913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223.1.2.9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086" name="Line 116"/>
          <p:cNvSpPr>
            <a:spLocks noChangeShapeType="1"/>
          </p:cNvSpPr>
          <p:nvPr/>
        </p:nvSpPr>
        <p:spPr bwMode="auto">
          <a:xfrm>
            <a:off x="4745038" y="285750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7" name="Line 117"/>
          <p:cNvSpPr>
            <a:spLocks noChangeShapeType="1"/>
          </p:cNvSpPr>
          <p:nvPr/>
        </p:nvSpPr>
        <p:spPr bwMode="auto">
          <a:xfrm>
            <a:off x="4799013" y="413385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8" name="Line 120"/>
          <p:cNvSpPr>
            <a:spLocks noChangeShapeType="1"/>
          </p:cNvSpPr>
          <p:nvPr/>
        </p:nvSpPr>
        <p:spPr bwMode="auto">
          <a:xfrm flipH="1">
            <a:off x="3311525" y="3886200"/>
            <a:ext cx="3175" cy="7080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89" name="Line 122"/>
          <p:cNvSpPr>
            <a:spLocks noChangeShapeType="1"/>
          </p:cNvSpPr>
          <p:nvPr/>
        </p:nvSpPr>
        <p:spPr bwMode="auto">
          <a:xfrm flipH="1" flipV="1">
            <a:off x="2736850" y="523081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90" name="Line 123"/>
          <p:cNvSpPr>
            <a:spLocks noChangeShapeType="1"/>
          </p:cNvSpPr>
          <p:nvPr/>
        </p:nvSpPr>
        <p:spPr bwMode="auto">
          <a:xfrm flipH="1" flipV="1">
            <a:off x="3878263" y="516413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8091" name="Text Box 124"/>
          <p:cNvSpPr txBox="1">
            <a:spLocks noChangeArrowheads="1"/>
          </p:cNvSpPr>
          <p:nvPr/>
        </p:nvSpPr>
        <p:spPr bwMode="auto">
          <a:xfrm>
            <a:off x="3849688" y="5041900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223.1.3.2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092" name="Text Box 127"/>
          <p:cNvSpPr txBox="1">
            <a:spLocks noChangeArrowheads="1"/>
          </p:cNvSpPr>
          <p:nvPr/>
        </p:nvSpPr>
        <p:spPr bwMode="auto">
          <a:xfrm>
            <a:off x="1701800" y="5053013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223.1.3.1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grpSp>
        <p:nvGrpSpPr>
          <p:cNvPr id="88093" name="Group 129"/>
          <p:cNvGrpSpPr>
            <a:grpSpLocks/>
          </p:cNvGrpSpPr>
          <p:nvPr/>
        </p:nvGrpSpPr>
        <p:grpSpPr bwMode="auto">
          <a:xfrm>
            <a:off x="1071563" y="2397125"/>
            <a:ext cx="641350" cy="558800"/>
            <a:chOff x="-44" y="1473"/>
            <a:chExt cx="981" cy="1105"/>
          </a:xfrm>
        </p:grpSpPr>
        <p:pic>
          <p:nvPicPr>
            <p:cNvPr id="88191" name="Picture 13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92" name="Freeform 13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094" name="Group 132"/>
          <p:cNvGrpSpPr>
            <a:grpSpLocks/>
          </p:cNvGrpSpPr>
          <p:nvPr/>
        </p:nvGrpSpPr>
        <p:grpSpPr bwMode="auto">
          <a:xfrm>
            <a:off x="1066800" y="3006725"/>
            <a:ext cx="641350" cy="558800"/>
            <a:chOff x="-44" y="1473"/>
            <a:chExt cx="981" cy="1105"/>
          </a:xfrm>
        </p:grpSpPr>
        <p:pic>
          <p:nvPicPr>
            <p:cNvPr id="88189" name="Picture 13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90" name="Freeform 13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095" name="Group 135"/>
          <p:cNvGrpSpPr>
            <a:grpSpLocks/>
          </p:cNvGrpSpPr>
          <p:nvPr/>
        </p:nvGrpSpPr>
        <p:grpSpPr bwMode="auto">
          <a:xfrm>
            <a:off x="1095375" y="3616325"/>
            <a:ext cx="641350" cy="558800"/>
            <a:chOff x="-44" y="1473"/>
            <a:chExt cx="981" cy="1105"/>
          </a:xfrm>
        </p:grpSpPr>
        <p:pic>
          <p:nvPicPr>
            <p:cNvPr id="88187" name="Picture 136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88" name="Freeform 137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096" name="Group 138"/>
          <p:cNvGrpSpPr>
            <a:grpSpLocks/>
          </p:cNvGrpSpPr>
          <p:nvPr/>
        </p:nvGrpSpPr>
        <p:grpSpPr bwMode="auto">
          <a:xfrm flipH="1">
            <a:off x="4803775" y="2565400"/>
            <a:ext cx="641350" cy="558800"/>
            <a:chOff x="-44" y="1473"/>
            <a:chExt cx="981" cy="1105"/>
          </a:xfrm>
        </p:grpSpPr>
        <p:pic>
          <p:nvPicPr>
            <p:cNvPr id="88185" name="Picture 13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86" name="Freeform 14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097" name="Group 141"/>
          <p:cNvGrpSpPr>
            <a:grpSpLocks/>
          </p:cNvGrpSpPr>
          <p:nvPr/>
        </p:nvGrpSpPr>
        <p:grpSpPr bwMode="auto">
          <a:xfrm flipH="1">
            <a:off x="4878388" y="3844925"/>
            <a:ext cx="641350" cy="558800"/>
            <a:chOff x="-44" y="1473"/>
            <a:chExt cx="981" cy="1105"/>
          </a:xfrm>
        </p:grpSpPr>
        <p:pic>
          <p:nvPicPr>
            <p:cNvPr id="88183" name="Picture 14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84" name="Freeform 14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098" name="Group 144"/>
          <p:cNvGrpSpPr>
            <a:grpSpLocks/>
          </p:cNvGrpSpPr>
          <p:nvPr/>
        </p:nvGrpSpPr>
        <p:grpSpPr bwMode="auto">
          <a:xfrm flipH="1">
            <a:off x="3670300" y="5368925"/>
            <a:ext cx="641350" cy="558800"/>
            <a:chOff x="-44" y="1473"/>
            <a:chExt cx="981" cy="1105"/>
          </a:xfrm>
        </p:grpSpPr>
        <p:pic>
          <p:nvPicPr>
            <p:cNvPr id="88181" name="Picture 14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82" name="Freeform 14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099" name="Group 147"/>
          <p:cNvGrpSpPr>
            <a:grpSpLocks/>
          </p:cNvGrpSpPr>
          <p:nvPr/>
        </p:nvGrpSpPr>
        <p:grpSpPr bwMode="auto">
          <a:xfrm flipH="1">
            <a:off x="2506663" y="5410200"/>
            <a:ext cx="641350" cy="558800"/>
            <a:chOff x="-44" y="1473"/>
            <a:chExt cx="981" cy="1105"/>
          </a:xfrm>
        </p:grpSpPr>
        <p:pic>
          <p:nvPicPr>
            <p:cNvPr id="88179" name="Picture 14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8180" name="Freeform 14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88100" name="Group 150"/>
          <p:cNvGrpSpPr>
            <a:grpSpLocks/>
          </p:cNvGrpSpPr>
          <p:nvPr/>
        </p:nvGrpSpPr>
        <p:grpSpPr bwMode="auto">
          <a:xfrm>
            <a:off x="2935288" y="3503613"/>
            <a:ext cx="698500" cy="355600"/>
            <a:chOff x="4396" y="1245"/>
            <a:chExt cx="672" cy="248"/>
          </a:xfrm>
        </p:grpSpPr>
        <p:sp>
          <p:nvSpPr>
            <p:cNvPr id="8817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817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8817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88174" name="Group 15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88177" name="Freeform 15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78" name="Freeform 15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8175" name="Line 157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76" name="Line 15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8101" name="Rectangle 162"/>
          <p:cNvSpPr>
            <a:spLocks noChangeArrowheads="1"/>
          </p:cNvSpPr>
          <p:nvPr/>
        </p:nvSpPr>
        <p:spPr bwMode="auto">
          <a:xfrm>
            <a:off x="1789113" y="311943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400"/>
          </a:p>
        </p:txBody>
      </p:sp>
      <p:sp>
        <p:nvSpPr>
          <p:cNvPr id="88102" name="Text Box 110"/>
          <p:cNvSpPr txBox="1">
            <a:spLocks noChangeArrowheads="1"/>
          </p:cNvSpPr>
          <p:nvPr/>
        </p:nvSpPr>
        <p:spPr bwMode="auto">
          <a:xfrm>
            <a:off x="1624013" y="3025775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223.1.1.2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103" name="Rectangle 165"/>
          <p:cNvSpPr>
            <a:spLocks noChangeArrowheads="1"/>
          </p:cNvSpPr>
          <p:nvPr/>
        </p:nvSpPr>
        <p:spPr bwMode="auto">
          <a:xfrm>
            <a:off x="4530725" y="3829050"/>
            <a:ext cx="288925" cy="233363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400"/>
          </a:p>
        </p:txBody>
      </p:sp>
      <p:sp>
        <p:nvSpPr>
          <p:cNvPr id="88104" name="Rectangle 166"/>
          <p:cNvSpPr>
            <a:spLocks noChangeArrowheads="1"/>
          </p:cNvSpPr>
          <p:nvPr/>
        </p:nvSpPr>
        <p:spPr bwMode="auto">
          <a:xfrm>
            <a:off x="3178175" y="4014788"/>
            <a:ext cx="288925" cy="233362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400"/>
          </a:p>
        </p:txBody>
      </p:sp>
      <p:sp>
        <p:nvSpPr>
          <p:cNvPr id="88105" name="Text Box 128"/>
          <p:cNvSpPr txBox="1">
            <a:spLocks noChangeArrowheads="1"/>
          </p:cNvSpPr>
          <p:nvPr/>
        </p:nvSpPr>
        <p:spPr bwMode="auto">
          <a:xfrm>
            <a:off x="2801938" y="3976688"/>
            <a:ext cx="1033462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223.1.3.27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106" name="Text Box 118"/>
          <p:cNvSpPr txBox="1">
            <a:spLocks noChangeArrowheads="1"/>
          </p:cNvSpPr>
          <p:nvPr/>
        </p:nvSpPr>
        <p:spPr bwMode="auto">
          <a:xfrm>
            <a:off x="3900488" y="3843338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223.1.2.2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107" name="Text Box 119"/>
          <p:cNvSpPr txBox="1">
            <a:spLocks noChangeArrowheads="1"/>
          </p:cNvSpPr>
          <p:nvPr/>
        </p:nvSpPr>
        <p:spPr bwMode="auto">
          <a:xfrm>
            <a:off x="4730750" y="2327275"/>
            <a:ext cx="9334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223.1.2.1</a:t>
            </a:r>
            <a:endParaRPr lang="en-US" altLang="en-US" sz="1400">
              <a:latin typeface="Comic Sans MS" panose="030F0702030302020204" pitchFamily="66" charset="0"/>
            </a:endParaRPr>
          </a:p>
        </p:txBody>
      </p:sp>
      <p:sp>
        <p:nvSpPr>
          <p:cNvPr id="88108" name="Text Box 168"/>
          <p:cNvSpPr txBox="1">
            <a:spLocks noChangeArrowheads="1"/>
          </p:cNvSpPr>
          <p:nvPr/>
        </p:nvSpPr>
        <p:spPr bwMode="auto">
          <a:xfrm>
            <a:off x="3465513" y="1760538"/>
            <a:ext cx="906462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 i="1">
                <a:solidFill>
                  <a:srgbClr val="CC0000"/>
                </a:solidFill>
              </a:rPr>
              <a:t>DHCP</a:t>
            </a:r>
          </a:p>
          <a:p>
            <a:pPr>
              <a:lnSpc>
                <a:spcPct val="85000"/>
              </a:lnSpc>
            </a:pPr>
            <a:r>
              <a:rPr lang="en-US" altLang="en-US" sz="2000" i="1">
                <a:solidFill>
                  <a:srgbClr val="CC0000"/>
                </a:solidFill>
              </a:rPr>
              <a:t>server</a:t>
            </a:r>
          </a:p>
        </p:txBody>
      </p:sp>
      <p:sp>
        <p:nvSpPr>
          <p:cNvPr id="88109" name="Text Box 170"/>
          <p:cNvSpPr txBox="1">
            <a:spLocks noChangeArrowheads="1"/>
          </p:cNvSpPr>
          <p:nvPr/>
        </p:nvSpPr>
        <p:spPr bwMode="auto">
          <a:xfrm>
            <a:off x="6627813" y="3059113"/>
            <a:ext cx="1820862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2000" i="1"/>
              <a:t>arriving </a:t>
            </a:r>
            <a:r>
              <a:rPr lang="en-US" altLang="en-US" sz="2000" i="1">
                <a:solidFill>
                  <a:srgbClr val="CC0000"/>
                </a:solidFill>
              </a:rPr>
              <a:t>DHCP</a:t>
            </a:r>
          </a:p>
          <a:p>
            <a:pPr>
              <a:lnSpc>
                <a:spcPct val="85000"/>
              </a:lnSpc>
            </a:pPr>
            <a:r>
              <a:rPr lang="en-US" altLang="en-US" sz="2000" i="1">
                <a:solidFill>
                  <a:srgbClr val="CC0000"/>
                </a:solidFill>
              </a:rPr>
              <a:t>client</a:t>
            </a:r>
            <a:r>
              <a:rPr lang="en-US" altLang="en-US" sz="2000" i="1"/>
              <a:t> needs 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address in this</a:t>
            </a:r>
          </a:p>
          <a:p>
            <a:pPr>
              <a:lnSpc>
                <a:spcPct val="85000"/>
              </a:lnSpc>
            </a:pPr>
            <a:r>
              <a:rPr lang="en-US" altLang="en-US" sz="2000" i="1"/>
              <a:t>network</a:t>
            </a:r>
          </a:p>
        </p:txBody>
      </p:sp>
      <p:grpSp>
        <p:nvGrpSpPr>
          <p:cNvPr id="88110" name="Group 195"/>
          <p:cNvGrpSpPr>
            <a:grpSpLocks/>
          </p:cNvGrpSpPr>
          <p:nvPr/>
        </p:nvGrpSpPr>
        <p:grpSpPr bwMode="auto">
          <a:xfrm>
            <a:off x="3873500" y="2395538"/>
            <a:ext cx="401638" cy="681037"/>
            <a:chOff x="4140" y="429"/>
            <a:chExt cx="1425" cy="2396"/>
          </a:xfrm>
        </p:grpSpPr>
        <p:sp>
          <p:nvSpPr>
            <p:cNvPr id="88139" name="Freeform 196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40" name="Rectangle 197"/>
            <p:cNvSpPr>
              <a:spLocks noChangeArrowheads="1"/>
            </p:cNvSpPr>
            <p:nvPr/>
          </p:nvSpPr>
          <p:spPr bwMode="auto">
            <a:xfrm>
              <a:off x="4208" y="429"/>
              <a:ext cx="1048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41" name="Freeform 198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42" name="Freeform 199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43" name="Rectangle 200"/>
            <p:cNvSpPr>
              <a:spLocks noChangeArrowheads="1"/>
            </p:cNvSpPr>
            <p:nvPr/>
          </p:nvSpPr>
          <p:spPr bwMode="auto">
            <a:xfrm>
              <a:off x="4213" y="691"/>
              <a:ext cx="597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grpSp>
          <p:nvGrpSpPr>
            <p:cNvPr id="88144" name="Group 201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88169" name="AutoShape 202"/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  <p:sp>
            <p:nvSpPr>
              <p:cNvPr id="88170" name="AutoShape 203"/>
              <p:cNvSpPr>
                <a:spLocks noChangeArrowheads="1"/>
              </p:cNvSpPr>
              <p:nvPr/>
            </p:nvSpPr>
            <p:spPr bwMode="auto">
              <a:xfrm>
                <a:off x="627" y="2585"/>
                <a:ext cx="689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</p:grpSp>
        <p:sp>
          <p:nvSpPr>
            <p:cNvPr id="88145" name="Rectangle 204"/>
            <p:cNvSpPr>
              <a:spLocks noChangeArrowheads="1"/>
            </p:cNvSpPr>
            <p:nvPr/>
          </p:nvSpPr>
          <p:spPr bwMode="auto">
            <a:xfrm>
              <a:off x="4224" y="1021"/>
              <a:ext cx="597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grpSp>
          <p:nvGrpSpPr>
            <p:cNvPr id="88146" name="Group 205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88167" name="AutoShape 206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4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  <p:sp>
            <p:nvSpPr>
              <p:cNvPr id="88168" name="AutoShape 207"/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9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</p:grpSp>
        <p:sp>
          <p:nvSpPr>
            <p:cNvPr id="88147" name="Rectangle 208"/>
            <p:cNvSpPr>
              <a:spLocks noChangeArrowheads="1"/>
            </p:cNvSpPr>
            <p:nvPr/>
          </p:nvSpPr>
          <p:spPr bwMode="auto">
            <a:xfrm>
              <a:off x="4219" y="1356"/>
              <a:ext cx="59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48" name="Rectangle 209"/>
            <p:cNvSpPr>
              <a:spLocks noChangeArrowheads="1"/>
            </p:cNvSpPr>
            <p:nvPr/>
          </p:nvSpPr>
          <p:spPr bwMode="auto">
            <a:xfrm>
              <a:off x="4230" y="1658"/>
              <a:ext cx="591" cy="45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grpSp>
          <p:nvGrpSpPr>
            <p:cNvPr id="88149" name="Group 210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88165" name="AutoShape 211"/>
              <p:cNvSpPr>
                <a:spLocks noChangeArrowheads="1"/>
              </p:cNvSpPr>
              <p:nvPr/>
            </p:nvSpPr>
            <p:spPr bwMode="auto">
              <a:xfrm>
                <a:off x="617" y="2576"/>
                <a:ext cx="723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  <p:sp>
            <p:nvSpPr>
              <p:cNvPr id="88166" name="AutoShape 212"/>
              <p:cNvSpPr>
                <a:spLocks noChangeArrowheads="1"/>
              </p:cNvSpPr>
              <p:nvPr/>
            </p:nvSpPr>
            <p:spPr bwMode="auto">
              <a:xfrm>
                <a:off x="631" y="2586"/>
                <a:ext cx="68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</p:grpSp>
        <p:sp>
          <p:nvSpPr>
            <p:cNvPr id="88150" name="Freeform 213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8151" name="Group 214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88163" name="AutoShape 215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30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  <p:sp>
            <p:nvSpPr>
              <p:cNvPr id="88164" name="AutoShape 216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5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400"/>
              </a:p>
            </p:txBody>
          </p:sp>
        </p:grpSp>
        <p:sp>
          <p:nvSpPr>
            <p:cNvPr id="88152" name="Rectangle 217"/>
            <p:cNvSpPr>
              <a:spLocks noChangeArrowheads="1"/>
            </p:cNvSpPr>
            <p:nvPr/>
          </p:nvSpPr>
          <p:spPr bwMode="auto">
            <a:xfrm>
              <a:off x="5250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53" name="Freeform 218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54" name="Freeform 219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55" name="Oval 220"/>
            <p:cNvSpPr>
              <a:spLocks noChangeArrowheads="1"/>
            </p:cNvSpPr>
            <p:nvPr/>
          </p:nvSpPr>
          <p:spPr bwMode="auto">
            <a:xfrm>
              <a:off x="5514" y="2613"/>
              <a:ext cx="51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56" name="Freeform 221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8157" name="AutoShape 222"/>
            <p:cNvSpPr>
              <a:spLocks noChangeArrowheads="1"/>
            </p:cNvSpPr>
            <p:nvPr/>
          </p:nvSpPr>
          <p:spPr bwMode="auto">
            <a:xfrm>
              <a:off x="4140" y="2680"/>
              <a:ext cx="1200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58" name="AutoShape 223"/>
            <p:cNvSpPr>
              <a:spLocks noChangeArrowheads="1"/>
            </p:cNvSpPr>
            <p:nvPr/>
          </p:nvSpPr>
          <p:spPr bwMode="auto">
            <a:xfrm>
              <a:off x="4208" y="2713"/>
              <a:ext cx="1070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59" name="Oval 224"/>
            <p:cNvSpPr>
              <a:spLocks noChangeArrowheads="1"/>
            </p:cNvSpPr>
            <p:nvPr/>
          </p:nvSpPr>
          <p:spPr bwMode="auto">
            <a:xfrm>
              <a:off x="4309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60" name="Oval 225"/>
            <p:cNvSpPr>
              <a:spLocks noChangeArrowheads="1"/>
            </p:cNvSpPr>
            <p:nvPr/>
          </p:nvSpPr>
          <p:spPr bwMode="auto">
            <a:xfrm>
              <a:off x="4484" y="2384"/>
              <a:ext cx="163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4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88161" name="Oval 226"/>
            <p:cNvSpPr>
              <a:spLocks noChangeArrowheads="1"/>
            </p:cNvSpPr>
            <p:nvPr/>
          </p:nvSpPr>
          <p:spPr bwMode="auto">
            <a:xfrm>
              <a:off x="4664" y="2384"/>
              <a:ext cx="158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  <p:sp>
          <p:nvSpPr>
            <p:cNvPr id="88162" name="Rectangle 227"/>
            <p:cNvSpPr>
              <a:spLocks noChangeArrowheads="1"/>
            </p:cNvSpPr>
            <p:nvPr/>
          </p:nvSpPr>
          <p:spPr bwMode="auto">
            <a:xfrm>
              <a:off x="5064" y="1836"/>
              <a:ext cx="84" cy="760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400"/>
            </a:p>
          </p:txBody>
        </p:sp>
      </p:grpSp>
      <p:grpSp>
        <p:nvGrpSpPr>
          <p:cNvPr id="88111" name="Group 231"/>
          <p:cNvGrpSpPr>
            <a:grpSpLocks/>
          </p:cNvGrpSpPr>
          <p:nvPr/>
        </p:nvGrpSpPr>
        <p:grpSpPr bwMode="auto">
          <a:xfrm>
            <a:off x="5486400" y="3141663"/>
            <a:ext cx="1101725" cy="549275"/>
            <a:chOff x="3428" y="1798"/>
            <a:chExt cx="694" cy="346"/>
          </a:xfrm>
        </p:grpSpPr>
        <p:grpSp>
          <p:nvGrpSpPr>
            <p:cNvPr id="88115" name="Group 229"/>
            <p:cNvGrpSpPr>
              <a:grpSpLocks/>
            </p:cNvGrpSpPr>
            <p:nvPr/>
          </p:nvGrpSpPr>
          <p:grpSpPr bwMode="auto">
            <a:xfrm>
              <a:off x="3628" y="1798"/>
              <a:ext cx="494" cy="346"/>
              <a:chOff x="4420" y="878"/>
              <a:chExt cx="614" cy="458"/>
            </a:xfrm>
          </p:grpSpPr>
          <p:pic>
            <p:nvPicPr>
              <p:cNvPr id="88117" name="Picture 173" descr="laptop_keyboard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9064" flipH="1">
                <a:off x="4420" y="1108"/>
                <a:ext cx="527" cy="2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8118" name="Freeform 174"/>
              <p:cNvSpPr>
                <a:spLocks/>
              </p:cNvSpPr>
              <p:nvPr/>
            </p:nvSpPr>
            <p:spPr bwMode="auto">
              <a:xfrm>
                <a:off x="4595" y="888"/>
                <a:ext cx="424" cy="297"/>
              </a:xfrm>
              <a:custGeom>
                <a:avLst/>
                <a:gdLst>
                  <a:gd name="T0" fmla="*/ 0 w 2982"/>
                  <a:gd name="T1" fmla="*/ 0 h 2442"/>
                  <a:gd name="T2" fmla="*/ 0 w 2982"/>
                  <a:gd name="T3" fmla="*/ 0 h 2442"/>
                  <a:gd name="T4" fmla="*/ 0 w 2982"/>
                  <a:gd name="T5" fmla="*/ 0 h 2442"/>
                  <a:gd name="T6" fmla="*/ 0 w 2982"/>
                  <a:gd name="T7" fmla="*/ 0 h 2442"/>
                  <a:gd name="T8" fmla="*/ 0 w 2982"/>
                  <a:gd name="T9" fmla="*/ 0 h 24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982"/>
                  <a:gd name="T16" fmla="*/ 0 h 2442"/>
                  <a:gd name="T17" fmla="*/ 2982 w 2982"/>
                  <a:gd name="T18" fmla="*/ 2442 h 24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982" h="2442">
                    <a:moveTo>
                      <a:pt x="540" y="0"/>
                    </a:moveTo>
                    <a:lnTo>
                      <a:pt x="0" y="1734"/>
                    </a:lnTo>
                    <a:lnTo>
                      <a:pt x="2394" y="2442"/>
                    </a:lnTo>
                    <a:lnTo>
                      <a:pt x="2982" y="318"/>
                    </a:lnTo>
                    <a:lnTo>
                      <a:pt x="54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pic>
            <p:nvPicPr>
              <p:cNvPr id="88119" name="Picture 175" descr="screen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616" y="895"/>
                <a:ext cx="385" cy="27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88120" name="Freeform 176"/>
              <p:cNvSpPr>
                <a:spLocks/>
              </p:cNvSpPr>
              <p:nvPr/>
            </p:nvSpPr>
            <p:spPr bwMode="auto">
              <a:xfrm>
                <a:off x="4672" y="879"/>
                <a:ext cx="359" cy="55"/>
              </a:xfrm>
              <a:custGeom>
                <a:avLst/>
                <a:gdLst>
                  <a:gd name="T0" fmla="*/ 0 w 2528"/>
                  <a:gd name="T1" fmla="*/ 0 h 455"/>
                  <a:gd name="T2" fmla="*/ 0 w 2528"/>
                  <a:gd name="T3" fmla="*/ 0 h 455"/>
                  <a:gd name="T4" fmla="*/ 0 w 2528"/>
                  <a:gd name="T5" fmla="*/ 0 h 455"/>
                  <a:gd name="T6" fmla="*/ 0 w 2528"/>
                  <a:gd name="T7" fmla="*/ 0 h 455"/>
                  <a:gd name="T8" fmla="*/ 0 w 2528"/>
                  <a:gd name="T9" fmla="*/ 0 h 4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28"/>
                  <a:gd name="T16" fmla="*/ 0 h 455"/>
                  <a:gd name="T17" fmla="*/ 2528 w 2528"/>
                  <a:gd name="T18" fmla="*/ 455 h 4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28" h="455">
                    <a:moveTo>
                      <a:pt x="14" y="0"/>
                    </a:moveTo>
                    <a:lnTo>
                      <a:pt x="2528" y="341"/>
                    </a:lnTo>
                    <a:lnTo>
                      <a:pt x="2480" y="455"/>
                    </a:lnTo>
                    <a:lnTo>
                      <a:pt x="0" y="86"/>
                    </a:lnTo>
                    <a:lnTo>
                      <a:pt x="14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EAEAEA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1" name="Freeform 177"/>
              <p:cNvSpPr>
                <a:spLocks/>
              </p:cNvSpPr>
              <p:nvPr/>
            </p:nvSpPr>
            <p:spPr bwMode="auto">
              <a:xfrm>
                <a:off x="4591" y="878"/>
                <a:ext cx="100" cy="230"/>
              </a:xfrm>
              <a:custGeom>
                <a:avLst/>
                <a:gdLst>
                  <a:gd name="T0" fmla="*/ 0 w 702"/>
                  <a:gd name="T1" fmla="*/ 0 h 1893"/>
                  <a:gd name="T2" fmla="*/ 0 w 702"/>
                  <a:gd name="T3" fmla="*/ 0 h 1893"/>
                  <a:gd name="T4" fmla="*/ 0 w 702"/>
                  <a:gd name="T5" fmla="*/ 0 h 1893"/>
                  <a:gd name="T6" fmla="*/ 0 w 702"/>
                  <a:gd name="T7" fmla="*/ 0 h 1893"/>
                  <a:gd name="T8" fmla="*/ 0 w 702"/>
                  <a:gd name="T9" fmla="*/ 0 h 1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2"/>
                  <a:gd name="T16" fmla="*/ 0 h 1893"/>
                  <a:gd name="T17" fmla="*/ 702 w 702"/>
                  <a:gd name="T18" fmla="*/ 1893 h 189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2" h="1893">
                    <a:moveTo>
                      <a:pt x="579" y="0"/>
                    </a:moveTo>
                    <a:lnTo>
                      <a:pt x="0" y="1869"/>
                    </a:lnTo>
                    <a:lnTo>
                      <a:pt x="114" y="1893"/>
                    </a:lnTo>
                    <a:lnTo>
                      <a:pt x="702" y="51"/>
                    </a:lnTo>
                    <a:lnTo>
                      <a:pt x="579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2" name="Freeform 178"/>
              <p:cNvSpPr>
                <a:spLocks/>
              </p:cNvSpPr>
              <p:nvPr/>
            </p:nvSpPr>
            <p:spPr bwMode="auto">
              <a:xfrm>
                <a:off x="4921" y="920"/>
                <a:ext cx="108" cy="265"/>
              </a:xfrm>
              <a:custGeom>
                <a:avLst/>
                <a:gdLst>
                  <a:gd name="T0" fmla="*/ 0 w 756"/>
                  <a:gd name="T1" fmla="*/ 0 h 2184"/>
                  <a:gd name="T2" fmla="*/ 0 w 756"/>
                  <a:gd name="T3" fmla="*/ 0 h 2184"/>
                  <a:gd name="T4" fmla="*/ 0 w 756"/>
                  <a:gd name="T5" fmla="*/ 0 h 2184"/>
                  <a:gd name="T6" fmla="*/ 0 w 756"/>
                  <a:gd name="T7" fmla="*/ 0 h 2184"/>
                  <a:gd name="T8" fmla="*/ 0 w 756"/>
                  <a:gd name="T9" fmla="*/ 0 h 218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6"/>
                  <a:gd name="T16" fmla="*/ 0 h 2184"/>
                  <a:gd name="T17" fmla="*/ 756 w 756"/>
                  <a:gd name="T18" fmla="*/ 2184 h 218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6" h="2184">
                    <a:moveTo>
                      <a:pt x="756" y="0"/>
                    </a:moveTo>
                    <a:lnTo>
                      <a:pt x="138" y="2184"/>
                    </a:lnTo>
                    <a:lnTo>
                      <a:pt x="0" y="2148"/>
                    </a:lnTo>
                    <a:lnTo>
                      <a:pt x="606" y="78"/>
                    </a:lnTo>
                    <a:lnTo>
                      <a:pt x="756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DDDDD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3" name="Freeform 179"/>
              <p:cNvSpPr>
                <a:spLocks/>
              </p:cNvSpPr>
              <p:nvPr/>
            </p:nvSpPr>
            <p:spPr bwMode="auto">
              <a:xfrm>
                <a:off x="4590" y="1097"/>
                <a:ext cx="394" cy="89"/>
              </a:xfrm>
              <a:custGeom>
                <a:avLst/>
                <a:gdLst>
                  <a:gd name="T0" fmla="*/ 0 w 2773"/>
                  <a:gd name="T1" fmla="*/ 0 h 738"/>
                  <a:gd name="T2" fmla="*/ 0 w 2773"/>
                  <a:gd name="T3" fmla="*/ 0 h 738"/>
                  <a:gd name="T4" fmla="*/ 0 w 2773"/>
                  <a:gd name="T5" fmla="*/ 0 h 738"/>
                  <a:gd name="T6" fmla="*/ 0 w 2773"/>
                  <a:gd name="T7" fmla="*/ 0 h 738"/>
                  <a:gd name="T8" fmla="*/ 0 w 2773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773"/>
                  <a:gd name="T16" fmla="*/ 0 h 738"/>
                  <a:gd name="T17" fmla="*/ 2773 w 2773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773" h="738">
                    <a:moveTo>
                      <a:pt x="33" y="0"/>
                    </a:moveTo>
                    <a:lnTo>
                      <a:pt x="0" y="99"/>
                    </a:lnTo>
                    <a:lnTo>
                      <a:pt x="2436" y="738"/>
                    </a:lnTo>
                    <a:cubicBezTo>
                      <a:pt x="2499" y="501"/>
                      <a:pt x="2773" y="727"/>
                      <a:pt x="2373" y="603"/>
                    </a:cubicBezTo>
                    <a:lnTo>
                      <a:pt x="33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CC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4" name="Freeform 180"/>
              <p:cNvSpPr>
                <a:spLocks/>
              </p:cNvSpPr>
              <p:nvPr/>
            </p:nvSpPr>
            <p:spPr bwMode="auto">
              <a:xfrm>
                <a:off x="4933" y="922"/>
                <a:ext cx="101" cy="266"/>
              </a:xfrm>
              <a:custGeom>
                <a:avLst/>
                <a:gdLst>
                  <a:gd name="T0" fmla="*/ 0 w 637"/>
                  <a:gd name="T1" fmla="*/ 0 h 1659"/>
                  <a:gd name="T2" fmla="*/ 0 w 637"/>
                  <a:gd name="T3" fmla="*/ 0 h 1659"/>
                  <a:gd name="T4" fmla="*/ 0 w 637"/>
                  <a:gd name="T5" fmla="*/ 0 h 1659"/>
                  <a:gd name="T6" fmla="*/ 0 w 637"/>
                  <a:gd name="T7" fmla="*/ 0 h 1659"/>
                  <a:gd name="T8" fmla="*/ 0 w 637"/>
                  <a:gd name="T9" fmla="*/ 0 h 165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37"/>
                  <a:gd name="T16" fmla="*/ 0 h 1659"/>
                  <a:gd name="T17" fmla="*/ 637 w 637"/>
                  <a:gd name="T18" fmla="*/ 1659 h 165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37" h="1659">
                    <a:moveTo>
                      <a:pt x="615" y="0"/>
                    </a:moveTo>
                    <a:lnTo>
                      <a:pt x="637" y="0"/>
                    </a:lnTo>
                    <a:lnTo>
                      <a:pt x="68" y="1659"/>
                    </a:lnTo>
                    <a:lnTo>
                      <a:pt x="0" y="1647"/>
                    </a:lnTo>
                    <a:lnTo>
                      <a:pt x="615" y="0"/>
                    </a:lnTo>
                    <a:close/>
                  </a:path>
                </a:pathLst>
              </a:custGeom>
              <a:solidFill>
                <a:srgbClr val="4D4D4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5" name="Freeform 181"/>
              <p:cNvSpPr>
                <a:spLocks/>
              </p:cNvSpPr>
              <p:nvPr/>
            </p:nvSpPr>
            <p:spPr bwMode="auto">
              <a:xfrm>
                <a:off x="4590" y="1109"/>
                <a:ext cx="351" cy="88"/>
              </a:xfrm>
              <a:custGeom>
                <a:avLst/>
                <a:gdLst>
                  <a:gd name="T0" fmla="*/ 0 w 2216"/>
                  <a:gd name="T1" fmla="*/ 0 h 550"/>
                  <a:gd name="T2" fmla="*/ 0 w 2216"/>
                  <a:gd name="T3" fmla="*/ 0 h 550"/>
                  <a:gd name="T4" fmla="*/ 0 w 2216"/>
                  <a:gd name="T5" fmla="*/ 0 h 550"/>
                  <a:gd name="T6" fmla="*/ 0 w 2216"/>
                  <a:gd name="T7" fmla="*/ 0 h 550"/>
                  <a:gd name="T8" fmla="*/ 0 w 2216"/>
                  <a:gd name="T9" fmla="*/ 0 h 55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216"/>
                  <a:gd name="T16" fmla="*/ 0 h 550"/>
                  <a:gd name="T17" fmla="*/ 2216 w 2216"/>
                  <a:gd name="T18" fmla="*/ 550 h 55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216" h="550">
                    <a:moveTo>
                      <a:pt x="0" y="0"/>
                    </a:moveTo>
                    <a:lnTo>
                      <a:pt x="9" y="57"/>
                    </a:lnTo>
                    <a:lnTo>
                      <a:pt x="2164" y="550"/>
                    </a:lnTo>
                    <a:lnTo>
                      <a:pt x="2216" y="496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808080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8126" name="Group 182"/>
              <p:cNvGrpSpPr>
                <a:grpSpLocks/>
              </p:cNvGrpSpPr>
              <p:nvPr/>
            </p:nvGrpSpPr>
            <p:grpSpPr bwMode="auto">
              <a:xfrm>
                <a:off x="4584" y="1203"/>
                <a:ext cx="119" cy="53"/>
                <a:chOff x="1740" y="2642"/>
                <a:chExt cx="752" cy="327"/>
              </a:xfrm>
            </p:grpSpPr>
            <p:sp>
              <p:nvSpPr>
                <p:cNvPr id="88133" name="Freeform 183"/>
                <p:cNvSpPr>
                  <a:spLocks/>
                </p:cNvSpPr>
                <p:nvPr/>
              </p:nvSpPr>
              <p:spPr bwMode="auto">
                <a:xfrm>
                  <a:off x="1740" y="2642"/>
                  <a:ext cx="752" cy="327"/>
                </a:xfrm>
                <a:custGeom>
                  <a:avLst/>
                  <a:gdLst>
                    <a:gd name="T0" fmla="*/ 293 w 752"/>
                    <a:gd name="T1" fmla="*/ 0 h 327"/>
                    <a:gd name="T2" fmla="*/ 752 w 752"/>
                    <a:gd name="T3" fmla="*/ 124 h 327"/>
                    <a:gd name="T4" fmla="*/ 470 w 752"/>
                    <a:gd name="T5" fmla="*/ 327 h 327"/>
                    <a:gd name="T6" fmla="*/ 0 w 752"/>
                    <a:gd name="T7" fmla="*/ 183 h 327"/>
                    <a:gd name="T8" fmla="*/ 293 w 752"/>
                    <a:gd name="T9" fmla="*/ 0 h 32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52"/>
                    <a:gd name="T16" fmla="*/ 0 h 327"/>
                    <a:gd name="T17" fmla="*/ 752 w 752"/>
                    <a:gd name="T18" fmla="*/ 327 h 327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52" h="327">
                      <a:moveTo>
                        <a:pt x="293" y="0"/>
                      </a:moveTo>
                      <a:lnTo>
                        <a:pt x="752" y="124"/>
                      </a:lnTo>
                      <a:lnTo>
                        <a:pt x="470" y="327"/>
                      </a:lnTo>
                      <a:lnTo>
                        <a:pt x="0" y="183"/>
                      </a:lnTo>
                      <a:lnTo>
                        <a:pt x="293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134" name="Freeform 184"/>
                <p:cNvSpPr>
                  <a:spLocks/>
                </p:cNvSpPr>
                <p:nvPr/>
              </p:nvSpPr>
              <p:spPr bwMode="auto">
                <a:xfrm>
                  <a:off x="1754" y="2649"/>
                  <a:ext cx="726" cy="311"/>
                </a:xfrm>
                <a:custGeom>
                  <a:avLst/>
                  <a:gdLst>
                    <a:gd name="T0" fmla="*/ 282 w 726"/>
                    <a:gd name="T1" fmla="*/ 0 h 311"/>
                    <a:gd name="T2" fmla="*/ 726 w 726"/>
                    <a:gd name="T3" fmla="*/ 119 h 311"/>
                    <a:gd name="T4" fmla="*/ 457 w 726"/>
                    <a:gd name="T5" fmla="*/ 311 h 311"/>
                    <a:gd name="T6" fmla="*/ 0 w 726"/>
                    <a:gd name="T7" fmla="*/ 173 h 311"/>
                    <a:gd name="T8" fmla="*/ 282 w 726"/>
                    <a:gd name="T9" fmla="*/ 0 h 311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726"/>
                    <a:gd name="T16" fmla="*/ 0 h 311"/>
                    <a:gd name="T17" fmla="*/ 726 w 726"/>
                    <a:gd name="T18" fmla="*/ 311 h 311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726" h="311">
                      <a:moveTo>
                        <a:pt x="282" y="0"/>
                      </a:moveTo>
                      <a:lnTo>
                        <a:pt x="726" y="119"/>
                      </a:lnTo>
                      <a:lnTo>
                        <a:pt x="457" y="311"/>
                      </a:lnTo>
                      <a:lnTo>
                        <a:pt x="0" y="173"/>
                      </a:lnTo>
                      <a:lnTo>
                        <a:pt x="282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D4D4D"/>
                    </a:gs>
                    <a:gs pos="100000">
                      <a:srgbClr val="DDDDDD"/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135" name="Freeform 185"/>
                <p:cNvSpPr>
                  <a:spLocks/>
                </p:cNvSpPr>
                <p:nvPr/>
              </p:nvSpPr>
              <p:spPr bwMode="auto">
                <a:xfrm>
                  <a:off x="1808" y="2770"/>
                  <a:ext cx="258" cy="100"/>
                </a:xfrm>
                <a:custGeom>
                  <a:avLst/>
                  <a:gdLst>
                    <a:gd name="T0" fmla="*/ 0 w 258"/>
                    <a:gd name="T1" fmla="*/ 44 h 100"/>
                    <a:gd name="T2" fmla="*/ 75 w 258"/>
                    <a:gd name="T3" fmla="*/ 0 h 100"/>
                    <a:gd name="T4" fmla="*/ 258 w 258"/>
                    <a:gd name="T5" fmla="*/ 50 h 100"/>
                    <a:gd name="T6" fmla="*/ 183 w 258"/>
                    <a:gd name="T7" fmla="*/ 100 h 100"/>
                    <a:gd name="T8" fmla="*/ 0 w 258"/>
                    <a:gd name="T9" fmla="*/ 44 h 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0"/>
                    <a:gd name="T17" fmla="*/ 258 w 258"/>
                    <a:gd name="T18" fmla="*/ 100 h 100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0">
                      <a:moveTo>
                        <a:pt x="0" y="44"/>
                      </a:moveTo>
                      <a:lnTo>
                        <a:pt x="75" y="0"/>
                      </a:lnTo>
                      <a:lnTo>
                        <a:pt x="258" y="50"/>
                      </a:lnTo>
                      <a:lnTo>
                        <a:pt x="183" y="100"/>
                      </a:lnTo>
                      <a:lnTo>
                        <a:pt x="0" y="44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136" name="Freeform 186"/>
                <p:cNvSpPr>
                  <a:spLocks/>
                </p:cNvSpPr>
                <p:nvPr/>
              </p:nvSpPr>
              <p:spPr bwMode="auto">
                <a:xfrm>
                  <a:off x="1799" y="2816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137" name="Freeform 187"/>
                <p:cNvSpPr>
                  <a:spLocks/>
                </p:cNvSpPr>
                <p:nvPr/>
              </p:nvSpPr>
              <p:spPr bwMode="auto">
                <a:xfrm>
                  <a:off x="2020" y="2834"/>
                  <a:ext cx="258" cy="102"/>
                </a:xfrm>
                <a:custGeom>
                  <a:avLst/>
                  <a:gdLst>
                    <a:gd name="T0" fmla="*/ 0 w 258"/>
                    <a:gd name="T1" fmla="*/ 46 h 102"/>
                    <a:gd name="T2" fmla="*/ 71 w 258"/>
                    <a:gd name="T3" fmla="*/ 0 h 102"/>
                    <a:gd name="T4" fmla="*/ 258 w 258"/>
                    <a:gd name="T5" fmla="*/ 52 h 102"/>
                    <a:gd name="T6" fmla="*/ 183 w 258"/>
                    <a:gd name="T7" fmla="*/ 102 h 102"/>
                    <a:gd name="T8" fmla="*/ 0 w 258"/>
                    <a:gd name="T9" fmla="*/ 46 h 10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58"/>
                    <a:gd name="T16" fmla="*/ 0 h 102"/>
                    <a:gd name="T17" fmla="*/ 258 w 258"/>
                    <a:gd name="T18" fmla="*/ 102 h 10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58" h="102">
                      <a:moveTo>
                        <a:pt x="0" y="46"/>
                      </a:moveTo>
                      <a:lnTo>
                        <a:pt x="71" y="0"/>
                      </a:lnTo>
                      <a:lnTo>
                        <a:pt x="258" y="52"/>
                      </a:lnTo>
                      <a:lnTo>
                        <a:pt x="183" y="102"/>
                      </a:lnTo>
                      <a:lnTo>
                        <a:pt x="0" y="46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88138" name="Freeform 188"/>
                <p:cNvSpPr>
                  <a:spLocks/>
                </p:cNvSpPr>
                <p:nvPr/>
              </p:nvSpPr>
              <p:spPr bwMode="auto">
                <a:xfrm>
                  <a:off x="2011" y="2882"/>
                  <a:ext cx="194" cy="63"/>
                </a:xfrm>
                <a:custGeom>
                  <a:avLst/>
                  <a:gdLst>
                    <a:gd name="T0" fmla="*/ 12 w 194"/>
                    <a:gd name="T1" fmla="*/ 0 h 63"/>
                    <a:gd name="T2" fmla="*/ 194 w 194"/>
                    <a:gd name="T3" fmla="*/ 53 h 63"/>
                    <a:gd name="T4" fmla="*/ 180 w 194"/>
                    <a:gd name="T5" fmla="*/ 63 h 63"/>
                    <a:gd name="T6" fmla="*/ 0 w 194"/>
                    <a:gd name="T7" fmla="*/ 9 h 63"/>
                    <a:gd name="T8" fmla="*/ 12 w 194"/>
                    <a:gd name="T9" fmla="*/ 0 h 63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194"/>
                    <a:gd name="T16" fmla="*/ 0 h 63"/>
                    <a:gd name="T17" fmla="*/ 194 w 194"/>
                    <a:gd name="T18" fmla="*/ 63 h 63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194" h="63">
                      <a:moveTo>
                        <a:pt x="12" y="0"/>
                      </a:moveTo>
                      <a:lnTo>
                        <a:pt x="194" y="53"/>
                      </a:lnTo>
                      <a:lnTo>
                        <a:pt x="180" y="63"/>
                      </a:lnTo>
                      <a:lnTo>
                        <a:pt x="0" y="9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rgbClr val="000099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88127" name="Freeform 189"/>
              <p:cNvSpPr>
                <a:spLocks/>
              </p:cNvSpPr>
              <p:nvPr/>
            </p:nvSpPr>
            <p:spPr bwMode="auto">
              <a:xfrm>
                <a:off x="4788" y="1211"/>
                <a:ext cx="144" cy="116"/>
              </a:xfrm>
              <a:custGeom>
                <a:avLst/>
                <a:gdLst>
                  <a:gd name="T0" fmla="*/ 0 w 990"/>
                  <a:gd name="T1" fmla="*/ 0 h 792"/>
                  <a:gd name="T2" fmla="*/ 0 w 990"/>
                  <a:gd name="T3" fmla="*/ 0 h 792"/>
                  <a:gd name="T4" fmla="*/ 0 w 990"/>
                  <a:gd name="T5" fmla="*/ 0 h 792"/>
                  <a:gd name="T6" fmla="*/ 0 w 990"/>
                  <a:gd name="T7" fmla="*/ 0 h 792"/>
                  <a:gd name="T8" fmla="*/ 0 w 990"/>
                  <a:gd name="T9" fmla="*/ 0 h 79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90"/>
                  <a:gd name="T16" fmla="*/ 0 h 792"/>
                  <a:gd name="T17" fmla="*/ 990 w 990"/>
                  <a:gd name="T18" fmla="*/ 792 h 79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90" h="792">
                    <a:moveTo>
                      <a:pt x="3" y="738"/>
                    </a:moveTo>
                    <a:lnTo>
                      <a:pt x="990" y="0"/>
                    </a:lnTo>
                    <a:lnTo>
                      <a:pt x="987" y="60"/>
                    </a:lnTo>
                    <a:lnTo>
                      <a:pt x="0" y="792"/>
                    </a:lnTo>
                    <a:lnTo>
                      <a:pt x="3" y="738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8" name="Freeform 190"/>
              <p:cNvSpPr>
                <a:spLocks/>
              </p:cNvSpPr>
              <p:nvPr/>
            </p:nvSpPr>
            <p:spPr bwMode="auto">
              <a:xfrm>
                <a:off x="4420" y="1220"/>
                <a:ext cx="369" cy="106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29" name="Freeform 191"/>
              <p:cNvSpPr>
                <a:spLocks/>
              </p:cNvSpPr>
              <p:nvPr/>
            </p:nvSpPr>
            <p:spPr bwMode="auto">
              <a:xfrm>
                <a:off x="4420" y="1201"/>
                <a:ext cx="4" cy="21"/>
              </a:xfrm>
              <a:custGeom>
                <a:avLst/>
                <a:gdLst>
                  <a:gd name="T0" fmla="*/ 0 w 26"/>
                  <a:gd name="T1" fmla="*/ 0 h 147"/>
                  <a:gd name="T2" fmla="*/ 0 w 26"/>
                  <a:gd name="T3" fmla="*/ 0 h 147"/>
                  <a:gd name="T4" fmla="*/ 0 w 26"/>
                  <a:gd name="T5" fmla="*/ 0 h 147"/>
                  <a:gd name="T6" fmla="*/ 0 w 26"/>
                  <a:gd name="T7" fmla="*/ 0 h 147"/>
                  <a:gd name="T8" fmla="*/ 0 w 26"/>
                  <a:gd name="T9" fmla="*/ 0 h 14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6"/>
                  <a:gd name="T16" fmla="*/ 0 h 147"/>
                  <a:gd name="T17" fmla="*/ 26 w 26"/>
                  <a:gd name="T18" fmla="*/ 147 h 14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6" h="147">
                    <a:moveTo>
                      <a:pt x="26" y="10"/>
                    </a:moveTo>
                    <a:lnTo>
                      <a:pt x="23" y="147"/>
                    </a:lnTo>
                    <a:lnTo>
                      <a:pt x="0" y="144"/>
                    </a:lnTo>
                    <a:lnTo>
                      <a:pt x="3" y="0"/>
                    </a:lnTo>
                    <a:lnTo>
                      <a:pt x="26" y="1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30" name="Freeform 192"/>
              <p:cNvSpPr>
                <a:spLocks/>
              </p:cNvSpPr>
              <p:nvPr/>
            </p:nvSpPr>
            <p:spPr bwMode="auto">
              <a:xfrm>
                <a:off x="4421" y="1114"/>
                <a:ext cx="171" cy="88"/>
              </a:xfrm>
              <a:custGeom>
                <a:avLst/>
                <a:gdLst>
                  <a:gd name="T0" fmla="*/ 0 w 1176"/>
                  <a:gd name="T1" fmla="*/ 0 h 606"/>
                  <a:gd name="T2" fmla="*/ 0 w 1176"/>
                  <a:gd name="T3" fmla="*/ 0 h 606"/>
                  <a:gd name="T4" fmla="*/ 0 w 1176"/>
                  <a:gd name="T5" fmla="*/ 0 h 606"/>
                  <a:gd name="T6" fmla="*/ 0 w 1176"/>
                  <a:gd name="T7" fmla="*/ 0 h 606"/>
                  <a:gd name="T8" fmla="*/ 0 w 1176"/>
                  <a:gd name="T9" fmla="*/ 0 h 60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76"/>
                  <a:gd name="T16" fmla="*/ 0 h 606"/>
                  <a:gd name="T17" fmla="*/ 1176 w 1176"/>
                  <a:gd name="T18" fmla="*/ 606 h 60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76" h="606">
                    <a:moveTo>
                      <a:pt x="1170" y="0"/>
                    </a:moveTo>
                    <a:lnTo>
                      <a:pt x="0" y="597"/>
                    </a:lnTo>
                    <a:lnTo>
                      <a:pt x="30" y="606"/>
                    </a:lnTo>
                    <a:lnTo>
                      <a:pt x="1176" y="18"/>
                    </a:lnTo>
                    <a:lnTo>
                      <a:pt x="1170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31" name="Freeform 193"/>
              <p:cNvSpPr>
                <a:spLocks/>
              </p:cNvSpPr>
              <p:nvPr/>
            </p:nvSpPr>
            <p:spPr bwMode="auto">
              <a:xfrm>
                <a:off x="4432" y="1205"/>
                <a:ext cx="350" cy="102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132" name="Freeform 194"/>
              <p:cNvSpPr>
                <a:spLocks/>
              </p:cNvSpPr>
              <p:nvPr/>
            </p:nvSpPr>
            <p:spPr bwMode="auto">
              <a:xfrm flipV="1">
                <a:off x="4782" y="1198"/>
                <a:ext cx="142" cy="105"/>
              </a:xfrm>
              <a:custGeom>
                <a:avLst/>
                <a:gdLst>
                  <a:gd name="T0" fmla="*/ 0 w 2532"/>
                  <a:gd name="T1" fmla="*/ 0 h 723"/>
                  <a:gd name="T2" fmla="*/ 0 w 2532"/>
                  <a:gd name="T3" fmla="*/ 0 h 723"/>
                  <a:gd name="T4" fmla="*/ 0 w 2532"/>
                  <a:gd name="T5" fmla="*/ 0 h 723"/>
                  <a:gd name="T6" fmla="*/ 0 w 2532"/>
                  <a:gd name="T7" fmla="*/ 0 h 723"/>
                  <a:gd name="T8" fmla="*/ 0 w 2532"/>
                  <a:gd name="T9" fmla="*/ 0 h 723"/>
                  <a:gd name="T10" fmla="*/ 0 w 2532"/>
                  <a:gd name="T11" fmla="*/ 0 h 723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2532"/>
                  <a:gd name="T19" fmla="*/ 0 h 723"/>
                  <a:gd name="T20" fmla="*/ 2532 w 2532"/>
                  <a:gd name="T21" fmla="*/ 723 h 723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2532" h="723">
                    <a:moveTo>
                      <a:pt x="6" y="0"/>
                    </a:moveTo>
                    <a:cubicBezTo>
                      <a:pt x="16" y="0"/>
                      <a:pt x="26" y="0"/>
                      <a:pt x="36" y="0"/>
                    </a:cubicBezTo>
                    <a:lnTo>
                      <a:pt x="2532" y="678"/>
                    </a:lnTo>
                    <a:lnTo>
                      <a:pt x="2529" y="723"/>
                    </a:lnTo>
                    <a:lnTo>
                      <a:pt x="0" y="24"/>
                    </a:lnTo>
                    <a:lnTo>
                      <a:pt x="6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8116" name="Line 230"/>
            <p:cNvSpPr>
              <a:spLocks noChangeShapeType="1"/>
            </p:cNvSpPr>
            <p:nvPr/>
          </p:nvSpPr>
          <p:spPr bwMode="auto">
            <a:xfrm flipH="1">
              <a:off x="3428" y="2002"/>
              <a:ext cx="27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88112" name="AutoShape 232"/>
          <p:cNvSpPr>
            <a:spLocks noChangeArrowheads="1"/>
          </p:cNvSpPr>
          <p:nvPr/>
        </p:nvSpPr>
        <p:spPr bwMode="auto">
          <a:xfrm>
            <a:off x="5754688" y="3698875"/>
            <a:ext cx="976312" cy="374650"/>
          </a:xfrm>
          <a:prstGeom prst="leftArrow">
            <a:avLst>
              <a:gd name="adj1" fmla="val 50000"/>
              <a:gd name="adj2" fmla="val 65148"/>
            </a:avLst>
          </a:prstGeom>
          <a:gradFill rotWithShape="1">
            <a:gsLst>
              <a:gs pos="0">
                <a:srgbClr val="CC0000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88113" name="Line 233"/>
          <p:cNvSpPr>
            <a:spLocks noChangeShapeType="1"/>
          </p:cNvSpPr>
          <p:nvPr/>
        </p:nvSpPr>
        <p:spPr bwMode="auto">
          <a:xfrm flipH="1">
            <a:off x="4268788" y="2954338"/>
            <a:ext cx="314325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88114" name="Picture 235" descr="underline_base"/>
          <p:cNvPicPr>
            <a:picLocks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931863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0" name="Text Box 114"/>
          <p:cNvSpPr txBox="1">
            <a:spLocks noChangeArrowheads="1"/>
          </p:cNvSpPr>
          <p:nvPr/>
        </p:nvSpPr>
        <p:spPr bwMode="auto">
          <a:xfrm>
            <a:off x="3833981" y="1459779"/>
            <a:ext cx="140936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 dirty="0">
                <a:solidFill>
                  <a:schemeClr val="accent1"/>
                </a:solidFill>
              </a:rPr>
              <a:t>*     223.1.2.5</a:t>
            </a:r>
            <a:endParaRPr lang="en-US" altLang="en-US" sz="1600" b="1" dirty="0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11497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01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>
                <a:solidFill>
                  <a:srgbClr val="000000"/>
                </a:solidFill>
                <a:latin typeface="Tahoma" panose="020B0604030504040204" pitchFamily="34" charset="0"/>
              </a:rPr>
              <a:t>4-</a:t>
            </a:r>
            <a:fld id="{047896ED-67D7-4770-9B8A-F2B68E84BFCC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/>
              <a:t>27</a:t>
            </a:fld>
            <a:endParaRPr lang="en-US" altLang="en-US" sz="1200" dirty="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90115" name="Text Box 7"/>
          <p:cNvSpPr txBox="1">
            <a:spLocks noChangeArrowheads="1"/>
          </p:cNvSpPr>
          <p:nvPr/>
        </p:nvSpPr>
        <p:spPr bwMode="auto">
          <a:xfrm>
            <a:off x="881063" y="1270000"/>
            <a:ext cx="23415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600">
                <a:solidFill>
                  <a:srgbClr val="CC0000"/>
                </a:solidFill>
              </a:rPr>
              <a:t>DHCP server: 223.1.2.5</a:t>
            </a:r>
          </a:p>
        </p:txBody>
      </p:sp>
      <p:sp>
        <p:nvSpPr>
          <p:cNvPr id="90116" name="Text Box 8"/>
          <p:cNvSpPr txBox="1">
            <a:spLocks noChangeArrowheads="1"/>
          </p:cNvSpPr>
          <p:nvPr/>
        </p:nvSpPr>
        <p:spPr bwMode="auto">
          <a:xfrm>
            <a:off x="6037263" y="1311275"/>
            <a:ext cx="849312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C0000"/>
                </a:solidFill>
              </a:rPr>
              <a:t>arriving</a:t>
            </a:r>
          </a:p>
          <a:p>
            <a:pPr algn="ctr">
              <a:lnSpc>
                <a:spcPct val="85000"/>
              </a:lnSpc>
            </a:pPr>
            <a:r>
              <a:rPr lang="en-US" altLang="en-US" sz="1600">
                <a:solidFill>
                  <a:srgbClr val="CC0000"/>
                </a:solidFill>
              </a:rPr>
              <a:t> client</a:t>
            </a:r>
          </a:p>
        </p:txBody>
      </p:sp>
      <p:sp>
        <p:nvSpPr>
          <p:cNvPr id="90117" name="Line 10"/>
          <p:cNvSpPr>
            <a:spLocks noChangeShapeType="1"/>
          </p:cNvSpPr>
          <p:nvPr/>
        </p:nvSpPr>
        <p:spPr bwMode="auto">
          <a:xfrm flipH="1">
            <a:off x="1816100" y="2163763"/>
            <a:ext cx="11113" cy="4027487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0118" name="Line 11"/>
          <p:cNvSpPr>
            <a:spLocks noChangeShapeType="1"/>
          </p:cNvSpPr>
          <p:nvPr/>
        </p:nvSpPr>
        <p:spPr bwMode="auto">
          <a:xfrm flipH="1">
            <a:off x="6342063" y="2239963"/>
            <a:ext cx="11112" cy="414020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1860550" y="1343025"/>
            <a:ext cx="4395788" cy="1401763"/>
            <a:chOff x="1860550" y="1343025"/>
            <a:chExt cx="4395788" cy="1401763"/>
          </a:xfrm>
        </p:grpSpPr>
        <p:sp>
          <p:nvSpPr>
            <p:cNvPr id="90202" name="Line 9"/>
            <p:cNvSpPr>
              <a:spLocks noChangeShapeType="1"/>
            </p:cNvSpPr>
            <p:nvPr/>
          </p:nvSpPr>
          <p:spPr bwMode="auto">
            <a:xfrm flipH="1">
              <a:off x="1860550" y="2208213"/>
              <a:ext cx="4395788" cy="536575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0203" name="Group 23"/>
            <p:cNvGrpSpPr>
              <a:grpSpLocks/>
            </p:cNvGrpSpPr>
            <p:nvPr/>
          </p:nvGrpSpPr>
          <p:grpSpPr bwMode="auto">
            <a:xfrm>
              <a:off x="3389313" y="1343025"/>
              <a:ext cx="2673350" cy="1116013"/>
              <a:chOff x="11865" y="3885"/>
              <a:chExt cx="3720" cy="1260"/>
            </a:xfrm>
          </p:grpSpPr>
          <p:sp>
            <p:nvSpPr>
              <p:cNvPr id="90204" name="Text Box 24"/>
              <p:cNvSpPr txBox="1">
                <a:spLocks noChangeArrowheads="1"/>
              </p:cNvSpPr>
              <p:nvPr/>
            </p:nvSpPr>
            <p:spPr bwMode="auto">
              <a:xfrm>
                <a:off x="11865" y="3885"/>
                <a:ext cx="2062" cy="4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200" b="1">
                    <a:solidFill>
                      <a:srgbClr val="000000"/>
                    </a:solidFill>
                  </a:rPr>
                  <a:t>DHCP discover</a:t>
                </a:r>
                <a:endParaRPr lang="en-US" altLang="en-US" sz="1200" b="1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90205" name="Text Box 25"/>
              <p:cNvSpPr txBox="1">
                <a:spLocks noChangeArrowheads="1"/>
              </p:cNvSpPr>
              <p:nvPr/>
            </p:nvSpPr>
            <p:spPr bwMode="auto">
              <a:xfrm>
                <a:off x="12015" y="4231"/>
                <a:ext cx="3570" cy="914"/>
              </a:xfrm>
              <a:prstGeom prst="rect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200">
                    <a:solidFill>
                      <a:srgbClr val="000000"/>
                    </a:solidFill>
                  </a:rPr>
                  <a:t>src : 0.0.0.0, 68     </a:t>
                </a:r>
              </a:p>
              <a:p>
                <a:pPr algn="ctr"/>
                <a:r>
                  <a:rPr lang="en-US" altLang="en-US" sz="1200">
                    <a:solidFill>
                      <a:srgbClr val="000000"/>
                    </a:solidFill>
                  </a:rPr>
                  <a:t>dest.: 255.255.255.255,67</a:t>
                </a:r>
              </a:p>
              <a:p>
                <a:pPr algn="ctr"/>
                <a:r>
                  <a:rPr lang="en-US" altLang="en-US" sz="1200">
                    <a:solidFill>
                      <a:srgbClr val="000000"/>
                    </a:solidFill>
                  </a:rPr>
                  <a:t>yiaddr:    0.0.0.0</a:t>
                </a:r>
              </a:p>
              <a:p>
                <a:pPr algn="ctr"/>
                <a:r>
                  <a:rPr lang="en-US" altLang="en-US" sz="1200">
                    <a:solidFill>
                      <a:srgbClr val="000000"/>
                    </a:solidFill>
                  </a:rPr>
                  <a:t>transaction ID: 654</a:t>
                </a:r>
                <a:endParaRPr lang="en-US" altLang="en-US" sz="1600">
                  <a:solidFill>
                    <a:srgbClr val="000000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34825" name="Line 26"/>
          <p:cNvSpPr>
            <a:spLocks noChangeShapeType="1"/>
          </p:cNvSpPr>
          <p:nvPr/>
        </p:nvSpPr>
        <p:spPr bwMode="auto">
          <a:xfrm>
            <a:off x="1903413" y="3194050"/>
            <a:ext cx="4395787" cy="5381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562350" y="2579688"/>
            <a:ext cx="2520950" cy="1217612"/>
            <a:chOff x="3562350" y="2579688"/>
            <a:chExt cx="2520950" cy="1217612"/>
          </a:xfrm>
        </p:grpSpPr>
        <p:sp>
          <p:nvSpPr>
            <p:cNvPr id="90200" name="Text Box 27"/>
            <p:cNvSpPr txBox="1">
              <a:spLocks noChangeArrowheads="1"/>
            </p:cNvSpPr>
            <p:nvPr/>
          </p:nvSpPr>
          <p:spPr bwMode="auto">
            <a:xfrm>
              <a:off x="3562350" y="2579688"/>
              <a:ext cx="1379538" cy="3302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 b="1">
                  <a:solidFill>
                    <a:srgbClr val="000000"/>
                  </a:solidFill>
                </a:rPr>
                <a:t>DHCP offer</a:t>
              </a:r>
              <a:endParaRPr lang="en-US" altLang="en-US" sz="160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0201" name="Text Box 28"/>
            <p:cNvSpPr txBox="1">
              <a:spLocks noChangeArrowheads="1"/>
            </p:cNvSpPr>
            <p:nvPr/>
          </p:nvSpPr>
          <p:spPr bwMode="auto">
            <a:xfrm>
              <a:off x="3659188" y="2832100"/>
              <a:ext cx="2424112" cy="9652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src: 223.1.2.5, 67      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dest:  255.255.255.255, 68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yiaddrr: 223.1.2.4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transaction ID: 654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lifetime: 3600 secs</a:t>
              </a:r>
              <a:endParaRPr lang="en-US" altLang="en-US" sz="80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4828" name="Line 29"/>
          <p:cNvSpPr>
            <a:spLocks noChangeShapeType="1"/>
          </p:cNvSpPr>
          <p:nvPr/>
        </p:nvSpPr>
        <p:spPr bwMode="auto">
          <a:xfrm flipH="1">
            <a:off x="1795463" y="4422775"/>
            <a:ext cx="4395787" cy="5365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1966913" y="3765550"/>
            <a:ext cx="2887662" cy="1260475"/>
            <a:chOff x="1966913" y="3765550"/>
            <a:chExt cx="2887662" cy="1260475"/>
          </a:xfrm>
        </p:grpSpPr>
        <p:sp>
          <p:nvSpPr>
            <p:cNvPr id="90198" name="Text Box 30"/>
            <p:cNvSpPr txBox="1">
              <a:spLocks noChangeArrowheads="1"/>
            </p:cNvSpPr>
            <p:nvPr/>
          </p:nvSpPr>
          <p:spPr bwMode="auto">
            <a:xfrm>
              <a:off x="1966913" y="3765550"/>
              <a:ext cx="1379537" cy="3286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 b="1">
                  <a:solidFill>
                    <a:srgbClr val="000000"/>
                  </a:solidFill>
                </a:rPr>
                <a:t>DHCP request</a:t>
              </a:r>
              <a:endParaRPr lang="en-US" altLang="en-US" sz="160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0199" name="Text Box 31"/>
            <p:cNvSpPr txBox="1">
              <a:spLocks noChangeArrowheads="1"/>
            </p:cNvSpPr>
            <p:nvPr/>
          </p:nvSpPr>
          <p:spPr bwMode="auto">
            <a:xfrm>
              <a:off x="2097088" y="4027488"/>
              <a:ext cx="2757487" cy="998537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src:  0.0.0.0, 68     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dest::  255.255.255.255, 67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yiaddrr: 223.1.2.4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transaction ID: 655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lifetime: 3600 secs</a:t>
              </a:r>
              <a:endParaRPr lang="en-US" altLang="en-US" sz="160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34831" name="Line 32"/>
          <p:cNvSpPr>
            <a:spLocks noChangeShapeType="1"/>
          </p:cNvSpPr>
          <p:nvPr/>
        </p:nvSpPr>
        <p:spPr bwMode="auto">
          <a:xfrm>
            <a:off x="1881188" y="5453063"/>
            <a:ext cx="4395787" cy="5381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3519488" y="5168900"/>
            <a:ext cx="2509837" cy="1271588"/>
            <a:chOff x="3519488" y="5168900"/>
            <a:chExt cx="2509837" cy="1271588"/>
          </a:xfrm>
        </p:grpSpPr>
        <p:sp>
          <p:nvSpPr>
            <p:cNvPr id="90196" name="Text Box 33"/>
            <p:cNvSpPr txBox="1">
              <a:spLocks noChangeArrowheads="1"/>
            </p:cNvSpPr>
            <p:nvPr/>
          </p:nvSpPr>
          <p:spPr bwMode="auto">
            <a:xfrm>
              <a:off x="3519488" y="5168900"/>
              <a:ext cx="1379537" cy="3286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 b="1">
                  <a:solidFill>
                    <a:srgbClr val="000000"/>
                  </a:solidFill>
                </a:rPr>
                <a:t>DHCP ACK</a:t>
              </a:r>
              <a:endParaRPr lang="en-US" altLang="en-US" sz="160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90197" name="Text Box 34"/>
            <p:cNvSpPr txBox="1">
              <a:spLocks noChangeArrowheads="1"/>
            </p:cNvSpPr>
            <p:nvPr/>
          </p:nvSpPr>
          <p:spPr bwMode="auto">
            <a:xfrm>
              <a:off x="3616325" y="5421313"/>
              <a:ext cx="2413000" cy="101917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src: 223.1.2.5, 67      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dest:  255.255.255.255, 68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yiaddrr: 223.1.2.4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transaction ID: 655</a:t>
              </a:r>
            </a:p>
            <a:p>
              <a:pPr algn="ctr"/>
              <a:r>
                <a:rPr lang="en-US" altLang="en-US" sz="1200">
                  <a:solidFill>
                    <a:srgbClr val="000000"/>
                  </a:solidFill>
                </a:rPr>
                <a:t>lifetime: 3600 secs</a:t>
              </a:r>
              <a:endParaRPr lang="en-US" altLang="en-US" sz="1000">
                <a:solidFill>
                  <a:srgbClr val="000000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90126" name="Group 36"/>
          <p:cNvGrpSpPr>
            <a:grpSpLocks/>
          </p:cNvGrpSpPr>
          <p:nvPr/>
        </p:nvGrpSpPr>
        <p:grpSpPr bwMode="auto">
          <a:xfrm>
            <a:off x="6294438" y="1781175"/>
            <a:ext cx="784225" cy="549275"/>
            <a:chOff x="4420" y="878"/>
            <a:chExt cx="614" cy="458"/>
          </a:xfrm>
        </p:grpSpPr>
        <p:pic>
          <p:nvPicPr>
            <p:cNvPr id="90174" name="Picture 37" descr="laptop_keyboar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75" name="Freeform 38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0176" name="Picture 39" descr="scree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0177" name="Freeform 40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78" name="Freeform 41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79" name="Freeform 42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0" name="Freeform 43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1" name="Freeform 44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2" name="Freeform 45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0183" name="Group 46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90190" name="Freeform 47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191" name="Freeform 48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192" name="Freeform 49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193" name="Freeform 50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194" name="Freeform 51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0195" name="Freeform 52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0184" name="Freeform 53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5" name="Freeform 54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6" name="Freeform 55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7" name="Freeform 56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8" name="Freeform 57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89" name="Freeform 58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0127" name="Group 60"/>
          <p:cNvGrpSpPr>
            <a:grpSpLocks/>
          </p:cNvGrpSpPr>
          <p:nvPr/>
        </p:nvGrpSpPr>
        <p:grpSpPr bwMode="auto">
          <a:xfrm>
            <a:off x="1717675" y="1590675"/>
            <a:ext cx="334963" cy="536575"/>
            <a:chOff x="4140" y="429"/>
            <a:chExt cx="1425" cy="2396"/>
          </a:xfrm>
        </p:grpSpPr>
        <p:sp>
          <p:nvSpPr>
            <p:cNvPr id="90142" name="Freeform 61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7 w 354"/>
                <a:gd name="T1" fmla="*/ 0 h 2742"/>
                <a:gd name="T2" fmla="*/ 38 w 354"/>
                <a:gd name="T3" fmla="*/ 55 h 2742"/>
                <a:gd name="T4" fmla="*/ 37 w 354"/>
                <a:gd name="T5" fmla="*/ 425 h 2742"/>
                <a:gd name="T6" fmla="*/ 0 w 354"/>
                <a:gd name="T7" fmla="*/ 445 h 2742"/>
                <a:gd name="T8" fmla="*/ 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43" name="Rectangle 62"/>
            <p:cNvSpPr>
              <a:spLocks noChangeArrowheads="1"/>
            </p:cNvSpPr>
            <p:nvPr/>
          </p:nvSpPr>
          <p:spPr bwMode="auto">
            <a:xfrm>
              <a:off x="4208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4" name="Freeform 63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3 w 211"/>
                <a:gd name="T3" fmla="*/ 36 h 2537"/>
                <a:gd name="T4" fmla="*/ 2 w 211"/>
                <a:gd name="T5" fmla="*/ 405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45" name="Freeform 64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1 h 226"/>
                <a:gd name="T4" fmla="*/ 36 w 328"/>
                <a:gd name="T5" fmla="*/ 38 h 226"/>
                <a:gd name="T6" fmla="*/ 0 w 328"/>
                <a:gd name="T7" fmla="*/ 16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46" name="Rectangle 65"/>
            <p:cNvSpPr>
              <a:spLocks noChangeArrowheads="1"/>
            </p:cNvSpPr>
            <p:nvPr/>
          </p:nvSpPr>
          <p:spPr bwMode="auto">
            <a:xfrm>
              <a:off x="4214" y="691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90147" name="Group 66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0172" name="AutoShape 67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5" cy="136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90173" name="AutoShape 68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1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90148" name="Rectangle 69"/>
            <p:cNvSpPr>
              <a:spLocks noChangeArrowheads="1"/>
            </p:cNvSpPr>
            <p:nvPr/>
          </p:nvSpPr>
          <p:spPr bwMode="auto">
            <a:xfrm>
              <a:off x="4221" y="1017"/>
              <a:ext cx="60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90149" name="Group 70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0170" name="AutoShape 71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90171" name="AutoShape 72"/>
              <p:cNvSpPr>
                <a:spLocks noChangeArrowheads="1"/>
              </p:cNvSpPr>
              <p:nvPr/>
            </p:nvSpPr>
            <p:spPr bwMode="auto">
              <a:xfrm>
                <a:off x="632" y="2585"/>
                <a:ext cx="691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90150" name="Rectangle 73"/>
            <p:cNvSpPr>
              <a:spLocks noChangeArrowheads="1"/>
            </p:cNvSpPr>
            <p:nvPr/>
          </p:nvSpPr>
          <p:spPr bwMode="auto">
            <a:xfrm>
              <a:off x="4214" y="1358"/>
              <a:ext cx="601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1" name="Rectangle 74"/>
            <p:cNvSpPr>
              <a:spLocks noChangeArrowheads="1"/>
            </p:cNvSpPr>
            <p:nvPr/>
          </p:nvSpPr>
          <p:spPr bwMode="auto">
            <a:xfrm>
              <a:off x="4228" y="1655"/>
              <a:ext cx="594" cy="50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grpSp>
          <p:nvGrpSpPr>
            <p:cNvPr id="90152" name="Group 75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0168" name="AutoShape 76"/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4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90169" name="AutoShape 77"/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90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90153" name="Freeform 78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36 w 328"/>
                <a:gd name="T3" fmla="*/ 20 h 226"/>
                <a:gd name="T4" fmla="*/ 36 w 328"/>
                <a:gd name="T5" fmla="*/ 36 h 226"/>
                <a:gd name="T6" fmla="*/ 0 w 328"/>
                <a:gd name="T7" fmla="*/ 15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0154" name="Group 79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0166" name="AutoShape 80"/>
              <p:cNvSpPr>
                <a:spLocks noChangeArrowheads="1"/>
              </p:cNvSpPr>
              <p:nvPr/>
            </p:nvSpPr>
            <p:spPr bwMode="auto">
              <a:xfrm>
                <a:off x="617" y="2570"/>
                <a:ext cx="724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  <p:sp>
            <p:nvSpPr>
              <p:cNvPr id="90167" name="AutoShape 81"/>
              <p:cNvSpPr>
                <a:spLocks noChangeArrowheads="1"/>
              </p:cNvSpPr>
              <p:nvPr/>
            </p:nvSpPr>
            <p:spPr bwMode="auto">
              <a:xfrm>
                <a:off x="633" y="2584"/>
                <a:ext cx="690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600">
                  <a:solidFill>
                    <a:srgbClr val="000000"/>
                  </a:solidFill>
                  <a:latin typeface="Tahoma" panose="020B0604030504040204" pitchFamily="34" charset="0"/>
                </a:endParaRPr>
              </a:p>
            </p:txBody>
          </p:sp>
        </p:grpSp>
        <p:sp>
          <p:nvSpPr>
            <p:cNvPr id="90155" name="Rectangle 82"/>
            <p:cNvSpPr>
              <a:spLocks noChangeArrowheads="1"/>
            </p:cNvSpPr>
            <p:nvPr/>
          </p:nvSpPr>
          <p:spPr bwMode="auto">
            <a:xfrm>
              <a:off x="5248" y="429"/>
              <a:ext cx="68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6" name="Freeform 83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32 w 296"/>
                <a:gd name="T3" fmla="*/ 22 h 256"/>
                <a:gd name="T4" fmla="*/ 32 w 296"/>
                <a:gd name="T5" fmla="*/ 41 h 256"/>
                <a:gd name="T6" fmla="*/ 0 w 296"/>
                <a:gd name="T7" fmla="*/ 15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57" name="Freeform 84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34 w 304"/>
                <a:gd name="T3" fmla="*/ 27 h 288"/>
                <a:gd name="T4" fmla="*/ 31 w 304"/>
                <a:gd name="T5" fmla="*/ 48 h 288"/>
                <a:gd name="T6" fmla="*/ 2 w 304"/>
                <a:gd name="T7" fmla="*/ 20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58" name="Oval 85"/>
            <p:cNvSpPr>
              <a:spLocks noChangeArrowheads="1"/>
            </p:cNvSpPr>
            <p:nvPr/>
          </p:nvSpPr>
          <p:spPr bwMode="auto">
            <a:xfrm>
              <a:off x="5518" y="2612"/>
              <a:ext cx="47" cy="92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59" name="Freeform 86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8 h 240"/>
                <a:gd name="T2" fmla="*/ 2 w 306"/>
                <a:gd name="T3" fmla="*/ 40 h 240"/>
                <a:gd name="T4" fmla="*/ 34 w 306"/>
                <a:gd name="T5" fmla="*/ 18 h 240"/>
                <a:gd name="T6" fmla="*/ 32 w 306"/>
                <a:gd name="T7" fmla="*/ 0 h 240"/>
                <a:gd name="T8" fmla="*/ 0 w 306"/>
                <a:gd name="T9" fmla="*/ 18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0160" name="AutoShape 87"/>
            <p:cNvSpPr>
              <a:spLocks noChangeArrowheads="1"/>
            </p:cNvSpPr>
            <p:nvPr/>
          </p:nvSpPr>
          <p:spPr bwMode="auto">
            <a:xfrm>
              <a:off x="4140" y="2676"/>
              <a:ext cx="1202" cy="149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1" name="AutoShape 88"/>
            <p:cNvSpPr>
              <a:spLocks noChangeArrowheads="1"/>
            </p:cNvSpPr>
            <p:nvPr/>
          </p:nvSpPr>
          <p:spPr bwMode="auto">
            <a:xfrm>
              <a:off x="4208" y="2712"/>
              <a:ext cx="1067" cy="7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2" name="Oval 89"/>
            <p:cNvSpPr>
              <a:spLocks noChangeArrowheads="1"/>
            </p:cNvSpPr>
            <p:nvPr/>
          </p:nvSpPr>
          <p:spPr bwMode="auto">
            <a:xfrm>
              <a:off x="4309" y="2385"/>
              <a:ext cx="155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3" name="Oval 90"/>
            <p:cNvSpPr>
              <a:spLocks noChangeArrowheads="1"/>
            </p:cNvSpPr>
            <p:nvPr/>
          </p:nvSpPr>
          <p:spPr bwMode="auto">
            <a:xfrm>
              <a:off x="4484" y="2385"/>
              <a:ext cx="162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600">
                <a:solidFill>
                  <a:srgbClr val="FF0000"/>
                </a:solidFill>
                <a:latin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0164" name="Oval 91"/>
            <p:cNvSpPr>
              <a:spLocks noChangeArrowheads="1"/>
            </p:cNvSpPr>
            <p:nvPr/>
          </p:nvSpPr>
          <p:spPr bwMode="auto">
            <a:xfrm>
              <a:off x="4660" y="2378"/>
              <a:ext cx="162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65" name="Rectangle 92"/>
            <p:cNvSpPr>
              <a:spLocks noChangeArrowheads="1"/>
            </p:cNvSpPr>
            <p:nvPr/>
          </p:nvSpPr>
          <p:spPr bwMode="auto">
            <a:xfrm>
              <a:off x="5065" y="1833"/>
              <a:ext cx="81" cy="76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</p:grpSp>
      <p:sp>
        <p:nvSpPr>
          <p:cNvPr id="47125" name="Rectangle 94"/>
          <p:cNvSpPr>
            <a:spLocks noGrp="1" noChangeArrowheads="1"/>
          </p:cNvSpPr>
          <p:nvPr>
            <p:ph type="title"/>
          </p:nvPr>
        </p:nvSpPr>
        <p:spPr>
          <a:xfrm>
            <a:off x="438150" y="255588"/>
            <a:ext cx="8020050" cy="898525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DHCP client-server scenario* </a:t>
            </a:r>
          </a:p>
        </p:txBody>
      </p:sp>
      <p:pic>
        <p:nvPicPr>
          <p:cNvPr id="90129" name="Picture 95" descr="underline_base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931863"/>
            <a:ext cx="63992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505200" y="1663700"/>
            <a:ext cx="2540000" cy="733425"/>
            <a:chOff x="7333085" y="2736938"/>
            <a:chExt cx="2539755" cy="733428"/>
          </a:xfrm>
        </p:grpSpPr>
        <p:sp>
          <p:nvSpPr>
            <p:cNvPr id="90140" name="Rectangle 2"/>
            <p:cNvSpPr>
              <a:spLocks noChangeArrowheads="1"/>
            </p:cNvSpPr>
            <p:nvPr/>
          </p:nvSpPr>
          <p:spPr bwMode="auto">
            <a:xfrm>
              <a:off x="7333085" y="2736938"/>
              <a:ext cx="2521866" cy="7334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41" name="TextBox 1"/>
            <p:cNvSpPr txBox="1">
              <a:spLocks noChangeArrowheads="1"/>
            </p:cNvSpPr>
            <p:nvPr/>
          </p:nvSpPr>
          <p:spPr bwMode="auto">
            <a:xfrm>
              <a:off x="7344917" y="2797391"/>
              <a:ext cx="252792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>
                  <a:solidFill>
                    <a:srgbClr val="FF0000"/>
                  </a:solidFill>
                  <a:latin typeface="Tahoma" panose="020B0604030504040204" pitchFamily="34" charset="0"/>
                </a:rPr>
                <a:t>Broadcast: is there a DHCP server out there?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3670300" y="2871788"/>
            <a:ext cx="2528888" cy="884237"/>
            <a:chOff x="9144000" y="3229217"/>
            <a:chExt cx="2527923" cy="885135"/>
          </a:xfrm>
        </p:grpSpPr>
        <p:sp>
          <p:nvSpPr>
            <p:cNvPr id="90138" name="Rectangle 87"/>
            <p:cNvSpPr>
              <a:spLocks noChangeArrowheads="1"/>
            </p:cNvSpPr>
            <p:nvPr/>
          </p:nvSpPr>
          <p:spPr bwMode="auto">
            <a:xfrm>
              <a:off x="9144000" y="3229217"/>
              <a:ext cx="2351575" cy="885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39" name="TextBox 88"/>
            <p:cNvSpPr txBox="1">
              <a:spLocks noChangeArrowheads="1"/>
            </p:cNvSpPr>
            <p:nvPr/>
          </p:nvSpPr>
          <p:spPr bwMode="auto">
            <a:xfrm>
              <a:off x="9144000" y="3271783"/>
              <a:ext cx="2527923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dirty="0">
                  <a:solidFill>
                    <a:srgbClr val="FF0000"/>
                  </a:solidFill>
                  <a:latin typeface="Tahoma" panose="020B0604030504040204" pitchFamily="34" charset="0"/>
                </a:rPr>
                <a:t>Broadcast: I’m a DHCP server! Here’s an IP address you can use 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0" y="4097338"/>
            <a:ext cx="2527300" cy="884237"/>
            <a:chOff x="8956574" y="4615923"/>
            <a:chExt cx="2527923" cy="885135"/>
          </a:xfrm>
        </p:grpSpPr>
        <p:sp>
          <p:nvSpPr>
            <p:cNvPr id="90136" name="Rectangle 89"/>
            <p:cNvSpPr>
              <a:spLocks noChangeArrowheads="1"/>
            </p:cNvSpPr>
            <p:nvPr/>
          </p:nvSpPr>
          <p:spPr bwMode="auto">
            <a:xfrm>
              <a:off x="8956574" y="4615923"/>
              <a:ext cx="2351575" cy="885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37" name="TextBox 90"/>
            <p:cNvSpPr txBox="1">
              <a:spLocks noChangeArrowheads="1"/>
            </p:cNvSpPr>
            <p:nvPr/>
          </p:nvSpPr>
          <p:spPr bwMode="auto">
            <a:xfrm>
              <a:off x="8956574" y="4765817"/>
              <a:ext cx="252792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>
                  <a:solidFill>
                    <a:srgbClr val="FF0000"/>
                  </a:solidFill>
                  <a:latin typeface="Tahoma" panose="020B0604030504040204" pitchFamily="34" charset="0"/>
                </a:rPr>
                <a:t>Broadcast: OK.  I’ll take that IP address!</a:t>
              </a:r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3652838" y="5465763"/>
            <a:ext cx="2528887" cy="885825"/>
            <a:chOff x="9144000" y="5555417"/>
            <a:chExt cx="2527923" cy="885135"/>
          </a:xfrm>
        </p:grpSpPr>
        <p:sp>
          <p:nvSpPr>
            <p:cNvPr id="90134" name="Rectangle 91"/>
            <p:cNvSpPr>
              <a:spLocks noChangeArrowheads="1"/>
            </p:cNvSpPr>
            <p:nvPr/>
          </p:nvSpPr>
          <p:spPr bwMode="auto">
            <a:xfrm>
              <a:off x="9144000" y="5555417"/>
              <a:ext cx="2351575" cy="88513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 sz="1600">
                <a:solidFill>
                  <a:srgbClr val="000000"/>
                </a:solidFill>
                <a:latin typeface="Tahoma" panose="020B0604030504040204" pitchFamily="34" charset="0"/>
              </a:endParaRPr>
            </a:p>
          </p:txBody>
        </p:sp>
        <p:sp>
          <p:nvSpPr>
            <p:cNvPr id="90135" name="TextBox 92"/>
            <p:cNvSpPr txBox="1">
              <a:spLocks noChangeArrowheads="1"/>
            </p:cNvSpPr>
            <p:nvPr/>
          </p:nvSpPr>
          <p:spPr bwMode="auto">
            <a:xfrm>
              <a:off x="9144000" y="5705311"/>
              <a:ext cx="2527923" cy="5847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>
                  <a:solidFill>
                    <a:srgbClr val="FF0000"/>
                  </a:solidFill>
                  <a:latin typeface="Tahoma" panose="020B0604030504040204" pitchFamily="34" charset="0"/>
                </a:rPr>
                <a:t>Broadcast: OK.  You’ve got that IP address!</a:t>
              </a:r>
            </a:p>
          </p:txBody>
        </p:sp>
      </p:grpSp>
      <p:sp>
        <p:nvSpPr>
          <p:cNvPr id="2" name="مستطيل 1"/>
          <p:cNvSpPr/>
          <p:nvPr/>
        </p:nvSpPr>
        <p:spPr>
          <a:xfrm>
            <a:off x="231051" y="6351588"/>
            <a:ext cx="1518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*more ( </a:t>
            </a:r>
            <a:r>
              <a:rPr lang="en-US" b="1" dirty="0">
                <a:solidFill>
                  <a:schemeClr val="accent1"/>
                </a:solidFill>
                <a:hlinkClick r:id="rId6" action="ppaction://hlinkpres?slideindex=1&amp;slidetitle="/>
              </a:rPr>
              <a:t>++</a:t>
            </a:r>
            <a:r>
              <a:rPr lang="en-US" b="1" dirty="0">
                <a:solidFill>
                  <a:schemeClr val="accent1"/>
                </a:solidFill>
                <a:hlinkClick r:id="rId7" action="ppaction://hlinkpres?slideindex=1&amp;slidetitle="/>
              </a:rPr>
              <a:t>  </a:t>
            </a:r>
            <a:r>
              <a:rPr lang="en-US" b="1" dirty="0">
                <a:solidFill>
                  <a:schemeClr val="accent1"/>
                </a:solidFill>
              </a:rPr>
              <a:t>)</a:t>
            </a:r>
            <a:endParaRPr lang="ar-SA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025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5" grpId="0" animBg="1"/>
      <p:bldP spid="34828" grpId="0" animBg="1"/>
      <p:bldP spid="34831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21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EB86B871-F0C5-4D00-AC1D-5F036EEBD14A}" type="slidenum">
              <a:rPr lang="en-US" altLang="en-US" sz="1200">
                <a:latin typeface="Tahoma" panose="020B0604030504040204" pitchFamily="34" charset="0"/>
              </a:rPr>
              <a:pPr/>
              <a:t>28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813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94964" cy="1143000"/>
          </a:xfrm>
        </p:spPr>
        <p:txBody>
          <a:bodyPr/>
          <a:lstStyle/>
          <a:p>
            <a:pPr>
              <a:defRPr/>
            </a:pPr>
            <a:r>
              <a:rPr lang="en-US" dirty="0" err="1">
                <a:ea typeface="ＭＳ Ｐゴシック" charset="0"/>
                <a:cs typeface="+mj-cs"/>
              </a:rPr>
              <a:t>DHCP</a:t>
            </a:r>
            <a:r>
              <a:rPr lang="en-US" dirty="0">
                <a:ea typeface="ＭＳ Ｐゴシック" charset="0"/>
                <a:cs typeface="+mj-cs"/>
              </a:rPr>
              <a:t>: more than IP addresses</a:t>
            </a:r>
          </a:p>
        </p:txBody>
      </p:sp>
      <p:sp>
        <p:nvSpPr>
          <p:cNvPr id="4813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>
                <a:ea typeface="ＭＳ Ｐゴシック" charset="0"/>
                <a:cs typeface="+mn-cs"/>
              </a:rPr>
              <a:t>DHCP can return more than just allocated IP address on subnet: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address of first-hop router for client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name and IP address of DNS sever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network mask (indicating network versus host portion of address)</a:t>
            </a:r>
          </a:p>
        </p:txBody>
      </p:sp>
      <p:pic>
        <p:nvPicPr>
          <p:cNvPr id="92165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1047750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31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3E56C9F5-0CDB-40D2-8292-D7301301A229}" type="slidenum">
              <a:rPr lang="en-US" altLang="en-US" sz="1200">
                <a:latin typeface="Tahoma" panose="020B0604030504040204" pitchFamily="34" charset="0"/>
              </a:rPr>
              <a:pPr/>
              <a:t>29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4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92556" y="813233"/>
            <a:ext cx="3421062" cy="1262062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200" dirty="0">
                <a:ea typeface="ＭＳ Ｐゴシック" charset="0"/>
                <a:cs typeface="+mn-cs"/>
              </a:rPr>
              <a:t>connecting laptop needs its IP address, </a:t>
            </a:r>
            <a:r>
              <a:rPr lang="en-US" sz="2200" dirty="0" err="1">
                <a:ea typeface="ＭＳ Ｐゴシック" charset="0"/>
                <a:cs typeface="+mn-cs"/>
              </a:rPr>
              <a:t>addr</a:t>
            </a:r>
            <a:r>
              <a:rPr lang="en-US" sz="2200" dirty="0">
                <a:ea typeface="ＭＳ Ｐゴシック" charset="0"/>
                <a:cs typeface="+mn-cs"/>
              </a:rPr>
              <a:t> of first-hop router, </a:t>
            </a:r>
            <a:r>
              <a:rPr lang="en-US" sz="2200" dirty="0" err="1">
                <a:ea typeface="ＭＳ Ｐゴシック" charset="0"/>
                <a:cs typeface="+mn-cs"/>
              </a:rPr>
              <a:t>addr</a:t>
            </a:r>
            <a:r>
              <a:rPr lang="en-US" sz="2200" dirty="0">
                <a:ea typeface="ＭＳ Ｐゴシック" charset="0"/>
                <a:cs typeface="+mn-cs"/>
              </a:rPr>
              <a:t> of DNS server: use </a:t>
            </a:r>
            <a:r>
              <a:rPr lang="en-US" sz="2200" dirty="0" err="1">
                <a:ea typeface="ＭＳ Ｐゴシック" charset="0"/>
                <a:cs typeface="+mn-cs"/>
              </a:rPr>
              <a:t>DHCP</a:t>
            </a:r>
            <a:endParaRPr lang="en-US" sz="2200" dirty="0">
              <a:ea typeface="ＭＳ Ｐゴシック" charset="0"/>
              <a:cs typeface="+mn-cs"/>
            </a:endParaRPr>
          </a:p>
        </p:txBody>
      </p:sp>
      <p:sp>
        <p:nvSpPr>
          <p:cNvPr id="93188" name="Freeform 3"/>
          <p:cNvSpPr>
            <a:spLocks/>
          </p:cNvSpPr>
          <p:nvPr/>
        </p:nvSpPr>
        <p:spPr bwMode="auto">
          <a:xfrm>
            <a:off x="773113" y="1428750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3189" name="Line 36"/>
          <p:cNvSpPr>
            <a:spLocks noChangeShapeType="1"/>
          </p:cNvSpPr>
          <p:nvPr/>
        </p:nvSpPr>
        <p:spPr bwMode="auto">
          <a:xfrm flipV="1">
            <a:off x="3775075" y="2500313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0" name="Line 43"/>
          <p:cNvSpPr>
            <a:spLocks noChangeShapeType="1"/>
          </p:cNvSpPr>
          <p:nvPr/>
        </p:nvSpPr>
        <p:spPr bwMode="auto">
          <a:xfrm flipV="1">
            <a:off x="2665413" y="2673350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1" name="Line 44"/>
          <p:cNvSpPr>
            <a:spLocks noChangeShapeType="1"/>
          </p:cNvSpPr>
          <p:nvPr/>
        </p:nvSpPr>
        <p:spPr bwMode="auto">
          <a:xfrm flipV="1">
            <a:off x="3924300" y="2357438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2" name="Line 48"/>
          <p:cNvSpPr>
            <a:spLocks noChangeShapeType="1"/>
          </p:cNvSpPr>
          <p:nvPr/>
        </p:nvSpPr>
        <p:spPr bwMode="auto">
          <a:xfrm flipV="1">
            <a:off x="3279775" y="2892425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3193" name="Text Box 44"/>
          <p:cNvSpPr txBox="1">
            <a:spLocks noChangeArrowheads="1"/>
          </p:cNvSpPr>
          <p:nvPr/>
        </p:nvSpPr>
        <p:spPr bwMode="auto">
          <a:xfrm>
            <a:off x="2562225" y="3967163"/>
            <a:ext cx="20256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i="1"/>
              <a:t>router with DHCP </a:t>
            </a:r>
          </a:p>
          <a:p>
            <a:r>
              <a:rPr lang="en-US" altLang="en-US" sz="1800" i="1"/>
              <a:t>server built into </a:t>
            </a:r>
          </a:p>
          <a:p>
            <a:r>
              <a:rPr lang="en-US" altLang="en-US" sz="1800" i="1"/>
              <a:t>router</a:t>
            </a:r>
          </a:p>
        </p:txBody>
      </p:sp>
      <p:sp>
        <p:nvSpPr>
          <p:cNvPr id="648344" name="Rectangle 152"/>
          <p:cNvSpPr>
            <a:spLocks noChangeArrowheads="1"/>
          </p:cNvSpPr>
          <p:nvPr/>
        </p:nvSpPr>
        <p:spPr bwMode="auto">
          <a:xfrm>
            <a:off x="5037138" y="2283979"/>
            <a:ext cx="3892550" cy="130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200" dirty="0">
                <a:latin typeface="Gill Sans MT" panose="020B0502020104020203" pitchFamily="34" charset="0"/>
              </a:rPr>
              <a:t>DHCP request encapsulated in </a:t>
            </a:r>
            <a:r>
              <a:rPr lang="en-US" altLang="en-US" sz="2200" dirty="0" err="1">
                <a:latin typeface="Gill Sans MT" panose="020B0502020104020203" pitchFamily="34" charset="0"/>
              </a:rPr>
              <a:t>UDP</a:t>
            </a:r>
            <a:r>
              <a:rPr lang="en-US" altLang="en-US" sz="2200" dirty="0">
                <a:latin typeface="Gill Sans MT" panose="020B0502020104020203" pitchFamily="34" charset="0"/>
              </a:rPr>
              <a:t>, encapsulated in IP, encapsulated in </a:t>
            </a:r>
            <a:r>
              <a:rPr lang="en-US" altLang="en-US" sz="2200" strike="sngStrike" dirty="0">
                <a:highlight>
                  <a:srgbClr val="FF0000"/>
                </a:highlight>
                <a:latin typeface="Gill Sans MT" panose="020B0502020104020203" pitchFamily="34" charset="0"/>
              </a:rPr>
              <a:t>802.1</a:t>
            </a:r>
            <a:r>
              <a:rPr lang="en-US" altLang="en-US" sz="2200" dirty="0">
                <a:latin typeface="Gill Sans MT" panose="020B0502020104020203" pitchFamily="34" charset="0"/>
              </a:rPr>
              <a:t> </a:t>
            </a:r>
            <a:r>
              <a:rPr lang="en-US" altLang="en-US" sz="2200" dirty="0">
                <a:solidFill>
                  <a:srgbClr val="008000"/>
                </a:solidFill>
                <a:latin typeface="Gill Sans MT" panose="020B0502020104020203" pitchFamily="34" charset="0"/>
              </a:rPr>
              <a:t>802.3</a:t>
            </a:r>
            <a:r>
              <a:rPr lang="en-US" altLang="en-US" sz="2200" dirty="0">
                <a:latin typeface="Gill Sans MT" panose="020B0502020104020203" pitchFamily="34" charset="0"/>
              </a:rPr>
              <a:t> Ethernet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endParaRPr lang="en-US" altLang="en-US" sz="2200" dirty="0">
              <a:latin typeface="Gill Sans MT" panose="020B0502020104020203" pitchFamily="34" charset="0"/>
            </a:endParaRPr>
          </a:p>
        </p:txBody>
      </p:sp>
      <p:sp>
        <p:nvSpPr>
          <p:cNvPr id="648345" name="Rectangle 153"/>
          <p:cNvSpPr>
            <a:spLocks noChangeArrowheads="1"/>
          </p:cNvSpPr>
          <p:nvPr/>
        </p:nvSpPr>
        <p:spPr bwMode="auto">
          <a:xfrm>
            <a:off x="5035550" y="3821113"/>
            <a:ext cx="3924300" cy="1563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200" dirty="0">
                <a:latin typeface="Gill Sans MT" panose="020B0502020104020203" pitchFamily="34" charset="0"/>
              </a:rPr>
              <a:t>Ethernet frame broadcast (</a:t>
            </a:r>
            <a:r>
              <a:rPr lang="en-US" altLang="en-US" sz="2200" dirty="0" err="1">
                <a:latin typeface="Gill Sans MT" panose="020B0502020104020203" pitchFamily="34" charset="0"/>
              </a:rPr>
              <a:t>dest</a:t>
            </a:r>
            <a:r>
              <a:rPr lang="en-US" altLang="en-US" sz="2200" dirty="0">
                <a:latin typeface="Gill Sans MT" panose="020B0502020104020203" pitchFamily="34" charset="0"/>
              </a:rPr>
              <a:t>: </a:t>
            </a:r>
            <a:r>
              <a:rPr lang="en-US" altLang="en-US" sz="1600" dirty="0" err="1">
                <a:latin typeface="Gill Sans MT" panose="020B0502020104020203" pitchFamily="34" charset="0"/>
              </a:rPr>
              <a:t>FFFFFFFFFFFF</a:t>
            </a:r>
            <a:r>
              <a:rPr lang="en-US" altLang="en-US" sz="2200" dirty="0">
                <a:latin typeface="Gill Sans MT" panose="020B0502020104020203" pitchFamily="34" charset="0"/>
              </a:rPr>
              <a:t>) on LAN, received at router running </a:t>
            </a:r>
            <a:r>
              <a:rPr lang="en-US" altLang="en-US" sz="2200" dirty="0" err="1">
                <a:latin typeface="Gill Sans MT" panose="020B0502020104020203" pitchFamily="34" charset="0"/>
              </a:rPr>
              <a:t>DHCP</a:t>
            </a:r>
            <a:r>
              <a:rPr lang="en-US" altLang="en-US" sz="2200" dirty="0">
                <a:latin typeface="Gill Sans MT" panose="020B0502020104020203" pitchFamily="34" charset="0"/>
              </a:rPr>
              <a:t> server</a:t>
            </a:r>
          </a:p>
        </p:txBody>
      </p:sp>
      <p:sp>
        <p:nvSpPr>
          <p:cNvPr id="648346" name="Rectangle 154"/>
          <p:cNvSpPr>
            <a:spLocks noChangeArrowheads="1"/>
          </p:cNvSpPr>
          <p:nvPr/>
        </p:nvSpPr>
        <p:spPr bwMode="auto">
          <a:xfrm>
            <a:off x="5033963" y="5157788"/>
            <a:ext cx="3802062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90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200" dirty="0">
                <a:latin typeface="Gill Sans MT" panose="020B0502020104020203" pitchFamily="34" charset="0"/>
              </a:rPr>
              <a:t>Ethernet </a:t>
            </a:r>
            <a:r>
              <a:rPr lang="en-US" altLang="en-US" sz="2200" dirty="0" err="1">
                <a:latin typeface="Gill Sans MT" panose="020B0502020104020203" pitchFamily="34" charset="0"/>
              </a:rPr>
              <a:t>demuxed</a:t>
            </a:r>
            <a:r>
              <a:rPr lang="en-US" altLang="en-US" sz="2200" dirty="0">
                <a:latin typeface="Gill Sans MT" panose="020B0502020104020203" pitchFamily="34" charset="0"/>
              </a:rPr>
              <a:t> to IP </a:t>
            </a:r>
            <a:r>
              <a:rPr lang="en-US" altLang="en-US" sz="2200" dirty="0" err="1">
                <a:latin typeface="Gill Sans MT" panose="020B0502020104020203" pitchFamily="34" charset="0"/>
              </a:rPr>
              <a:t>demuxed</a:t>
            </a:r>
            <a:r>
              <a:rPr lang="en-US" altLang="en-US" sz="2200" dirty="0">
                <a:latin typeface="Gill Sans MT" panose="020B0502020104020203" pitchFamily="34" charset="0"/>
              </a:rPr>
              <a:t>, </a:t>
            </a:r>
            <a:r>
              <a:rPr lang="en-US" altLang="en-US" sz="2200" dirty="0" err="1">
                <a:latin typeface="Gill Sans MT" panose="020B0502020104020203" pitchFamily="34" charset="0"/>
              </a:rPr>
              <a:t>UDP</a:t>
            </a:r>
            <a:r>
              <a:rPr lang="en-US" altLang="en-US" sz="2200" dirty="0">
                <a:latin typeface="Gill Sans MT" panose="020B0502020104020203" pitchFamily="34" charset="0"/>
              </a:rPr>
              <a:t> </a:t>
            </a:r>
            <a:r>
              <a:rPr lang="en-US" altLang="en-US" sz="2200" dirty="0" err="1">
                <a:latin typeface="Gill Sans MT" panose="020B0502020104020203" pitchFamily="34" charset="0"/>
              </a:rPr>
              <a:t>demuxed</a:t>
            </a:r>
            <a:r>
              <a:rPr lang="en-US" altLang="en-US" sz="2200" dirty="0">
                <a:latin typeface="Gill Sans MT" panose="020B0502020104020203" pitchFamily="34" charset="0"/>
              </a:rPr>
              <a:t> to </a:t>
            </a:r>
            <a:r>
              <a:rPr lang="en-US" altLang="en-US" sz="2200" dirty="0" err="1">
                <a:latin typeface="Gill Sans MT" panose="020B0502020104020203" pitchFamily="34" charset="0"/>
              </a:rPr>
              <a:t>DHCP</a:t>
            </a:r>
            <a:r>
              <a:rPr lang="en-US" altLang="en-US" sz="2200" dirty="0">
                <a:latin typeface="Gill Sans MT" panose="020B0502020104020203" pitchFamily="34" charset="0"/>
              </a:rPr>
              <a:t> </a:t>
            </a:r>
          </a:p>
        </p:txBody>
      </p:sp>
      <p:sp>
        <p:nvSpPr>
          <p:cNvPr id="93197" name="Text Box 155"/>
          <p:cNvSpPr txBox="1">
            <a:spLocks noChangeArrowheads="1"/>
          </p:cNvSpPr>
          <p:nvPr/>
        </p:nvSpPr>
        <p:spPr bwMode="auto">
          <a:xfrm>
            <a:off x="3327400" y="3284538"/>
            <a:ext cx="1047750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168.1.1.1</a:t>
            </a:r>
          </a:p>
          <a:p>
            <a:endParaRPr lang="en-US" altLang="en-US" sz="1400"/>
          </a:p>
        </p:txBody>
      </p:sp>
      <p:grpSp>
        <p:nvGrpSpPr>
          <p:cNvPr id="93198" name="Group 186"/>
          <p:cNvGrpSpPr>
            <a:grpSpLocks/>
          </p:cNvGrpSpPr>
          <p:nvPr/>
        </p:nvGrpSpPr>
        <p:grpSpPr bwMode="auto">
          <a:xfrm>
            <a:off x="3140075" y="2598738"/>
            <a:ext cx="963613" cy="300037"/>
            <a:chOff x="4410" y="1365"/>
            <a:chExt cx="663" cy="224"/>
          </a:xfrm>
        </p:grpSpPr>
        <p:sp>
          <p:nvSpPr>
            <p:cNvPr id="93374" name="Rectangle 187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75" name="AutoShape 188"/>
            <p:cNvSpPr>
              <a:spLocks noChangeArrowheads="1"/>
            </p:cNvSpPr>
            <p:nvPr/>
          </p:nvSpPr>
          <p:spPr bwMode="auto">
            <a:xfrm>
              <a:off x="4410" y="1369"/>
              <a:ext cx="663" cy="134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76" name="Freeform 189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377" name="Freeform 190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546 h 63"/>
                <a:gd name="T2" fmla="*/ 7635 w 280"/>
                <a:gd name="T3" fmla="*/ 531 h 63"/>
                <a:gd name="T4" fmla="*/ 45061 w 280"/>
                <a:gd name="T5" fmla="*/ 0 h 63"/>
                <a:gd name="T6" fmla="*/ 5753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3378" name="Freeform 191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93199" name="Group 192"/>
          <p:cNvGrpSpPr>
            <a:grpSpLocks/>
          </p:cNvGrpSpPr>
          <p:nvPr/>
        </p:nvGrpSpPr>
        <p:grpSpPr bwMode="auto">
          <a:xfrm>
            <a:off x="2674938" y="3525838"/>
            <a:ext cx="1066800" cy="406400"/>
            <a:chOff x="4396" y="1245"/>
            <a:chExt cx="672" cy="248"/>
          </a:xfrm>
        </p:grpSpPr>
        <p:sp>
          <p:nvSpPr>
            <p:cNvPr id="9336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36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336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3369" name="Group 19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93372" name="Freeform 19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73" name="Freeform 19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370" name="Line 199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71" name="Line 200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3200" name="Group 201"/>
          <p:cNvGrpSpPr>
            <a:grpSpLocks/>
          </p:cNvGrpSpPr>
          <p:nvPr/>
        </p:nvGrpSpPr>
        <p:grpSpPr bwMode="auto">
          <a:xfrm>
            <a:off x="2706688" y="3330575"/>
            <a:ext cx="423862" cy="647700"/>
            <a:chOff x="4140" y="429"/>
            <a:chExt cx="1425" cy="2396"/>
          </a:xfrm>
        </p:grpSpPr>
        <p:sp>
          <p:nvSpPr>
            <p:cNvPr id="93334" name="Freeform 202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35" name="Rectangle 203"/>
            <p:cNvSpPr>
              <a:spLocks noChangeArrowheads="1"/>
            </p:cNvSpPr>
            <p:nvPr/>
          </p:nvSpPr>
          <p:spPr bwMode="auto">
            <a:xfrm>
              <a:off x="4204" y="429"/>
              <a:ext cx="1051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36" name="Freeform 204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37" name="Freeform 205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38" name="Rectangle 206"/>
            <p:cNvSpPr>
              <a:spLocks noChangeArrowheads="1"/>
            </p:cNvSpPr>
            <p:nvPr/>
          </p:nvSpPr>
          <p:spPr bwMode="auto">
            <a:xfrm>
              <a:off x="4209" y="693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3339" name="Group 207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3364" name="AutoShape 208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6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365" name="AutoShape 209"/>
              <p:cNvSpPr>
                <a:spLocks noChangeArrowheads="1"/>
              </p:cNvSpPr>
              <p:nvPr/>
            </p:nvSpPr>
            <p:spPr bwMode="auto">
              <a:xfrm>
                <a:off x="627" y="2587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3340" name="Rectangle 210"/>
            <p:cNvSpPr>
              <a:spLocks noChangeArrowheads="1"/>
            </p:cNvSpPr>
            <p:nvPr/>
          </p:nvSpPr>
          <p:spPr bwMode="auto">
            <a:xfrm>
              <a:off x="4225" y="1016"/>
              <a:ext cx="592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3341" name="Group 211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3362" name="AutoShape 212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363" name="AutoShape 213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3342" name="Rectangle 214"/>
            <p:cNvSpPr>
              <a:spLocks noChangeArrowheads="1"/>
            </p:cNvSpPr>
            <p:nvPr/>
          </p:nvSpPr>
          <p:spPr bwMode="auto">
            <a:xfrm>
              <a:off x="4215" y="1357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43" name="Rectangle 215"/>
            <p:cNvSpPr>
              <a:spLocks noChangeArrowheads="1"/>
            </p:cNvSpPr>
            <p:nvPr/>
          </p:nvSpPr>
          <p:spPr bwMode="auto">
            <a:xfrm>
              <a:off x="4225" y="1656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3344" name="Group 216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3360" name="AutoShape 217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361" name="AutoShape 218"/>
              <p:cNvSpPr>
                <a:spLocks noChangeArrowheads="1"/>
              </p:cNvSpPr>
              <p:nvPr/>
            </p:nvSpPr>
            <p:spPr bwMode="auto">
              <a:xfrm>
                <a:off x="624" y="2584"/>
                <a:ext cx="69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3345" name="Freeform 219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346" name="Group 220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358" name="AutoShape 221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5" cy="14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359" name="AutoShape 222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3347" name="Rectangle 223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48" name="Freeform 224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49" name="Freeform 225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50" name="Oval 226"/>
            <p:cNvSpPr>
              <a:spLocks noChangeArrowheads="1"/>
            </p:cNvSpPr>
            <p:nvPr/>
          </p:nvSpPr>
          <p:spPr bwMode="auto">
            <a:xfrm>
              <a:off x="5517" y="2614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51" name="Freeform 227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52" name="AutoShape 228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53" name="AutoShape 229"/>
            <p:cNvSpPr>
              <a:spLocks noChangeArrowheads="1"/>
            </p:cNvSpPr>
            <p:nvPr/>
          </p:nvSpPr>
          <p:spPr bwMode="auto">
            <a:xfrm>
              <a:off x="4204" y="2713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54" name="Oval 230"/>
            <p:cNvSpPr>
              <a:spLocks noChangeArrowheads="1"/>
            </p:cNvSpPr>
            <p:nvPr/>
          </p:nvSpPr>
          <p:spPr bwMode="auto">
            <a:xfrm>
              <a:off x="4305" y="2385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55" name="Oval 231"/>
            <p:cNvSpPr>
              <a:spLocks noChangeArrowheads="1"/>
            </p:cNvSpPr>
            <p:nvPr/>
          </p:nvSpPr>
          <p:spPr bwMode="auto">
            <a:xfrm>
              <a:off x="4487" y="2385"/>
              <a:ext cx="160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3356" name="Oval 232"/>
            <p:cNvSpPr>
              <a:spLocks noChangeArrowheads="1"/>
            </p:cNvSpPr>
            <p:nvPr/>
          </p:nvSpPr>
          <p:spPr bwMode="auto">
            <a:xfrm>
              <a:off x="4663" y="2379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57" name="Rectangle 233"/>
            <p:cNvSpPr>
              <a:spLocks noChangeArrowheads="1"/>
            </p:cNvSpPr>
            <p:nvPr/>
          </p:nvSpPr>
          <p:spPr bwMode="auto">
            <a:xfrm>
              <a:off x="5063" y="1833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93201" name="Group 234"/>
          <p:cNvGrpSpPr>
            <a:grpSpLocks/>
          </p:cNvGrpSpPr>
          <p:nvPr/>
        </p:nvGrpSpPr>
        <p:grpSpPr bwMode="auto">
          <a:xfrm>
            <a:off x="1978025" y="2295525"/>
            <a:ext cx="850900" cy="615950"/>
            <a:chOff x="4420" y="878"/>
            <a:chExt cx="614" cy="458"/>
          </a:xfrm>
        </p:grpSpPr>
        <p:pic>
          <p:nvPicPr>
            <p:cNvPr id="93312" name="Picture 235" descr="laptop_keyboard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3313" name="Freeform 236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3314" name="Picture 237" descr="scree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3315" name="Freeform 238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16" name="Freeform 239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17" name="Freeform 240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18" name="Freeform 241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19" name="Freeform 242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0" name="Freeform 243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3321" name="Group 244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93328" name="Freeform 245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29" name="Freeform 246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30" name="Freeform 247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31" name="Freeform 248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32" name="Freeform 249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3333" name="Freeform 250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3322" name="Freeform 251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3" name="Freeform 252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4" name="Freeform 253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5" name="Freeform 254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6" name="Freeform 255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3327" name="Freeform 256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648226" name="AutoShape 34"/>
          <p:cNvSpPr>
            <a:spLocks noChangeArrowheads="1"/>
          </p:cNvSpPr>
          <p:nvPr/>
        </p:nvSpPr>
        <p:spPr bwMode="auto">
          <a:xfrm>
            <a:off x="830263" y="2422525"/>
            <a:ext cx="976312" cy="485775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" name="Group 45"/>
          <p:cNvGrpSpPr>
            <a:grpSpLocks/>
          </p:cNvGrpSpPr>
          <p:nvPr/>
        </p:nvGrpSpPr>
        <p:grpSpPr bwMode="auto">
          <a:xfrm>
            <a:off x="1195388" y="1258888"/>
            <a:ext cx="976312" cy="1460500"/>
            <a:chOff x="651" y="681"/>
            <a:chExt cx="615" cy="920"/>
          </a:xfrm>
        </p:grpSpPr>
        <p:sp>
          <p:nvSpPr>
            <p:cNvPr id="93304" name="Freeform 46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4"/>
                <a:gd name="T16" fmla="*/ 0 h 903"/>
                <a:gd name="T17" fmla="*/ 604 w 604"/>
                <a:gd name="T18" fmla="*/ 903 h 9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5999"/>
                  </a:schemeClr>
                </a:gs>
                <a:gs pos="100000">
                  <a:srgbClr val="000099">
                    <a:alpha val="67000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93305" name="Group 47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93306" name="Rectangle 48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307" name="Text Box 49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600"/>
                  <a:t>DHCP</a:t>
                </a:r>
              </a:p>
              <a:p>
                <a:pPr algn="ctr"/>
                <a:r>
                  <a:rPr lang="en-US" altLang="en-US" sz="1600"/>
                  <a:t>UDP</a:t>
                </a:r>
              </a:p>
              <a:p>
                <a:pPr algn="ctr"/>
                <a:r>
                  <a:rPr lang="en-US" altLang="en-US" sz="1600"/>
                  <a:t>IP</a:t>
                </a:r>
              </a:p>
              <a:p>
                <a:pPr algn="ctr"/>
                <a:r>
                  <a:rPr lang="en-US" altLang="en-US" sz="1600"/>
                  <a:t>Eth</a:t>
                </a:r>
              </a:p>
              <a:p>
                <a:pPr algn="ctr"/>
                <a:r>
                  <a:rPr lang="en-US" altLang="en-US" sz="1600"/>
                  <a:t>Phy</a:t>
                </a:r>
              </a:p>
            </p:txBody>
          </p:sp>
          <p:sp>
            <p:nvSpPr>
              <p:cNvPr id="93308" name="Line 50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309" name="Line 51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310" name="Line 52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311" name="Line 53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14" name="Group 54"/>
          <p:cNvGrpSpPr>
            <a:grpSpLocks/>
          </p:cNvGrpSpPr>
          <p:nvPr/>
        </p:nvGrpSpPr>
        <p:grpSpPr bwMode="auto">
          <a:xfrm>
            <a:off x="520700" y="1317625"/>
            <a:ext cx="544513" cy="244475"/>
            <a:chOff x="844" y="3337"/>
            <a:chExt cx="343" cy="154"/>
          </a:xfrm>
        </p:grpSpPr>
        <p:sp>
          <p:nvSpPr>
            <p:cNvPr id="93302" name="Rectangle 55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303" name="Text Box 56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000">
                  <a:solidFill>
                    <a:schemeClr val="bg1"/>
                  </a:solidFill>
                </a:rPr>
                <a:t>DHCP</a:t>
              </a:r>
            </a:p>
          </p:txBody>
        </p:sp>
      </p:grpSp>
      <p:grpSp>
        <p:nvGrpSpPr>
          <p:cNvPr id="15" name="Group 57"/>
          <p:cNvGrpSpPr>
            <a:grpSpLocks/>
          </p:cNvGrpSpPr>
          <p:nvPr/>
        </p:nvGrpSpPr>
        <p:grpSpPr bwMode="auto">
          <a:xfrm>
            <a:off x="66675" y="1336675"/>
            <a:ext cx="1081088" cy="1166813"/>
            <a:chOff x="42" y="744"/>
            <a:chExt cx="681" cy="735"/>
          </a:xfrm>
        </p:grpSpPr>
        <p:grpSp>
          <p:nvGrpSpPr>
            <p:cNvPr id="93270" name="Group 58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93272" name="Group 59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93297" name="Group 60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93300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301" name="Text Box 62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93298" name="Rectangle 63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99" name="Rectangle 64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3273" name="Group 65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93291" name="Group 66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329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96" name="Text Box 6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93292" name="Group 69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93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94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</p:grpSp>
          <p:grpSp>
            <p:nvGrpSpPr>
              <p:cNvPr id="93274" name="Group 72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3289" name="Rectangle 73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90" name="Rectangle 74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3275" name="Group 75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93276" name="Group 76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93280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93283" name="Group 78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93287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3288" name="Text Box 80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r>
                          <a:rPr lang="en-US" altLang="en-US" sz="100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93284" name="Group 8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285" name="Rectangle 8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3286" name="Rectangle 8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</p:grpSp>
              </p:grpSp>
              <p:sp>
                <p:nvSpPr>
                  <p:cNvPr id="93281" name="Rectangle 84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82" name="Rectangle 85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  <p:sp>
              <p:nvSpPr>
                <p:cNvPr id="93277" name="Rectangle 86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78" name="Rectangle 87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79" name="Rectangle 88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</p:grpSp>
        <p:sp>
          <p:nvSpPr>
            <p:cNvPr id="93271" name="AutoShape 89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28" name="Group 90"/>
          <p:cNvGrpSpPr>
            <a:grpSpLocks/>
          </p:cNvGrpSpPr>
          <p:nvPr/>
        </p:nvGrpSpPr>
        <p:grpSpPr bwMode="auto">
          <a:xfrm>
            <a:off x="650875" y="2544763"/>
            <a:ext cx="1081088" cy="244475"/>
            <a:chOff x="504" y="3523"/>
            <a:chExt cx="681" cy="154"/>
          </a:xfrm>
        </p:grpSpPr>
        <p:grpSp>
          <p:nvGrpSpPr>
            <p:cNvPr id="93257" name="Group 91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93261" name="Group 92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93264" name="Group 93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3268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69" name="Text Box 95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93265" name="Group 96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66" name="Rectangle 97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67" name="Rectangle 98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</p:grpSp>
          <p:sp>
            <p:nvSpPr>
              <p:cNvPr id="93262" name="Rectangle 99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263" name="Rectangle 100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3258" name="Rectangle 101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259" name="Rectangle 102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260" name="Rectangle 103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49314" name="Group 104"/>
          <p:cNvGrpSpPr>
            <a:grpSpLocks/>
          </p:cNvGrpSpPr>
          <p:nvPr/>
        </p:nvGrpSpPr>
        <p:grpSpPr bwMode="auto">
          <a:xfrm>
            <a:off x="1477963" y="3236913"/>
            <a:ext cx="1316037" cy="1314450"/>
            <a:chOff x="931" y="1941"/>
            <a:chExt cx="829" cy="828"/>
          </a:xfrm>
        </p:grpSpPr>
        <p:sp>
          <p:nvSpPr>
            <p:cNvPr id="93249" name="Freeform 105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1"/>
                <a:gd name="T19" fmla="*/ 0 h 801"/>
                <a:gd name="T20" fmla="*/ 551 w 551"/>
                <a:gd name="T21" fmla="*/ 801 h 80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4998"/>
                  </a:schemeClr>
                </a:gs>
                <a:gs pos="100000">
                  <a:srgbClr val="000099">
                    <a:alpha val="64998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93250" name="Group 106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93251" name="Rectangle 10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252" name="Text Box 10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600"/>
                  <a:t>DHCP</a:t>
                </a:r>
              </a:p>
              <a:p>
                <a:pPr algn="ctr"/>
                <a:r>
                  <a:rPr lang="en-US" altLang="en-US" sz="1600"/>
                  <a:t>UDP</a:t>
                </a:r>
              </a:p>
              <a:p>
                <a:pPr algn="ctr"/>
                <a:r>
                  <a:rPr lang="en-US" altLang="en-US" sz="1600"/>
                  <a:t>IP</a:t>
                </a:r>
              </a:p>
              <a:p>
                <a:pPr algn="ctr"/>
                <a:r>
                  <a:rPr lang="en-US" altLang="en-US" sz="1600"/>
                  <a:t>Eth</a:t>
                </a:r>
              </a:p>
              <a:p>
                <a:pPr algn="ctr"/>
                <a:r>
                  <a:rPr lang="en-US" altLang="en-US" sz="1600"/>
                  <a:t>Phy</a:t>
                </a:r>
              </a:p>
            </p:txBody>
          </p:sp>
          <p:sp>
            <p:nvSpPr>
              <p:cNvPr id="93253" name="Line 10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254" name="Line 11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255" name="Line 11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3256" name="Line 11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49317" name="Group 113"/>
          <p:cNvGrpSpPr>
            <a:grpSpLocks/>
          </p:cNvGrpSpPr>
          <p:nvPr/>
        </p:nvGrpSpPr>
        <p:grpSpPr bwMode="auto">
          <a:xfrm>
            <a:off x="339725" y="3136900"/>
            <a:ext cx="1081088" cy="1217613"/>
            <a:chOff x="1404" y="3105"/>
            <a:chExt cx="681" cy="767"/>
          </a:xfrm>
        </p:grpSpPr>
        <p:grpSp>
          <p:nvGrpSpPr>
            <p:cNvPr id="93214" name="Group 114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93219" name="Group 11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93244" name="Group 11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93247" name="Rectangle 11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48" name="Text Box 1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93245" name="Rectangle 11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46" name="Rectangle 12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3220" name="Group 12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93238" name="Group 12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3242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43" name="Text Box 12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93239" name="Group 12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3240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41" name="Rectangle 12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</p:grpSp>
          <p:grpSp>
            <p:nvGrpSpPr>
              <p:cNvPr id="93221" name="Group 12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3236" name="Rectangle 12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37" name="Rectangle 13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3222" name="Group 13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93223" name="Group 13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93227" name="Group 13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93230" name="Group 13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93234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3235" name="Text Box 13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r>
                          <a:rPr lang="en-US" altLang="en-US" sz="100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93231" name="Group 13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3232" name="Rectangle 13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3233" name="Rectangle 1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</p:grpSp>
              </p:grpSp>
              <p:sp>
                <p:nvSpPr>
                  <p:cNvPr id="93228" name="Rectangle 14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3229" name="Rectangle 14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  <p:sp>
              <p:nvSpPr>
                <p:cNvPr id="93224" name="Rectangle 14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25" name="Rectangle 14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3226" name="Rectangle 14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</p:grpSp>
        <p:sp>
          <p:nvSpPr>
            <p:cNvPr id="93215" name="AutoShape 145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3216" name="Group 146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93217" name="Rectangle 147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3218" name="Text Box 148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000">
                    <a:solidFill>
                      <a:schemeClr val="bg1"/>
                    </a:solidFill>
                  </a:rPr>
                  <a:t>DHCP</a:t>
                </a:r>
              </a:p>
            </p:txBody>
          </p:sp>
        </p:grpSp>
      </p:grpSp>
      <p:grpSp>
        <p:nvGrpSpPr>
          <p:cNvPr id="49350" name="Group 149"/>
          <p:cNvGrpSpPr>
            <a:grpSpLocks/>
          </p:cNvGrpSpPr>
          <p:nvPr/>
        </p:nvGrpSpPr>
        <p:grpSpPr bwMode="auto">
          <a:xfrm>
            <a:off x="803275" y="3333750"/>
            <a:ext cx="544513" cy="244475"/>
            <a:chOff x="844" y="3337"/>
            <a:chExt cx="343" cy="154"/>
          </a:xfrm>
        </p:grpSpPr>
        <p:sp>
          <p:nvSpPr>
            <p:cNvPr id="93212" name="Rectangle 150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3213" name="Text Box 151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000">
                  <a:solidFill>
                    <a:schemeClr val="bg1"/>
                  </a:solidFill>
                </a:rPr>
                <a:t>DHCP</a:t>
              </a:r>
            </a:p>
          </p:txBody>
        </p:sp>
      </p:grpSp>
      <p:pic>
        <p:nvPicPr>
          <p:cNvPr id="93210" name="Picture 258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722313"/>
            <a:ext cx="3198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80" name="Rectangle 259"/>
          <p:cNvSpPr>
            <a:spLocks noGrp="1" noChangeArrowheads="1"/>
          </p:cNvSpPr>
          <p:nvPr>
            <p:ph type="title"/>
          </p:nvPr>
        </p:nvSpPr>
        <p:spPr>
          <a:xfrm>
            <a:off x="323850" y="77788"/>
            <a:ext cx="4354513" cy="942975"/>
          </a:xfrm>
        </p:spPr>
        <p:txBody>
          <a:bodyPr/>
          <a:lstStyle/>
          <a:p>
            <a:pPr>
              <a:defRPr/>
            </a:pPr>
            <a:r>
              <a:rPr lang="en-US" sz="3600">
                <a:ea typeface="ＭＳ Ｐゴシック" charset="0"/>
                <a:cs typeface="+mj-cs"/>
              </a:rPr>
              <a:t>DHCP: example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4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" dur="500"/>
                                        <p:tgtEl>
                                          <p:spTgt spid="648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81144E-6 L 0.26823 -0.00139 L 0.10833 0.27287 L -0.01806 0.27125 " pathEditMode="relative" rAng="0" ptsTypes="AAAA">
                                      <p:cBhvr>
                                        <p:cTn id="4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13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7" dur="500"/>
                                        <p:tgtEl>
                                          <p:spTgt spid="49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1000"/>
                                        <p:tgtEl>
                                          <p:spTgt spid="49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6" presetID="1" presetClass="exit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8195" grpId="0" build="p"/>
      <p:bldP spid="648344" grpId="0"/>
      <p:bldP spid="648345" grpId="0"/>
      <p:bldP spid="648346" grpId="0"/>
      <p:bldP spid="648226" grpId="0" animBg="1"/>
      <p:bldP spid="64822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40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99B9200B-1ECE-431D-A496-D39406D1CF04}" type="slidenum">
              <a:rPr lang="en-US" altLang="en-US" sz="1200">
                <a:latin typeface="Tahoma" panose="020B0604030504040204" pitchFamily="34" charset="0"/>
              </a:rPr>
              <a:pPr/>
              <a:t>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44035" name="Freeform 1285"/>
          <p:cNvSpPr>
            <a:spLocks/>
          </p:cNvSpPr>
          <p:nvPr/>
        </p:nvSpPr>
        <p:spPr bwMode="auto">
          <a:xfrm>
            <a:off x="6748463" y="3516313"/>
            <a:ext cx="1314450" cy="674687"/>
          </a:xfrm>
          <a:custGeom>
            <a:avLst/>
            <a:gdLst>
              <a:gd name="T0" fmla="*/ 2147483647 w 828"/>
              <a:gd name="T1" fmla="*/ 2147483647 h 425"/>
              <a:gd name="T2" fmla="*/ 2147483647 w 828"/>
              <a:gd name="T3" fmla="*/ 2147483647 h 425"/>
              <a:gd name="T4" fmla="*/ 2147483647 w 828"/>
              <a:gd name="T5" fmla="*/ 2147483647 h 425"/>
              <a:gd name="T6" fmla="*/ 2147483647 w 828"/>
              <a:gd name="T7" fmla="*/ 2147483647 h 425"/>
              <a:gd name="T8" fmla="*/ 2147483647 w 828"/>
              <a:gd name="T9" fmla="*/ 2147483647 h 425"/>
              <a:gd name="T10" fmla="*/ 2147483647 w 828"/>
              <a:gd name="T11" fmla="*/ 2147483647 h 425"/>
              <a:gd name="T12" fmla="*/ 2147483647 w 828"/>
              <a:gd name="T13" fmla="*/ 2147483647 h 425"/>
              <a:gd name="T14" fmla="*/ 2147483647 w 828"/>
              <a:gd name="T15" fmla="*/ 2147483647 h 425"/>
              <a:gd name="T16" fmla="*/ 2147483647 w 828"/>
              <a:gd name="T17" fmla="*/ 2147483647 h 425"/>
              <a:gd name="T18" fmla="*/ 2147483647 w 828"/>
              <a:gd name="T19" fmla="*/ 2147483647 h 425"/>
              <a:gd name="T20" fmla="*/ 2147483647 w 828"/>
              <a:gd name="T21" fmla="*/ 2147483647 h 425"/>
              <a:gd name="T22" fmla="*/ 2147483647 w 828"/>
              <a:gd name="T23" fmla="*/ 2147483647 h 425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828"/>
              <a:gd name="T37" fmla="*/ 0 h 425"/>
              <a:gd name="T38" fmla="*/ 828 w 828"/>
              <a:gd name="T39" fmla="*/ 425 h 425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828" h="425">
                <a:moveTo>
                  <a:pt x="382" y="30"/>
                </a:moveTo>
                <a:cubicBezTo>
                  <a:pt x="350" y="29"/>
                  <a:pt x="413" y="30"/>
                  <a:pt x="370" y="30"/>
                </a:cubicBezTo>
                <a:cubicBezTo>
                  <a:pt x="327" y="30"/>
                  <a:pt x="187" y="16"/>
                  <a:pt x="126" y="32"/>
                </a:cubicBezTo>
                <a:cubicBezTo>
                  <a:pt x="65" y="48"/>
                  <a:pt x="12" y="86"/>
                  <a:pt x="6" y="126"/>
                </a:cubicBezTo>
                <a:cubicBezTo>
                  <a:pt x="0" y="166"/>
                  <a:pt x="44" y="231"/>
                  <a:pt x="92" y="274"/>
                </a:cubicBezTo>
                <a:cubicBezTo>
                  <a:pt x="140" y="317"/>
                  <a:pt x="217" y="360"/>
                  <a:pt x="292" y="384"/>
                </a:cubicBezTo>
                <a:cubicBezTo>
                  <a:pt x="367" y="408"/>
                  <a:pt x="472" y="425"/>
                  <a:pt x="540" y="416"/>
                </a:cubicBezTo>
                <a:cubicBezTo>
                  <a:pt x="608" y="407"/>
                  <a:pt x="659" y="371"/>
                  <a:pt x="698" y="330"/>
                </a:cubicBezTo>
                <a:cubicBezTo>
                  <a:pt x="737" y="289"/>
                  <a:pt x="760" y="221"/>
                  <a:pt x="776" y="170"/>
                </a:cubicBezTo>
                <a:cubicBezTo>
                  <a:pt x="792" y="119"/>
                  <a:pt x="828" y="44"/>
                  <a:pt x="792" y="22"/>
                </a:cubicBezTo>
                <a:cubicBezTo>
                  <a:pt x="756" y="0"/>
                  <a:pt x="630" y="37"/>
                  <a:pt x="560" y="38"/>
                </a:cubicBezTo>
                <a:cubicBezTo>
                  <a:pt x="490" y="39"/>
                  <a:pt x="414" y="31"/>
                  <a:pt x="382" y="30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6" name="Freeform 1286"/>
          <p:cNvSpPr>
            <a:spLocks/>
          </p:cNvSpPr>
          <p:nvPr/>
        </p:nvSpPr>
        <p:spPr bwMode="auto">
          <a:xfrm>
            <a:off x="6767513" y="1990725"/>
            <a:ext cx="1730375" cy="1125538"/>
          </a:xfrm>
          <a:custGeom>
            <a:avLst/>
            <a:gdLst>
              <a:gd name="T0" fmla="*/ 2147483647 w 765"/>
              <a:gd name="T1" fmla="*/ 2147483647 h 459"/>
              <a:gd name="T2" fmla="*/ 2147483647 w 765"/>
              <a:gd name="T3" fmla="*/ 2147483647 h 459"/>
              <a:gd name="T4" fmla="*/ 2147483647 w 765"/>
              <a:gd name="T5" fmla="*/ 2147483647 h 459"/>
              <a:gd name="T6" fmla="*/ 2147483647 w 765"/>
              <a:gd name="T7" fmla="*/ 2147483647 h 459"/>
              <a:gd name="T8" fmla="*/ 2147483647 w 765"/>
              <a:gd name="T9" fmla="*/ 2147483647 h 459"/>
              <a:gd name="T10" fmla="*/ 2147483647 w 765"/>
              <a:gd name="T11" fmla="*/ 2147483647 h 459"/>
              <a:gd name="T12" fmla="*/ 2147483647 w 765"/>
              <a:gd name="T13" fmla="*/ 2147483647 h 459"/>
              <a:gd name="T14" fmla="*/ 2147483647 w 765"/>
              <a:gd name="T15" fmla="*/ 2147483647 h 459"/>
              <a:gd name="T16" fmla="*/ 2147483647 w 765"/>
              <a:gd name="T17" fmla="*/ 2147483647 h 459"/>
              <a:gd name="T18" fmla="*/ 2147483647 w 765"/>
              <a:gd name="T19" fmla="*/ 2147483647 h 459"/>
              <a:gd name="T20" fmla="*/ 2147483647 w 765"/>
              <a:gd name="T21" fmla="*/ 2147483647 h 459"/>
              <a:gd name="T22" fmla="*/ 2147483647 w 765"/>
              <a:gd name="T23" fmla="*/ 2147483647 h 459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765"/>
              <a:gd name="T37" fmla="*/ 0 h 459"/>
              <a:gd name="T38" fmla="*/ 765 w 765"/>
              <a:gd name="T39" fmla="*/ 459 h 459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765" h="459">
                <a:moveTo>
                  <a:pt x="424" y="10"/>
                </a:moveTo>
                <a:cubicBezTo>
                  <a:pt x="362" y="16"/>
                  <a:pt x="343" y="55"/>
                  <a:pt x="288" y="70"/>
                </a:cubicBezTo>
                <a:cubicBezTo>
                  <a:pt x="233" y="85"/>
                  <a:pt x="142" y="56"/>
                  <a:pt x="96" y="100"/>
                </a:cubicBezTo>
                <a:cubicBezTo>
                  <a:pt x="50" y="144"/>
                  <a:pt x="0" y="279"/>
                  <a:pt x="14" y="336"/>
                </a:cubicBezTo>
                <a:cubicBezTo>
                  <a:pt x="28" y="393"/>
                  <a:pt x="125" y="429"/>
                  <a:pt x="180" y="444"/>
                </a:cubicBezTo>
                <a:cubicBezTo>
                  <a:pt x="235" y="459"/>
                  <a:pt x="279" y="426"/>
                  <a:pt x="346" y="426"/>
                </a:cubicBezTo>
                <a:cubicBezTo>
                  <a:pt x="413" y="426"/>
                  <a:pt x="525" y="443"/>
                  <a:pt x="584" y="444"/>
                </a:cubicBezTo>
                <a:cubicBezTo>
                  <a:pt x="643" y="445"/>
                  <a:pt x="670" y="446"/>
                  <a:pt x="698" y="434"/>
                </a:cubicBezTo>
                <a:cubicBezTo>
                  <a:pt x="726" y="422"/>
                  <a:pt x="743" y="418"/>
                  <a:pt x="752" y="372"/>
                </a:cubicBezTo>
                <a:cubicBezTo>
                  <a:pt x="761" y="326"/>
                  <a:pt x="765" y="214"/>
                  <a:pt x="750" y="158"/>
                </a:cubicBezTo>
                <a:cubicBezTo>
                  <a:pt x="735" y="102"/>
                  <a:pt x="716" y="58"/>
                  <a:pt x="662" y="34"/>
                </a:cubicBezTo>
                <a:cubicBezTo>
                  <a:pt x="608" y="10"/>
                  <a:pt x="505" y="0"/>
                  <a:pt x="424" y="10"/>
                </a:cubicBezTo>
                <a:close/>
              </a:path>
            </a:pathLst>
          </a:custGeom>
          <a:gradFill rotWithShape="1">
            <a:gsLst>
              <a:gs pos="0">
                <a:srgbClr val="00CCFF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7" name="Freeform 1287"/>
          <p:cNvSpPr>
            <a:spLocks/>
          </p:cNvSpPr>
          <p:nvPr/>
        </p:nvSpPr>
        <p:spPr bwMode="auto">
          <a:xfrm>
            <a:off x="4946650" y="1698625"/>
            <a:ext cx="1736725" cy="1071563"/>
          </a:xfrm>
          <a:custGeom>
            <a:avLst/>
            <a:gdLst>
              <a:gd name="T0" fmla="*/ 2147483647 w 1036"/>
              <a:gd name="T1" fmla="*/ 2147483647 h 675"/>
              <a:gd name="T2" fmla="*/ 2147483647 w 1036"/>
              <a:gd name="T3" fmla="*/ 2147483647 h 675"/>
              <a:gd name="T4" fmla="*/ 2147483647 w 1036"/>
              <a:gd name="T5" fmla="*/ 2147483647 h 675"/>
              <a:gd name="T6" fmla="*/ 2147483647 w 1036"/>
              <a:gd name="T7" fmla="*/ 2147483647 h 675"/>
              <a:gd name="T8" fmla="*/ 2147483647 w 1036"/>
              <a:gd name="T9" fmla="*/ 2147483647 h 675"/>
              <a:gd name="T10" fmla="*/ 2147483647 w 1036"/>
              <a:gd name="T11" fmla="*/ 2147483647 h 675"/>
              <a:gd name="T12" fmla="*/ 2147483647 w 1036"/>
              <a:gd name="T13" fmla="*/ 2147483647 h 675"/>
              <a:gd name="T14" fmla="*/ 2147483647 w 1036"/>
              <a:gd name="T15" fmla="*/ 2147483647 h 675"/>
              <a:gd name="T16" fmla="*/ 2147483647 w 1036"/>
              <a:gd name="T17" fmla="*/ 2147483647 h 675"/>
              <a:gd name="T18" fmla="*/ 2147483647 w 1036"/>
              <a:gd name="T19" fmla="*/ 2147483647 h 675"/>
              <a:gd name="T20" fmla="*/ 2147483647 w 1036"/>
              <a:gd name="T21" fmla="*/ 2147483647 h 675"/>
              <a:gd name="T22" fmla="*/ 2147483647 w 1036"/>
              <a:gd name="T23" fmla="*/ 2147483647 h 675"/>
              <a:gd name="T24" fmla="*/ 2147483647 w 1036"/>
              <a:gd name="T25" fmla="*/ 2147483647 h 675"/>
              <a:gd name="T26" fmla="*/ 2147483647 w 1036"/>
              <a:gd name="T27" fmla="*/ 2147483647 h 675"/>
              <a:gd name="T28" fmla="*/ 2147483647 w 1036"/>
              <a:gd name="T29" fmla="*/ 2147483647 h 675"/>
              <a:gd name="T30" fmla="*/ 2147483647 w 1036"/>
              <a:gd name="T31" fmla="*/ 2147483647 h 675"/>
              <a:gd name="T32" fmla="*/ 2147483647 w 1036"/>
              <a:gd name="T33" fmla="*/ 2147483647 h 675"/>
              <a:gd name="T34" fmla="*/ 2147483647 w 1036"/>
              <a:gd name="T35" fmla="*/ 2147483647 h 675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w 1036"/>
              <a:gd name="T55" fmla="*/ 0 h 675"/>
              <a:gd name="T56" fmla="*/ 1036 w 1036"/>
              <a:gd name="T57" fmla="*/ 675 h 675"/>
            </a:gdLst>
            <a:ahLst/>
            <a:cxnLst>
              <a:cxn ang="T36">
                <a:pos x="T0" y="T1"/>
              </a:cxn>
              <a:cxn ang="T37">
                <a:pos x="T2" y="T3"/>
              </a:cxn>
              <a:cxn ang="T38">
                <a:pos x="T4" y="T5"/>
              </a:cxn>
              <a:cxn ang="T39">
                <a:pos x="T6" y="T7"/>
              </a:cxn>
              <a:cxn ang="T40">
                <a:pos x="T8" y="T9"/>
              </a:cxn>
              <a:cxn ang="T41">
                <a:pos x="T10" y="T11"/>
              </a:cxn>
              <a:cxn ang="T42">
                <a:pos x="T12" y="T13"/>
              </a:cxn>
              <a:cxn ang="T43">
                <a:pos x="T14" y="T15"/>
              </a:cxn>
              <a:cxn ang="T44">
                <a:pos x="T16" y="T17"/>
              </a:cxn>
              <a:cxn ang="T45">
                <a:pos x="T18" y="T19"/>
              </a:cxn>
              <a:cxn ang="T46">
                <a:pos x="T20" y="T21"/>
              </a:cxn>
              <a:cxn ang="T47">
                <a:pos x="T22" y="T23"/>
              </a:cxn>
              <a:cxn ang="T48">
                <a:pos x="T24" y="T25"/>
              </a:cxn>
              <a:cxn ang="T49">
                <a:pos x="T26" y="T27"/>
              </a:cxn>
              <a:cxn ang="T50">
                <a:pos x="T28" y="T29"/>
              </a:cxn>
              <a:cxn ang="T51">
                <a:pos x="T30" y="T31"/>
              </a:cxn>
              <a:cxn ang="T52">
                <a:pos x="T32" y="T33"/>
              </a:cxn>
              <a:cxn ang="T53">
                <a:pos x="T34" y="T35"/>
              </a:cxn>
            </a:cxnLst>
            <a:rect l="T54" t="T55" r="T56" b="T57"/>
            <a:pathLst>
              <a:path w="1036" h="675">
                <a:moveTo>
                  <a:pt x="648" y="11"/>
                </a:moveTo>
                <a:cubicBezTo>
                  <a:pt x="584" y="19"/>
                  <a:pt x="464" y="33"/>
                  <a:pt x="390" y="53"/>
                </a:cubicBezTo>
                <a:cubicBezTo>
                  <a:pt x="316" y="73"/>
                  <a:pt x="246" y="100"/>
                  <a:pt x="206" y="129"/>
                </a:cubicBezTo>
                <a:cubicBezTo>
                  <a:pt x="166" y="158"/>
                  <a:pt x="183" y="201"/>
                  <a:pt x="152" y="229"/>
                </a:cubicBezTo>
                <a:cubicBezTo>
                  <a:pt x="121" y="257"/>
                  <a:pt x="44" y="259"/>
                  <a:pt x="22" y="297"/>
                </a:cubicBezTo>
                <a:cubicBezTo>
                  <a:pt x="0" y="335"/>
                  <a:pt x="0" y="427"/>
                  <a:pt x="18" y="459"/>
                </a:cubicBezTo>
                <a:cubicBezTo>
                  <a:pt x="36" y="491"/>
                  <a:pt x="59" y="484"/>
                  <a:pt x="132" y="489"/>
                </a:cubicBezTo>
                <a:cubicBezTo>
                  <a:pt x="205" y="494"/>
                  <a:pt x="380" y="478"/>
                  <a:pt x="458" y="489"/>
                </a:cubicBezTo>
                <a:cubicBezTo>
                  <a:pt x="536" y="500"/>
                  <a:pt x="549" y="527"/>
                  <a:pt x="598" y="555"/>
                </a:cubicBezTo>
                <a:cubicBezTo>
                  <a:pt x="647" y="583"/>
                  <a:pt x="707" y="639"/>
                  <a:pt x="752" y="657"/>
                </a:cubicBezTo>
                <a:cubicBezTo>
                  <a:pt x="797" y="675"/>
                  <a:pt x="837" y="670"/>
                  <a:pt x="870" y="661"/>
                </a:cubicBezTo>
                <a:cubicBezTo>
                  <a:pt x="903" y="652"/>
                  <a:pt x="932" y="639"/>
                  <a:pt x="952" y="603"/>
                </a:cubicBezTo>
                <a:cubicBezTo>
                  <a:pt x="972" y="567"/>
                  <a:pt x="981" y="497"/>
                  <a:pt x="992" y="445"/>
                </a:cubicBezTo>
                <a:cubicBezTo>
                  <a:pt x="1003" y="393"/>
                  <a:pt x="1013" y="347"/>
                  <a:pt x="1018" y="291"/>
                </a:cubicBezTo>
                <a:cubicBezTo>
                  <a:pt x="1023" y="235"/>
                  <a:pt x="1036" y="153"/>
                  <a:pt x="1022" y="107"/>
                </a:cubicBezTo>
                <a:cubicBezTo>
                  <a:pt x="1008" y="61"/>
                  <a:pt x="975" y="34"/>
                  <a:pt x="934" y="17"/>
                </a:cubicBezTo>
                <a:cubicBezTo>
                  <a:pt x="893" y="0"/>
                  <a:pt x="824" y="4"/>
                  <a:pt x="776" y="3"/>
                </a:cubicBezTo>
                <a:cubicBezTo>
                  <a:pt x="728" y="2"/>
                  <a:pt x="712" y="3"/>
                  <a:pt x="648" y="11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38" name="Group 1288"/>
          <p:cNvGrpSpPr>
            <a:grpSpLocks/>
          </p:cNvGrpSpPr>
          <p:nvPr/>
        </p:nvGrpSpPr>
        <p:grpSpPr bwMode="auto">
          <a:xfrm>
            <a:off x="5022850" y="2963863"/>
            <a:ext cx="1458913" cy="933450"/>
            <a:chOff x="2889" y="1631"/>
            <a:chExt cx="980" cy="743"/>
          </a:xfrm>
        </p:grpSpPr>
        <p:sp>
          <p:nvSpPr>
            <p:cNvPr id="44654" name="Rectangle 1289"/>
            <p:cNvSpPr>
              <a:spLocks noChangeArrowheads="1"/>
            </p:cNvSpPr>
            <p:nvPr/>
          </p:nvSpPr>
          <p:spPr bwMode="auto">
            <a:xfrm>
              <a:off x="3046" y="1841"/>
              <a:ext cx="663" cy="533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655" name="AutoShape 1290"/>
            <p:cNvSpPr>
              <a:spLocks noChangeArrowheads="1"/>
            </p:cNvSpPr>
            <p:nvPr/>
          </p:nvSpPr>
          <p:spPr bwMode="auto">
            <a:xfrm>
              <a:off x="2889" y="1631"/>
              <a:ext cx="980" cy="253"/>
            </a:xfrm>
            <a:prstGeom prst="triangle">
              <a:avLst>
                <a:gd name="adj" fmla="val 50000"/>
              </a:avLst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solidFill>
                  <a:srgbClr val="00CCFF"/>
                </a:solidFill>
              </a:endParaRPr>
            </a:p>
          </p:txBody>
        </p:sp>
      </p:grpSp>
      <p:sp>
        <p:nvSpPr>
          <p:cNvPr id="44039" name="Line 1291"/>
          <p:cNvSpPr>
            <a:spLocks noChangeShapeType="1"/>
          </p:cNvSpPr>
          <p:nvPr/>
        </p:nvSpPr>
        <p:spPr bwMode="auto">
          <a:xfrm>
            <a:off x="7140575" y="3802063"/>
            <a:ext cx="163513" cy="120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1292"/>
          <p:cNvSpPr>
            <a:spLocks noChangeShapeType="1"/>
          </p:cNvSpPr>
          <p:nvPr/>
        </p:nvSpPr>
        <p:spPr bwMode="auto">
          <a:xfrm>
            <a:off x="7237413" y="3722688"/>
            <a:ext cx="27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1293"/>
          <p:cNvSpPr>
            <a:spLocks noChangeShapeType="1"/>
          </p:cNvSpPr>
          <p:nvPr/>
        </p:nvSpPr>
        <p:spPr bwMode="auto">
          <a:xfrm flipV="1">
            <a:off x="7473950" y="3808413"/>
            <a:ext cx="134938" cy="104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Line 1294"/>
          <p:cNvSpPr>
            <a:spLocks noChangeShapeType="1"/>
          </p:cNvSpPr>
          <p:nvPr/>
        </p:nvSpPr>
        <p:spPr bwMode="auto">
          <a:xfrm>
            <a:off x="6172200" y="3729038"/>
            <a:ext cx="679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3" name="Line 1295"/>
          <p:cNvSpPr>
            <a:spLocks noChangeShapeType="1"/>
          </p:cNvSpPr>
          <p:nvPr/>
        </p:nvSpPr>
        <p:spPr bwMode="auto">
          <a:xfrm>
            <a:off x="6467475" y="2576513"/>
            <a:ext cx="509588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4" name="Line 1296"/>
          <p:cNvSpPr>
            <a:spLocks noChangeShapeType="1"/>
          </p:cNvSpPr>
          <p:nvPr/>
        </p:nvSpPr>
        <p:spPr bwMode="auto">
          <a:xfrm>
            <a:off x="6034088" y="2392363"/>
            <a:ext cx="152400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5" name="Freeform 1297"/>
          <p:cNvSpPr>
            <a:spLocks/>
          </p:cNvSpPr>
          <p:nvPr/>
        </p:nvSpPr>
        <p:spPr bwMode="auto">
          <a:xfrm>
            <a:off x="5241925" y="4367213"/>
            <a:ext cx="3079750" cy="1665287"/>
          </a:xfrm>
          <a:custGeom>
            <a:avLst/>
            <a:gdLst>
              <a:gd name="T0" fmla="*/ 2147483647 w 1940"/>
              <a:gd name="T1" fmla="*/ 2147483647 h 1049"/>
              <a:gd name="T2" fmla="*/ 2147483647 w 1940"/>
              <a:gd name="T3" fmla="*/ 2147483647 h 1049"/>
              <a:gd name="T4" fmla="*/ 2147483647 w 1940"/>
              <a:gd name="T5" fmla="*/ 2147483647 h 1049"/>
              <a:gd name="T6" fmla="*/ 2147483647 w 1940"/>
              <a:gd name="T7" fmla="*/ 2147483647 h 1049"/>
              <a:gd name="T8" fmla="*/ 2147483647 w 1940"/>
              <a:gd name="T9" fmla="*/ 2147483647 h 1049"/>
              <a:gd name="T10" fmla="*/ 2147483647 w 1940"/>
              <a:gd name="T11" fmla="*/ 2147483647 h 1049"/>
              <a:gd name="T12" fmla="*/ 2147483647 w 1940"/>
              <a:gd name="T13" fmla="*/ 2147483647 h 1049"/>
              <a:gd name="T14" fmla="*/ 2147483647 w 1940"/>
              <a:gd name="T15" fmla="*/ 2147483647 h 1049"/>
              <a:gd name="T16" fmla="*/ 2147483647 w 1940"/>
              <a:gd name="T17" fmla="*/ 2147483647 h 1049"/>
              <a:gd name="T18" fmla="*/ 2147483647 w 1940"/>
              <a:gd name="T19" fmla="*/ 2147483647 h 1049"/>
              <a:gd name="T20" fmla="*/ 2147483647 w 1940"/>
              <a:gd name="T21" fmla="*/ 2147483647 h 1049"/>
              <a:gd name="T22" fmla="*/ 2147483647 w 1940"/>
              <a:gd name="T23" fmla="*/ 2147483647 h 1049"/>
              <a:gd name="T24" fmla="*/ 2147483647 w 1940"/>
              <a:gd name="T25" fmla="*/ 2147483647 h 1049"/>
              <a:gd name="T26" fmla="*/ 2147483647 w 1940"/>
              <a:gd name="T27" fmla="*/ 2147483647 h 1049"/>
              <a:gd name="T28" fmla="*/ 2147483647 w 1940"/>
              <a:gd name="T29" fmla="*/ 2147483647 h 1049"/>
              <a:gd name="T30" fmla="*/ 2147483647 w 1940"/>
              <a:gd name="T31" fmla="*/ 2147483647 h 1049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940"/>
              <a:gd name="T49" fmla="*/ 0 h 1049"/>
              <a:gd name="T50" fmla="*/ 1940 w 1940"/>
              <a:gd name="T51" fmla="*/ 1049 h 1049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940" h="1049">
                <a:moveTo>
                  <a:pt x="952" y="26"/>
                </a:moveTo>
                <a:cubicBezTo>
                  <a:pt x="867" y="45"/>
                  <a:pt x="832" y="118"/>
                  <a:pt x="755" y="125"/>
                </a:cubicBezTo>
                <a:cubicBezTo>
                  <a:pt x="678" y="132"/>
                  <a:pt x="587" y="72"/>
                  <a:pt x="488" y="68"/>
                </a:cubicBezTo>
                <a:cubicBezTo>
                  <a:pt x="389" y="64"/>
                  <a:pt x="237" y="48"/>
                  <a:pt x="158" y="101"/>
                </a:cubicBezTo>
                <a:cubicBezTo>
                  <a:pt x="79" y="154"/>
                  <a:pt x="28" y="298"/>
                  <a:pt x="14" y="389"/>
                </a:cubicBezTo>
                <a:cubicBezTo>
                  <a:pt x="0" y="480"/>
                  <a:pt x="25" y="595"/>
                  <a:pt x="71" y="648"/>
                </a:cubicBezTo>
                <a:cubicBezTo>
                  <a:pt x="117" y="701"/>
                  <a:pt x="205" y="665"/>
                  <a:pt x="288" y="706"/>
                </a:cubicBezTo>
                <a:cubicBezTo>
                  <a:pt x="371" y="747"/>
                  <a:pt x="450" y="842"/>
                  <a:pt x="568" y="893"/>
                </a:cubicBezTo>
                <a:cubicBezTo>
                  <a:pt x="686" y="944"/>
                  <a:pt x="852" y="991"/>
                  <a:pt x="996" y="1014"/>
                </a:cubicBezTo>
                <a:cubicBezTo>
                  <a:pt x="1140" y="1036"/>
                  <a:pt x="1309" y="1049"/>
                  <a:pt x="1433" y="1031"/>
                </a:cubicBezTo>
                <a:cubicBezTo>
                  <a:pt x="1557" y="1012"/>
                  <a:pt x="1657" y="960"/>
                  <a:pt x="1739" y="907"/>
                </a:cubicBezTo>
                <a:cubicBezTo>
                  <a:pt x="1821" y="855"/>
                  <a:pt x="1906" y="824"/>
                  <a:pt x="1923" y="714"/>
                </a:cubicBezTo>
                <a:cubicBezTo>
                  <a:pt x="1940" y="604"/>
                  <a:pt x="1898" y="350"/>
                  <a:pt x="1839" y="251"/>
                </a:cubicBezTo>
                <a:cubicBezTo>
                  <a:pt x="1780" y="151"/>
                  <a:pt x="1662" y="153"/>
                  <a:pt x="1566" y="114"/>
                </a:cubicBezTo>
                <a:cubicBezTo>
                  <a:pt x="1470" y="76"/>
                  <a:pt x="1365" y="30"/>
                  <a:pt x="1263" y="15"/>
                </a:cubicBezTo>
                <a:cubicBezTo>
                  <a:pt x="1161" y="0"/>
                  <a:pt x="1037" y="8"/>
                  <a:pt x="952" y="26"/>
                </a:cubicBezTo>
                <a:close/>
              </a:path>
            </a:pathLst>
          </a:cu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6" name="Line 1298"/>
          <p:cNvSpPr>
            <a:spLocks noChangeShapeType="1"/>
          </p:cNvSpPr>
          <p:nvPr/>
        </p:nvSpPr>
        <p:spPr bwMode="auto">
          <a:xfrm rot="16200000" flipV="1">
            <a:off x="7541419" y="5239544"/>
            <a:ext cx="474662" cy="6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Line 1299"/>
          <p:cNvSpPr>
            <a:spLocks noChangeShapeType="1"/>
          </p:cNvSpPr>
          <p:nvPr/>
        </p:nvSpPr>
        <p:spPr bwMode="auto">
          <a:xfrm rot="5400000" flipV="1">
            <a:off x="7735888" y="5429250"/>
            <a:ext cx="3175" cy="85725"/>
          </a:xfrm>
          <a:prstGeom prst="line">
            <a:avLst/>
          </a:prstGeom>
          <a:noFill/>
          <a:ln w="127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8" name="Line 1300"/>
          <p:cNvSpPr>
            <a:spLocks noChangeShapeType="1"/>
          </p:cNvSpPr>
          <p:nvPr/>
        </p:nvSpPr>
        <p:spPr bwMode="auto">
          <a:xfrm rot="16200000" flipH="1">
            <a:off x="7843837" y="5027613"/>
            <a:ext cx="193675" cy="76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301"/>
          <p:cNvSpPr>
            <a:spLocks noChangeShapeType="1"/>
          </p:cNvSpPr>
          <p:nvPr/>
        </p:nvSpPr>
        <p:spPr bwMode="auto">
          <a:xfrm>
            <a:off x="7102475" y="4686300"/>
            <a:ext cx="390525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0" name="Line 1302"/>
          <p:cNvSpPr>
            <a:spLocks noChangeShapeType="1"/>
          </p:cNvSpPr>
          <p:nvPr/>
        </p:nvSpPr>
        <p:spPr bwMode="auto">
          <a:xfrm flipV="1">
            <a:off x="6481763" y="4673600"/>
            <a:ext cx="322262" cy="1984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1" name="Line 1303"/>
          <p:cNvSpPr>
            <a:spLocks noChangeShapeType="1"/>
          </p:cNvSpPr>
          <p:nvPr/>
        </p:nvSpPr>
        <p:spPr bwMode="auto">
          <a:xfrm flipV="1">
            <a:off x="6524625" y="4965700"/>
            <a:ext cx="971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2" name="Line 1305"/>
          <p:cNvSpPr>
            <a:spLocks noChangeShapeType="1"/>
          </p:cNvSpPr>
          <p:nvPr/>
        </p:nvSpPr>
        <p:spPr bwMode="auto">
          <a:xfrm>
            <a:off x="5845175" y="4762500"/>
            <a:ext cx="233363" cy="952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3" name="Line 1306"/>
          <p:cNvSpPr>
            <a:spLocks noChangeShapeType="1"/>
          </p:cNvSpPr>
          <p:nvPr/>
        </p:nvSpPr>
        <p:spPr bwMode="auto">
          <a:xfrm flipV="1">
            <a:off x="5586413" y="4999038"/>
            <a:ext cx="403225" cy="100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4" name="Line 1309"/>
          <p:cNvSpPr>
            <a:spLocks noChangeShapeType="1"/>
          </p:cNvSpPr>
          <p:nvPr/>
        </p:nvSpPr>
        <p:spPr bwMode="auto">
          <a:xfrm flipH="1">
            <a:off x="6011863" y="5054600"/>
            <a:ext cx="177800" cy="203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5" name="Line 1310"/>
          <p:cNvSpPr>
            <a:spLocks noChangeShapeType="1"/>
          </p:cNvSpPr>
          <p:nvPr/>
        </p:nvSpPr>
        <p:spPr bwMode="auto">
          <a:xfrm flipH="1" flipV="1">
            <a:off x="6405563" y="5038725"/>
            <a:ext cx="1587" cy="220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6" name="Line 1311"/>
          <p:cNvSpPr>
            <a:spLocks noChangeShapeType="1"/>
          </p:cNvSpPr>
          <p:nvPr/>
        </p:nvSpPr>
        <p:spPr bwMode="auto">
          <a:xfrm>
            <a:off x="6488113" y="5041900"/>
            <a:ext cx="503237" cy="269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7" name="Line 1313"/>
          <p:cNvSpPr>
            <a:spLocks noChangeShapeType="1"/>
          </p:cNvSpPr>
          <p:nvPr/>
        </p:nvSpPr>
        <p:spPr bwMode="auto">
          <a:xfrm>
            <a:off x="6026150" y="3511550"/>
            <a:ext cx="0" cy="131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8" name="Line 1314"/>
          <p:cNvSpPr>
            <a:spLocks noChangeShapeType="1"/>
          </p:cNvSpPr>
          <p:nvPr/>
        </p:nvSpPr>
        <p:spPr bwMode="auto">
          <a:xfrm flipV="1">
            <a:off x="7321550" y="2481263"/>
            <a:ext cx="123825" cy="873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1315"/>
          <p:cNvSpPr>
            <a:spLocks noChangeShapeType="1"/>
          </p:cNvSpPr>
          <p:nvPr/>
        </p:nvSpPr>
        <p:spPr bwMode="auto">
          <a:xfrm>
            <a:off x="7150100" y="2654300"/>
            <a:ext cx="0" cy="82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0" name="Line 1316"/>
          <p:cNvSpPr>
            <a:spLocks noChangeShapeType="1"/>
          </p:cNvSpPr>
          <p:nvPr/>
        </p:nvSpPr>
        <p:spPr bwMode="auto">
          <a:xfrm flipV="1">
            <a:off x="7321550" y="2551113"/>
            <a:ext cx="263525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1" name="Line 1317"/>
          <p:cNvSpPr>
            <a:spLocks noChangeShapeType="1"/>
          </p:cNvSpPr>
          <p:nvPr/>
        </p:nvSpPr>
        <p:spPr bwMode="auto">
          <a:xfrm>
            <a:off x="7686675" y="2549525"/>
            <a:ext cx="0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2" name="Line 1318"/>
          <p:cNvSpPr>
            <a:spLocks noChangeShapeType="1"/>
          </p:cNvSpPr>
          <p:nvPr/>
        </p:nvSpPr>
        <p:spPr bwMode="auto">
          <a:xfrm>
            <a:off x="7340600" y="2855913"/>
            <a:ext cx="1889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3" name="Line 1319"/>
          <p:cNvSpPr>
            <a:spLocks noChangeShapeType="1"/>
          </p:cNvSpPr>
          <p:nvPr/>
        </p:nvSpPr>
        <p:spPr bwMode="auto">
          <a:xfrm flipV="1">
            <a:off x="5635625" y="3722688"/>
            <a:ext cx="168275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4" name="Line 1320"/>
          <p:cNvSpPr>
            <a:spLocks noChangeShapeType="1"/>
          </p:cNvSpPr>
          <p:nvPr/>
        </p:nvSpPr>
        <p:spPr bwMode="auto">
          <a:xfrm>
            <a:off x="7894638" y="2846388"/>
            <a:ext cx="17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5" name="Line 1321"/>
          <p:cNvSpPr>
            <a:spLocks noChangeShapeType="1"/>
          </p:cNvSpPr>
          <p:nvPr/>
        </p:nvSpPr>
        <p:spPr bwMode="auto">
          <a:xfrm flipH="1">
            <a:off x="7040563" y="2922588"/>
            <a:ext cx="98425" cy="704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6" name="Line 1322"/>
          <p:cNvSpPr>
            <a:spLocks noChangeShapeType="1"/>
          </p:cNvSpPr>
          <p:nvPr/>
        </p:nvSpPr>
        <p:spPr bwMode="auto">
          <a:xfrm flipH="1">
            <a:off x="7632700" y="2922588"/>
            <a:ext cx="111125" cy="727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7" name="Line 1323"/>
          <p:cNvSpPr>
            <a:spLocks noChangeShapeType="1"/>
          </p:cNvSpPr>
          <p:nvPr/>
        </p:nvSpPr>
        <p:spPr bwMode="auto">
          <a:xfrm flipV="1">
            <a:off x="7016750" y="4064000"/>
            <a:ext cx="227013" cy="4365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68" name="Group 1324"/>
          <p:cNvGrpSpPr>
            <a:grpSpLocks/>
          </p:cNvGrpSpPr>
          <p:nvPr/>
        </p:nvGrpSpPr>
        <p:grpSpPr bwMode="auto">
          <a:xfrm flipH="1">
            <a:off x="5519738" y="4522788"/>
            <a:ext cx="414337" cy="373062"/>
            <a:chOff x="2839" y="3501"/>
            <a:chExt cx="755" cy="803"/>
          </a:xfrm>
        </p:grpSpPr>
        <p:pic>
          <p:nvPicPr>
            <p:cNvPr id="44652" name="Picture 1325" descr="desktop_computer_stylized_medium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653" name="Freeform 1326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4069" name="Group 1327"/>
          <p:cNvGrpSpPr>
            <a:grpSpLocks/>
          </p:cNvGrpSpPr>
          <p:nvPr/>
        </p:nvGrpSpPr>
        <p:grpSpPr bwMode="auto">
          <a:xfrm flipH="1">
            <a:off x="5202238" y="4943475"/>
            <a:ext cx="482600" cy="406400"/>
            <a:chOff x="2839" y="3501"/>
            <a:chExt cx="755" cy="803"/>
          </a:xfrm>
        </p:grpSpPr>
        <p:pic>
          <p:nvPicPr>
            <p:cNvPr id="44650" name="Picture 1328" descr="desktop_computer_stylized_medium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651" name="Freeform 1329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4070" name="Group 1330"/>
          <p:cNvGrpSpPr>
            <a:grpSpLocks/>
          </p:cNvGrpSpPr>
          <p:nvPr/>
        </p:nvGrpSpPr>
        <p:grpSpPr bwMode="auto">
          <a:xfrm flipH="1">
            <a:off x="5680075" y="5245100"/>
            <a:ext cx="427038" cy="349250"/>
            <a:chOff x="2839" y="3501"/>
            <a:chExt cx="755" cy="803"/>
          </a:xfrm>
        </p:grpSpPr>
        <p:pic>
          <p:nvPicPr>
            <p:cNvPr id="44648" name="Picture 1331" descr="desktop_computer_stylized_medium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649" name="Freeform 1332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4071" name="Group 1333"/>
          <p:cNvGrpSpPr>
            <a:grpSpLocks/>
          </p:cNvGrpSpPr>
          <p:nvPr/>
        </p:nvGrpSpPr>
        <p:grpSpPr bwMode="auto">
          <a:xfrm>
            <a:off x="6294438" y="5227638"/>
            <a:ext cx="427037" cy="350837"/>
            <a:chOff x="2839" y="3501"/>
            <a:chExt cx="755" cy="803"/>
          </a:xfrm>
        </p:grpSpPr>
        <p:pic>
          <p:nvPicPr>
            <p:cNvPr id="44646" name="Picture 1334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647" name="Freeform 1335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pic>
        <p:nvPicPr>
          <p:cNvPr id="44072" name="Picture 1336" descr="car_icon_smal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475" y="1709738"/>
            <a:ext cx="8493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4073" name="Group 1337"/>
          <p:cNvGrpSpPr>
            <a:grpSpLocks/>
          </p:cNvGrpSpPr>
          <p:nvPr/>
        </p:nvGrpSpPr>
        <p:grpSpPr bwMode="auto">
          <a:xfrm>
            <a:off x="5357813" y="1535113"/>
            <a:ext cx="415925" cy="385762"/>
            <a:chOff x="2751" y="1851"/>
            <a:chExt cx="462" cy="478"/>
          </a:xfrm>
        </p:grpSpPr>
        <p:pic>
          <p:nvPicPr>
            <p:cNvPr id="44644" name="Picture 1338" descr="iphone_stylized_small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8" y="1922"/>
              <a:ext cx="15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645" name="Picture 1339" descr="antenna_radiation_stylized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51" y="1851"/>
              <a:ext cx="462" cy="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74" name="Group 1340"/>
          <p:cNvGrpSpPr>
            <a:grpSpLocks/>
          </p:cNvGrpSpPr>
          <p:nvPr/>
        </p:nvGrpSpPr>
        <p:grpSpPr bwMode="auto">
          <a:xfrm>
            <a:off x="7434263" y="2384425"/>
            <a:ext cx="390525" cy="169863"/>
            <a:chOff x="4650" y="1129"/>
            <a:chExt cx="246" cy="95"/>
          </a:xfrm>
        </p:grpSpPr>
        <p:sp>
          <p:nvSpPr>
            <p:cNvPr id="44636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37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38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639" name="Group 1344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642" name="Freeform 134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43" name="Freeform 134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640" name="Line 1347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41" name="Line 1348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75" name="Group 1349"/>
          <p:cNvGrpSpPr>
            <a:grpSpLocks/>
          </p:cNvGrpSpPr>
          <p:nvPr/>
        </p:nvGrpSpPr>
        <p:grpSpPr bwMode="auto">
          <a:xfrm>
            <a:off x="7507288" y="2746375"/>
            <a:ext cx="390525" cy="176213"/>
            <a:chOff x="4650" y="1129"/>
            <a:chExt cx="246" cy="95"/>
          </a:xfrm>
        </p:grpSpPr>
        <p:sp>
          <p:nvSpPr>
            <p:cNvPr id="44628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29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30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631" name="Group 1353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634" name="Freeform 135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35" name="Freeform 135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632" name="Line 1356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33" name="Line 1357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76" name="Group 1358"/>
          <p:cNvGrpSpPr>
            <a:grpSpLocks/>
          </p:cNvGrpSpPr>
          <p:nvPr/>
        </p:nvGrpSpPr>
        <p:grpSpPr bwMode="auto">
          <a:xfrm>
            <a:off x="6948488" y="2482850"/>
            <a:ext cx="390525" cy="169863"/>
            <a:chOff x="4650" y="1129"/>
            <a:chExt cx="246" cy="95"/>
          </a:xfrm>
        </p:grpSpPr>
        <p:sp>
          <p:nvSpPr>
            <p:cNvPr id="44620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21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22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623" name="Group 1362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626" name="Freeform 136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27" name="Freeform 136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624" name="Line 1365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25" name="Line 1366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77" name="Group 1367"/>
          <p:cNvGrpSpPr>
            <a:grpSpLocks/>
          </p:cNvGrpSpPr>
          <p:nvPr/>
        </p:nvGrpSpPr>
        <p:grpSpPr bwMode="auto">
          <a:xfrm>
            <a:off x="6959600" y="2746375"/>
            <a:ext cx="390525" cy="169863"/>
            <a:chOff x="4650" y="1129"/>
            <a:chExt cx="246" cy="95"/>
          </a:xfrm>
        </p:grpSpPr>
        <p:sp>
          <p:nvSpPr>
            <p:cNvPr id="44612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13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14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615" name="Group 1371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618" name="Freeform 137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19" name="Freeform 137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616" name="Line 1374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17" name="Line 1375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4078" name="Line 1376"/>
          <p:cNvSpPr>
            <a:spLocks noChangeShapeType="1"/>
          </p:cNvSpPr>
          <p:nvPr/>
        </p:nvSpPr>
        <p:spPr bwMode="auto">
          <a:xfrm>
            <a:off x="8089900" y="2844800"/>
            <a:ext cx="177800" cy="0"/>
          </a:xfrm>
          <a:prstGeom prst="line">
            <a:avLst/>
          </a:prstGeom>
          <a:noFill/>
          <a:ln w="9525">
            <a:solidFill>
              <a:schemeClr val="bg2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79" name="Group 1377"/>
          <p:cNvGrpSpPr>
            <a:grpSpLocks/>
          </p:cNvGrpSpPr>
          <p:nvPr/>
        </p:nvGrpSpPr>
        <p:grpSpPr bwMode="auto">
          <a:xfrm>
            <a:off x="7145338" y="3900488"/>
            <a:ext cx="485775" cy="203200"/>
            <a:chOff x="4650" y="1129"/>
            <a:chExt cx="246" cy="95"/>
          </a:xfrm>
        </p:grpSpPr>
        <p:sp>
          <p:nvSpPr>
            <p:cNvPr id="44604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05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606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607" name="Group 1381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610" name="Freeform 138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11" name="Freeform 138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608" name="Line 1384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09" name="Line 1385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0" name="Group 1386"/>
          <p:cNvGrpSpPr>
            <a:grpSpLocks/>
          </p:cNvGrpSpPr>
          <p:nvPr/>
        </p:nvGrpSpPr>
        <p:grpSpPr bwMode="auto">
          <a:xfrm>
            <a:off x="6826250" y="3619500"/>
            <a:ext cx="485775" cy="203200"/>
            <a:chOff x="4650" y="1129"/>
            <a:chExt cx="246" cy="95"/>
          </a:xfrm>
        </p:grpSpPr>
        <p:sp>
          <p:nvSpPr>
            <p:cNvPr id="44596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97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98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99" name="Group 1390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602" name="Freeform 139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603" name="Freeform 139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600" name="Line 1393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601" name="Line 1394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1" name="Group 1395"/>
          <p:cNvGrpSpPr>
            <a:grpSpLocks/>
          </p:cNvGrpSpPr>
          <p:nvPr/>
        </p:nvGrpSpPr>
        <p:grpSpPr bwMode="auto">
          <a:xfrm>
            <a:off x="7488238" y="3632200"/>
            <a:ext cx="485775" cy="203200"/>
            <a:chOff x="4650" y="1129"/>
            <a:chExt cx="246" cy="95"/>
          </a:xfrm>
        </p:grpSpPr>
        <p:sp>
          <p:nvSpPr>
            <p:cNvPr id="44588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89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90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91" name="Group 1399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594" name="Freeform 140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95" name="Freeform 140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92" name="Line 1402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93" name="Line 1403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2" name="Group 1404"/>
          <p:cNvGrpSpPr>
            <a:grpSpLocks/>
          </p:cNvGrpSpPr>
          <p:nvPr/>
        </p:nvGrpSpPr>
        <p:grpSpPr bwMode="auto">
          <a:xfrm>
            <a:off x="6707188" y="4494213"/>
            <a:ext cx="619125" cy="242887"/>
            <a:chOff x="4650" y="1129"/>
            <a:chExt cx="246" cy="95"/>
          </a:xfrm>
        </p:grpSpPr>
        <p:sp>
          <p:nvSpPr>
            <p:cNvPr id="44580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81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82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83" name="Group 1408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586" name="Freeform 140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87" name="Freeform 141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84" name="Line 1411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85" name="Line 1412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3" name="Group 1413"/>
          <p:cNvGrpSpPr>
            <a:grpSpLocks/>
          </p:cNvGrpSpPr>
          <p:nvPr/>
        </p:nvGrpSpPr>
        <p:grpSpPr bwMode="auto">
          <a:xfrm>
            <a:off x="7340600" y="4792663"/>
            <a:ext cx="619125" cy="242887"/>
            <a:chOff x="4650" y="1129"/>
            <a:chExt cx="246" cy="95"/>
          </a:xfrm>
        </p:grpSpPr>
        <p:sp>
          <p:nvSpPr>
            <p:cNvPr id="44572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73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74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75" name="Group 1417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578" name="Freeform 141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79" name="Freeform 141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76" name="Line 1420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77" name="Line 1421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4" name="Group 1422"/>
          <p:cNvGrpSpPr>
            <a:grpSpLocks/>
          </p:cNvGrpSpPr>
          <p:nvPr/>
        </p:nvGrpSpPr>
        <p:grpSpPr bwMode="auto">
          <a:xfrm>
            <a:off x="5991225" y="4837113"/>
            <a:ext cx="619125" cy="242887"/>
            <a:chOff x="4650" y="1129"/>
            <a:chExt cx="246" cy="95"/>
          </a:xfrm>
        </p:grpSpPr>
        <p:sp>
          <p:nvSpPr>
            <p:cNvPr id="44564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65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66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67" name="Group 1426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570" name="Freeform 142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71" name="Freeform 142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68" name="Line 1429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69" name="Line 1430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5" name="Group 1431"/>
          <p:cNvGrpSpPr>
            <a:grpSpLocks/>
          </p:cNvGrpSpPr>
          <p:nvPr/>
        </p:nvGrpSpPr>
        <p:grpSpPr bwMode="auto">
          <a:xfrm>
            <a:off x="5797550" y="3629025"/>
            <a:ext cx="390525" cy="169863"/>
            <a:chOff x="4650" y="1129"/>
            <a:chExt cx="246" cy="95"/>
          </a:xfrm>
        </p:grpSpPr>
        <p:sp>
          <p:nvSpPr>
            <p:cNvPr id="44556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57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58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59" name="Group 1435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562" name="Freeform 143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63" name="Freeform 143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60" name="Line 1438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61" name="Line 1439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6" name="Group 1440"/>
          <p:cNvGrpSpPr>
            <a:grpSpLocks/>
          </p:cNvGrpSpPr>
          <p:nvPr/>
        </p:nvGrpSpPr>
        <p:grpSpPr bwMode="auto">
          <a:xfrm>
            <a:off x="6097588" y="2476500"/>
            <a:ext cx="390525" cy="169863"/>
            <a:chOff x="4650" y="1129"/>
            <a:chExt cx="246" cy="95"/>
          </a:xfrm>
        </p:grpSpPr>
        <p:sp>
          <p:nvSpPr>
            <p:cNvPr id="44548" name="Oval 407"/>
            <p:cNvSpPr>
              <a:spLocks noChangeArrowheads="1"/>
            </p:cNvSpPr>
            <p:nvPr/>
          </p:nvSpPr>
          <p:spPr bwMode="auto">
            <a:xfrm>
              <a:off x="4651" y="1171"/>
              <a:ext cx="244" cy="53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49" name="Rectangle 410"/>
            <p:cNvSpPr>
              <a:spLocks noChangeArrowheads="1"/>
            </p:cNvSpPr>
            <p:nvPr/>
          </p:nvSpPr>
          <p:spPr bwMode="auto">
            <a:xfrm>
              <a:off x="4651" y="1165"/>
              <a:ext cx="245" cy="33"/>
            </a:xfrm>
            <a:prstGeom prst="rect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44550" name="Oval 411"/>
            <p:cNvSpPr>
              <a:spLocks noChangeArrowheads="1"/>
            </p:cNvSpPr>
            <p:nvPr/>
          </p:nvSpPr>
          <p:spPr bwMode="auto">
            <a:xfrm>
              <a:off x="4650" y="1129"/>
              <a:ext cx="244" cy="62"/>
            </a:xfrm>
            <a:prstGeom prst="ellipse">
              <a:avLst/>
            </a:prstGeom>
            <a:gradFill rotWithShape="1">
              <a:gsLst>
                <a:gs pos="0">
                  <a:schemeClr val="hlink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44551" name="Group 1444"/>
            <p:cNvGrpSpPr>
              <a:grpSpLocks/>
            </p:cNvGrpSpPr>
            <p:nvPr/>
          </p:nvGrpSpPr>
          <p:grpSpPr bwMode="auto">
            <a:xfrm>
              <a:off x="4699" y="1145"/>
              <a:ext cx="138" cy="29"/>
              <a:chOff x="2468" y="1332"/>
              <a:chExt cx="310" cy="60"/>
            </a:xfrm>
          </p:grpSpPr>
          <p:sp>
            <p:nvSpPr>
              <p:cNvPr id="44554" name="Freeform 144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555" name="Freeform 144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2700" cmpd="sng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552" name="Line 1447"/>
            <p:cNvSpPr>
              <a:spLocks noChangeShapeType="1"/>
            </p:cNvSpPr>
            <p:nvPr/>
          </p:nvSpPr>
          <p:spPr bwMode="auto">
            <a:xfrm>
              <a:off x="4651" y="1158"/>
              <a:ext cx="0" cy="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53" name="Line 1448"/>
            <p:cNvSpPr>
              <a:spLocks noChangeShapeType="1"/>
            </p:cNvSpPr>
            <p:nvPr/>
          </p:nvSpPr>
          <p:spPr bwMode="auto">
            <a:xfrm>
              <a:off x="4894" y="1160"/>
              <a:ext cx="0" cy="4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87" name="Group 1449"/>
          <p:cNvGrpSpPr>
            <a:grpSpLocks/>
          </p:cNvGrpSpPr>
          <p:nvPr/>
        </p:nvGrpSpPr>
        <p:grpSpPr bwMode="auto">
          <a:xfrm>
            <a:off x="5356225" y="3489325"/>
            <a:ext cx="506413" cy="352425"/>
            <a:chOff x="2967" y="478"/>
            <a:chExt cx="788" cy="625"/>
          </a:xfrm>
        </p:grpSpPr>
        <p:pic>
          <p:nvPicPr>
            <p:cNvPr id="44546" name="Picture 1450" descr="access_point_stylized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547" name="Picture 1451" descr="antenna_radiation_stylized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88" name="Group 1452"/>
          <p:cNvGrpSpPr>
            <a:grpSpLocks/>
          </p:cNvGrpSpPr>
          <p:nvPr/>
        </p:nvGrpSpPr>
        <p:grpSpPr bwMode="auto">
          <a:xfrm>
            <a:off x="6877050" y="4992688"/>
            <a:ext cx="563563" cy="420687"/>
            <a:chOff x="2967" y="478"/>
            <a:chExt cx="788" cy="625"/>
          </a:xfrm>
        </p:grpSpPr>
        <p:pic>
          <p:nvPicPr>
            <p:cNvPr id="44544" name="Picture 1453" descr="access_point_stylized_small"/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2" y="559"/>
              <a:ext cx="576" cy="5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545" name="Picture 1454" descr="antenna_radiation_stylized"/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67" y="478"/>
              <a:ext cx="788" cy="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4089" name="Group 1455"/>
          <p:cNvGrpSpPr>
            <a:grpSpLocks/>
          </p:cNvGrpSpPr>
          <p:nvPr/>
        </p:nvGrpSpPr>
        <p:grpSpPr bwMode="auto">
          <a:xfrm>
            <a:off x="5805488" y="1833563"/>
            <a:ext cx="457200" cy="631825"/>
            <a:chOff x="742" y="2409"/>
            <a:chExt cx="576" cy="881"/>
          </a:xfrm>
        </p:grpSpPr>
        <p:grpSp>
          <p:nvGrpSpPr>
            <p:cNvPr id="44526" name="Group 1456"/>
            <p:cNvGrpSpPr>
              <a:grpSpLocks/>
            </p:cNvGrpSpPr>
            <p:nvPr/>
          </p:nvGrpSpPr>
          <p:grpSpPr bwMode="auto">
            <a:xfrm>
              <a:off x="832" y="2643"/>
              <a:ext cx="376" cy="647"/>
              <a:chOff x="3130" y="3288"/>
              <a:chExt cx="410" cy="742"/>
            </a:xfrm>
          </p:grpSpPr>
          <p:sp>
            <p:nvSpPr>
              <p:cNvPr id="44529" name="Line 270"/>
              <p:cNvSpPr>
                <a:spLocks noChangeShapeType="1"/>
              </p:cNvSpPr>
              <p:nvPr/>
            </p:nvSpPr>
            <p:spPr bwMode="auto">
              <a:xfrm flipH="1">
                <a:off x="3130" y="3288"/>
                <a:ext cx="205" cy="6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0" name="Line 271"/>
              <p:cNvSpPr>
                <a:spLocks noChangeShapeType="1"/>
              </p:cNvSpPr>
              <p:nvPr/>
            </p:nvSpPr>
            <p:spPr bwMode="auto">
              <a:xfrm>
                <a:off x="3335" y="3288"/>
                <a:ext cx="205" cy="6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1" name="Line 272"/>
              <p:cNvSpPr>
                <a:spLocks noChangeShapeType="1"/>
              </p:cNvSpPr>
              <p:nvPr/>
            </p:nvSpPr>
            <p:spPr bwMode="auto">
              <a:xfrm>
                <a:off x="3130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2" name="Line 273"/>
              <p:cNvSpPr>
                <a:spLocks noChangeShapeType="1"/>
              </p:cNvSpPr>
              <p:nvPr/>
            </p:nvSpPr>
            <p:spPr bwMode="auto">
              <a:xfrm flipH="1">
                <a:off x="3335" y="3957"/>
                <a:ext cx="205" cy="73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3" name="Line 274"/>
              <p:cNvSpPr>
                <a:spLocks noChangeShapeType="1"/>
              </p:cNvSpPr>
              <p:nvPr/>
            </p:nvSpPr>
            <p:spPr bwMode="auto">
              <a:xfrm>
                <a:off x="3335" y="3303"/>
                <a:ext cx="0" cy="7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4" name="Line 275"/>
              <p:cNvSpPr>
                <a:spLocks noChangeShapeType="1"/>
              </p:cNvSpPr>
              <p:nvPr/>
            </p:nvSpPr>
            <p:spPr bwMode="auto">
              <a:xfrm flipV="1">
                <a:off x="3130" y="3888"/>
                <a:ext cx="205" cy="7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5" name="Line 276"/>
              <p:cNvSpPr>
                <a:spLocks noChangeShapeType="1"/>
              </p:cNvSpPr>
              <p:nvPr/>
            </p:nvSpPr>
            <p:spPr bwMode="auto">
              <a:xfrm flipH="1" flipV="1">
                <a:off x="3335" y="3888"/>
                <a:ext cx="205" cy="6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6" name="Line 277"/>
              <p:cNvSpPr>
                <a:spLocks noChangeShapeType="1"/>
              </p:cNvSpPr>
              <p:nvPr/>
            </p:nvSpPr>
            <p:spPr bwMode="auto">
              <a:xfrm>
                <a:off x="3217" y="3668"/>
                <a:ext cx="118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7" name="Line 278"/>
              <p:cNvSpPr>
                <a:spLocks noChangeShapeType="1"/>
              </p:cNvSpPr>
              <p:nvPr/>
            </p:nvSpPr>
            <p:spPr bwMode="auto">
              <a:xfrm flipV="1">
                <a:off x="3335" y="3668"/>
                <a:ext cx="124" cy="5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8" name="Line 279"/>
              <p:cNvSpPr>
                <a:spLocks noChangeShapeType="1"/>
              </p:cNvSpPr>
              <p:nvPr/>
            </p:nvSpPr>
            <p:spPr bwMode="auto">
              <a:xfrm>
                <a:off x="3178" y="3766"/>
                <a:ext cx="152" cy="7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39" name="Line 280"/>
              <p:cNvSpPr>
                <a:spLocks noChangeShapeType="1"/>
              </p:cNvSpPr>
              <p:nvPr/>
            </p:nvSpPr>
            <p:spPr bwMode="auto">
              <a:xfrm flipV="1">
                <a:off x="3335" y="3781"/>
                <a:ext cx="153" cy="6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40" name="Line 281"/>
              <p:cNvSpPr>
                <a:spLocks noChangeShapeType="1"/>
              </p:cNvSpPr>
              <p:nvPr/>
            </p:nvSpPr>
            <p:spPr bwMode="auto">
              <a:xfrm flipV="1">
                <a:off x="3335" y="3567"/>
                <a:ext cx="78" cy="27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41" name="Line 282"/>
              <p:cNvSpPr>
                <a:spLocks noChangeShapeType="1"/>
              </p:cNvSpPr>
              <p:nvPr/>
            </p:nvSpPr>
            <p:spPr bwMode="auto">
              <a:xfrm flipV="1">
                <a:off x="3335" y="3428"/>
                <a:ext cx="49" cy="2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42" name="Line 283"/>
              <p:cNvSpPr>
                <a:spLocks noChangeShapeType="1"/>
              </p:cNvSpPr>
              <p:nvPr/>
            </p:nvSpPr>
            <p:spPr bwMode="auto">
              <a:xfrm>
                <a:off x="3247" y="3558"/>
                <a:ext cx="9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44543" name="Line 284"/>
              <p:cNvSpPr>
                <a:spLocks noChangeShapeType="1"/>
              </p:cNvSpPr>
              <p:nvPr/>
            </p:nvSpPr>
            <p:spPr bwMode="auto">
              <a:xfrm>
                <a:off x="3289" y="3422"/>
                <a:ext cx="55" cy="36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44527" name="Picture 1472" descr="cell_tower_radiation copy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42" y="2409"/>
              <a:ext cx="576" cy="4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528" name="Oval 1473"/>
            <p:cNvSpPr>
              <a:spLocks noChangeArrowheads="1"/>
            </p:cNvSpPr>
            <p:nvPr/>
          </p:nvSpPr>
          <p:spPr bwMode="auto">
            <a:xfrm>
              <a:off x="986" y="2597"/>
              <a:ext cx="66" cy="69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44090" name="Group 1474"/>
          <p:cNvGrpSpPr>
            <a:grpSpLocks/>
          </p:cNvGrpSpPr>
          <p:nvPr/>
        </p:nvGrpSpPr>
        <p:grpSpPr bwMode="auto">
          <a:xfrm>
            <a:off x="7985125" y="4991100"/>
            <a:ext cx="227013" cy="481013"/>
            <a:chOff x="4140" y="429"/>
            <a:chExt cx="1425" cy="2396"/>
          </a:xfrm>
        </p:grpSpPr>
        <p:sp>
          <p:nvSpPr>
            <p:cNvPr id="44494" name="Freeform 1475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95" name="Rectangle 1476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96" name="Freeform 1477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97" name="Freeform 1478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98" name="Rectangle 1479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44499" name="Group 1480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4524" name="AutoShape 1481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525" name="AutoShape 1482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500" name="Rectangle 1483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44501" name="Group 1484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4522" name="AutoShape 1485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523" name="AutoShape 1486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502" name="Rectangle 1487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03" name="Rectangle 1488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44504" name="Group 1489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4520" name="AutoShape 1490"/>
              <p:cNvSpPr>
                <a:spLocks noChangeArrowheads="1"/>
              </p:cNvSpPr>
              <p:nvPr/>
            </p:nvSpPr>
            <p:spPr bwMode="auto">
              <a:xfrm>
                <a:off x="618" y="2579"/>
                <a:ext cx="720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521" name="AutoShape 1491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505" name="Freeform 1492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506" name="Group 1493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4518" name="AutoShape 1494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519" name="AutoShape 1495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507" name="Rectangle 1496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08" name="Freeform 1497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09" name="Freeform 1498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10" name="Oval 1499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11" name="Freeform 1500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512" name="AutoShape 1501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13" name="AutoShape 1502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14" name="Oval 1503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15" name="Oval 1504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4516" name="Oval 1505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517" name="Rectangle 1506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44091" name="Group 1507"/>
          <p:cNvGrpSpPr>
            <a:grpSpLocks/>
          </p:cNvGrpSpPr>
          <p:nvPr/>
        </p:nvGrpSpPr>
        <p:grpSpPr bwMode="auto">
          <a:xfrm>
            <a:off x="7669213" y="5292725"/>
            <a:ext cx="227012" cy="481013"/>
            <a:chOff x="4140" y="429"/>
            <a:chExt cx="1425" cy="2396"/>
          </a:xfrm>
        </p:grpSpPr>
        <p:sp>
          <p:nvSpPr>
            <p:cNvPr id="44462" name="Freeform 1508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63" name="Rectangle 1509"/>
            <p:cNvSpPr>
              <a:spLocks noChangeArrowheads="1"/>
            </p:cNvSpPr>
            <p:nvPr/>
          </p:nvSpPr>
          <p:spPr bwMode="auto">
            <a:xfrm>
              <a:off x="4210" y="429"/>
              <a:ext cx="1046" cy="2285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64" name="Freeform 1510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65" name="Freeform 1511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66" name="Rectangle 1512"/>
            <p:cNvSpPr>
              <a:spLocks noChangeArrowheads="1"/>
            </p:cNvSpPr>
            <p:nvPr/>
          </p:nvSpPr>
          <p:spPr bwMode="auto">
            <a:xfrm>
              <a:off x="4210" y="690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44467" name="Group 1513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44492" name="AutoShape 1514"/>
              <p:cNvSpPr>
                <a:spLocks noChangeArrowheads="1"/>
              </p:cNvSpPr>
              <p:nvPr/>
            </p:nvSpPr>
            <p:spPr bwMode="auto">
              <a:xfrm>
                <a:off x="613" y="2566"/>
                <a:ext cx="721" cy="14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493" name="AutoShape 1515"/>
              <p:cNvSpPr>
                <a:spLocks noChangeArrowheads="1"/>
              </p:cNvSpPr>
              <p:nvPr/>
            </p:nvSpPr>
            <p:spPr bwMode="auto">
              <a:xfrm>
                <a:off x="625" y="2581"/>
                <a:ext cx="696" cy="11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468" name="Rectangle 1516"/>
            <p:cNvSpPr>
              <a:spLocks noChangeArrowheads="1"/>
            </p:cNvSpPr>
            <p:nvPr/>
          </p:nvSpPr>
          <p:spPr bwMode="auto">
            <a:xfrm>
              <a:off x="4220" y="1022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44469" name="Group 1517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44490" name="AutoShape 1518"/>
              <p:cNvSpPr>
                <a:spLocks noChangeArrowheads="1"/>
              </p:cNvSpPr>
              <p:nvPr/>
            </p:nvSpPr>
            <p:spPr bwMode="auto">
              <a:xfrm>
                <a:off x="615" y="2564"/>
                <a:ext cx="721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491" name="AutoShape 1519"/>
              <p:cNvSpPr>
                <a:spLocks noChangeArrowheads="1"/>
              </p:cNvSpPr>
              <p:nvPr/>
            </p:nvSpPr>
            <p:spPr bwMode="auto">
              <a:xfrm>
                <a:off x="628" y="2581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470" name="Rectangle 1520"/>
            <p:cNvSpPr>
              <a:spLocks noChangeArrowheads="1"/>
            </p:cNvSpPr>
            <p:nvPr/>
          </p:nvSpPr>
          <p:spPr bwMode="auto">
            <a:xfrm>
              <a:off x="4220" y="1354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71" name="Rectangle 1521"/>
            <p:cNvSpPr>
              <a:spLocks noChangeArrowheads="1"/>
            </p:cNvSpPr>
            <p:nvPr/>
          </p:nvSpPr>
          <p:spPr bwMode="auto">
            <a:xfrm>
              <a:off x="4230" y="1655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44472" name="Group 1522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44488" name="AutoShape 1523"/>
              <p:cNvSpPr>
                <a:spLocks noChangeArrowheads="1"/>
              </p:cNvSpPr>
              <p:nvPr/>
            </p:nvSpPr>
            <p:spPr bwMode="auto">
              <a:xfrm>
                <a:off x="618" y="2579"/>
                <a:ext cx="720" cy="13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489" name="AutoShape 1524"/>
              <p:cNvSpPr>
                <a:spLocks noChangeArrowheads="1"/>
              </p:cNvSpPr>
              <p:nvPr/>
            </p:nvSpPr>
            <p:spPr bwMode="auto">
              <a:xfrm>
                <a:off x="630" y="2586"/>
                <a:ext cx="695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473" name="Freeform 1525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474" name="Group 1526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44486" name="AutoShape 1527"/>
              <p:cNvSpPr>
                <a:spLocks noChangeArrowheads="1"/>
              </p:cNvSpPr>
              <p:nvPr/>
            </p:nvSpPr>
            <p:spPr bwMode="auto">
              <a:xfrm>
                <a:off x="613" y="2571"/>
                <a:ext cx="732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487" name="AutoShape 1528"/>
              <p:cNvSpPr>
                <a:spLocks noChangeArrowheads="1"/>
              </p:cNvSpPr>
              <p:nvPr/>
            </p:nvSpPr>
            <p:spPr bwMode="auto">
              <a:xfrm>
                <a:off x="625" y="2587"/>
                <a:ext cx="720" cy="103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44475" name="Rectangle 1529"/>
            <p:cNvSpPr>
              <a:spLocks noChangeArrowheads="1"/>
            </p:cNvSpPr>
            <p:nvPr/>
          </p:nvSpPr>
          <p:spPr bwMode="auto">
            <a:xfrm>
              <a:off x="5246" y="429"/>
              <a:ext cx="70" cy="2285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76" name="Freeform 1530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77" name="Freeform 1531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78" name="Oval 1532"/>
            <p:cNvSpPr>
              <a:spLocks noChangeArrowheads="1"/>
            </p:cNvSpPr>
            <p:nvPr/>
          </p:nvSpPr>
          <p:spPr bwMode="auto">
            <a:xfrm>
              <a:off x="5515" y="2611"/>
              <a:ext cx="50" cy="95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79" name="Freeform 1533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80" name="AutoShape 1534"/>
            <p:cNvSpPr>
              <a:spLocks noChangeArrowheads="1"/>
            </p:cNvSpPr>
            <p:nvPr/>
          </p:nvSpPr>
          <p:spPr bwMode="auto">
            <a:xfrm>
              <a:off x="4140" y="2675"/>
              <a:ext cx="1196" cy="150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81" name="AutoShape 1535"/>
            <p:cNvSpPr>
              <a:spLocks noChangeArrowheads="1"/>
            </p:cNvSpPr>
            <p:nvPr/>
          </p:nvSpPr>
          <p:spPr bwMode="auto">
            <a:xfrm>
              <a:off x="4210" y="2714"/>
              <a:ext cx="1066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82" name="Oval 1536"/>
            <p:cNvSpPr>
              <a:spLocks noChangeArrowheads="1"/>
            </p:cNvSpPr>
            <p:nvPr/>
          </p:nvSpPr>
          <p:spPr bwMode="auto">
            <a:xfrm>
              <a:off x="4309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83" name="Oval 1537"/>
            <p:cNvSpPr>
              <a:spLocks noChangeArrowheads="1"/>
            </p:cNvSpPr>
            <p:nvPr/>
          </p:nvSpPr>
          <p:spPr bwMode="auto">
            <a:xfrm>
              <a:off x="4489" y="2382"/>
              <a:ext cx="159" cy="142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44484" name="Oval 1538"/>
            <p:cNvSpPr>
              <a:spLocks noChangeArrowheads="1"/>
            </p:cNvSpPr>
            <p:nvPr/>
          </p:nvSpPr>
          <p:spPr bwMode="auto">
            <a:xfrm>
              <a:off x="4658" y="2382"/>
              <a:ext cx="159" cy="142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4485" name="Rectangle 1539"/>
            <p:cNvSpPr>
              <a:spLocks noChangeArrowheads="1"/>
            </p:cNvSpPr>
            <p:nvPr/>
          </p:nvSpPr>
          <p:spPr bwMode="auto">
            <a:xfrm>
              <a:off x="5067" y="1837"/>
              <a:ext cx="80" cy="759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44092" name="Group 1540"/>
          <p:cNvGrpSpPr>
            <a:grpSpLocks/>
          </p:cNvGrpSpPr>
          <p:nvPr/>
        </p:nvGrpSpPr>
        <p:grpSpPr bwMode="auto">
          <a:xfrm>
            <a:off x="5046663" y="2032000"/>
            <a:ext cx="534987" cy="407988"/>
            <a:chOff x="877" y="1008"/>
            <a:chExt cx="2747" cy="2591"/>
          </a:xfrm>
        </p:grpSpPr>
        <p:pic>
          <p:nvPicPr>
            <p:cNvPr id="44439" name="Picture 1541" descr="antenna_stylized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440" name="Picture 1542" descr="laptop_keyboard"/>
            <p:cNvPicPr>
              <a:picLocks noChangeAspect="1" noChangeArrowheads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441" name="Freeform 1543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6 w 2982"/>
                <a:gd name="T1" fmla="*/ 0 h 2442"/>
                <a:gd name="T2" fmla="*/ 0 w 2982"/>
                <a:gd name="T3" fmla="*/ 7 h 2442"/>
                <a:gd name="T4" fmla="*/ 27 w 2982"/>
                <a:gd name="T5" fmla="*/ 10 h 2442"/>
                <a:gd name="T6" fmla="*/ 33 w 2982"/>
                <a:gd name="T7" fmla="*/ 1 h 2442"/>
                <a:gd name="T8" fmla="*/ 6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44442" name="Picture 1544" descr="screen"/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443" name="Freeform 1545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28 w 2528"/>
                <a:gd name="T3" fmla="*/ 2 h 455"/>
                <a:gd name="T4" fmla="*/ 27 w 2528"/>
                <a:gd name="T5" fmla="*/ 2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44" name="Freeform 1546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6 w 702"/>
                <a:gd name="T1" fmla="*/ 0 h 1893"/>
                <a:gd name="T2" fmla="*/ 0 w 702"/>
                <a:gd name="T3" fmla="*/ 8 h 1893"/>
                <a:gd name="T4" fmla="*/ 1 w 702"/>
                <a:gd name="T5" fmla="*/ 8 h 1893"/>
                <a:gd name="T6" fmla="*/ 8 w 702"/>
                <a:gd name="T7" fmla="*/ 1 h 1893"/>
                <a:gd name="T8" fmla="*/ 6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45" name="Freeform 1547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8 w 756"/>
                <a:gd name="T1" fmla="*/ 0 h 2184"/>
                <a:gd name="T2" fmla="*/ 1 w 756"/>
                <a:gd name="T3" fmla="*/ 9 h 2184"/>
                <a:gd name="T4" fmla="*/ 0 w 756"/>
                <a:gd name="T5" fmla="*/ 9 h 2184"/>
                <a:gd name="T6" fmla="*/ 7 w 756"/>
                <a:gd name="T7" fmla="*/ 1 h 2184"/>
                <a:gd name="T8" fmla="*/ 8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46" name="Freeform 1548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27 w 2773"/>
                <a:gd name="T5" fmla="*/ 3 h 738"/>
                <a:gd name="T6" fmla="*/ 26 w 2773"/>
                <a:gd name="T7" fmla="*/ 2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47" name="Freeform 1549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18 w 637"/>
                <a:gd name="T1" fmla="*/ 0 h 1659"/>
                <a:gd name="T2" fmla="*/ 18 w 637"/>
                <a:gd name="T3" fmla="*/ 0 h 1659"/>
                <a:gd name="T4" fmla="*/ 2 w 637"/>
                <a:gd name="T5" fmla="*/ 82 h 1659"/>
                <a:gd name="T6" fmla="*/ 0 w 637"/>
                <a:gd name="T7" fmla="*/ 80 h 1659"/>
                <a:gd name="T8" fmla="*/ 18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48" name="Freeform 1550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3 h 550"/>
                <a:gd name="T4" fmla="*/ 62 w 2216"/>
                <a:gd name="T5" fmla="*/ 28 h 550"/>
                <a:gd name="T6" fmla="*/ 63 w 2216"/>
                <a:gd name="T7" fmla="*/ 24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449" name="Group 1551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44456" name="Freeform 1552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57" name="Freeform 1553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58" name="Freeform 1554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59" name="Freeform 1555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60" name="Freeform 1556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61" name="Freeform 1557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450" name="Freeform 1558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15 h 792"/>
                <a:gd name="T2" fmla="*/ 14 w 990"/>
                <a:gd name="T3" fmla="*/ 0 h 792"/>
                <a:gd name="T4" fmla="*/ 14 w 990"/>
                <a:gd name="T5" fmla="*/ 1 h 792"/>
                <a:gd name="T6" fmla="*/ 0 w 990"/>
                <a:gd name="T7" fmla="*/ 16 h 792"/>
                <a:gd name="T8" fmla="*/ 1 w 990"/>
                <a:gd name="T9" fmla="*/ 15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51" name="Freeform 1559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35 w 2532"/>
                <a:gd name="T5" fmla="*/ 14 h 723"/>
                <a:gd name="T6" fmla="*/ 35 w 2532"/>
                <a:gd name="T7" fmla="*/ 15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52" name="Freeform 1560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3 h 147"/>
                <a:gd name="T4" fmla="*/ 0 w 26"/>
                <a:gd name="T5" fmla="*/ 3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53" name="Freeform 1561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16 w 1176"/>
                <a:gd name="T1" fmla="*/ 0 h 606"/>
                <a:gd name="T2" fmla="*/ 0 w 1176"/>
                <a:gd name="T3" fmla="*/ 12 h 606"/>
                <a:gd name="T4" fmla="*/ 1 w 1176"/>
                <a:gd name="T5" fmla="*/ 12 h 606"/>
                <a:gd name="T6" fmla="*/ 16 w 1176"/>
                <a:gd name="T7" fmla="*/ 1 h 606"/>
                <a:gd name="T8" fmla="*/ 16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54" name="Freeform 1562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1 w 2532"/>
                <a:gd name="T5" fmla="*/ 10 h 723"/>
                <a:gd name="T6" fmla="*/ 21 w 2532"/>
                <a:gd name="T7" fmla="*/ 10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55" name="Freeform 1563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14 h 723"/>
                <a:gd name="T6" fmla="*/ 0 w 2532"/>
                <a:gd name="T7" fmla="*/ 14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93" name="Group 1564"/>
          <p:cNvGrpSpPr>
            <a:grpSpLocks/>
          </p:cNvGrpSpPr>
          <p:nvPr/>
        </p:nvGrpSpPr>
        <p:grpSpPr bwMode="auto">
          <a:xfrm>
            <a:off x="6616700" y="5475288"/>
            <a:ext cx="474663" cy="407987"/>
            <a:chOff x="877" y="1008"/>
            <a:chExt cx="2747" cy="2591"/>
          </a:xfrm>
        </p:grpSpPr>
        <p:pic>
          <p:nvPicPr>
            <p:cNvPr id="44416" name="Picture 1565" descr="antenna_stylized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417" name="Picture 1566" descr="laptop_keyboar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418" name="Freeform 1567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6 w 2982"/>
                <a:gd name="T1" fmla="*/ 0 h 2442"/>
                <a:gd name="T2" fmla="*/ 0 w 2982"/>
                <a:gd name="T3" fmla="*/ 7 h 2442"/>
                <a:gd name="T4" fmla="*/ 27 w 2982"/>
                <a:gd name="T5" fmla="*/ 10 h 2442"/>
                <a:gd name="T6" fmla="*/ 33 w 2982"/>
                <a:gd name="T7" fmla="*/ 1 h 2442"/>
                <a:gd name="T8" fmla="*/ 6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44419" name="Picture 1568" descr="screen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420" name="Freeform 1569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28 w 2528"/>
                <a:gd name="T3" fmla="*/ 2 h 455"/>
                <a:gd name="T4" fmla="*/ 27 w 2528"/>
                <a:gd name="T5" fmla="*/ 2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1" name="Freeform 1570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6 w 702"/>
                <a:gd name="T1" fmla="*/ 0 h 1893"/>
                <a:gd name="T2" fmla="*/ 0 w 702"/>
                <a:gd name="T3" fmla="*/ 8 h 1893"/>
                <a:gd name="T4" fmla="*/ 1 w 702"/>
                <a:gd name="T5" fmla="*/ 8 h 1893"/>
                <a:gd name="T6" fmla="*/ 8 w 702"/>
                <a:gd name="T7" fmla="*/ 1 h 1893"/>
                <a:gd name="T8" fmla="*/ 6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2" name="Freeform 1571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8 w 756"/>
                <a:gd name="T1" fmla="*/ 0 h 2184"/>
                <a:gd name="T2" fmla="*/ 1 w 756"/>
                <a:gd name="T3" fmla="*/ 9 h 2184"/>
                <a:gd name="T4" fmla="*/ 0 w 756"/>
                <a:gd name="T5" fmla="*/ 9 h 2184"/>
                <a:gd name="T6" fmla="*/ 7 w 756"/>
                <a:gd name="T7" fmla="*/ 1 h 2184"/>
                <a:gd name="T8" fmla="*/ 8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3" name="Freeform 1572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27 w 2773"/>
                <a:gd name="T5" fmla="*/ 3 h 738"/>
                <a:gd name="T6" fmla="*/ 26 w 2773"/>
                <a:gd name="T7" fmla="*/ 2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4" name="Freeform 1573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18 w 637"/>
                <a:gd name="T1" fmla="*/ 0 h 1659"/>
                <a:gd name="T2" fmla="*/ 18 w 637"/>
                <a:gd name="T3" fmla="*/ 0 h 1659"/>
                <a:gd name="T4" fmla="*/ 2 w 637"/>
                <a:gd name="T5" fmla="*/ 82 h 1659"/>
                <a:gd name="T6" fmla="*/ 0 w 637"/>
                <a:gd name="T7" fmla="*/ 80 h 1659"/>
                <a:gd name="T8" fmla="*/ 18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5" name="Freeform 1574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3 h 550"/>
                <a:gd name="T4" fmla="*/ 62 w 2216"/>
                <a:gd name="T5" fmla="*/ 28 h 550"/>
                <a:gd name="T6" fmla="*/ 63 w 2216"/>
                <a:gd name="T7" fmla="*/ 24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426" name="Group 1575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44433" name="Freeform 1576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34" name="Freeform 1577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35" name="Freeform 1578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36" name="Freeform 1579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37" name="Freeform 1580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38" name="Freeform 1581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427" name="Freeform 1582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15 h 792"/>
                <a:gd name="T2" fmla="*/ 14 w 990"/>
                <a:gd name="T3" fmla="*/ 0 h 792"/>
                <a:gd name="T4" fmla="*/ 14 w 990"/>
                <a:gd name="T5" fmla="*/ 1 h 792"/>
                <a:gd name="T6" fmla="*/ 0 w 990"/>
                <a:gd name="T7" fmla="*/ 16 h 792"/>
                <a:gd name="T8" fmla="*/ 1 w 990"/>
                <a:gd name="T9" fmla="*/ 15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8" name="Freeform 1583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35 w 2532"/>
                <a:gd name="T5" fmla="*/ 14 h 723"/>
                <a:gd name="T6" fmla="*/ 35 w 2532"/>
                <a:gd name="T7" fmla="*/ 15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29" name="Freeform 1584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3 h 147"/>
                <a:gd name="T4" fmla="*/ 0 w 26"/>
                <a:gd name="T5" fmla="*/ 3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30" name="Freeform 1585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16 w 1176"/>
                <a:gd name="T1" fmla="*/ 0 h 606"/>
                <a:gd name="T2" fmla="*/ 0 w 1176"/>
                <a:gd name="T3" fmla="*/ 12 h 606"/>
                <a:gd name="T4" fmla="*/ 1 w 1176"/>
                <a:gd name="T5" fmla="*/ 12 h 606"/>
                <a:gd name="T6" fmla="*/ 16 w 1176"/>
                <a:gd name="T7" fmla="*/ 1 h 606"/>
                <a:gd name="T8" fmla="*/ 16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31" name="Freeform 1586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1 w 2532"/>
                <a:gd name="T5" fmla="*/ 10 h 723"/>
                <a:gd name="T6" fmla="*/ 21 w 2532"/>
                <a:gd name="T7" fmla="*/ 10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32" name="Freeform 1587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14 h 723"/>
                <a:gd name="T6" fmla="*/ 0 w 2532"/>
                <a:gd name="T7" fmla="*/ 14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94" name="Group 1588"/>
          <p:cNvGrpSpPr>
            <a:grpSpLocks/>
          </p:cNvGrpSpPr>
          <p:nvPr/>
        </p:nvGrpSpPr>
        <p:grpSpPr bwMode="auto">
          <a:xfrm>
            <a:off x="5305425" y="3030538"/>
            <a:ext cx="444500" cy="407987"/>
            <a:chOff x="877" y="1008"/>
            <a:chExt cx="2747" cy="2591"/>
          </a:xfrm>
        </p:grpSpPr>
        <p:pic>
          <p:nvPicPr>
            <p:cNvPr id="44393" name="Picture 1589" descr="antenna_stylized"/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394" name="Picture 1590" descr="laptop_keyboard"/>
            <p:cNvPicPr>
              <a:picLocks noChangeAspect="1" noChangeArrowheads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395" name="Freeform 1591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6 w 2982"/>
                <a:gd name="T1" fmla="*/ 0 h 2442"/>
                <a:gd name="T2" fmla="*/ 0 w 2982"/>
                <a:gd name="T3" fmla="*/ 7 h 2442"/>
                <a:gd name="T4" fmla="*/ 27 w 2982"/>
                <a:gd name="T5" fmla="*/ 10 h 2442"/>
                <a:gd name="T6" fmla="*/ 33 w 2982"/>
                <a:gd name="T7" fmla="*/ 1 h 2442"/>
                <a:gd name="T8" fmla="*/ 6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44396" name="Picture 1592" descr="screen"/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397" name="Freeform 1593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28 w 2528"/>
                <a:gd name="T3" fmla="*/ 2 h 455"/>
                <a:gd name="T4" fmla="*/ 27 w 2528"/>
                <a:gd name="T5" fmla="*/ 2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98" name="Freeform 1594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6 w 702"/>
                <a:gd name="T1" fmla="*/ 0 h 1893"/>
                <a:gd name="T2" fmla="*/ 0 w 702"/>
                <a:gd name="T3" fmla="*/ 8 h 1893"/>
                <a:gd name="T4" fmla="*/ 1 w 702"/>
                <a:gd name="T5" fmla="*/ 8 h 1893"/>
                <a:gd name="T6" fmla="*/ 8 w 702"/>
                <a:gd name="T7" fmla="*/ 1 h 1893"/>
                <a:gd name="T8" fmla="*/ 6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99" name="Freeform 1595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8 w 756"/>
                <a:gd name="T1" fmla="*/ 0 h 2184"/>
                <a:gd name="T2" fmla="*/ 1 w 756"/>
                <a:gd name="T3" fmla="*/ 9 h 2184"/>
                <a:gd name="T4" fmla="*/ 0 w 756"/>
                <a:gd name="T5" fmla="*/ 9 h 2184"/>
                <a:gd name="T6" fmla="*/ 7 w 756"/>
                <a:gd name="T7" fmla="*/ 1 h 2184"/>
                <a:gd name="T8" fmla="*/ 8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0" name="Freeform 1596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27 w 2773"/>
                <a:gd name="T5" fmla="*/ 3 h 738"/>
                <a:gd name="T6" fmla="*/ 26 w 2773"/>
                <a:gd name="T7" fmla="*/ 2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1" name="Freeform 1597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18 w 637"/>
                <a:gd name="T1" fmla="*/ 0 h 1659"/>
                <a:gd name="T2" fmla="*/ 18 w 637"/>
                <a:gd name="T3" fmla="*/ 0 h 1659"/>
                <a:gd name="T4" fmla="*/ 2 w 637"/>
                <a:gd name="T5" fmla="*/ 82 h 1659"/>
                <a:gd name="T6" fmla="*/ 0 w 637"/>
                <a:gd name="T7" fmla="*/ 80 h 1659"/>
                <a:gd name="T8" fmla="*/ 18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2" name="Freeform 1598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3 h 550"/>
                <a:gd name="T4" fmla="*/ 62 w 2216"/>
                <a:gd name="T5" fmla="*/ 28 h 550"/>
                <a:gd name="T6" fmla="*/ 63 w 2216"/>
                <a:gd name="T7" fmla="*/ 24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403" name="Group 1599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44410" name="Freeform 1600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11" name="Freeform 1601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12" name="Freeform 1602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13" name="Freeform 1603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14" name="Freeform 1604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415" name="Freeform 1605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404" name="Freeform 1606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15 h 792"/>
                <a:gd name="T2" fmla="*/ 14 w 990"/>
                <a:gd name="T3" fmla="*/ 0 h 792"/>
                <a:gd name="T4" fmla="*/ 14 w 990"/>
                <a:gd name="T5" fmla="*/ 1 h 792"/>
                <a:gd name="T6" fmla="*/ 0 w 990"/>
                <a:gd name="T7" fmla="*/ 16 h 792"/>
                <a:gd name="T8" fmla="*/ 1 w 990"/>
                <a:gd name="T9" fmla="*/ 15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5" name="Freeform 1607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35 w 2532"/>
                <a:gd name="T5" fmla="*/ 14 h 723"/>
                <a:gd name="T6" fmla="*/ 35 w 2532"/>
                <a:gd name="T7" fmla="*/ 15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6" name="Freeform 1608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3 h 147"/>
                <a:gd name="T4" fmla="*/ 0 w 26"/>
                <a:gd name="T5" fmla="*/ 3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7" name="Freeform 1609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16 w 1176"/>
                <a:gd name="T1" fmla="*/ 0 h 606"/>
                <a:gd name="T2" fmla="*/ 0 w 1176"/>
                <a:gd name="T3" fmla="*/ 12 h 606"/>
                <a:gd name="T4" fmla="*/ 1 w 1176"/>
                <a:gd name="T5" fmla="*/ 12 h 606"/>
                <a:gd name="T6" fmla="*/ 16 w 1176"/>
                <a:gd name="T7" fmla="*/ 1 h 606"/>
                <a:gd name="T8" fmla="*/ 16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8" name="Freeform 1610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1 w 2532"/>
                <a:gd name="T5" fmla="*/ 10 h 723"/>
                <a:gd name="T6" fmla="*/ 21 w 2532"/>
                <a:gd name="T7" fmla="*/ 10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409" name="Freeform 1611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14 h 723"/>
                <a:gd name="T6" fmla="*/ 0 w 2532"/>
                <a:gd name="T7" fmla="*/ 14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4095" name="Group 1612"/>
          <p:cNvGrpSpPr>
            <a:grpSpLocks/>
          </p:cNvGrpSpPr>
          <p:nvPr/>
        </p:nvGrpSpPr>
        <p:grpSpPr bwMode="auto">
          <a:xfrm flipH="1">
            <a:off x="5684838" y="3211513"/>
            <a:ext cx="414337" cy="373062"/>
            <a:chOff x="2839" y="3501"/>
            <a:chExt cx="755" cy="803"/>
          </a:xfrm>
        </p:grpSpPr>
        <p:pic>
          <p:nvPicPr>
            <p:cNvPr id="44391" name="Picture 1613" descr="desktop_computer_stylized_medium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9" y="3501"/>
              <a:ext cx="755" cy="8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392" name="Freeform 1614"/>
            <p:cNvSpPr>
              <a:spLocks/>
            </p:cNvSpPr>
            <p:nvPr/>
          </p:nvSpPr>
          <p:spPr bwMode="auto">
            <a:xfrm>
              <a:off x="2916" y="3578"/>
              <a:ext cx="356" cy="368"/>
            </a:xfrm>
            <a:custGeom>
              <a:avLst/>
              <a:gdLst>
                <a:gd name="T0" fmla="*/ 0 w 356"/>
                <a:gd name="T1" fmla="*/ 0 h 368"/>
                <a:gd name="T2" fmla="*/ 300 w 356"/>
                <a:gd name="T3" fmla="*/ 14 h 368"/>
                <a:gd name="T4" fmla="*/ 356 w 356"/>
                <a:gd name="T5" fmla="*/ 294 h 368"/>
                <a:gd name="T6" fmla="*/ 78 w 356"/>
                <a:gd name="T7" fmla="*/ 368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4096" name="Group 1615"/>
          <p:cNvGrpSpPr>
            <a:grpSpLocks/>
          </p:cNvGrpSpPr>
          <p:nvPr/>
        </p:nvGrpSpPr>
        <p:grpSpPr bwMode="auto">
          <a:xfrm>
            <a:off x="7051675" y="5411788"/>
            <a:ext cx="474663" cy="407987"/>
            <a:chOff x="877" y="1008"/>
            <a:chExt cx="2747" cy="2591"/>
          </a:xfrm>
        </p:grpSpPr>
        <p:pic>
          <p:nvPicPr>
            <p:cNvPr id="44368" name="Picture 1616" descr="antenna_stylized"/>
            <p:cNvPicPr>
              <a:picLocks noChangeAspect="1" noChangeArrowheads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77" y="1008"/>
              <a:ext cx="2725" cy="14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4369" name="Picture 1617" descr="laptop_keyboard"/>
            <p:cNvPicPr>
              <a:picLocks noChangeAspect="1" noChangeArrowheads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1009" y="2586"/>
              <a:ext cx="2245" cy="10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370" name="Freeform 1618"/>
            <p:cNvSpPr>
              <a:spLocks/>
            </p:cNvSpPr>
            <p:nvPr/>
          </p:nvSpPr>
          <p:spPr bwMode="auto">
            <a:xfrm>
              <a:off x="1753" y="1603"/>
              <a:ext cx="1807" cy="1322"/>
            </a:xfrm>
            <a:custGeom>
              <a:avLst/>
              <a:gdLst>
                <a:gd name="T0" fmla="*/ 6 w 2982"/>
                <a:gd name="T1" fmla="*/ 0 h 2442"/>
                <a:gd name="T2" fmla="*/ 0 w 2982"/>
                <a:gd name="T3" fmla="*/ 7 h 2442"/>
                <a:gd name="T4" fmla="*/ 27 w 2982"/>
                <a:gd name="T5" fmla="*/ 10 h 2442"/>
                <a:gd name="T6" fmla="*/ 33 w 2982"/>
                <a:gd name="T7" fmla="*/ 1 h 2442"/>
                <a:gd name="T8" fmla="*/ 6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44371" name="Picture 1619" descr="screen"/>
            <p:cNvPicPr>
              <a:picLocks noChangeAspect="1" noChangeArrowheads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42" y="1637"/>
              <a:ext cx="1642" cy="12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4372" name="Freeform 1620"/>
            <p:cNvSpPr>
              <a:spLocks/>
            </p:cNvSpPr>
            <p:nvPr/>
          </p:nvSpPr>
          <p:spPr bwMode="auto">
            <a:xfrm>
              <a:off x="2082" y="1564"/>
              <a:ext cx="1531" cy="246"/>
            </a:xfrm>
            <a:custGeom>
              <a:avLst/>
              <a:gdLst>
                <a:gd name="T0" fmla="*/ 1 w 2528"/>
                <a:gd name="T1" fmla="*/ 0 h 455"/>
                <a:gd name="T2" fmla="*/ 28 w 2528"/>
                <a:gd name="T3" fmla="*/ 2 h 455"/>
                <a:gd name="T4" fmla="*/ 27 w 2528"/>
                <a:gd name="T5" fmla="*/ 2 h 455"/>
                <a:gd name="T6" fmla="*/ 0 w 2528"/>
                <a:gd name="T7" fmla="*/ 1 h 455"/>
                <a:gd name="T8" fmla="*/ 1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73" name="Freeform 1621"/>
            <p:cNvSpPr>
              <a:spLocks/>
            </p:cNvSpPr>
            <p:nvPr/>
          </p:nvSpPr>
          <p:spPr bwMode="auto">
            <a:xfrm>
              <a:off x="1737" y="1562"/>
              <a:ext cx="425" cy="1024"/>
            </a:xfrm>
            <a:custGeom>
              <a:avLst/>
              <a:gdLst>
                <a:gd name="T0" fmla="*/ 6 w 702"/>
                <a:gd name="T1" fmla="*/ 0 h 1893"/>
                <a:gd name="T2" fmla="*/ 0 w 702"/>
                <a:gd name="T3" fmla="*/ 8 h 1893"/>
                <a:gd name="T4" fmla="*/ 1 w 702"/>
                <a:gd name="T5" fmla="*/ 8 h 1893"/>
                <a:gd name="T6" fmla="*/ 8 w 702"/>
                <a:gd name="T7" fmla="*/ 1 h 1893"/>
                <a:gd name="T8" fmla="*/ 6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74" name="Freeform 1622"/>
            <p:cNvSpPr>
              <a:spLocks/>
            </p:cNvSpPr>
            <p:nvPr/>
          </p:nvSpPr>
          <p:spPr bwMode="auto">
            <a:xfrm>
              <a:off x="3144" y="1745"/>
              <a:ext cx="458" cy="1182"/>
            </a:xfrm>
            <a:custGeom>
              <a:avLst/>
              <a:gdLst>
                <a:gd name="T0" fmla="*/ 8 w 756"/>
                <a:gd name="T1" fmla="*/ 0 h 2184"/>
                <a:gd name="T2" fmla="*/ 1 w 756"/>
                <a:gd name="T3" fmla="*/ 9 h 2184"/>
                <a:gd name="T4" fmla="*/ 0 w 756"/>
                <a:gd name="T5" fmla="*/ 9 h 2184"/>
                <a:gd name="T6" fmla="*/ 7 w 756"/>
                <a:gd name="T7" fmla="*/ 1 h 2184"/>
                <a:gd name="T8" fmla="*/ 8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75" name="Freeform 1623"/>
            <p:cNvSpPr>
              <a:spLocks/>
            </p:cNvSpPr>
            <p:nvPr/>
          </p:nvSpPr>
          <p:spPr bwMode="auto">
            <a:xfrm>
              <a:off x="1732" y="2534"/>
              <a:ext cx="1680" cy="399"/>
            </a:xfrm>
            <a:custGeom>
              <a:avLst/>
              <a:gdLst>
                <a:gd name="T0" fmla="*/ 1 w 2773"/>
                <a:gd name="T1" fmla="*/ 0 h 738"/>
                <a:gd name="T2" fmla="*/ 0 w 2773"/>
                <a:gd name="T3" fmla="*/ 1 h 738"/>
                <a:gd name="T4" fmla="*/ 27 w 2773"/>
                <a:gd name="T5" fmla="*/ 3 h 738"/>
                <a:gd name="T6" fmla="*/ 26 w 2773"/>
                <a:gd name="T7" fmla="*/ 2 h 738"/>
                <a:gd name="T8" fmla="*/ 1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76" name="Freeform 1624"/>
            <p:cNvSpPr>
              <a:spLocks/>
            </p:cNvSpPr>
            <p:nvPr/>
          </p:nvSpPr>
          <p:spPr bwMode="auto">
            <a:xfrm>
              <a:off x="3195" y="1755"/>
              <a:ext cx="429" cy="1187"/>
            </a:xfrm>
            <a:custGeom>
              <a:avLst/>
              <a:gdLst>
                <a:gd name="T0" fmla="*/ 18 w 637"/>
                <a:gd name="T1" fmla="*/ 0 h 1659"/>
                <a:gd name="T2" fmla="*/ 18 w 637"/>
                <a:gd name="T3" fmla="*/ 0 h 1659"/>
                <a:gd name="T4" fmla="*/ 2 w 637"/>
                <a:gd name="T5" fmla="*/ 82 h 1659"/>
                <a:gd name="T6" fmla="*/ 0 w 637"/>
                <a:gd name="T7" fmla="*/ 80 h 1659"/>
                <a:gd name="T8" fmla="*/ 18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77" name="Freeform 1625"/>
            <p:cNvSpPr>
              <a:spLocks/>
            </p:cNvSpPr>
            <p:nvPr/>
          </p:nvSpPr>
          <p:spPr bwMode="auto">
            <a:xfrm>
              <a:off x="1734" y="2587"/>
              <a:ext cx="1494" cy="394"/>
            </a:xfrm>
            <a:custGeom>
              <a:avLst/>
              <a:gdLst>
                <a:gd name="T0" fmla="*/ 0 w 2216"/>
                <a:gd name="T1" fmla="*/ 0 h 550"/>
                <a:gd name="T2" fmla="*/ 1 w 2216"/>
                <a:gd name="T3" fmla="*/ 3 h 550"/>
                <a:gd name="T4" fmla="*/ 62 w 2216"/>
                <a:gd name="T5" fmla="*/ 28 h 550"/>
                <a:gd name="T6" fmla="*/ 63 w 2216"/>
                <a:gd name="T7" fmla="*/ 24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378" name="Group 1626"/>
            <p:cNvGrpSpPr>
              <a:grpSpLocks/>
            </p:cNvGrpSpPr>
            <p:nvPr/>
          </p:nvGrpSpPr>
          <p:grpSpPr bwMode="auto">
            <a:xfrm>
              <a:off x="1709" y="3008"/>
              <a:ext cx="507" cy="234"/>
              <a:chOff x="1740" y="2642"/>
              <a:chExt cx="752" cy="327"/>
            </a:xfrm>
          </p:grpSpPr>
          <p:sp>
            <p:nvSpPr>
              <p:cNvPr id="44385" name="Freeform 1627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86" name="Freeform 1628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87" name="Freeform 1629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88" name="Freeform 1630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89" name="Freeform 1631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390" name="Freeform 1632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4379" name="Freeform 1633"/>
            <p:cNvSpPr>
              <a:spLocks/>
            </p:cNvSpPr>
            <p:nvPr/>
          </p:nvSpPr>
          <p:spPr bwMode="auto">
            <a:xfrm>
              <a:off x="2577" y="3043"/>
              <a:ext cx="614" cy="514"/>
            </a:xfrm>
            <a:custGeom>
              <a:avLst/>
              <a:gdLst>
                <a:gd name="T0" fmla="*/ 1 w 990"/>
                <a:gd name="T1" fmla="*/ 15 h 792"/>
                <a:gd name="T2" fmla="*/ 14 w 990"/>
                <a:gd name="T3" fmla="*/ 0 h 792"/>
                <a:gd name="T4" fmla="*/ 14 w 990"/>
                <a:gd name="T5" fmla="*/ 1 h 792"/>
                <a:gd name="T6" fmla="*/ 0 w 990"/>
                <a:gd name="T7" fmla="*/ 16 h 792"/>
                <a:gd name="T8" fmla="*/ 1 w 990"/>
                <a:gd name="T9" fmla="*/ 15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80" name="Freeform 1634"/>
            <p:cNvSpPr>
              <a:spLocks/>
            </p:cNvSpPr>
            <p:nvPr/>
          </p:nvSpPr>
          <p:spPr bwMode="auto">
            <a:xfrm>
              <a:off x="1010" y="3084"/>
              <a:ext cx="1571" cy="469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35 w 2532"/>
                <a:gd name="T5" fmla="*/ 14 h 723"/>
                <a:gd name="T6" fmla="*/ 35 w 2532"/>
                <a:gd name="T7" fmla="*/ 15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81" name="Freeform 1635"/>
            <p:cNvSpPr>
              <a:spLocks/>
            </p:cNvSpPr>
            <p:nvPr/>
          </p:nvSpPr>
          <p:spPr bwMode="auto">
            <a:xfrm>
              <a:off x="1011" y="2998"/>
              <a:ext cx="17" cy="95"/>
            </a:xfrm>
            <a:custGeom>
              <a:avLst/>
              <a:gdLst>
                <a:gd name="T0" fmla="*/ 1 w 26"/>
                <a:gd name="T1" fmla="*/ 1 h 147"/>
                <a:gd name="T2" fmla="*/ 1 w 26"/>
                <a:gd name="T3" fmla="*/ 3 h 147"/>
                <a:gd name="T4" fmla="*/ 0 w 26"/>
                <a:gd name="T5" fmla="*/ 3 h 147"/>
                <a:gd name="T6" fmla="*/ 1 w 26"/>
                <a:gd name="T7" fmla="*/ 0 h 147"/>
                <a:gd name="T8" fmla="*/ 1 w 26"/>
                <a:gd name="T9" fmla="*/ 1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82" name="Freeform 1636"/>
            <p:cNvSpPr>
              <a:spLocks/>
            </p:cNvSpPr>
            <p:nvPr/>
          </p:nvSpPr>
          <p:spPr bwMode="auto">
            <a:xfrm>
              <a:off x="1012" y="2611"/>
              <a:ext cx="730" cy="393"/>
            </a:xfrm>
            <a:custGeom>
              <a:avLst/>
              <a:gdLst>
                <a:gd name="T0" fmla="*/ 16 w 1176"/>
                <a:gd name="T1" fmla="*/ 0 h 606"/>
                <a:gd name="T2" fmla="*/ 0 w 1176"/>
                <a:gd name="T3" fmla="*/ 12 h 606"/>
                <a:gd name="T4" fmla="*/ 1 w 1176"/>
                <a:gd name="T5" fmla="*/ 12 h 606"/>
                <a:gd name="T6" fmla="*/ 16 w 1176"/>
                <a:gd name="T7" fmla="*/ 1 h 606"/>
                <a:gd name="T8" fmla="*/ 16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83" name="Freeform 1637"/>
            <p:cNvSpPr>
              <a:spLocks/>
            </p:cNvSpPr>
            <p:nvPr/>
          </p:nvSpPr>
          <p:spPr bwMode="auto">
            <a:xfrm>
              <a:off x="1061" y="3018"/>
              <a:ext cx="1490" cy="451"/>
            </a:xfrm>
            <a:custGeom>
              <a:avLst/>
              <a:gdLst>
                <a:gd name="T0" fmla="*/ 1 w 2532"/>
                <a:gd name="T1" fmla="*/ 0 h 723"/>
                <a:gd name="T2" fmla="*/ 1 w 2532"/>
                <a:gd name="T3" fmla="*/ 0 h 723"/>
                <a:gd name="T4" fmla="*/ 21 w 2532"/>
                <a:gd name="T5" fmla="*/ 10 h 723"/>
                <a:gd name="T6" fmla="*/ 21 w 2532"/>
                <a:gd name="T7" fmla="*/ 10 h 723"/>
                <a:gd name="T8" fmla="*/ 0 w 2532"/>
                <a:gd name="T9" fmla="*/ 1 h 723"/>
                <a:gd name="T10" fmla="*/ 1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4384" name="Freeform 1638"/>
            <p:cNvSpPr>
              <a:spLocks/>
            </p:cNvSpPr>
            <p:nvPr/>
          </p:nvSpPr>
          <p:spPr bwMode="auto">
            <a:xfrm flipV="1">
              <a:off x="2549" y="2986"/>
              <a:ext cx="608" cy="467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14 h 723"/>
                <a:gd name="T6" fmla="*/ 0 w 2532"/>
                <a:gd name="T7" fmla="*/ 14 h 723"/>
                <a:gd name="T8" fmla="*/ 0 w 2532"/>
                <a:gd name="T9" fmla="*/ 1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44097" name="Picture 1283" descr="underline_base"/>
          <p:cNvPicPr>
            <a:picLocks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93345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2" name="Rectangle 2"/>
          <p:cNvSpPr>
            <a:spLocks noGrp="1" noChangeArrowheads="1"/>
          </p:cNvSpPr>
          <p:nvPr>
            <p:ph type="title"/>
          </p:nvPr>
        </p:nvSpPr>
        <p:spPr>
          <a:xfrm>
            <a:off x="460375" y="222250"/>
            <a:ext cx="8382000" cy="942975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Network layer</a:t>
            </a:r>
          </a:p>
        </p:txBody>
      </p:sp>
      <p:sp>
        <p:nvSpPr>
          <p:cNvPr id="4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7818" y="1255713"/>
            <a:ext cx="4765964" cy="5100637"/>
          </a:xfrm>
        </p:spPr>
        <p:txBody>
          <a:bodyPr/>
          <a:lstStyle/>
          <a:p>
            <a:r>
              <a:rPr lang="en-US" altLang="en-US" dirty="0"/>
              <a:t>transport segment from sending to receiving host </a:t>
            </a:r>
          </a:p>
          <a:p>
            <a:r>
              <a:rPr lang="en-US" altLang="en-US" dirty="0"/>
              <a:t>on sending side encapsulates segments into datagrams</a:t>
            </a:r>
          </a:p>
          <a:p>
            <a:r>
              <a:rPr lang="en-US" altLang="en-US" dirty="0"/>
              <a:t>on receiving side, delivers segments to transport layer</a:t>
            </a:r>
          </a:p>
          <a:p>
            <a:r>
              <a:rPr lang="en-US" altLang="en-US" dirty="0"/>
              <a:t>network layer protocols in </a:t>
            </a:r>
            <a:r>
              <a:rPr lang="en-US" altLang="en-US" i="1" dirty="0">
                <a:solidFill>
                  <a:srgbClr val="000099"/>
                </a:solidFill>
              </a:rPr>
              <a:t>every</a:t>
            </a:r>
            <a:r>
              <a:rPr lang="en-US" altLang="en-US" dirty="0">
                <a:solidFill>
                  <a:srgbClr val="000099"/>
                </a:solidFill>
              </a:rPr>
              <a:t> </a:t>
            </a:r>
            <a:r>
              <a:rPr lang="en-US" altLang="en-US" dirty="0"/>
              <a:t>host, router</a:t>
            </a:r>
          </a:p>
          <a:p>
            <a:r>
              <a:rPr lang="en-US" altLang="en-US" dirty="0"/>
              <a:t>router examines header fields in all IP datagrams passing through it</a:t>
            </a:r>
            <a:endParaRPr lang="en-US" altLang="en-US" sz="2000" dirty="0"/>
          </a:p>
          <a:p>
            <a:endParaRPr lang="en-US" altLang="en-US" sz="2400" dirty="0"/>
          </a:p>
        </p:txBody>
      </p:sp>
      <p:grpSp>
        <p:nvGrpSpPr>
          <p:cNvPr id="19767" name="Group 1046"/>
          <p:cNvGrpSpPr>
            <a:grpSpLocks/>
          </p:cNvGrpSpPr>
          <p:nvPr/>
        </p:nvGrpSpPr>
        <p:grpSpPr bwMode="auto">
          <a:xfrm>
            <a:off x="5400675" y="1141413"/>
            <a:ext cx="1047750" cy="996950"/>
            <a:chOff x="3402" y="719"/>
            <a:chExt cx="660" cy="628"/>
          </a:xfrm>
        </p:grpSpPr>
        <p:sp>
          <p:nvSpPr>
            <p:cNvPr id="44358" name="Freeform 1030"/>
            <p:cNvSpPr>
              <a:spLocks/>
            </p:cNvSpPr>
            <p:nvPr/>
          </p:nvSpPr>
          <p:spPr bwMode="auto">
            <a:xfrm>
              <a:off x="3402" y="753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359" name="Group 310"/>
            <p:cNvGrpSpPr>
              <a:grpSpLocks/>
            </p:cNvGrpSpPr>
            <p:nvPr/>
          </p:nvGrpSpPr>
          <p:grpSpPr bwMode="auto">
            <a:xfrm>
              <a:off x="3549" y="719"/>
              <a:ext cx="513" cy="547"/>
              <a:chOff x="2956" y="969"/>
              <a:chExt cx="513" cy="547"/>
            </a:xfrm>
          </p:grpSpPr>
          <p:sp>
            <p:nvSpPr>
              <p:cNvPr id="44360" name="Rectangle 311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61" name="Rectangle 312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62" name="Rectangle 313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C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63" name="Text Box 314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000"/>
                  <a:t>application</a:t>
                </a:r>
              </a:p>
              <a:p>
                <a:pPr algn="ctr"/>
                <a:r>
                  <a:rPr lang="en-US" altLang="en-US" sz="1000"/>
                  <a:t>transport</a:t>
                </a:r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  <a:endParaRPr lang="en-US" altLang="en-US" sz="1000"/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  <p:sp>
            <p:nvSpPr>
              <p:cNvPr id="44364" name="Line 315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65" name="Line 316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66" name="Line 317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67" name="Line 318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769" name="Group 1047"/>
          <p:cNvGrpSpPr>
            <a:grpSpLocks/>
          </p:cNvGrpSpPr>
          <p:nvPr/>
        </p:nvGrpSpPr>
        <p:grpSpPr bwMode="auto">
          <a:xfrm>
            <a:off x="8096250" y="4148138"/>
            <a:ext cx="1047750" cy="996950"/>
            <a:chOff x="3402" y="719"/>
            <a:chExt cx="660" cy="628"/>
          </a:xfrm>
        </p:grpSpPr>
        <p:sp>
          <p:nvSpPr>
            <p:cNvPr id="44348" name="Freeform 1048"/>
            <p:cNvSpPr>
              <a:spLocks/>
            </p:cNvSpPr>
            <p:nvPr/>
          </p:nvSpPr>
          <p:spPr bwMode="auto">
            <a:xfrm>
              <a:off x="3402" y="753"/>
              <a:ext cx="192" cy="594"/>
            </a:xfrm>
            <a:custGeom>
              <a:avLst/>
              <a:gdLst>
                <a:gd name="T0" fmla="*/ 0 w 192"/>
                <a:gd name="T1" fmla="*/ 594 h 594"/>
                <a:gd name="T2" fmla="*/ 192 w 192"/>
                <a:gd name="T3" fmla="*/ 0 h 594"/>
                <a:gd name="T4" fmla="*/ 192 w 192"/>
                <a:gd name="T5" fmla="*/ 515 h 594"/>
                <a:gd name="T6" fmla="*/ 0 w 192"/>
                <a:gd name="T7" fmla="*/ 594 h 59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2"/>
                <a:gd name="T13" fmla="*/ 0 h 594"/>
                <a:gd name="T14" fmla="*/ 192 w 192"/>
                <a:gd name="T15" fmla="*/ 594 h 59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2" h="594">
                  <a:moveTo>
                    <a:pt x="0" y="594"/>
                  </a:moveTo>
                  <a:lnTo>
                    <a:pt x="192" y="0"/>
                  </a:lnTo>
                  <a:lnTo>
                    <a:pt x="192" y="515"/>
                  </a:lnTo>
                  <a:lnTo>
                    <a:pt x="0" y="594"/>
                  </a:lnTo>
                  <a:close/>
                </a:path>
              </a:pathLst>
            </a:custGeom>
            <a:gradFill rotWithShape="1">
              <a:gsLst>
                <a:gs pos="0">
                  <a:schemeClr val="bg1"/>
                </a:gs>
                <a:gs pos="100000">
                  <a:srgbClr val="CC00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4349" name="Group 1049"/>
            <p:cNvGrpSpPr>
              <a:grpSpLocks/>
            </p:cNvGrpSpPr>
            <p:nvPr/>
          </p:nvGrpSpPr>
          <p:grpSpPr bwMode="auto">
            <a:xfrm>
              <a:off x="3549" y="719"/>
              <a:ext cx="513" cy="547"/>
              <a:chOff x="2956" y="969"/>
              <a:chExt cx="513" cy="547"/>
            </a:xfrm>
          </p:grpSpPr>
          <p:sp>
            <p:nvSpPr>
              <p:cNvPr id="44350" name="Rectangle 1050"/>
              <p:cNvSpPr>
                <a:spLocks noChangeArrowheads="1"/>
              </p:cNvSpPr>
              <p:nvPr/>
            </p:nvSpPr>
            <p:spPr bwMode="auto">
              <a:xfrm>
                <a:off x="3018" y="969"/>
                <a:ext cx="426" cy="48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51" name="Rectangle 1051"/>
              <p:cNvSpPr>
                <a:spLocks noChangeArrowheads="1"/>
              </p:cNvSpPr>
              <p:nvPr/>
            </p:nvSpPr>
            <p:spPr bwMode="auto">
              <a:xfrm>
                <a:off x="2997" y="984"/>
                <a:ext cx="435" cy="50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52" name="Rectangle 1052"/>
              <p:cNvSpPr>
                <a:spLocks noChangeArrowheads="1"/>
              </p:cNvSpPr>
              <p:nvPr/>
            </p:nvSpPr>
            <p:spPr bwMode="auto">
              <a:xfrm>
                <a:off x="3000" y="1185"/>
                <a:ext cx="432" cy="108"/>
              </a:xfrm>
              <a:prstGeom prst="rect">
                <a:avLst/>
              </a:prstGeom>
              <a:solidFill>
                <a:srgbClr val="CC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53" name="Text Box 1053"/>
              <p:cNvSpPr txBox="1">
                <a:spLocks noChangeArrowheads="1"/>
              </p:cNvSpPr>
              <p:nvPr/>
            </p:nvSpPr>
            <p:spPr bwMode="auto">
              <a:xfrm>
                <a:off x="2956" y="978"/>
                <a:ext cx="513" cy="5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000"/>
                  <a:t>application</a:t>
                </a:r>
              </a:p>
              <a:p>
                <a:pPr algn="ctr"/>
                <a:r>
                  <a:rPr lang="en-US" altLang="en-US" sz="1000"/>
                  <a:t>transport</a:t>
                </a:r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  <a:endParaRPr lang="en-US" altLang="en-US" sz="1000"/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  <p:sp>
            <p:nvSpPr>
              <p:cNvPr id="44354" name="Line 1054"/>
              <p:cNvSpPr>
                <a:spLocks noChangeShapeType="1"/>
              </p:cNvSpPr>
              <p:nvPr/>
            </p:nvSpPr>
            <p:spPr bwMode="auto">
              <a:xfrm>
                <a:off x="2997" y="119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55" name="Line 1055"/>
              <p:cNvSpPr>
                <a:spLocks noChangeShapeType="1"/>
              </p:cNvSpPr>
              <p:nvPr/>
            </p:nvSpPr>
            <p:spPr bwMode="auto">
              <a:xfrm>
                <a:off x="3003" y="1290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56" name="Line 1056"/>
              <p:cNvSpPr>
                <a:spLocks noChangeShapeType="1"/>
              </p:cNvSpPr>
              <p:nvPr/>
            </p:nvSpPr>
            <p:spPr bwMode="auto">
              <a:xfrm>
                <a:off x="3003" y="1374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57" name="Line 1057"/>
              <p:cNvSpPr>
                <a:spLocks noChangeShapeType="1"/>
              </p:cNvSpPr>
              <p:nvPr/>
            </p:nvSpPr>
            <p:spPr bwMode="auto">
              <a:xfrm>
                <a:off x="3003" y="1092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9771" name="Group 1278"/>
          <p:cNvGrpSpPr>
            <a:grpSpLocks/>
          </p:cNvGrpSpPr>
          <p:nvPr/>
        </p:nvGrpSpPr>
        <p:grpSpPr bwMode="auto">
          <a:xfrm>
            <a:off x="5853113" y="1763713"/>
            <a:ext cx="2546350" cy="3429000"/>
            <a:chOff x="3674" y="1148"/>
            <a:chExt cx="1604" cy="2160"/>
          </a:xfrm>
        </p:grpSpPr>
        <p:grpSp>
          <p:nvGrpSpPr>
            <p:cNvPr id="44106" name="Group 433"/>
            <p:cNvGrpSpPr>
              <a:grpSpLocks/>
            </p:cNvGrpSpPr>
            <p:nvPr/>
          </p:nvGrpSpPr>
          <p:grpSpPr bwMode="auto">
            <a:xfrm>
              <a:off x="3701" y="1305"/>
              <a:ext cx="513" cy="442"/>
              <a:chOff x="3937" y="633"/>
              <a:chExt cx="513" cy="442"/>
            </a:xfrm>
          </p:grpSpPr>
          <p:sp>
            <p:nvSpPr>
              <p:cNvPr id="44327" name="Line 434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28" name="Line 435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29" name="Oval 436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30" name="Line 437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31" name="Line 438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32" name="Rectangle 439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333" name="Oval 440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334" name="Group 441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345" name="Line 4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46" name="Line 44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47" name="Line 4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335" name="Group 445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342" name="Line 44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43" name="Line 4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44" name="Line 44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336" name="Rectangle 449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37" name="Rectangle 450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38" name="Line 451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39" name="Line 452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40" name="Rectangle 453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800">
                  <a:solidFill>
                    <a:srgbClr val="CC0000"/>
                  </a:solidFill>
                  <a:latin typeface="Comic Sans MS" panose="030F0702030302020204" pitchFamily="66" charset="0"/>
                </a:endParaRPr>
              </a:p>
            </p:txBody>
          </p:sp>
          <p:sp>
            <p:nvSpPr>
              <p:cNvPr id="44341" name="Text Box 454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07" name="Group 1058"/>
            <p:cNvGrpSpPr>
              <a:grpSpLocks/>
            </p:cNvGrpSpPr>
            <p:nvPr/>
          </p:nvGrpSpPr>
          <p:grpSpPr bwMode="auto">
            <a:xfrm>
              <a:off x="4207" y="1532"/>
              <a:ext cx="513" cy="442"/>
              <a:chOff x="3937" y="633"/>
              <a:chExt cx="513" cy="442"/>
            </a:xfrm>
          </p:grpSpPr>
          <p:sp>
            <p:nvSpPr>
              <p:cNvPr id="44306" name="Line 1059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07" name="Line 1060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08" name="Oval 1061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09" name="Line 1062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10" name="Line 1063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11" name="Rectangle 1064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312" name="Oval 1065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313" name="Group 1066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324" name="Line 106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25" name="Line 106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26" name="Line 106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314" name="Group 1070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321" name="Line 107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22" name="Line 107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23" name="Line 107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315" name="Rectangle 1074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16" name="Rectangle 1075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17" name="Line 1076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18" name="Line 1077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319" name="Rectangle 1078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320" name="Text Box 1079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08" name="Group 1080"/>
            <p:cNvGrpSpPr>
              <a:grpSpLocks/>
            </p:cNvGrpSpPr>
            <p:nvPr/>
          </p:nvGrpSpPr>
          <p:grpSpPr bwMode="auto">
            <a:xfrm>
              <a:off x="4661" y="1148"/>
              <a:ext cx="513" cy="442"/>
              <a:chOff x="3937" y="633"/>
              <a:chExt cx="513" cy="442"/>
            </a:xfrm>
          </p:grpSpPr>
          <p:sp>
            <p:nvSpPr>
              <p:cNvPr id="44285" name="Line 1081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86" name="Line 1082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87" name="Oval 1083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88" name="Line 1084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89" name="Line 1085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90" name="Rectangle 1086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291" name="Oval 1087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292" name="Group 1088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303" name="Line 10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04" name="Line 10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05" name="Line 10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293" name="Group 1092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300" name="Line 109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01" name="Line 109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302" name="Line 109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94" name="Rectangle 1096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95" name="Rectangle 1097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96" name="Line 1098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97" name="Line 1099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98" name="Rectangle 1100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99" name="Text Box 1101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09" name="Group 1102"/>
            <p:cNvGrpSpPr>
              <a:grpSpLocks/>
            </p:cNvGrpSpPr>
            <p:nvPr/>
          </p:nvGrpSpPr>
          <p:grpSpPr bwMode="auto">
            <a:xfrm>
              <a:off x="4702" y="1523"/>
              <a:ext cx="513" cy="442"/>
              <a:chOff x="3937" y="633"/>
              <a:chExt cx="513" cy="442"/>
            </a:xfrm>
          </p:grpSpPr>
          <p:sp>
            <p:nvSpPr>
              <p:cNvPr id="44264" name="Line 1103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65" name="Line 1104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66" name="Oval 1105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67" name="Line 1106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68" name="Line 1107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69" name="Rectangle 1108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270" name="Oval 1109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271" name="Group 1110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282" name="Line 111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83" name="Line 111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84" name="Line 111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272" name="Group 1114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279" name="Line 111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80" name="Line 111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81" name="Line 111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73" name="Rectangle 1118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74" name="Rectangle 1119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75" name="Line 1120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76" name="Line 1121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77" name="Rectangle 1122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78" name="Text Box 1123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0" name="Group 1124"/>
            <p:cNvGrpSpPr>
              <a:grpSpLocks/>
            </p:cNvGrpSpPr>
            <p:nvPr/>
          </p:nvGrpSpPr>
          <p:grpSpPr bwMode="auto">
            <a:xfrm>
              <a:off x="4197" y="1157"/>
              <a:ext cx="513" cy="442"/>
              <a:chOff x="3937" y="633"/>
              <a:chExt cx="513" cy="442"/>
            </a:xfrm>
          </p:grpSpPr>
          <p:sp>
            <p:nvSpPr>
              <p:cNvPr id="44243" name="Line 1125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4" name="Line 1126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5" name="Oval 1127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46" name="Line 1128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7" name="Line 1129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48" name="Rectangle 1130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249" name="Oval 1131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250" name="Group 1132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261" name="Line 11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62" name="Line 11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63" name="Line 11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251" name="Group 1136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258" name="Line 113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59" name="Line 113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60" name="Line 113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52" name="Rectangle 1140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53" name="Rectangle 1141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54" name="Line 1142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5" name="Line 1143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56" name="Rectangle 1144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57" name="Text Box 1145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1" name="Group 1146"/>
            <p:cNvGrpSpPr>
              <a:grpSpLocks/>
            </p:cNvGrpSpPr>
            <p:nvPr/>
          </p:nvGrpSpPr>
          <p:grpSpPr bwMode="auto">
            <a:xfrm>
              <a:off x="4389" y="2239"/>
              <a:ext cx="513" cy="442"/>
              <a:chOff x="3937" y="633"/>
              <a:chExt cx="513" cy="442"/>
            </a:xfrm>
          </p:grpSpPr>
          <p:sp>
            <p:nvSpPr>
              <p:cNvPr id="44222" name="Line 1147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3" name="Line 1148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4" name="Oval 1149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25" name="Line 1150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6" name="Line 1151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27" name="Rectangle 1152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228" name="Oval 1153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229" name="Group 1154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240" name="Line 115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41" name="Line 115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42" name="Line 115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230" name="Group 1158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237" name="Line 11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38" name="Line 11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39" name="Line 116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31" name="Rectangle 1162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32" name="Rectangle 1163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33" name="Line 1164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4" name="Line 1165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35" name="Rectangle 1166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36" name="Text Box 1167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2" name="Group 1168"/>
            <p:cNvGrpSpPr>
              <a:grpSpLocks/>
            </p:cNvGrpSpPr>
            <p:nvPr/>
          </p:nvGrpSpPr>
          <p:grpSpPr bwMode="auto">
            <a:xfrm>
              <a:off x="4765" y="1995"/>
              <a:ext cx="513" cy="442"/>
              <a:chOff x="3937" y="633"/>
              <a:chExt cx="513" cy="442"/>
            </a:xfrm>
          </p:grpSpPr>
          <p:sp>
            <p:nvSpPr>
              <p:cNvPr id="44201" name="Line 1169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2" name="Line 1170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3" name="Oval 1171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04" name="Line 1172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5" name="Line 1173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06" name="Rectangle 1174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207" name="Oval 1175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208" name="Group 1176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219" name="Line 117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20" name="Line 117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21" name="Line 117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209" name="Group 1180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216" name="Line 118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17" name="Line 118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18" name="Line 118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210" name="Rectangle 1184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11" name="Rectangle 1185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12" name="Line 1186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3" name="Line 1187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214" name="Rectangle 1188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215" name="Text Box 1189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3" name="Group 1190"/>
            <p:cNvGrpSpPr>
              <a:grpSpLocks/>
            </p:cNvGrpSpPr>
            <p:nvPr/>
          </p:nvGrpSpPr>
          <p:grpSpPr bwMode="auto">
            <a:xfrm>
              <a:off x="4128" y="2003"/>
              <a:ext cx="513" cy="442"/>
              <a:chOff x="3937" y="633"/>
              <a:chExt cx="513" cy="442"/>
            </a:xfrm>
          </p:grpSpPr>
          <p:sp>
            <p:nvSpPr>
              <p:cNvPr id="44180" name="Line 1191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1" name="Line 1192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2" name="Oval 1193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83" name="Line 1194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4" name="Line 1195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85" name="Rectangle 1196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186" name="Oval 1197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187" name="Group 1198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198" name="Line 119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99" name="Line 120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200" name="Line 120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188" name="Group 1202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195" name="Line 120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96" name="Line 120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97" name="Line 120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189" name="Rectangle 1206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90" name="Rectangle 1207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91" name="Line 1208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2" name="Line 1209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93" name="Rectangle 1210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94" name="Text Box 1211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4" name="Group 1212"/>
            <p:cNvGrpSpPr>
              <a:grpSpLocks/>
            </p:cNvGrpSpPr>
            <p:nvPr/>
          </p:nvGrpSpPr>
          <p:grpSpPr bwMode="auto">
            <a:xfrm>
              <a:off x="4608" y="2771"/>
              <a:ext cx="513" cy="442"/>
              <a:chOff x="3937" y="633"/>
              <a:chExt cx="513" cy="442"/>
            </a:xfrm>
          </p:grpSpPr>
          <p:sp>
            <p:nvSpPr>
              <p:cNvPr id="44159" name="Line 1213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0" name="Line 1214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1" name="Oval 1215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62" name="Line 1216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3" name="Line 1217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64" name="Rectangle 1218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165" name="Oval 1219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166" name="Group 1220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177" name="Line 12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78" name="Line 12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79" name="Line 12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167" name="Group 1224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174" name="Line 122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75" name="Line 122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76" name="Line 122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168" name="Rectangle 1228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69" name="Rectangle 1229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70" name="Line 1230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1" name="Line 1231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72" name="Rectangle 1232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73" name="Text Box 1233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5" name="Group 1234"/>
            <p:cNvGrpSpPr>
              <a:grpSpLocks/>
            </p:cNvGrpSpPr>
            <p:nvPr/>
          </p:nvGrpSpPr>
          <p:grpSpPr bwMode="auto">
            <a:xfrm>
              <a:off x="4119" y="2640"/>
              <a:ext cx="513" cy="442"/>
              <a:chOff x="3937" y="633"/>
              <a:chExt cx="513" cy="442"/>
            </a:xfrm>
          </p:grpSpPr>
          <p:sp>
            <p:nvSpPr>
              <p:cNvPr id="44138" name="Line 1235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39" name="Line 1236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40" name="Oval 1237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41" name="Line 1238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42" name="Line 1239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43" name="Rectangle 1240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144" name="Oval 1241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145" name="Group 1242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156" name="Line 12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57" name="Line 12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58" name="Line 12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146" name="Group 1246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153" name="Line 12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54" name="Line 12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55" name="Line 12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147" name="Rectangle 1250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48" name="Rectangle 1251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49" name="Line 1252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50" name="Line 1253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51" name="Rectangle 1254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52" name="Text Box 1255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  <p:grpSp>
          <p:nvGrpSpPr>
            <p:cNvPr id="44116" name="Group 1256"/>
            <p:cNvGrpSpPr>
              <a:grpSpLocks/>
            </p:cNvGrpSpPr>
            <p:nvPr/>
          </p:nvGrpSpPr>
          <p:grpSpPr bwMode="auto">
            <a:xfrm>
              <a:off x="3674" y="2866"/>
              <a:ext cx="513" cy="442"/>
              <a:chOff x="3937" y="633"/>
              <a:chExt cx="513" cy="442"/>
            </a:xfrm>
          </p:grpSpPr>
          <p:sp>
            <p:nvSpPr>
              <p:cNvPr id="44117" name="Line 1257"/>
              <p:cNvSpPr>
                <a:spLocks noChangeShapeType="1"/>
              </p:cNvSpPr>
              <p:nvPr/>
            </p:nvSpPr>
            <p:spPr bwMode="auto">
              <a:xfrm>
                <a:off x="4061" y="1035"/>
                <a:ext cx="312" cy="1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18" name="Line 1258"/>
              <p:cNvSpPr>
                <a:spLocks noChangeShapeType="1"/>
              </p:cNvSpPr>
              <p:nvPr/>
            </p:nvSpPr>
            <p:spPr bwMode="auto">
              <a:xfrm flipV="1">
                <a:off x="4212" y="929"/>
                <a:ext cx="1" cy="10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19" name="Oval 1259"/>
              <p:cNvSpPr>
                <a:spLocks noChangeArrowheads="1"/>
              </p:cNvSpPr>
              <p:nvPr/>
            </p:nvSpPr>
            <p:spPr bwMode="auto">
              <a:xfrm>
                <a:off x="4048" y="8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20" name="Line 1260"/>
              <p:cNvSpPr>
                <a:spLocks noChangeShapeType="1"/>
              </p:cNvSpPr>
              <p:nvPr/>
            </p:nvSpPr>
            <p:spPr bwMode="auto">
              <a:xfrm>
                <a:off x="4048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1" name="Line 1261"/>
              <p:cNvSpPr>
                <a:spLocks noChangeShapeType="1"/>
              </p:cNvSpPr>
              <p:nvPr/>
            </p:nvSpPr>
            <p:spPr bwMode="auto">
              <a:xfrm>
                <a:off x="4361" y="84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2" name="Rectangle 1262"/>
              <p:cNvSpPr>
                <a:spLocks noChangeArrowheads="1"/>
              </p:cNvSpPr>
              <p:nvPr/>
            </p:nvSpPr>
            <p:spPr bwMode="auto">
              <a:xfrm>
                <a:off x="4048" y="847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44123" name="Oval 1263"/>
              <p:cNvSpPr>
                <a:spLocks noChangeArrowheads="1"/>
              </p:cNvSpPr>
              <p:nvPr/>
            </p:nvSpPr>
            <p:spPr bwMode="auto">
              <a:xfrm>
                <a:off x="4045" y="788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4124" name="Group 1264"/>
              <p:cNvGrpSpPr>
                <a:grpSpLocks/>
              </p:cNvGrpSpPr>
              <p:nvPr/>
            </p:nvGrpSpPr>
            <p:grpSpPr bwMode="auto">
              <a:xfrm>
                <a:off x="4120" y="809"/>
                <a:ext cx="156" cy="55"/>
                <a:chOff x="2848" y="848"/>
                <a:chExt cx="140" cy="98"/>
              </a:xfrm>
            </p:grpSpPr>
            <p:sp>
              <p:nvSpPr>
                <p:cNvPr id="44135" name="Line 126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36" name="Line 126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37" name="Line 126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4125" name="Group 1268"/>
              <p:cNvGrpSpPr>
                <a:grpSpLocks/>
              </p:cNvGrpSpPr>
              <p:nvPr/>
            </p:nvGrpSpPr>
            <p:grpSpPr bwMode="auto">
              <a:xfrm flipV="1">
                <a:off x="4120" y="808"/>
                <a:ext cx="156" cy="56"/>
                <a:chOff x="2848" y="848"/>
                <a:chExt cx="140" cy="98"/>
              </a:xfrm>
            </p:grpSpPr>
            <p:sp>
              <p:nvSpPr>
                <p:cNvPr id="44132" name="Line 126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33" name="Line 127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134" name="Line 127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4126" name="Rectangle 1272"/>
              <p:cNvSpPr>
                <a:spLocks noChangeArrowheads="1"/>
              </p:cNvSpPr>
              <p:nvPr/>
            </p:nvSpPr>
            <p:spPr bwMode="auto">
              <a:xfrm>
                <a:off x="3996" y="732"/>
                <a:ext cx="426" cy="3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27" name="Rectangle 1273"/>
              <p:cNvSpPr>
                <a:spLocks noChangeArrowheads="1"/>
              </p:cNvSpPr>
              <p:nvPr/>
            </p:nvSpPr>
            <p:spPr bwMode="auto">
              <a:xfrm>
                <a:off x="3969" y="753"/>
                <a:ext cx="435" cy="312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28" name="Line 1274"/>
              <p:cNvSpPr>
                <a:spLocks noChangeShapeType="1"/>
              </p:cNvSpPr>
              <p:nvPr/>
            </p:nvSpPr>
            <p:spPr bwMode="auto">
              <a:xfrm>
                <a:off x="3966" y="945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29" name="Line 1275"/>
              <p:cNvSpPr>
                <a:spLocks noChangeShapeType="1"/>
              </p:cNvSpPr>
              <p:nvPr/>
            </p:nvSpPr>
            <p:spPr bwMode="auto">
              <a:xfrm>
                <a:off x="3972" y="849"/>
                <a:ext cx="435" cy="3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130" name="Rectangle 1276"/>
              <p:cNvSpPr>
                <a:spLocks noChangeArrowheads="1"/>
              </p:cNvSpPr>
              <p:nvPr/>
            </p:nvSpPr>
            <p:spPr bwMode="auto">
              <a:xfrm>
                <a:off x="3966" y="756"/>
                <a:ext cx="435" cy="93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4131" name="Text Box 1277"/>
              <p:cNvSpPr txBox="1">
                <a:spLocks noChangeArrowheads="1"/>
              </p:cNvSpPr>
              <p:nvPr/>
            </p:nvSpPr>
            <p:spPr bwMode="auto">
              <a:xfrm>
                <a:off x="3937" y="633"/>
                <a:ext cx="513" cy="44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 sz="1000"/>
              </a:p>
              <a:p>
                <a:pPr algn="ctr"/>
                <a:r>
                  <a:rPr lang="en-US" altLang="en-US" sz="1000">
                    <a:solidFill>
                      <a:schemeClr val="bg1"/>
                    </a:solidFill>
                  </a:rPr>
                  <a:t>network</a:t>
                </a:r>
              </a:p>
              <a:p>
                <a:pPr algn="ctr"/>
                <a:r>
                  <a:rPr lang="en-US" altLang="en-US" sz="1000"/>
                  <a:t>data link</a:t>
                </a:r>
              </a:p>
              <a:p>
                <a:pPr algn="ctr"/>
                <a:r>
                  <a:rPr lang="en-US" altLang="en-US" sz="1000"/>
                  <a:t>physical</a:t>
                </a:r>
                <a:endParaRPr lang="en-US" altLang="en-US"/>
              </a:p>
            </p:txBody>
          </p:sp>
        </p:grpSp>
      </p:grpSp>
      <p:sp>
        <p:nvSpPr>
          <p:cNvPr id="632064" name="Rectangle 1280"/>
          <p:cNvSpPr>
            <a:spLocks noChangeArrowheads="1"/>
          </p:cNvSpPr>
          <p:nvPr/>
        </p:nvSpPr>
        <p:spPr bwMode="auto">
          <a:xfrm>
            <a:off x="5721350" y="858838"/>
            <a:ext cx="388938" cy="1381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632065" name="Rectangle 1281"/>
          <p:cNvSpPr>
            <a:spLocks noChangeArrowheads="1"/>
          </p:cNvSpPr>
          <p:nvPr/>
        </p:nvSpPr>
        <p:spPr bwMode="auto">
          <a:xfrm>
            <a:off x="5651500" y="1509713"/>
            <a:ext cx="596900" cy="1381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632066" name="Rectangle 1282"/>
          <p:cNvSpPr>
            <a:spLocks noChangeArrowheads="1"/>
          </p:cNvSpPr>
          <p:nvPr/>
        </p:nvSpPr>
        <p:spPr bwMode="auto">
          <a:xfrm>
            <a:off x="8477250" y="4487863"/>
            <a:ext cx="388938" cy="1381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9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19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44 0.01227 L 0.00382 0.094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6320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9" y="41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1.48148E-6 L 2.5E-6 0.07269 L 0.02726 0.18982 L 0.02726 0.1132 L 0.07118 0.11112 L 0.07257 0.18982 L 0.11667 0.14144 L 0.11667 0.07871 L 0.16059 0.07686 L 0.10903 0.23426 L 0.11511 0.15949 L 0.1559 0.15949 L 0.15747 0.23635 L 0.1059 0.34537 L 0.10295 0.27061 L 0.14236 0.26875 L 0.14688 0.39584 L 0.1559 0.3213 L 0.19236 0.31922 L 0.19688 0.39792 L 0.1059 0.49908 L 0.1059 0.41621 L 0.14236 0.41621 L 0.14236 0.49699 L 0.18785 0.53542 L 0.18785 0.44653 L 0.2257 0.44653 L 0.22865 0.52732 L 0.31198 0.50301 L 0.31198 0.43843 " pathEditMode="relative" ptsTypes="AAAAAAAAAAAAAAAAAAAAAAAAAAAAAA">
                                      <p:cBhvr>
                                        <p:cTn id="31" dur="5000" fill="hold"/>
                                        <p:tgtEl>
                                          <p:spTgt spid="6320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3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42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0 L -0.00156 -0.0710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6320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7" y="-3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2064" grpId="0" animBg="1"/>
      <p:bldP spid="632064" grpId="1" animBg="1"/>
      <p:bldP spid="632064" grpId="2" animBg="1"/>
      <p:bldP spid="632065" grpId="0" animBg="1"/>
      <p:bldP spid="632065" grpId="1" animBg="1"/>
      <p:bldP spid="632065" grpId="2" animBg="1"/>
      <p:bldP spid="632066" grpId="0" animBg="1"/>
      <p:bldP spid="632066" grpId="1" animBg="1"/>
      <p:bldP spid="632066" grpId="2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42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8A6F4FB2-C395-47F1-BACE-6BE529DD51CD}" type="slidenum">
              <a:rPr lang="en-US" altLang="en-US" sz="1200">
                <a:latin typeface="Tahoma" panose="020B0604030504040204" pitchFamily="34" charset="0"/>
              </a:rPr>
              <a:pPr/>
              <a:t>30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94211" name="Picture 22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63" y="722313"/>
            <a:ext cx="31988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9429" y="770948"/>
            <a:ext cx="3430587" cy="1573213"/>
          </a:xfrm>
        </p:spPr>
        <p:txBody>
          <a:bodyPr/>
          <a:lstStyle/>
          <a:p>
            <a:r>
              <a:rPr lang="en-US" altLang="en-US" sz="2200" dirty="0"/>
              <a:t>DHCP server formulates DHCP ACK containing client</a:t>
            </a:r>
            <a:r>
              <a:rPr lang="ja-JP" altLang="en-US" sz="2200" dirty="0"/>
              <a:t>’</a:t>
            </a:r>
            <a:r>
              <a:rPr lang="en-US" altLang="ja-JP" sz="2200" dirty="0"/>
              <a:t>s IP address, IP address of first-hop router for client, name &amp; IP address of DNS server</a:t>
            </a:r>
          </a:p>
          <a:p>
            <a:endParaRPr lang="en-US" altLang="en-US" sz="1800" dirty="0"/>
          </a:p>
        </p:txBody>
      </p:sp>
      <p:sp>
        <p:nvSpPr>
          <p:cNvPr id="94213" name="Freeform 3"/>
          <p:cNvSpPr>
            <a:spLocks/>
          </p:cNvSpPr>
          <p:nvPr/>
        </p:nvSpPr>
        <p:spPr bwMode="auto">
          <a:xfrm>
            <a:off x="773113" y="1428750"/>
            <a:ext cx="3554412" cy="2754313"/>
          </a:xfrm>
          <a:custGeom>
            <a:avLst/>
            <a:gdLst>
              <a:gd name="T0" fmla="*/ 2147483647 w 2406"/>
              <a:gd name="T1" fmla="*/ 2147483647 h 958"/>
              <a:gd name="T2" fmla="*/ 2147483647 w 2406"/>
              <a:gd name="T3" fmla="*/ 2147483647 h 958"/>
              <a:gd name="T4" fmla="*/ 2147483647 w 2406"/>
              <a:gd name="T5" fmla="*/ 2147483647 h 958"/>
              <a:gd name="T6" fmla="*/ 2147483647 w 2406"/>
              <a:gd name="T7" fmla="*/ 2147483647 h 958"/>
              <a:gd name="T8" fmla="*/ 2147483647 w 2406"/>
              <a:gd name="T9" fmla="*/ 2147483647 h 958"/>
              <a:gd name="T10" fmla="*/ 2147483647 w 2406"/>
              <a:gd name="T11" fmla="*/ 2147483647 h 958"/>
              <a:gd name="T12" fmla="*/ 2147483647 w 2406"/>
              <a:gd name="T13" fmla="*/ 2147483647 h 958"/>
              <a:gd name="T14" fmla="*/ 2147483647 w 2406"/>
              <a:gd name="T15" fmla="*/ 2147483647 h 958"/>
              <a:gd name="T16" fmla="*/ 2147483647 w 2406"/>
              <a:gd name="T17" fmla="*/ 2147483647 h 958"/>
              <a:gd name="T18" fmla="*/ 2147483647 w 2406"/>
              <a:gd name="T19" fmla="*/ 2147483647 h 958"/>
              <a:gd name="T20" fmla="*/ 2147483647 w 2406"/>
              <a:gd name="T21" fmla="*/ 2147483647 h 958"/>
              <a:gd name="T22" fmla="*/ 2147483647 w 2406"/>
              <a:gd name="T23" fmla="*/ 2147483647 h 958"/>
              <a:gd name="T24" fmla="*/ 2147483647 w 2406"/>
              <a:gd name="T25" fmla="*/ 2147483647 h 958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2406"/>
              <a:gd name="T40" fmla="*/ 0 h 958"/>
              <a:gd name="T41" fmla="*/ 2406 w 2406"/>
              <a:gd name="T42" fmla="*/ 958 h 958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2406" h="958">
                <a:moveTo>
                  <a:pt x="2192" y="274"/>
                </a:moveTo>
                <a:cubicBezTo>
                  <a:pt x="1978" y="94"/>
                  <a:pt x="1990" y="122"/>
                  <a:pt x="1857" y="77"/>
                </a:cubicBezTo>
                <a:cubicBezTo>
                  <a:pt x="1724" y="32"/>
                  <a:pt x="1584" y="0"/>
                  <a:pt x="1393" y="7"/>
                </a:cubicBezTo>
                <a:cubicBezTo>
                  <a:pt x="1202" y="14"/>
                  <a:pt x="898" y="84"/>
                  <a:pt x="713" y="122"/>
                </a:cubicBezTo>
                <a:cubicBezTo>
                  <a:pt x="528" y="160"/>
                  <a:pt x="395" y="168"/>
                  <a:pt x="280" y="234"/>
                </a:cubicBezTo>
                <a:cubicBezTo>
                  <a:pt x="166" y="301"/>
                  <a:pt x="52" y="432"/>
                  <a:pt x="26" y="522"/>
                </a:cubicBezTo>
                <a:cubicBezTo>
                  <a:pt x="0" y="612"/>
                  <a:pt x="81" y="711"/>
                  <a:pt x="122" y="773"/>
                </a:cubicBezTo>
                <a:cubicBezTo>
                  <a:pt x="163" y="835"/>
                  <a:pt x="99" y="877"/>
                  <a:pt x="273" y="894"/>
                </a:cubicBezTo>
                <a:cubicBezTo>
                  <a:pt x="447" y="911"/>
                  <a:pt x="938" y="866"/>
                  <a:pt x="1169" y="876"/>
                </a:cubicBezTo>
                <a:cubicBezTo>
                  <a:pt x="1400" y="886"/>
                  <a:pt x="1499" y="950"/>
                  <a:pt x="1659" y="954"/>
                </a:cubicBezTo>
                <a:cubicBezTo>
                  <a:pt x="1819" y="958"/>
                  <a:pt x="2014" y="958"/>
                  <a:pt x="2129" y="897"/>
                </a:cubicBezTo>
                <a:cubicBezTo>
                  <a:pt x="2244" y="836"/>
                  <a:pt x="2327" y="856"/>
                  <a:pt x="2350" y="591"/>
                </a:cubicBezTo>
                <a:cubicBezTo>
                  <a:pt x="2373" y="326"/>
                  <a:pt x="2406" y="454"/>
                  <a:pt x="2192" y="274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4214" name="Line 36"/>
          <p:cNvSpPr>
            <a:spLocks noChangeShapeType="1"/>
          </p:cNvSpPr>
          <p:nvPr/>
        </p:nvSpPr>
        <p:spPr bwMode="auto">
          <a:xfrm flipV="1">
            <a:off x="3775075" y="2511425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5" name="Line 43"/>
          <p:cNvSpPr>
            <a:spLocks noChangeShapeType="1"/>
          </p:cNvSpPr>
          <p:nvPr/>
        </p:nvSpPr>
        <p:spPr bwMode="auto">
          <a:xfrm flipV="1">
            <a:off x="2665413" y="2673350"/>
            <a:ext cx="695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6" name="Line 44"/>
          <p:cNvSpPr>
            <a:spLocks noChangeShapeType="1"/>
          </p:cNvSpPr>
          <p:nvPr/>
        </p:nvSpPr>
        <p:spPr bwMode="auto">
          <a:xfrm flipV="1">
            <a:off x="3924300" y="2368550"/>
            <a:ext cx="138113" cy="142875"/>
          </a:xfrm>
          <a:prstGeom prst="line">
            <a:avLst/>
          </a:prstGeom>
          <a:noFill/>
          <a:ln w="9525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4217" name="Line 48"/>
          <p:cNvSpPr>
            <a:spLocks noChangeShapeType="1"/>
          </p:cNvSpPr>
          <p:nvPr/>
        </p:nvSpPr>
        <p:spPr bwMode="auto">
          <a:xfrm flipV="1">
            <a:off x="3279775" y="2903538"/>
            <a:ext cx="512763" cy="6127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9364" name="Rectangle 148"/>
          <p:cNvSpPr>
            <a:spLocks noChangeArrowheads="1"/>
          </p:cNvSpPr>
          <p:nvPr/>
        </p:nvSpPr>
        <p:spPr bwMode="auto">
          <a:xfrm>
            <a:off x="5030788" y="2930525"/>
            <a:ext cx="3421062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200">
                <a:latin typeface="Gill Sans MT" panose="020B0502020104020203" pitchFamily="34" charset="0"/>
              </a:rPr>
              <a:t>encapsulation of DHCP server, frame forwarded to client, demuxing up to DHCP at client</a:t>
            </a:r>
          </a:p>
        </p:txBody>
      </p:sp>
      <p:sp>
        <p:nvSpPr>
          <p:cNvPr id="50188" name="Rectangle 152"/>
          <p:cNvSpPr>
            <a:spLocks noGrp="1" noChangeArrowheads="1"/>
          </p:cNvSpPr>
          <p:nvPr>
            <p:ph type="title"/>
          </p:nvPr>
        </p:nvSpPr>
        <p:spPr>
          <a:xfrm>
            <a:off x="323850" y="77788"/>
            <a:ext cx="4354513" cy="942975"/>
          </a:xfrm>
        </p:spPr>
        <p:txBody>
          <a:bodyPr/>
          <a:lstStyle/>
          <a:p>
            <a:pPr>
              <a:defRPr/>
            </a:pPr>
            <a:r>
              <a:rPr lang="en-US" sz="3600" dirty="0" err="1">
                <a:ea typeface="ＭＳ Ｐゴシック" charset="0"/>
                <a:cs typeface="+mj-cs"/>
              </a:rPr>
              <a:t>DHCP</a:t>
            </a:r>
            <a:r>
              <a:rPr lang="en-US" sz="3600" dirty="0">
                <a:ea typeface="ＭＳ Ｐゴシック" charset="0"/>
                <a:cs typeface="+mj-cs"/>
              </a:rPr>
              <a:t>: example</a:t>
            </a:r>
          </a:p>
        </p:txBody>
      </p:sp>
      <p:grpSp>
        <p:nvGrpSpPr>
          <p:cNvPr id="94220" name="Group 153"/>
          <p:cNvGrpSpPr>
            <a:grpSpLocks/>
          </p:cNvGrpSpPr>
          <p:nvPr/>
        </p:nvGrpSpPr>
        <p:grpSpPr bwMode="auto">
          <a:xfrm>
            <a:off x="1978025" y="2295525"/>
            <a:ext cx="850900" cy="615950"/>
            <a:chOff x="4420" y="878"/>
            <a:chExt cx="614" cy="458"/>
          </a:xfrm>
        </p:grpSpPr>
        <p:pic>
          <p:nvPicPr>
            <p:cNvPr id="94376" name="Picture 154" descr="laptop_keyboard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9064" flipH="1">
              <a:off x="4420" y="1108"/>
              <a:ext cx="527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377" name="Freeform 155"/>
            <p:cNvSpPr>
              <a:spLocks/>
            </p:cNvSpPr>
            <p:nvPr/>
          </p:nvSpPr>
          <p:spPr bwMode="auto">
            <a:xfrm>
              <a:off x="4595" y="888"/>
              <a:ext cx="424" cy="297"/>
            </a:xfrm>
            <a:custGeom>
              <a:avLst/>
              <a:gdLst>
                <a:gd name="T0" fmla="*/ 0 w 2982"/>
                <a:gd name="T1" fmla="*/ 0 h 2442"/>
                <a:gd name="T2" fmla="*/ 0 w 2982"/>
                <a:gd name="T3" fmla="*/ 0 h 2442"/>
                <a:gd name="T4" fmla="*/ 0 w 2982"/>
                <a:gd name="T5" fmla="*/ 0 h 2442"/>
                <a:gd name="T6" fmla="*/ 0 w 2982"/>
                <a:gd name="T7" fmla="*/ 0 h 2442"/>
                <a:gd name="T8" fmla="*/ 0 w 2982"/>
                <a:gd name="T9" fmla="*/ 0 h 24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82"/>
                <a:gd name="T16" fmla="*/ 0 h 2442"/>
                <a:gd name="T17" fmla="*/ 2982 w 2982"/>
                <a:gd name="T18" fmla="*/ 2442 h 24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82" h="2442">
                  <a:moveTo>
                    <a:pt x="540" y="0"/>
                  </a:moveTo>
                  <a:lnTo>
                    <a:pt x="0" y="1734"/>
                  </a:lnTo>
                  <a:lnTo>
                    <a:pt x="2394" y="2442"/>
                  </a:lnTo>
                  <a:lnTo>
                    <a:pt x="2982" y="318"/>
                  </a:lnTo>
                  <a:lnTo>
                    <a:pt x="540" y="0"/>
                  </a:lnTo>
                  <a:close/>
                </a:path>
              </a:pathLst>
            </a:cu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pic>
          <p:nvPicPr>
            <p:cNvPr id="94378" name="Picture 156" descr="screen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16" y="895"/>
              <a:ext cx="385" cy="2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4379" name="Freeform 157"/>
            <p:cNvSpPr>
              <a:spLocks/>
            </p:cNvSpPr>
            <p:nvPr/>
          </p:nvSpPr>
          <p:spPr bwMode="auto">
            <a:xfrm>
              <a:off x="4672" y="879"/>
              <a:ext cx="359" cy="55"/>
            </a:xfrm>
            <a:custGeom>
              <a:avLst/>
              <a:gdLst>
                <a:gd name="T0" fmla="*/ 0 w 2528"/>
                <a:gd name="T1" fmla="*/ 0 h 455"/>
                <a:gd name="T2" fmla="*/ 0 w 2528"/>
                <a:gd name="T3" fmla="*/ 0 h 455"/>
                <a:gd name="T4" fmla="*/ 0 w 2528"/>
                <a:gd name="T5" fmla="*/ 0 h 455"/>
                <a:gd name="T6" fmla="*/ 0 w 2528"/>
                <a:gd name="T7" fmla="*/ 0 h 455"/>
                <a:gd name="T8" fmla="*/ 0 w 2528"/>
                <a:gd name="T9" fmla="*/ 0 h 45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528"/>
                <a:gd name="T16" fmla="*/ 0 h 455"/>
                <a:gd name="T17" fmla="*/ 2528 w 2528"/>
                <a:gd name="T18" fmla="*/ 455 h 45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528" h="455">
                  <a:moveTo>
                    <a:pt x="14" y="0"/>
                  </a:moveTo>
                  <a:lnTo>
                    <a:pt x="2528" y="341"/>
                  </a:lnTo>
                  <a:lnTo>
                    <a:pt x="2480" y="455"/>
                  </a:lnTo>
                  <a:lnTo>
                    <a:pt x="0" y="86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EAEAEA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0" name="Freeform 158"/>
            <p:cNvSpPr>
              <a:spLocks/>
            </p:cNvSpPr>
            <p:nvPr/>
          </p:nvSpPr>
          <p:spPr bwMode="auto">
            <a:xfrm>
              <a:off x="4591" y="878"/>
              <a:ext cx="100" cy="230"/>
            </a:xfrm>
            <a:custGeom>
              <a:avLst/>
              <a:gdLst>
                <a:gd name="T0" fmla="*/ 0 w 702"/>
                <a:gd name="T1" fmla="*/ 0 h 1893"/>
                <a:gd name="T2" fmla="*/ 0 w 702"/>
                <a:gd name="T3" fmla="*/ 0 h 1893"/>
                <a:gd name="T4" fmla="*/ 0 w 702"/>
                <a:gd name="T5" fmla="*/ 0 h 1893"/>
                <a:gd name="T6" fmla="*/ 0 w 702"/>
                <a:gd name="T7" fmla="*/ 0 h 1893"/>
                <a:gd name="T8" fmla="*/ 0 w 702"/>
                <a:gd name="T9" fmla="*/ 0 h 189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02"/>
                <a:gd name="T16" fmla="*/ 0 h 1893"/>
                <a:gd name="T17" fmla="*/ 702 w 702"/>
                <a:gd name="T18" fmla="*/ 1893 h 189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02" h="1893">
                  <a:moveTo>
                    <a:pt x="579" y="0"/>
                  </a:moveTo>
                  <a:lnTo>
                    <a:pt x="0" y="1869"/>
                  </a:lnTo>
                  <a:lnTo>
                    <a:pt x="114" y="1893"/>
                  </a:lnTo>
                  <a:lnTo>
                    <a:pt x="702" y="51"/>
                  </a:lnTo>
                  <a:lnTo>
                    <a:pt x="579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1" name="Freeform 159"/>
            <p:cNvSpPr>
              <a:spLocks/>
            </p:cNvSpPr>
            <p:nvPr/>
          </p:nvSpPr>
          <p:spPr bwMode="auto">
            <a:xfrm>
              <a:off x="4921" y="920"/>
              <a:ext cx="108" cy="265"/>
            </a:xfrm>
            <a:custGeom>
              <a:avLst/>
              <a:gdLst>
                <a:gd name="T0" fmla="*/ 0 w 756"/>
                <a:gd name="T1" fmla="*/ 0 h 2184"/>
                <a:gd name="T2" fmla="*/ 0 w 756"/>
                <a:gd name="T3" fmla="*/ 0 h 2184"/>
                <a:gd name="T4" fmla="*/ 0 w 756"/>
                <a:gd name="T5" fmla="*/ 0 h 2184"/>
                <a:gd name="T6" fmla="*/ 0 w 756"/>
                <a:gd name="T7" fmla="*/ 0 h 2184"/>
                <a:gd name="T8" fmla="*/ 0 w 756"/>
                <a:gd name="T9" fmla="*/ 0 h 218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56"/>
                <a:gd name="T16" fmla="*/ 0 h 2184"/>
                <a:gd name="T17" fmla="*/ 756 w 756"/>
                <a:gd name="T18" fmla="*/ 2184 h 218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56" h="2184">
                  <a:moveTo>
                    <a:pt x="756" y="0"/>
                  </a:moveTo>
                  <a:lnTo>
                    <a:pt x="138" y="2184"/>
                  </a:lnTo>
                  <a:lnTo>
                    <a:pt x="0" y="2148"/>
                  </a:lnTo>
                  <a:lnTo>
                    <a:pt x="606" y="78"/>
                  </a:lnTo>
                  <a:lnTo>
                    <a:pt x="756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2" name="Freeform 160"/>
            <p:cNvSpPr>
              <a:spLocks/>
            </p:cNvSpPr>
            <p:nvPr/>
          </p:nvSpPr>
          <p:spPr bwMode="auto">
            <a:xfrm>
              <a:off x="4590" y="1097"/>
              <a:ext cx="394" cy="89"/>
            </a:xfrm>
            <a:custGeom>
              <a:avLst/>
              <a:gdLst>
                <a:gd name="T0" fmla="*/ 0 w 2773"/>
                <a:gd name="T1" fmla="*/ 0 h 738"/>
                <a:gd name="T2" fmla="*/ 0 w 2773"/>
                <a:gd name="T3" fmla="*/ 0 h 738"/>
                <a:gd name="T4" fmla="*/ 0 w 2773"/>
                <a:gd name="T5" fmla="*/ 0 h 738"/>
                <a:gd name="T6" fmla="*/ 0 w 2773"/>
                <a:gd name="T7" fmla="*/ 0 h 738"/>
                <a:gd name="T8" fmla="*/ 0 w 2773"/>
                <a:gd name="T9" fmla="*/ 0 h 7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73"/>
                <a:gd name="T16" fmla="*/ 0 h 738"/>
                <a:gd name="T17" fmla="*/ 2773 w 2773"/>
                <a:gd name="T18" fmla="*/ 738 h 73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73" h="738">
                  <a:moveTo>
                    <a:pt x="33" y="0"/>
                  </a:moveTo>
                  <a:lnTo>
                    <a:pt x="0" y="99"/>
                  </a:lnTo>
                  <a:lnTo>
                    <a:pt x="2436" y="738"/>
                  </a:lnTo>
                  <a:cubicBezTo>
                    <a:pt x="2499" y="501"/>
                    <a:pt x="2773" y="727"/>
                    <a:pt x="2373" y="603"/>
                  </a:cubicBezTo>
                  <a:lnTo>
                    <a:pt x="33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CC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3" name="Freeform 161"/>
            <p:cNvSpPr>
              <a:spLocks/>
            </p:cNvSpPr>
            <p:nvPr/>
          </p:nvSpPr>
          <p:spPr bwMode="auto">
            <a:xfrm>
              <a:off x="4933" y="922"/>
              <a:ext cx="101" cy="266"/>
            </a:xfrm>
            <a:custGeom>
              <a:avLst/>
              <a:gdLst>
                <a:gd name="T0" fmla="*/ 0 w 637"/>
                <a:gd name="T1" fmla="*/ 0 h 1659"/>
                <a:gd name="T2" fmla="*/ 0 w 637"/>
                <a:gd name="T3" fmla="*/ 0 h 1659"/>
                <a:gd name="T4" fmla="*/ 0 w 637"/>
                <a:gd name="T5" fmla="*/ 0 h 1659"/>
                <a:gd name="T6" fmla="*/ 0 w 637"/>
                <a:gd name="T7" fmla="*/ 0 h 1659"/>
                <a:gd name="T8" fmla="*/ 0 w 637"/>
                <a:gd name="T9" fmla="*/ 0 h 165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7"/>
                <a:gd name="T16" fmla="*/ 0 h 1659"/>
                <a:gd name="T17" fmla="*/ 637 w 637"/>
                <a:gd name="T18" fmla="*/ 1659 h 165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7" h="1659">
                  <a:moveTo>
                    <a:pt x="615" y="0"/>
                  </a:moveTo>
                  <a:lnTo>
                    <a:pt x="637" y="0"/>
                  </a:lnTo>
                  <a:lnTo>
                    <a:pt x="68" y="1659"/>
                  </a:lnTo>
                  <a:lnTo>
                    <a:pt x="0" y="1647"/>
                  </a:lnTo>
                  <a:lnTo>
                    <a:pt x="615" y="0"/>
                  </a:lnTo>
                  <a:close/>
                </a:path>
              </a:pathLst>
            </a:custGeom>
            <a:solidFill>
              <a:srgbClr val="4D4D4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4" name="Freeform 162"/>
            <p:cNvSpPr>
              <a:spLocks/>
            </p:cNvSpPr>
            <p:nvPr/>
          </p:nvSpPr>
          <p:spPr bwMode="auto">
            <a:xfrm>
              <a:off x="4590" y="1109"/>
              <a:ext cx="351" cy="88"/>
            </a:xfrm>
            <a:custGeom>
              <a:avLst/>
              <a:gdLst>
                <a:gd name="T0" fmla="*/ 0 w 2216"/>
                <a:gd name="T1" fmla="*/ 0 h 550"/>
                <a:gd name="T2" fmla="*/ 0 w 2216"/>
                <a:gd name="T3" fmla="*/ 0 h 550"/>
                <a:gd name="T4" fmla="*/ 0 w 2216"/>
                <a:gd name="T5" fmla="*/ 0 h 550"/>
                <a:gd name="T6" fmla="*/ 0 w 2216"/>
                <a:gd name="T7" fmla="*/ 0 h 550"/>
                <a:gd name="T8" fmla="*/ 0 w 2216"/>
                <a:gd name="T9" fmla="*/ 0 h 55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216"/>
                <a:gd name="T16" fmla="*/ 0 h 550"/>
                <a:gd name="T17" fmla="*/ 2216 w 2216"/>
                <a:gd name="T18" fmla="*/ 550 h 55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216" h="550">
                  <a:moveTo>
                    <a:pt x="0" y="0"/>
                  </a:moveTo>
                  <a:lnTo>
                    <a:pt x="9" y="57"/>
                  </a:lnTo>
                  <a:lnTo>
                    <a:pt x="2164" y="550"/>
                  </a:lnTo>
                  <a:lnTo>
                    <a:pt x="2216" y="496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4385" name="Group 163"/>
            <p:cNvGrpSpPr>
              <a:grpSpLocks/>
            </p:cNvGrpSpPr>
            <p:nvPr/>
          </p:nvGrpSpPr>
          <p:grpSpPr bwMode="auto">
            <a:xfrm>
              <a:off x="4584" y="1203"/>
              <a:ext cx="119" cy="53"/>
              <a:chOff x="1740" y="2642"/>
              <a:chExt cx="752" cy="327"/>
            </a:xfrm>
          </p:grpSpPr>
          <p:sp>
            <p:nvSpPr>
              <p:cNvPr id="94392" name="Freeform 164"/>
              <p:cNvSpPr>
                <a:spLocks/>
              </p:cNvSpPr>
              <p:nvPr/>
            </p:nvSpPr>
            <p:spPr bwMode="auto">
              <a:xfrm>
                <a:off x="1740" y="2642"/>
                <a:ext cx="752" cy="327"/>
              </a:xfrm>
              <a:custGeom>
                <a:avLst/>
                <a:gdLst>
                  <a:gd name="T0" fmla="*/ 293 w 752"/>
                  <a:gd name="T1" fmla="*/ 0 h 327"/>
                  <a:gd name="T2" fmla="*/ 752 w 752"/>
                  <a:gd name="T3" fmla="*/ 124 h 327"/>
                  <a:gd name="T4" fmla="*/ 470 w 752"/>
                  <a:gd name="T5" fmla="*/ 327 h 327"/>
                  <a:gd name="T6" fmla="*/ 0 w 752"/>
                  <a:gd name="T7" fmla="*/ 183 h 327"/>
                  <a:gd name="T8" fmla="*/ 293 w 752"/>
                  <a:gd name="T9" fmla="*/ 0 h 3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52"/>
                  <a:gd name="T16" fmla="*/ 0 h 327"/>
                  <a:gd name="T17" fmla="*/ 752 w 752"/>
                  <a:gd name="T18" fmla="*/ 327 h 3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52" h="327">
                    <a:moveTo>
                      <a:pt x="293" y="0"/>
                    </a:moveTo>
                    <a:lnTo>
                      <a:pt x="752" y="124"/>
                    </a:lnTo>
                    <a:lnTo>
                      <a:pt x="470" y="327"/>
                    </a:lnTo>
                    <a:lnTo>
                      <a:pt x="0" y="183"/>
                    </a:lnTo>
                    <a:lnTo>
                      <a:pt x="293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93" name="Freeform 165"/>
              <p:cNvSpPr>
                <a:spLocks/>
              </p:cNvSpPr>
              <p:nvPr/>
            </p:nvSpPr>
            <p:spPr bwMode="auto">
              <a:xfrm>
                <a:off x="1754" y="2649"/>
                <a:ext cx="726" cy="311"/>
              </a:xfrm>
              <a:custGeom>
                <a:avLst/>
                <a:gdLst>
                  <a:gd name="T0" fmla="*/ 282 w 726"/>
                  <a:gd name="T1" fmla="*/ 0 h 311"/>
                  <a:gd name="T2" fmla="*/ 726 w 726"/>
                  <a:gd name="T3" fmla="*/ 119 h 311"/>
                  <a:gd name="T4" fmla="*/ 457 w 726"/>
                  <a:gd name="T5" fmla="*/ 311 h 311"/>
                  <a:gd name="T6" fmla="*/ 0 w 726"/>
                  <a:gd name="T7" fmla="*/ 173 h 311"/>
                  <a:gd name="T8" fmla="*/ 282 w 726"/>
                  <a:gd name="T9" fmla="*/ 0 h 31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26"/>
                  <a:gd name="T16" fmla="*/ 0 h 311"/>
                  <a:gd name="T17" fmla="*/ 726 w 726"/>
                  <a:gd name="T18" fmla="*/ 311 h 31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26" h="311">
                    <a:moveTo>
                      <a:pt x="282" y="0"/>
                    </a:moveTo>
                    <a:lnTo>
                      <a:pt x="726" y="119"/>
                    </a:lnTo>
                    <a:lnTo>
                      <a:pt x="457" y="311"/>
                    </a:lnTo>
                    <a:lnTo>
                      <a:pt x="0" y="173"/>
                    </a:lnTo>
                    <a:lnTo>
                      <a:pt x="282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4D4D4D"/>
                  </a:gs>
                  <a:gs pos="100000">
                    <a:srgbClr val="DDDDDD"/>
                  </a:gs>
                </a:gsLst>
                <a:lin ang="189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94" name="Freeform 166"/>
              <p:cNvSpPr>
                <a:spLocks/>
              </p:cNvSpPr>
              <p:nvPr/>
            </p:nvSpPr>
            <p:spPr bwMode="auto">
              <a:xfrm>
                <a:off x="1808" y="2770"/>
                <a:ext cx="258" cy="100"/>
              </a:xfrm>
              <a:custGeom>
                <a:avLst/>
                <a:gdLst>
                  <a:gd name="T0" fmla="*/ 0 w 258"/>
                  <a:gd name="T1" fmla="*/ 44 h 100"/>
                  <a:gd name="T2" fmla="*/ 75 w 258"/>
                  <a:gd name="T3" fmla="*/ 0 h 100"/>
                  <a:gd name="T4" fmla="*/ 258 w 258"/>
                  <a:gd name="T5" fmla="*/ 50 h 100"/>
                  <a:gd name="T6" fmla="*/ 183 w 258"/>
                  <a:gd name="T7" fmla="*/ 100 h 100"/>
                  <a:gd name="T8" fmla="*/ 0 w 258"/>
                  <a:gd name="T9" fmla="*/ 44 h 1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0"/>
                  <a:gd name="T17" fmla="*/ 258 w 258"/>
                  <a:gd name="T18" fmla="*/ 100 h 1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0">
                    <a:moveTo>
                      <a:pt x="0" y="44"/>
                    </a:moveTo>
                    <a:lnTo>
                      <a:pt x="75" y="0"/>
                    </a:lnTo>
                    <a:lnTo>
                      <a:pt x="258" y="50"/>
                    </a:lnTo>
                    <a:lnTo>
                      <a:pt x="183" y="10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95" name="Freeform 167"/>
              <p:cNvSpPr>
                <a:spLocks/>
              </p:cNvSpPr>
              <p:nvPr/>
            </p:nvSpPr>
            <p:spPr bwMode="auto">
              <a:xfrm>
                <a:off x="1799" y="2816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96" name="Freeform 168"/>
              <p:cNvSpPr>
                <a:spLocks/>
              </p:cNvSpPr>
              <p:nvPr/>
            </p:nvSpPr>
            <p:spPr bwMode="auto">
              <a:xfrm>
                <a:off x="2020" y="2834"/>
                <a:ext cx="258" cy="102"/>
              </a:xfrm>
              <a:custGeom>
                <a:avLst/>
                <a:gdLst>
                  <a:gd name="T0" fmla="*/ 0 w 258"/>
                  <a:gd name="T1" fmla="*/ 46 h 102"/>
                  <a:gd name="T2" fmla="*/ 71 w 258"/>
                  <a:gd name="T3" fmla="*/ 0 h 102"/>
                  <a:gd name="T4" fmla="*/ 258 w 258"/>
                  <a:gd name="T5" fmla="*/ 52 h 102"/>
                  <a:gd name="T6" fmla="*/ 183 w 258"/>
                  <a:gd name="T7" fmla="*/ 102 h 102"/>
                  <a:gd name="T8" fmla="*/ 0 w 258"/>
                  <a:gd name="T9" fmla="*/ 46 h 10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58"/>
                  <a:gd name="T16" fmla="*/ 0 h 102"/>
                  <a:gd name="T17" fmla="*/ 258 w 258"/>
                  <a:gd name="T18" fmla="*/ 102 h 10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58" h="102">
                    <a:moveTo>
                      <a:pt x="0" y="46"/>
                    </a:moveTo>
                    <a:lnTo>
                      <a:pt x="71" y="0"/>
                    </a:lnTo>
                    <a:lnTo>
                      <a:pt x="258" y="52"/>
                    </a:lnTo>
                    <a:lnTo>
                      <a:pt x="183" y="102"/>
                    </a:lnTo>
                    <a:lnTo>
                      <a:pt x="0" y="46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97" name="Freeform 169"/>
              <p:cNvSpPr>
                <a:spLocks/>
              </p:cNvSpPr>
              <p:nvPr/>
            </p:nvSpPr>
            <p:spPr bwMode="auto">
              <a:xfrm>
                <a:off x="2011" y="2882"/>
                <a:ext cx="194" cy="63"/>
              </a:xfrm>
              <a:custGeom>
                <a:avLst/>
                <a:gdLst>
                  <a:gd name="T0" fmla="*/ 12 w 194"/>
                  <a:gd name="T1" fmla="*/ 0 h 63"/>
                  <a:gd name="T2" fmla="*/ 194 w 194"/>
                  <a:gd name="T3" fmla="*/ 53 h 63"/>
                  <a:gd name="T4" fmla="*/ 180 w 194"/>
                  <a:gd name="T5" fmla="*/ 63 h 63"/>
                  <a:gd name="T6" fmla="*/ 0 w 194"/>
                  <a:gd name="T7" fmla="*/ 9 h 63"/>
                  <a:gd name="T8" fmla="*/ 12 w 194"/>
                  <a:gd name="T9" fmla="*/ 0 h 6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94"/>
                  <a:gd name="T16" fmla="*/ 0 h 63"/>
                  <a:gd name="T17" fmla="*/ 194 w 194"/>
                  <a:gd name="T18" fmla="*/ 63 h 63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94" h="63">
                    <a:moveTo>
                      <a:pt x="12" y="0"/>
                    </a:moveTo>
                    <a:lnTo>
                      <a:pt x="194" y="53"/>
                    </a:lnTo>
                    <a:lnTo>
                      <a:pt x="180" y="63"/>
                    </a:lnTo>
                    <a:lnTo>
                      <a:pt x="0" y="9"/>
                    </a:lnTo>
                    <a:lnTo>
                      <a:pt x="12" y="0"/>
                    </a:lnTo>
                    <a:close/>
                  </a:path>
                </a:pathLst>
              </a:custGeom>
              <a:solidFill>
                <a:srgbClr val="00009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4386" name="Freeform 170"/>
            <p:cNvSpPr>
              <a:spLocks/>
            </p:cNvSpPr>
            <p:nvPr/>
          </p:nvSpPr>
          <p:spPr bwMode="auto">
            <a:xfrm>
              <a:off x="4788" y="1211"/>
              <a:ext cx="144" cy="116"/>
            </a:xfrm>
            <a:custGeom>
              <a:avLst/>
              <a:gdLst>
                <a:gd name="T0" fmla="*/ 0 w 990"/>
                <a:gd name="T1" fmla="*/ 0 h 792"/>
                <a:gd name="T2" fmla="*/ 0 w 990"/>
                <a:gd name="T3" fmla="*/ 0 h 792"/>
                <a:gd name="T4" fmla="*/ 0 w 990"/>
                <a:gd name="T5" fmla="*/ 0 h 792"/>
                <a:gd name="T6" fmla="*/ 0 w 990"/>
                <a:gd name="T7" fmla="*/ 0 h 792"/>
                <a:gd name="T8" fmla="*/ 0 w 990"/>
                <a:gd name="T9" fmla="*/ 0 h 7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990"/>
                <a:gd name="T16" fmla="*/ 0 h 792"/>
                <a:gd name="T17" fmla="*/ 990 w 990"/>
                <a:gd name="T18" fmla="*/ 792 h 79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990" h="792">
                  <a:moveTo>
                    <a:pt x="3" y="738"/>
                  </a:moveTo>
                  <a:lnTo>
                    <a:pt x="990" y="0"/>
                  </a:lnTo>
                  <a:lnTo>
                    <a:pt x="987" y="60"/>
                  </a:lnTo>
                  <a:lnTo>
                    <a:pt x="0" y="792"/>
                  </a:lnTo>
                  <a:lnTo>
                    <a:pt x="3" y="738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7" name="Freeform 171"/>
            <p:cNvSpPr>
              <a:spLocks/>
            </p:cNvSpPr>
            <p:nvPr/>
          </p:nvSpPr>
          <p:spPr bwMode="auto">
            <a:xfrm>
              <a:off x="4420" y="1220"/>
              <a:ext cx="369" cy="106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8" name="Freeform 172"/>
            <p:cNvSpPr>
              <a:spLocks/>
            </p:cNvSpPr>
            <p:nvPr/>
          </p:nvSpPr>
          <p:spPr bwMode="auto">
            <a:xfrm>
              <a:off x="4420" y="1201"/>
              <a:ext cx="4" cy="21"/>
            </a:xfrm>
            <a:custGeom>
              <a:avLst/>
              <a:gdLst>
                <a:gd name="T0" fmla="*/ 0 w 26"/>
                <a:gd name="T1" fmla="*/ 0 h 147"/>
                <a:gd name="T2" fmla="*/ 0 w 26"/>
                <a:gd name="T3" fmla="*/ 0 h 147"/>
                <a:gd name="T4" fmla="*/ 0 w 26"/>
                <a:gd name="T5" fmla="*/ 0 h 147"/>
                <a:gd name="T6" fmla="*/ 0 w 26"/>
                <a:gd name="T7" fmla="*/ 0 h 147"/>
                <a:gd name="T8" fmla="*/ 0 w 26"/>
                <a:gd name="T9" fmla="*/ 0 h 14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6"/>
                <a:gd name="T16" fmla="*/ 0 h 147"/>
                <a:gd name="T17" fmla="*/ 26 w 26"/>
                <a:gd name="T18" fmla="*/ 147 h 147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6" h="147">
                  <a:moveTo>
                    <a:pt x="26" y="10"/>
                  </a:moveTo>
                  <a:lnTo>
                    <a:pt x="23" y="147"/>
                  </a:lnTo>
                  <a:lnTo>
                    <a:pt x="0" y="144"/>
                  </a:lnTo>
                  <a:lnTo>
                    <a:pt x="3" y="0"/>
                  </a:lnTo>
                  <a:lnTo>
                    <a:pt x="26" y="1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89" name="Freeform 173"/>
            <p:cNvSpPr>
              <a:spLocks/>
            </p:cNvSpPr>
            <p:nvPr/>
          </p:nvSpPr>
          <p:spPr bwMode="auto">
            <a:xfrm>
              <a:off x="4421" y="1114"/>
              <a:ext cx="171" cy="88"/>
            </a:xfrm>
            <a:custGeom>
              <a:avLst/>
              <a:gdLst>
                <a:gd name="T0" fmla="*/ 0 w 1176"/>
                <a:gd name="T1" fmla="*/ 0 h 606"/>
                <a:gd name="T2" fmla="*/ 0 w 1176"/>
                <a:gd name="T3" fmla="*/ 0 h 606"/>
                <a:gd name="T4" fmla="*/ 0 w 1176"/>
                <a:gd name="T5" fmla="*/ 0 h 606"/>
                <a:gd name="T6" fmla="*/ 0 w 1176"/>
                <a:gd name="T7" fmla="*/ 0 h 606"/>
                <a:gd name="T8" fmla="*/ 0 w 1176"/>
                <a:gd name="T9" fmla="*/ 0 h 60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176"/>
                <a:gd name="T16" fmla="*/ 0 h 606"/>
                <a:gd name="T17" fmla="*/ 1176 w 1176"/>
                <a:gd name="T18" fmla="*/ 606 h 60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176" h="606">
                  <a:moveTo>
                    <a:pt x="1170" y="0"/>
                  </a:moveTo>
                  <a:lnTo>
                    <a:pt x="0" y="597"/>
                  </a:lnTo>
                  <a:lnTo>
                    <a:pt x="30" y="606"/>
                  </a:lnTo>
                  <a:lnTo>
                    <a:pt x="1176" y="18"/>
                  </a:lnTo>
                  <a:lnTo>
                    <a:pt x="1170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90" name="Freeform 174"/>
            <p:cNvSpPr>
              <a:spLocks/>
            </p:cNvSpPr>
            <p:nvPr/>
          </p:nvSpPr>
          <p:spPr bwMode="auto">
            <a:xfrm>
              <a:off x="4432" y="1205"/>
              <a:ext cx="350" cy="102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91" name="Freeform 175"/>
            <p:cNvSpPr>
              <a:spLocks/>
            </p:cNvSpPr>
            <p:nvPr/>
          </p:nvSpPr>
          <p:spPr bwMode="auto">
            <a:xfrm flipV="1">
              <a:off x="4782" y="1198"/>
              <a:ext cx="142" cy="105"/>
            </a:xfrm>
            <a:custGeom>
              <a:avLst/>
              <a:gdLst>
                <a:gd name="T0" fmla="*/ 0 w 2532"/>
                <a:gd name="T1" fmla="*/ 0 h 723"/>
                <a:gd name="T2" fmla="*/ 0 w 2532"/>
                <a:gd name="T3" fmla="*/ 0 h 723"/>
                <a:gd name="T4" fmla="*/ 0 w 2532"/>
                <a:gd name="T5" fmla="*/ 0 h 723"/>
                <a:gd name="T6" fmla="*/ 0 w 2532"/>
                <a:gd name="T7" fmla="*/ 0 h 723"/>
                <a:gd name="T8" fmla="*/ 0 w 2532"/>
                <a:gd name="T9" fmla="*/ 0 h 723"/>
                <a:gd name="T10" fmla="*/ 0 w 2532"/>
                <a:gd name="T11" fmla="*/ 0 h 7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532"/>
                <a:gd name="T19" fmla="*/ 0 h 723"/>
                <a:gd name="T20" fmla="*/ 2532 w 2532"/>
                <a:gd name="T21" fmla="*/ 723 h 7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532" h="723">
                  <a:moveTo>
                    <a:pt x="6" y="0"/>
                  </a:moveTo>
                  <a:cubicBezTo>
                    <a:pt x="16" y="0"/>
                    <a:pt x="26" y="0"/>
                    <a:pt x="36" y="0"/>
                  </a:cubicBezTo>
                  <a:lnTo>
                    <a:pt x="2532" y="678"/>
                  </a:lnTo>
                  <a:lnTo>
                    <a:pt x="2529" y="723"/>
                  </a:lnTo>
                  <a:lnTo>
                    <a:pt x="0" y="24"/>
                  </a:lnTo>
                  <a:lnTo>
                    <a:pt x="6" y="0"/>
                  </a:lnTo>
                  <a:close/>
                </a:path>
              </a:pathLst>
            </a:custGeom>
            <a:solidFill>
              <a:srgbClr val="0000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21" name="Text Box 176"/>
          <p:cNvSpPr txBox="1">
            <a:spLocks noChangeArrowheads="1"/>
          </p:cNvSpPr>
          <p:nvPr/>
        </p:nvSpPr>
        <p:spPr bwMode="auto">
          <a:xfrm>
            <a:off x="2562225" y="3967163"/>
            <a:ext cx="20256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i="1"/>
              <a:t>router with DHCP </a:t>
            </a:r>
          </a:p>
          <a:p>
            <a:r>
              <a:rPr lang="en-US" altLang="en-US" sz="1800" i="1"/>
              <a:t>server built into </a:t>
            </a:r>
          </a:p>
          <a:p>
            <a:r>
              <a:rPr lang="en-US" altLang="en-US" sz="1800" i="1"/>
              <a:t>router</a:t>
            </a:r>
          </a:p>
        </p:txBody>
      </p:sp>
      <p:grpSp>
        <p:nvGrpSpPr>
          <p:cNvPr id="94222" name="Group 177"/>
          <p:cNvGrpSpPr>
            <a:grpSpLocks/>
          </p:cNvGrpSpPr>
          <p:nvPr/>
        </p:nvGrpSpPr>
        <p:grpSpPr bwMode="auto">
          <a:xfrm>
            <a:off x="2674938" y="3525838"/>
            <a:ext cx="1066800" cy="406400"/>
            <a:chOff x="4396" y="1245"/>
            <a:chExt cx="672" cy="248"/>
          </a:xfrm>
        </p:grpSpPr>
        <p:sp>
          <p:nvSpPr>
            <p:cNvPr id="9436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436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9437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94371" name="Group 18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94374" name="Freeform 18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375" name="Freeform 18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4372" name="Line 184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73" name="Line 18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94223" name="Group 186"/>
          <p:cNvGrpSpPr>
            <a:grpSpLocks/>
          </p:cNvGrpSpPr>
          <p:nvPr/>
        </p:nvGrpSpPr>
        <p:grpSpPr bwMode="auto">
          <a:xfrm>
            <a:off x="2706688" y="3330575"/>
            <a:ext cx="423862" cy="647700"/>
            <a:chOff x="4140" y="429"/>
            <a:chExt cx="1425" cy="2396"/>
          </a:xfrm>
        </p:grpSpPr>
        <p:sp>
          <p:nvSpPr>
            <p:cNvPr id="94336" name="Freeform 187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37" name="Rectangle 188"/>
            <p:cNvSpPr>
              <a:spLocks noChangeArrowheads="1"/>
            </p:cNvSpPr>
            <p:nvPr/>
          </p:nvSpPr>
          <p:spPr bwMode="auto">
            <a:xfrm>
              <a:off x="4204" y="429"/>
              <a:ext cx="1051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38" name="Freeform 189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39" name="Freeform 190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40" name="Rectangle 191"/>
            <p:cNvSpPr>
              <a:spLocks noChangeArrowheads="1"/>
            </p:cNvSpPr>
            <p:nvPr/>
          </p:nvSpPr>
          <p:spPr bwMode="auto">
            <a:xfrm>
              <a:off x="4209" y="693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4341" name="Group 192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4366" name="AutoShape 193"/>
              <p:cNvSpPr>
                <a:spLocks noChangeArrowheads="1"/>
              </p:cNvSpPr>
              <p:nvPr/>
            </p:nvSpPr>
            <p:spPr bwMode="auto">
              <a:xfrm>
                <a:off x="613" y="2570"/>
                <a:ext cx="726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367" name="AutoShape 194"/>
              <p:cNvSpPr>
                <a:spLocks noChangeArrowheads="1"/>
              </p:cNvSpPr>
              <p:nvPr/>
            </p:nvSpPr>
            <p:spPr bwMode="auto">
              <a:xfrm>
                <a:off x="627" y="2587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4342" name="Rectangle 195"/>
            <p:cNvSpPr>
              <a:spLocks noChangeArrowheads="1"/>
            </p:cNvSpPr>
            <p:nvPr/>
          </p:nvSpPr>
          <p:spPr bwMode="auto">
            <a:xfrm>
              <a:off x="4225" y="1016"/>
              <a:ext cx="592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4343" name="Group 196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4364" name="AutoShape 197"/>
              <p:cNvSpPr>
                <a:spLocks noChangeArrowheads="1"/>
              </p:cNvSpPr>
              <p:nvPr/>
            </p:nvSpPr>
            <p:spPr bwMode="auto">
              <a:xfrm>
                <a:off x="616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365" name="AutoShape 198"/>
              <p:cNvSpPr>
                <a:spLocks noChangeArrowheads="1"/>
              </p:cNvSpPr>
              <p:nvPr/>
            </p:nvSpPr>
            <p:spPr bwMode="auto">
              <a:xfrm>
                <a:off x="629" y="2585"/>
                <a:ext cx="693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4344" name="Rectangle 199"/>
            <p:cNvSpPr>
              <a:spLocks noChangeArrowheads="1"/>
            </p:cNvSpPr>
            <p:nvPr/>
          </p:nvSpPr>
          <p:spPr bwMode="auto">
            <a:xfrm>
              <a:off x="4215" y="1357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45" name="Rectangle 200"/>
            <p:cNvSpPr>
              <a:spLocks noChangeArrowheads="1"/>
            </p:cNvSpPr>
            <p:nvPr/>
          </p:nvSpPr>
          <p:spPr bwMode="auto">
            <a:xfrm>
              <a:off x="4225" y="1656"/>
              <a:ext cx="598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4346" name="Group 201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4362" name="AutoShape 202"/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363" name="AutoShape 203"/>
              <p:cNvSpPr>
                <a:spLocks noChangeArrowheads="1"/>
              </p:cNvSpPr>
              <p:nvPr/>
            </p:nvSpPr>
            <p:spPr bwMode="auto">
              <a:xfrm>
                <a:off x="624" y="2584"/>
                <a:ext cx="698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4347" name="Freeform 204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4348" name="Group 205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4360" name="AutoShape 206"/>
              <p:cNvSpPr>
                <a:spLocks noChangeArrowheads="1"/>
              </p:cNvSpPr>
              <p:nvPr/>
            </p:nvSpPr>
            <p:spPr bwMode="auto">
              <a:xfrm>
                <a:off x="612" y="2569"/>
                <a:ext cx="725" cy="14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361" name="AutoShape 207"/>
              <p:cNvSpPr>
                <a:spLocks noChangeArrowheads="1"/>
              </p:cNvSpPr>
              <p:nvPr/>
            </p:nvSpPr>
            <p:spPr bwMode="auto">
              <a:xfrm>
                <a:off x="626" y="2586"/>
                <a:ext cx="691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4349" name="Rectangle 208"/>
            <p:cNvSpPr>
              <a:spLocks noChangeArrowheads="1"/>
            </p:cNvSpPr>
            <p:nvPr/>
          </p:nvSpPr>
          <p:spPr bwMode="auto">
            <a:xfrm>
              <a:off x="5250" y="429"/>
              <a:ext cx="69" cy="2290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50" name="Freeform 209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1" name="Freeform 210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2" name="Oval 211"/>
            <p:cNvSpPr>
              <a:spLocks noChangeArrowheads="1"/>
            </p:cNvSpPr>
            <p:nvPr/>
          </p:nvSpPr>
          <p:spPr bwMode="auto">
            <a:xfrm>
              <a:off x="5517" y="2614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53" name="Freeform 212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4354" name="AutoShape 213"/>
            <p:cNvSpPr>
              <a:spLocks noChangeArrowheads="1"/>
            </p:cNvSpPr>
            <p:nvPr/>
          </p:nvSpPr>
          <p:spPr bwMode="auto">
            <a:xfrm>
              <a:off x="4140" y="2678"/>
              <a:ext cx="1201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55" name="AutoShape 214"/>
            <p:cNvSpPr>
              <a:spLocks noChangeArrowheads="1"/>
            </p:cNvSpPr>
            <p:nvPr/>
          </p:nvSpPr>
          <p:spPr bwMode="auto">
            <a:xfrm>
              <a:off x="4204" y="2713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56" name="Oval 215"/>
            <p:cNvSpPr>
              <a:spLocks noChangeArrowheads="1"/>
            </p:cNvSpPr>
            <p:nvPr/>
          </p:nvSpPr>
          <p:spPr bwMode="auto">
            <a:xfrm>
              <a:off x="4305" y="2385"/>
              <a:ext cx="160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57" name="Oval 216"/>
            <p:cNvSpPr>
              <a:spLocks noChangeArrowheads="1"/>
            </p:cNvSpPr>
            <p:nvPr/>
          </p:nvSpPr>
          <p:spPr bwMode="auto">
            <a:xfrm>
              <a:off x="4487" y="2385"/>
              <a:ext cx="160" cy="141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4358" name="Oval 217"/>
            <p:cNvSpPr>
              <a:spLocks noChangeArrowheads="1"/>
            </p:cNvSpPr>
            <p:nvPr/>
          </p:nvSpPr>
          <p:spPr bwMode="auto">
            <a:xfrm>
              <a:off x="4663" y="2379"/>
              <a:ext cx="155" cy="141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59" name="Rectangle 218"/>
            <p:cNvSpPr>
              <a:spLocks noChangeArrowheads="1"/>
            </p:cNvSpPr>
            <p:nvPr/>
          </p:nvSpPr>
          <p:spPr bwMode="auto">
            <a:xfrm>
              <a:off x="5063" y="1833"/>
              <a:ext cx="85" cy="763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sp>
        <p:nvSpPr>
          <p:cNvPr id="94224" name="Line 36"/>
          <p:cNvSpPr>
            <a:spLocks noChangeShapeType="1"/>
          </p:cNvSpPr>
          <p:nvPr/>
        </p:nvSpPr>
        <p:spPr bwMode="auto">
          <a:xfrm flipV="1">
            <a:off x="3775075" y="2500313"/>
            <a:ext cx="155575" cy="142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94225" name="Group 220"/>
          <p:cNvGrpSpPr>
            <a:grpSpLocks/>
          </p:cNvGrpSpPr>
          <p:nvPr/>
        </p:nvGrpSpPr>
        <p:grpSpPr bwMode="auto">
          <a:xfrm>
            <a:off x="3140075" y="2598738"/>
            <a:ext cx="963613" cy="300037"/>
            <a:chOff x="4410" y="1365"/>
            <a:chExt cx="663" cy="224"/>
          </a:xfrm>
        </p:grpSpPr>
        <p:sp>
          <p:nvSpPr>
            <p:cNvPr id="94331" name="Rectangle 221"/>
            <p:cNvSpPr>
              <a:spLocks noChangeArrowheads="1"/>
            </p:cNvSpPr>
            <p:nvPr/>
          </p:nvSpPr>
          <p:spPr bwMode="auto">
            <a:xfrm>
              <a:off x="4410" y="1500"/>
              <a:ext cx="495" cy="87"/>
            </a:xfrm>
            <a:prstGeom prst="rect">
              <a:avLst/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32" name="AutoShape 222"/>
            <p:cNvSpPr>
              <a:spLocks noChangeArrowheads="1"/>
            </p:cNvSpPr>
            <p:nvPr/>
          </p:nvSpPr>
          <p:spPr bwMode="auto">
            <a:xfrm>
              <a:off x="4410" y="1369"/>
              <a:ext cx="663" cy="134"/>
            </a:xfrm>
            <a:prstGeom prst="parallelogram">
              <a:avLst>
                <a:gd name="adj" fmla="val 122778"/>
              </a:avLst>
            </a:prstGeom>
            <a:gradFill rotWithShape="1">
              <a:gsLst>
                <a:gs pos="0">
                  <a:srgbClr val="009999"/>
                </a:gs>
                <a:gs pos="100000">
                  <a:srgbClr val="FFFFFF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333" name="Freeform 223"/>
            <p:cNvSpPr>
              <a:spLocks/>
            </p:cNvSpPr>
            <p:nvPr/>
          </p:nvSpPr>
          <p:spPr bwMode="auto">
            <a:xfrm>
              <a:off x="4904" y="1365"/>
              <a:ext cx="169" cy="224"/>
            </a:xfrm>
            <a:custGeom>
              <a:avLst/>
              <a:gdLst>
                <a:gd name="T0" fmla="*/ 0 w 169"/>
                <a:gd name="T1" fmla="*/ 138 h 224"/>
                <a:gd name="T2" fmla="*/ 0 w 169"/>
                <a:gd name="T3" fmla="*/ 224 h 224"/>
                <a:gd name="T4" fmla="*/ 169 w 169"/>
                <a:gd name="T5" fmla="*/ 77 h 224"/>
                <a:gd name="T6" fmla="*/ 169 w 169"/>
                <a:gd name="T7" fmla="*/ 0 h 224"/>
                <a:gd name="T8" fmla="*/ 0 w 169"/>
                <a:gd name="T9" fmla="*/ 138 h 2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69"/>
                <a:gd name="T16" fmla="*/ 0 h 224"/>
                <a:gd name="T17" fmla="*/ 169 w 169"/>
                <a:gd name="T18" fmla="*/ 224 h 2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69" h="224">
                  <a:moveTo>
                    <a:pt x="0" y="138"/>
                  </a:moveTo>
                  <a:lnTo>
                    <a:pt x="0" y="224"/>
                  </a:lnTo>
                  <a:lnTo>
                    <a:pt x="169" y="77"/>
                  </a:lnTo>
                  <a:lnTo>
                    <a:pt x="169" y="0"/>
                  </a:lnTo>
                  <a:lnTo>
                    <a:pt x="0" y="138"/>
                  </a:lnTo>
                  <a:close/>
                </a:path>
              </a:pathLst>
            </a:custGeom>
            <a:solidFill>
              <a:srgbClr val="BBE0E3"/>
            </a:solidFill>
            <a:ln w="6350" cmpd="sng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334" name="Freeform 224"/>
            <p:cNvSpPr>
              <a:spLocks/>
            </p:cNvSpPr>
            <p:nvPr/>
          </p:nvSpPr>
          <p:spPr bwMode="auto">
            <a:xfrm>
              <a:off x="4475" y="1395"/>
              <a:ext cx="506" cy="80"/>
            </a:xfrm>
            <a:custGeom>
              <a:avLst/>
              <a:gdLst>
                <a:gd name="T0" fmla="*/ 0 w 280"/>
                <a:gd name="T1" fmla="*/ 546 h 63"/>
                <a:gd name="T2" fmla="*/ 7635 w 280"/>
                <a:gd name="T3" fmla="*/ 531 h 63"/>
                <a:gd name="T4" fmla="*/ 45061 w 280"/>
                <a:gd name="T5" fmla="*/ 0 h 63"/>
                <a:gd name="T6" fmla="*/ 57530 w 280"/>
                <a:gd name="T7" fmla="*/ 0 h 6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0"/>
                <a:gd name="T13" fmla="*/ 0 h 63"/>
                <a:gd name="T14" fmla="*/ 280 w 280"/>
                <a:gd name="T15" fmla="*/ 63 h 6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0" h="63">
                  <a:moveTo>
                    <a:pt x="0" y="63"/>
                  </a:moveTo>
                  <a:lnTo>
                    <a:pt x="37" y="62"/>
                  </a:lnTo>
                  <a:lnTo>
                    <a:pt x="219" y="0"/>
                  </a:lnTo>
                  <a:lnTo>
                    <a:pt x="280" y="0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94335" name="Freeform 225"/>
            <p:cNvSpPr>
              <a:spLocks/>
            </p:cNvSpPr>
            <p:nvPr/>
          </p:nvSpPr>
          <p:spPr bwMode="auto">
            <a:xfrm>
              <a:off x="4593" y="1391"/>
              <a:ext cx="293" cy="93"/>
            </a:xfrm>
            <a:custGeom>
              <a:avLst/>
              <a:gdLst>
                <a:gd name="T0" fmla="*/ 0 w 293"/>
                <a:gd name="T1" fmla="*/ 0 h 93"/>
                <a:gd name="T2" fmla="*/ 67 w 293"/>
                <a:gd name="T3" fmla="*/ 1 h 93"/>
                <a:gd name="T4" fmla="*/ 195 w 293"/>
                <a:gd name="T5" fmla="*/ 93 h 93"/>
                <a:gd name="T6" fmla="*/ 293 w 293"/>
                <a:gd name="T7" fmla="*/ 93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93"/>
                <a:gd name="T13" fmla="*/ 0 h 93"/>
                <a:gd name="T14" fmla="*/ 293 w 2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93" h="93">
                  <a:moveTo>
                    <a:pt x="0" y="0"/>
                  </a:moveTo>
                  <a:lnTo>
                    <a:pt x="67" y="1"/>
                  </a:lnTo>
                  <a:lnTo>
                    <a:pt x="195" y="93"/>
                  </a:lnTo>
                  <a:lnTo>
                    <a:pt x="293" y="93"/>
                  </a:lnTo>
                </a:path>
              </a:pathLst>
            </a:custGeom>
            <a:noFill/>
            <a:ln w="19050" cap="flat" cmpd="sng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53"/>
          <p:cNvGrpSpPr>
            <a:grpSpLocks/>
          </p:cNvGrpSpPr>
          <p:nvPr/>
        </p:nvGrpSpPr>
        <p:grpSpPr bwMode="auto">
          <a:xfrm>
            <a:off x="352425" y="3319463"/>
            <a:ext cx="1081088" cy="1166812"/>
            <a:chOff x="42" y="744"/>
            <a:chExt cx="681" cy="735"/>
          </a:xfrm>
        </p:grpSpPr>
        <p:grpSp>
          <p:nvGrpSpPr>
            <p:cNvPr id="94299" name="Group 54"/>
            <p:cNvGrpSpPr>
              <a:grpSpLocks/>
            </p:cNvGrpSpPr>
            <p:nvPr/>
          </p:nvGrpSpPr>
          <p:grpSpPr bwMode="auto">
            <a:xfrm>
              <a:off x="42" y="886"/>
              <a:ext cx="681" cy="468"/>
              <a:chOff x="42" y="886"/>
              <a:chExt cx="681" cy="468"/>
            </a:xfrm>
          </p:grpSpPr>
          <p:grpSp>
            <p:nvGrpSpPr>
              <p:cNvPr id="94301" name="Group 55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94326" name="Group 56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94329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330" name="Text Box 5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94327" name="Rectangle 59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328" name="Rectangle 60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4302" name="Group 61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94320" name="Group 62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4324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325" name="Text Box 6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94321" name="Group 65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4322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323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</p:grpSp>
          <p:grpSp>
            <p:nvGrpSpPr>
              <p:cNvPr id="94303" name="Group 68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4318" name="Rectangle 69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319" name="Rectangle 70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4304" name="Group 71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94305" name="Group 72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94309" name="Group 73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94312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94316" name="Rectangle 7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4317" name="Text Box 76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r>
                          <a:rPr lang="en-US" altLang="en-US" sz="100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94313" name="Group 7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4314" name="Rectangle 78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4315" name="Rectangle 7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</p:grpSp>
              </p:grpSp>
              <p:sp>
                <p:nvSpPr>
                  <p:cNvPr id="94310" name="Rectangle 80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311" name="Rectangle 81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  <p:sp>
              <p:nvSpPr>
                <p:cNvPr id="94306" name="Rectangle 82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307" name="Rectangle 83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308" name="Rectangle 84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</p:grpSp>
        <p:sp>
          <p:nvSpPr>
            <p:cNvPr id="94300" name="AutoShape 85"/>
            <p:cNvSpPr>
              <a:spLocks noChangeArrowheads="1"/>
            </p:cNvSpPr>
            <p:nvPr/>
          </p:nvSpPr>
          <p:spPr bwMode="auto">
            <a:xfrm>
              <a:off x="384" y="744"/>
              <a:ext cx="240" cy="735"/>
            </a:xfrm>
            <a:prstGeom prst="downArrow">
              <a:avLst>
                <a:gd name="adj1" fmla="val 54167"/>
                <a:gd name="adj2" fmla="val 49170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25" name="Group 86"/>
          <p:cNvGrpSpPr>
            <a:grpSpLocks/>
          </p:cNvGrpSpPr>
          <p:nvPr/>
        </p:nvGrpSpPr>
        <p:grpSpPr bwMode="auto">
          <a:xfrm>
            <a:off x="449263" y="4405313"/>
            <a:ext cx="1081087" cy="244475"/>
            <a:chOff x="504" y="3523"/>
            <a:chExt cx="681" cy="154"/>
          </a:xfrm>
        </p:grpSpPr>
        <p:grpSp>
          <p:nvGrpSpPr>
            <p:cNvPr id="94286" name="Group 87"/>
            <p:cNvGrpSpPr>
              <a:grpSpLocks/>
            </p:cNvGrpSpPr>
            <p:nvPr/>
          </p:nvGrpSpPr>
          <p:grpSpPr bwMode="auto">
            <a:xfrm>
              <a:off x="623" y="3523"/>
              <a:ext cx="510" cy="154"/>
              <a:chOff x="723" y="3453"/>
              <a:chExt cx="510" cy="154"/>
            </a:xfrm>
          </p:grpSpPr>
          <p:grpSp>
            <p:nvGrpSpPr>
              <p:cNvPr id="94290" name="Group 88"/>
              <p:cNvGrpSpPr>
                <a:grpSpLocks/>
              </p:cNvGrpSpPr>
              <p:nvPr/>
            </p:nvGrpSpPr>
            <p:grpSpPr bwMode="auto">
              <a:xfrm>
                <a:off x="836" y="3453"/>
                <a:ext cx="397" cy="154"/>
                <a:chOff x="836" y="3305"/>
                <a:chExt cx="397" cy="154"/>
              </a:xfrm>
            </p:grpSpPr>
            <p:grpSp>
              <p:nvGrpSpPr>
                <p:cNvPr id="94293" name="Group 89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4297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298" name="Text Box 9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94294" name="Group 92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429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296" name="Rectangle 94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</p:grpSp>
          <p:sp>
            <p:nvSpPr>
              <p:cNvPr id="94291" name="Rectangle 95"/>
              <p:cNvSpPr>
                <a:spLocks noChangeArrowheads="1"/>
              </p:cNvSpPr>
              <p:nvPr/>
            </p:nvSpPr>
            <p:spPr bwMode="auto">
              <a:xfrm>
                <a:off x="732" y="3484"/>
                <a:ext cx="96" cy="9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292" name="Rectangle 96"/>
              <p:cNvSpPr>
                <a:spLocks noChangeArrowheads="1"/>
              </p:cNvSpPr>
              <p:nvPr/>
            </p:nvSpPr>
            <p:spPr bwMode="auto">
              <a:xfrm>
                <a:off x="723" y="3473"/>
                <a:ext cx="480" cy="112"/>
              </a:xfrm>
              <a:prstGeom prst="rect">
                <a:avLst/>
              </a:prstGeom>
              <a:noFill/>
              <a:ln w="9525">
                <a:solidFill>
                  <a:schemeClr val="accent2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94287" name="Rectangle 97"/>
            <p:cNvSpPr>
              <a:spLocks noChangeArrowheads="1"/>
            </p:cNvSpPr>
            <p:nvPr/>
          </p:nvSpPr>
          <p:spPr bwMode="auto">
            <a:xfrm>
              <a:off x="517" y="3545"/>
              <a:ext cx="94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288" name="Rectangle 98"/>
            <p:cNvSpPr>
              <a:spLocks noChangeArrowheads="1"/>
            </p:cNvSpPr>
            <p:nvPr/>
          </p:nvSpPr>
          <p:spPr bwMode="auto">
            <a:xfrm>
              <a:off x="1115" y="3544"/>
              <a:ext cx="60" cy="10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289" name="Rectangle 99"/>
            <p:cNvSpPr>
              <a:spLocks noChangeArrowheads="1"/>
            </p:cNvSpPr>
            <p:nvPr/>
          </p:nvSpPr>
          <p:spPr bwMode="auto">
            <a:xfrm>
              <a:off x="504" y="3529"/>
              <a:ext cx="681" cy="138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30" name="Group 100"/>
          <p:cNvGrpSpPr>
            <a:grpSpLocks/>
          </p:cNvGrpSpPr>
          <p:nvPr/>
        </p:nvGrpSpPr>
        <p:grpSpPr bwMode="auto">
          <a:xfrm>
            <a:off x="1477963" y="3236913"/>
            <a:ext cx="1316037" cy="1314450"/>
            <a:chOff x="931" y="1941"/>
            <a:chExt cx="829" cy="828"/>
          </a:xfrm>
        </p:grpSpPr>
        <p:sp>
          <p:nvSpPr>
            <p:cNvPr id="94278" name="Freeform 101"/>
            <p:cNvSpPr>
              <a:spLocks/>
            </p:cNvSpPr>
            <p:nvPr/>
          </p:nvSpPr>
          <p:spPr bwMode="auto">
            <a:xfrm>
              <a:off x="1424" y="1965"/>
              <a:ext cx="336" cy="801"/>
            </a:xfrm>
            <a:custGeom>
              <a:avLst/>
              <a:gdLst>
                <a:gd name="T0" fmla="*/ 1 w 551"/>
                <a:gd name="T1" fmla="*/ 0 h 801"/>
                <a:gd name="T2" fmla="*/ 6 w 551"/>
                <a:gd name="T3" fmla="*/ 402 h 801"/>
                <a:gd name="T4" fmla="*/ 1 w 551"/>
                <a:gd name="T5" fmla="*/ 801 h 801"/>
                <a:gd name="T6" fmla="*/ 1 w 551"/>
                <a:gd name="T7" fmla="*/ 535 h 801"/>
                <a:gd name="T8" fmla="*/ 0 w 551"/>
                <a:gd name="T9" fmla="*/ 371 h 801"/>
                <a:gd name="T10" fmla="*/ 1 w 551"/>
                <a:gd name="T11" fmla="*/ 0 h 80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551"/>
                <a:gd name="T19" fmla="*/ 0 h 801"/>
                <a:gd name="T20" fmla="*/ 551 w 551"/>
                <a:gd name="T21" fmla="*/ 801 h 80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551" h="801">
                  <a:moveTo>
                    <a:pt x="14" y="0"/>
                  </a:moveTo>
                  <a:lnTo>
                    <a:pt x="551" y="402"/>
                  </a:lnTo>
                  <a:lnTo>
                    <a:pt x="6" y="801"/>
                  </a:lnTo>
                  <a:lnTo>
                    <a:pt x="13" y="535"/>
                  </a:lnTo>
                  <a:lnTo>
                    <a:pt x="0" y="371"/>
                  </a:lnTo>
                  <a:lnTo>
                    <a:pt x="14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5999"/>
                  </a:schemeClr>
                </a:gs>
                <a:gs pos="100000">
                  <a:srgbClr val="000099">
                    <a:alpha val="65999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94279" name="Group 102"/>
            <p:cNvGrpSpPr>
              <a:grpSpLocks/>
            </p:cNvGrpSpPr>
            <p:nvPr/>
          </p:nvGrpSpPr>
          <p:grpSpPr bwMode="auto">
            <a:xfrm>
              <a:off x="931" y="1941"/>
              <a:ext cx="501" cy="828"/>
              <a:chOff x="569" y="2954"/>
              <a:chExt cx="501" cy="828"/>
            </a:xfrm>
          </p:grpSpPr>
          <p:sp>
            <p:nvSpPr>
              <p:cNvPr id="94280" name="Rectangle 103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281" name="Text Box 104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600"/>
                  <a:t>DHCP</a:t>
                </a:r>
              </a:p>
              <a:p>
                <a:pPr algn="ctr"/>
                <a:r>
                  <a:rPr lang="en-US" altLang="en-US" sz="1600"/>
                  <a:t>UDP</a:t>
                </a:r>
              </a:p>
              <a:p>
                <a:pPr algn="ctr"/>
                <a:r>
                  <a:rPr lang="en-US" altLang="en-US" sz="1600"/>
                  <a:t>IP</a:t>
                </a:r>
              </a:p>
              <a:p>
                <a:pPr algn="ctr"/>
                <a:r>
                  <a:rPr lang="en-US" altLang="en-US" sz="1600"/>
                  <a:t>Eth</a:t>
                </a:r>
              </a:p>
              <a:p>
                <a:pPr algn="ctr"/>
                <a:r>
                  <a:rPr lang="en-US" altLang="en-US" sz="1600"/>
                  <a:t>Phy</a:t>
                </a:r>
              </a:p>
            </p:txBody>
          </p:sp>
          <p:sp>
            <p:nvSpPr>
              <p:cNvPr id="94282" name="Line 105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83" name="Line 106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84" name="Line 107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85" name="Line 108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49216" name="Group 145"/>
          <p:cNvGrpSpPr>
            <a:grpSpLocks/>
          </p:cNvGrpSpPr>
          <p:nvPr/>
        </p:nvGrpSpPr>
        <p:grpSpPr bwMode="auto">
          <a:xfrm>
            <a:off x="803275" y="3344863"/>
            <a:ext cx="544513" cy="244475"/>
            <a:chOff x="844" y="3337"/>
            <a:chExt cx="343" cy="154"/>
          </a:xfrm>
        </p:grpSpPr>
        <p:sp>
          <p:nvSpPr>
            <p:cNvPr id="94276" name="Rectangle 146"/>
            <p:cNvSpPr>
              <a:spLocks noChangeArrowheads="1"/>
            </p:cNvSpPr>
            <p:nvPr/>
          </p:nvSpPr>
          <p:spPr bwMode="auto">
            <a:xfrm>
              <a:off x="889" y="3370"/>
              <a:ext cx="245" cy="86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bg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94277" name="Text Box 147"/>
            <p:cNvSpPr txBox="1">
              <a:spLocks noChangeArrowheads="1"/>
            </p:cNvSpPr>
            <p:nvPr/>
          </p:nvSpPr>
          <p:spPr bwMode="auto">
            <a:xfrm>
              <a:off x="844" y="3337"/>
              <a:ext cx="343" cy="15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000">
                  <a:solidFill>
                    <a:schemeClr val="bg1"/>
                  </a:solidFill>
                </a:rPr>
                <a:t>DHCP</a:t>
              </a:r>
            </a:p>
          </p:txBody>
        </p:sp>
      </p:grpSp>
      <p:grpSp>
        <p:nvGrpSpPr>
          <p:cNvPr id="649217" name="Group 44"/>
          <p:cNvGrpSpPr>
            <a:grpSpLocks/>
          </p:cNvGrpSpPr>
          <p:nvPr/>
        </p:nvGrpSpPr>
        <p:grpSpPr bwMode="auto">
          <a:xfrm>
            <a:off x="1195388" y="1247775"/>
            <a:ext cx="976312" cy="1460500"/>
            <a:chOff x="651" y="681"/>
            <a:chExt cx="615" cy="920"/>
          </a:xfrm>
        </p:grpSpPr>
        <p:sp>
          <p:nvSpPr>
            <p:cNvPr id="94268" name="Freeform 45"/>
            <p:cNvSpPr>
              <a:spLocks/>
            </p:cNvSpPr>
            <p:nvPr/>
          </p:nvSpPr>
          <p:spPr bwMode="auto">
            <a:xfrm>
              <a:off x="662" y="698"/>
              <a:ext cx="604" cy="903"/>
            </a:xfrm>
            <a:custGeom>
              <a:avLst/>
              <a:gdLst>
                <a:gd name="T0" fmla="*/ 496 w 604"/>
                <a:gd name="T1" fmla="*/ 0 h 903"/>
                <a:gd name="T2" fmla="*/ 604 w 604"/>
                <a:gd name="T3" fmla="*/ 903 h 903"/>
                <a:gd name="T4" fmla="*/ 0 w 604"/>
                <a:gd name="T5" fmla="*/ 788 h 903"/>
                <a:gd name="T6" fmla="*/ 456 w 604"/>
                <a:gd name="T7" fmla="*/ 750 h 903"/>
                <a:gd name="T8" fmla="*/ 496 w 604"/>
                <a:gd name="T9" fmla="*/ 0 h 90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04"/>
                <a:gd name="T16" fmla="*/ 0 h 903"/>
                <a:gd name="T17" fmla="*/ 604 w 604"/>
                <a:gd name="T18" fmla="*/ 903 h 90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04" h="903">
                  <a:moveTo>
                    <a:pt x="496" y="0"/>
                  </a:moveTo>
                  <a:lnTo>
                    <a:pt x="604" y="903"/>
                  </a:lnTo>
                  <a:lnTo>
                    <a:pt x="0" y="788"/>
                  </a:lnTo>
                  <a:lnTo>
                    <a:pt x="456" y="750"/>
                  </a:lnTo>
                  <a:lnTo>
                    <a:pt x="496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alpha val="65999"/>
                  </a:schemeClr>
                </a:gs>
                <a:gs pos="100000">
                  <a:srgbClr val="000099">
                    <a:alpha val="65999"/>
                  </a:srgbClr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94269" name="Group 46"/>
            <p:cNvGrpSpPr>
              <a:grpSpLocks/>
            </p:cNvGrpSpPr>
            <p:nvPr/>
          </p:nvGrpSpPr>
          <p:grpSpPr bwMode="auto">
            <a:xfrm>
              <a:off x="651" y="681"/>
              <a:ext cx="501" cy="828"/>
              <a:chOff x="569" y="2954"/>
              <a:chExt cx="501" cy="828"/>
            </a:xfrm>
          </p:grpSpPr>
          <p:sp>
            <p:nvSpPr>
              <p:cNvPr id="94270" name="Rectangle 47"/>
              <p:cNvSpPr>
                <a:spLocks noChangeArrowheads="1"/>
              </p:cNvSpPr>
              <p:nvPr/>
            </p:nvSpPr>
            <p:spPr bwMode="auto">
              <a:xfrm>
                <a:off x="576" y="2973"/>
                <a:ext cx="493" cy="79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271" name="Text Box 48"/>
              <p:cNvSpPr txBox="1">
                <a:spLocks noChangeArrowheads="1"/>
              </p:cNvSpPr>
              <p:nvPr/>
            </p:nvSpPr>
            <p:spPr bwMode="auto">
              <a:xfrm>
                <a:off x="593" y="2954"/>
                <a:ext cx="477" cy="82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600"/>
                  <a:t>DHCP</a:t>
                </a:r>
              </a:p>
              <a:p>
                <a:pPr algn="ctr"/>
                <a:r>
                  <a:rPr lang="en-US" altLang="en-US" sz="1600"/>
                  <a:t>UDP</a:t>
                </a:r>
              </a:p>
              <a:p>
                <a:pPr algn="ctr"/>
                <a:r>
                  <a:rPr lang="en-US" altLang="en-US" sz="1600"/>
                  <a:t>IP</a:t>
                </a:r>
              </a:p>
              <a:p>
                <a:pPr algn="ctr"/>
                <a:r>
                  <a:rPr lang="en-US" altLang="en-US" sz="1600"/>
                  <a:t>Eth</a:t>
                </a:r>
              </a:p>
              <a:p>
                <a:pPr algn="ctr"/>
                <a:r>
                  <a:rPr lang="en-US" altLang="en-US" sz="1600"/>
                  <a:t>Phy</a:t>
                </a:r>
              </a:p>
            </p:txBody>
          </p:sp>
          <p:sp>
            <p:nvSpPr>
              <p:cNvPr id="94272" name="Line 49"/>
              <p:cNvSpPr>
                <a:spLocks noChangeShapeType="1"/>
              </p:cNvSpPr>
              <p:nvPr/>
            </p:nvSpPr>
            <p:spPr bwMode="auto">
              <a:xfrm>
                <a:off x="578" y="3130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73" name="Line 50"/>
              <p:cNvSpPr>
                <a:spLocks noChangeShapeType="1"/>
              </p:cNvSpPr>
              <p:nvPr/>
            </p:nvSpPr>
            <p:spPr bwMode="auto">
              <a:xfrm>
                <a:off x="575" y="3289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74" name="Line 51"/>
              <p:cNvSpPr>
                <a:spLocks noChangeShapeType="1"/>
              </p:cNvSpPr>
              <p:nvPr/>
            </p:nvSpPr>
            <p:spPr bwMode="auto">
              <a:xfrm>
                <a:off x="572" y="3448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94275" name="Line 52"/>
              <p:cNvSpPr>
                <a:spLocks noChangeShapeType="1"/>
              </p:cNvSpPr>
              <p:nvPr/>
            </p:nvSpPr>
            <p:spPr bwMode="auto">
              <a:xfrm>
                <a:off x="569" y="3607"/>
                <a:ext cx="48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649220" name="Group 109"/>
          <p:cNvGrpSpPr>
            <a:grpSpLocks/>
          </p:cNvGrpSpPr>
          <p:nvPr/>
        </p:nvGrpSpPr>
        <p:grpSpPr bwMode="auto">
          <a:xfrm>
            <a:off x="71438" y="1136650"/>
            <a:ext cx="1081087" cy="1217613"/>
            <a:chOff x="1404" y="3105"/>
            <a:chExt cx="681" cy="767"/>
          </a:xfrm>
        </p:grpSpPr>
        <p:grpSp>
          <p:nvGrpSpPr>
            <p:cNvPr id="94233" name="Group 110"/>
            <p:cNvGrpSpPr>
              <a:grpSpLocks/>
            </p:cNvGrpSpPr>
            <p:nvPr/>
          </p:nvGrpSpPr>
          <p:grpSpPr bwMode="auto">
            <a:xfrm>
              <a:off x="1404" y="3355"/>
              <a:ext cx="681" cy="468"/>
              <a:chOff x="42" y="886"/>
              <a:chExt cx="681" cy="468"/>
            </a:xfrm>
          </p:grpSpPr>
          <p:grpSp>
            <p:nvGrpSpPr>
              <p:cNvPr id="94238" name="Group 111"/>
              <p:cNvGrpSpPr>
                <a:grpSpLocks/>
              </p:cNvGrpSpPr>
              <p:nvPr/>
            </p:nvGrpSpPr>
            <p:grpSpPr bwMode="auto">
              <a:xfrm>
                <a:off x="278" y="886"/>
                <a:ext cx="397" cy="154"/>
                <a:chOff x="740" y="3209"/>
                <a:chExt cx="397" cy="154"/>
              </a:xfrm>
            </p:grpSpPr>
            <p:grpSp>
              <p:nvGrpSpPr>
                <p:cNvPr id="94263" name="Group 112"/>
                <p:cNvGrpSpPr>
                  <a:grpSpLocks/>
                </p:cNvGrpSpPr>
                <p:nvPr/>
              </p:nvGrpSpPr>
              <p:grpSpPr bwMode="auto">
                <a:xfrm>
                  <a:off x="794" y="3209"/>
                  <a:ext cx="343" cy="154"/>
                  <a:chOff x="844" y="3337"/>
                  <a:chExt cx="343" cy="154"/>
                </a:xfrm>
              </p:grpSpPr>
              <p:sp>
                <p:nvSpPr>
                  <p:cNvPr id="94266" name="Rectangle 113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267" name="Text Box 1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sp>
              <p:nvSpPr>
                <p:cNvPr id="94264" name="Rectangle 115"/>
                <p:cNvSpPr>
                  <a:spLocks noChangeArrowheads="1"/>
                </p:cNvSpPr>
                <p:nvPr/>
              </p:nvSpPr>
              <p:spPr bwMode="auto">
                <a:xfrm>
                  <a:off x="750" y="3244"/>
                  <a:ext cx="88" cy="82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265" name="Rectangle 116"/>
                <p:cNvSpPr>
                  <a:spLocks noChangeArrowheads="1"/>
                </p:cNvSpPr>
                <p:nvPr/>
              </p:nvSpPr>
              <p:spPr bwMode="auto">
                <a:xfrm>
                  <a:off x="740" y="3238"/>
                  <a:ext cx="354" cy="94"/>
                </a:xfrm>
                <a:prstGeom prst="rect">
                  <a:avLst/>
                </a:prstGeom>
                <a:noFill/>
                <a:ln w="9525">
                  <a:solidFill>
                    <a:schemeClr val="accent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4239" name="Group 117"/>
              <p:cNvGrpSpPr>
                <a:grpSpLocks/>
              </p:cNvGrpSpPr>
              <p:nvPr/>
            </p:nvGrpSpPr>
            <p:grpSpPr bwMode="auto">
              <a:xfrm>
                <a:off x="278" y="1034"/>
                <a:ext cx="397" cy="154"/>
                <a:chOff x="836" y="3305"/>
                <a:chExt cx="397" cy="154"/>
              </a:xfrm>
            </p:grpSpPr>
            <p:grpSp>
              <p:nvGrpSpPr>
                <p:cNvPr id="94257" name="Group 118"/>
                <p:cNvGrpSpPr>
                  <a:grpSpLocks/>
                </p:cNvGrpSpPr>
                <p:nvPr/>
              </p:nvGrpSpPr>
              <p:grpSpPr bwMode="auto">
                <a:xfrm>
                  <a:off x="890" y="3305"/>
                  <a:ext cx="343" cy="154"/>
                  <a:chOff x="844" y="3337"/>
                  <a:chExt cx="343" cy="154"/>
                </a:xfrm>
              </p:grpSpPr>
              <p:sp>
                <p:nvSpPr>
                  <p:cNvPr id="94261" name="Rectangle 119"/>
                  <p:cNvSpPr>
                    <a:spLocks noChangeArrowheads="1"/>
                  </p:cNvSpPr>
                  <p:nvPr/>
                </p:nvSpPr>
                <p:spPr bwMode="auto">
                  <a:xfrm>
                    <a:off x="889" y="3370"/>
                    <a:ext cx="245" cy="86"/>
                  </a:xfrm>
                  <a:prstGeom prst="rect">
                    <a:avLst/>
                  </a:prstGeom>
                  <a:solidFill>
                    <a:srgbClr val="FF0000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262" name="Text Box 12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844" y="3337"/>
                    <a:ext cx="343" cy="15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r>
                      <a:rPr lang="en-US" altLang="en-US" sz="1000">
                        <a:solidFill>
                          <a:schemeClr val="bg1"/>
                        </a:solidFill>
                      </a:rPr>
                      <a:t>DHCP</a:t>
                    </a:r>
                  </a:p>
                </p:txBody>
              </p:sp>
            </p:grpSp>
            <p:grpSp>
              <p:nvGrpSpPr>
                <p:cNvPr id="94258" name="Group 121"/>
                <p:cNvGrpSpPr>
                  <a:grpSpLocks/>
                </p:cNvGrpSpPr>
                <p:nvPr/>
              </p:nvGrpSpPr>
              <p:grpSpPr bwMode="auto">
                <a:xfrm>
                  <a:off x="836" y="3334"/>
                  <a:ext cx="354" cy="94"/>
                  <a:chOff x="836" y="3334"/>
                  <a:chExt cx="354" cy="94"/>
                </a:xfrm>
              </p:grpSpPr>
              <p:sp>
                <p:nvSpPr>
                  <p:cNvPr id="94259" name="Rectangle 122"/>
                  <p:cNvSpPr>
                    <a:spLocks noChangeArrowheads="1"/>
                  </p:cNvSpPr>
                  <p:nvPr/>
                </p:nvSpPr>
                <p:spPr bwMode="auto">
                  <a:xfrm>
                    <a:off x="846" y="3340"/>
                    <a:ext cx="88" cy="82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chemeClr val="bg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260" name="Rectangle 123"/>
                  <p:cNvSpPr>
                    <a:spLocks noChangeArrowheads="1"/>
                  </p:cNvSpPr>
                  <p:nvPr/>
                </p:nvSpPr>
                <p:spPr bwMode="auto">
                  <a:xfrm>
                    <a:off x="836" y="3334"/>
                    <a:ext cx="354" cy="94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1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</p:grpSp>
          <p:grpSp>
            <p:nvGrpSpPr>
              <p:cNvPr id="94240" name="Group 124"/>
              <p:cNvGrpSpPr>
                <a:grpSpLocks/>
              </p:cNvGrpSpPr>
              <p:nvPr/>
            </p:nvGrpSpPr>
            <p:grpSpPr bwMode="auto">
              <a:xfrm>
                <a:off x="165" y="1054"/>
                <a:ext cx="480" cy="112"/>
                <a:chOff x="627" y="3377"/>
                <a:chExt cx="480" cy="112"/>
              </a:xfrm>
            </p:grpSpPr>
            <p:sp>
              <p:nvSpPr>
                <p:cNvPr id="94255" name="Rectangle 125"/>
                <p:cNvSpPr>
                  <a:spLocks noChangeArrowheads="1"/>
                </p:cNvSpPr>
                <p:nvPr/>
              </p:nvSpPr>
              <p:spPr bwMode="auto">
                <a:xfrm>
                  <a:off x="636" y="3388"/>
                  <a:ext cx="96" cy="93"/>
                </a:xfrm>
                <a:prstGeom prst="rect">
                  <a:avLst/>
                </a:prstGeom>
                <a:solidFill>
                  <a:schemeClr val="accent2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256" name="Rectangle 126"/>
                <p:cNvSpPr>
                  <a:spLocks noChangeArrowheads="1"/>
                </p:cNvSpPr>
                <p:nvPr/>
              </p:nvSpPr>
              <p:spPr bwMode="auto">
                <a:xfrm>
                  <a:off x="627" y="3377"/>
                  <a:ext cx="480" cy="112"/>
                </a:xfrm>
                <a:prstGeom prst="rect">
                  <a:avLst/>
                </a:prstGeom>
                <a:noFill/>
                <a:ln w="9525">
                  <a:solidFill>
                    <a:schemeClr val="accent2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  <p:grpSp>
            <p:nvGrpSpPr>
              <p:cNvPr id="94241" name="Group 127"/>
              <p:cNvGrpSpPr>
                <a:grpSpLocks/>
              </p:cNvGrpSpPr>
              <p:nvPr/>
            </p:nvGrpSpPr>
            <p:grpSpPr bwMode="auto">
              <a:xfrm>
                <a:off x="42" y="1200"/>
                <a:ext cx="681" cy="154"/>
                <a:chOff x="504" y="3523"/>
                <a:chExt cx="681" cy="154"/>
              </a:xfrm>
            </p:grpSpPr>
            <p:grpSp>
              <p:nvGrpSpPr>
                <p:cNvPr id="94242" name="Group 128"/>
                <p:cNvGrpSpPr>
                  <a:grpSpLocks/>
                </p:cNvGrpSpPr>
                <p:nvPr/>
              </p:nvGrpSpPr>
              <p:grpSpPr bwMode="auto">
                <a:xfrm>
                  <a:off x="623" y="3523"/>
                  <a:ext cx="510" cy="154"/>
                  <a:chOff x="723" y="3453"/>
                  <a:chExt cx="510" cy="154"/>
                </a:xfrm>
              </p:grpSpPr>
              <p:grpSp>
                <p:nvGrpSpPr>
                  <p:cNvPr id="94246" name="Group 129"/>
                  <p:cNvGrpSpPr>
                    <a:grpSpLocks/>
                  </p:cNvGrpSpPr>
                  <p:nvPr/>
                </p:nvGrpSpPr>
                <p:grpSpPr bwMode="auto">
                  <a:xfrm>
                    <a:off x="836" y="3453"/>
                    <a:ext cx="397" cy="154"/>
                    <a:chOff x="836" y="3305"/>
                    <a:chExt cx="397" cy="154"/>
                  </a:xfrm>
                </p:grpSpPr>
                <p:grpSp>
                  <p:nvGrpSpPr>
                    <p:cNvPr id="94249" name="Group 13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90" y="3305"/>
                      <a:ext cx="343" cy="154"/>
                      <a:chOff x="844" y="3337"/>
                      <a:chExt cx="343" cy="154"/>
                    </a:xfrm>
                  </p:grpSpPr>
                  <p:sp>
                    <p:nvSpPr>
                      <p:cNvPr id="94253" name="Rectangle 13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89" y="3370"/>
                        <a:ext cx="245" cy="86"/>
                      </a:xfrm>
                      <a:prstGeom prst="rect">
                        <a:avLst/>
                      </a:prstGeom>
                      <a:solidFill>
                        <a:srgbClr val="FF0000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4254" name="Text Box 132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844" y="3337"/>
                        <a:ext cx="343" cy="15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>
                        <a:spAutoFit/>
                      </a:bodyPr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r>
                          <a:rPr lang="en-US" altLang="en-US" sz="1000">
                            <a:solidFill>
                              <a:schemeClr val="bg1"/>
                            </a:solidFill>
                          </a:rPr>
                          <a:t>DHCP</a:t>
                        </a:r>
                      </a:p>
                    </p:txBody>
                  </p:sp>
                </p:grpSp>
                <p:grpSp>
                  <p:nvGrpSpPr>
                    <p:cNvPr id="94250" name="Group 13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6" y="3334"/>
                      <a:ext cx="354" cy="94"/>
                      <a:chOff x="836" y="3334"/>
                      <a:chExt cx="354" cy="94"/>
                    </a:xfrm>
                  </p:grpSpPr>
                  <p:sp>
                    <p:nvSpPr>
                      <p:cNvPr id="94251" name="Rectangle 13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46" y="3340"/>
                        <a:ext cx="88" cy="8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ln w="9525">
                        <a:solidFill>
                          <a:schemeClr val="bg1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  <p:sp>
                    <p:nvSpPr>
                      <p:cNvPr id="94252" name="Rectangle 13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836" y="3334"/>
                        <a:ext cx="354" cy="94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accent1"/>
                        </a:solidFill>
                        <a:miter lim="800000"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1pPr>
                        <a:lvl2pPr marL="742950" indent="-28575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2pPr>
                        <a:lvl3pPr marL="11430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3pPr>
                        <a:lvl4pPr marL="16002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4pPr>
                        <a:lvl5pPr marL="2057400" indent="-228600"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sz="24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MS PGothic" panose="020B0600070205080204" pitchFamily="34" charset="-128"/>
                          </a:defRPr>
                        </a:lvl9pPr>
                      </a:lstStyle>
                      <a:p>
                        <a:endParaRPr lang="en-US" altLang="en-US" sz="1800"/>
                      </a:p>
                    </p:txBody>
                  </p:sp>
                </p:grpSp>
              </p:grpSp>
              <p:sp>
                <p:nvSpPr>
                  <p:cNvPr id="94247" name="Rectangle 136"/>
                  <p:cNvSpPr>
                    <a:spLocks noChangeArrowheads="1"/>
                  </p:cNvSpPr>
                  <p:nvPr/>
                </p:nvSpPr>
                <p:spPr bwMode="auto">
                  <a:xfrm>
                    <a:off x="732" y="3484"/>
                    <a:ext cx="96" cy="93"/>
                  </a:xfrm>
                  <a:prstGeom prst="rect">
                    <a:avLst/>
                  </a:prstGeom>
                  <a:solidFill>
                    <a:schemeClr val="accent2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  <p:sp>
                <p:nvSpPr>
                  <p:cNvPr id="94248" name="Rectangle 137"/>
                  <p:cNvSpPr>
                    <a:spLocks noChangeArrowheads="1"/>
                  </p:cNvSpPr>
                  <p:nvPr/>
                </p:nvSpPr>
                <p:spPr bwMode="auto">
                  <a:xfrm>
                    <a:off x="723" y="3473"/>
                    <a:ext cx="480" cy="112"/>
                  </a:xfrm>
                  <a:prstGeom prst="rect">
                    <a:avLst/>
                  </a:prstGeom>
                  <a:noFill/>
                  <a:ln w="9525">
                    <a:solidFill>
                      <a:schemeClr val="accent2"/>
                    </a:solidFill>
                    <a:miter lim="800000"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 sz="1800"/>
                  </a:p>
                </p:txBody>
              </p:sp>
            </p:grpSp>
            <p:sp>
              <p:nvSpPr>
                <p:cNvPr id="94243" name="Rectangle 138"/>
                <p:cNvSpPr>
                  <a:spLocks noChangeArrowheads="1"/>
                </p:cNvSpPr>
                <p:nvPr/>
              </p:nvSpPr>
              <p:spPr bwMode="auto">
                <a:xfrm>
                  <a:off x="517" y="3545"/>
                  <a:ext cx="94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244" name="Rectangle 139"/>
                <p:cNvSpPr>
                  <a:spLocks noChangeArrowheads="1"/>
                </p:cNvSpPr>
                <p:nvPr/>
              </p:nvSpPr>
              <p:spPr bwMode="auto">
                <a:xfrm>
                  <a:off x="1115" y="3544"/>
                  <a:ext cx="60" cy="108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94245" name="Rectangle 140"/>
                <p:cNvSpPr>
                  <a:spLocks noChangeArrowheads="1"/>
                </p:cNvSpPr>
                <p:nvPr/>
              </p:nvSpPr>
              <p:spPr bwMode="auto">
                <a:xfrm>
                  <a:off x="504" y="3529"/>
                  <a:ext cx="681" cy="138"/>
                </a:xfrm>
                <a:prstGeom prst="rect">
                  <a:avLst/>
                </a:prstGeom>
                <a:noFill/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</p:grpSp>
        </p:grpSp>
        <p:sp>
          <p:nvSpPr>
            <p:cNvPr id="94234" name="AutoShape 141"/>
            <p:cNvSpPr>
              <a:spLocks noChangeArrowheads="1"/>
            </p:cNvSpPr>
            <p:nvPr/>
          </p:nvSpPr>
          <p:spPr bwMode="auto">
            <a:xfrm rot="10800000">
              <a:off x="1727" y="3105"/>
              <a:ext cx="240" cy="767"/>
            </a:xfrm>
            <a:prstGeom prst="downArrow">
              <a:avLst>
                <a:gd name="adj1" fmla="val 54167"/>
                <a:gd name="adj2" fmla="val 51311"/>
              </a:avLst>
            </a:prstGeom>
            <a:gradFill rotWithShape="1">
              <a:gsLst>
                <a:gs pos="0">
                  <a:srgbClr val="FF0000">
                    <a:alpha val="25000"/>
                  </a:srgbClr>
                </a:gs>
                <a:gs pos="100000">
                  <a:srgbClr val="FF0000">
                    <a:alpha val="25000"/>
                  </a:srgb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94235" name="Group 142"/>
            <p:cNvGrpSpPr>
              <a:grpSpLocks/>
            </p:cNvGrpSpPr>
            <p:nvPr/>
          </p:nvGrpSpPr>
          <p:grpSpPr bwMode="auto">
            <a:xfrm>
              <a:off x="1695" y="3227"/>
              <a:ext cx="343" cy="154"/>
              <a:chOff x="844" y="3337"/>
              <a:chExt cx="343" cy="154"/>
            </a:xfrm>
          </p:grpSpPr>
          <p:sp>
            <p:nvSpPr>
              <p:cNvPr id="94236" name="Rectangle 143"/>
              <p:cNvSpPr>
                <a:spLocks noChangeArrowheads="1"/>
              </p:cNvSpPr>
              <p:nvPr/>
            </p:nvSpPr>
            <p:spPr bwMode="auto">
              <a:xfrm>
                <a:off x="889" y="3370"/>
                <a:ext cx="245" cy="86"/>
              </a:xfrm>
              <a:prstGeom prst="rect">
                <a:avLst/>
              </a:prstGeom>
              <a:solidFill>
                <a:srgbClr val="FF0000"/>
              </a:solidFill>
              <a:ln w="9525">
                <a:solidFill>
                  <a:schemeClr val="bg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94237" name="Text Box 144"/>
              <p:cNvSpPr txBox="1">
                <a:spLocks noChangeArrowheads="1"/>
              </p:cNvSpPr>
              <p:nvPr/>
            </p:nvSpPr>
            <p:spPr bwMode="auto">
              <a:xfrm>
                <a:off x="844" y="3337"/>
                <a:ext cx="343" cy="1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000">
                    <a:solidFill>
                      <a:schemeClr val="bg1"/>
                    </a:solidFill>
                  </a:rPr>
                  <a:t>DHCP</a:t>
                </a:r>
              </a:p>
            </p:txBody>
          </p:sp>
        </p:grpSp>
      </p:grpSp>
      <p:sp>
        <p:nvSpPr>
          <p:cNvPr id="649442" name="Rectangle 226"/>
          <p:cNvSpPr>
            <a:spLocks noChangeArrowheads="1"/>
          </p:cNvSpPr>
          <p:nvPr/>
        </p:nvSpPr>
        <p:spPr bwMode="auto">
          <a:xfrm>
            <a:off x="5136861" y="4396942"/>
            <a:ext cx="3421063" cy="136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200" dirty="0">
                <a:latin typeface="Gill Sans MT" panose="020B0502020104020203" pitchFamily="34" charset="0"/>
              </a:rPr>
              <a:t>client now knows its IP address, name and IP address of </a:t>
            </a:r>
            <a:r>
              <a:rPr lang="en-US" altLang="en-US" sz="2200" dirty="0">
                <a:solidFill>
                  <a:srgbClr val="FF0000"/>
                </a:solidFill>
                <a:latin typeface="Gill Sans MT" panose="020B0502020104020203" pitchFamily="34" charset="0"/>
              </a:rPr>
              <a:t>DNS</a:t>
            </a:r>
            <a:r>
              <a:rPr lang="en-US" altLang="en-US" sz="2200" dirty="0">
                <a:latin typeface="Gill Sans MT" panose="020B0502020104020203" pitchFamily="34" charset="0"/>
              </a:rPr>
              <a:t> server, IP address of its first-hop router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endParaRPr lang="en-US" altLang="en-US" sz="2200" dirty="0">
              <a:latin typeface="Gill Sans MT" panose="020B0502020104020203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569 0.03081 L 0.1533 0.0322 L 0.34896 -0.28446 L -0.04115 -0.28886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951" y="-159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4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64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94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9219" grpId="0" build="p"/>
      <p:bldP spid="649364" grpId="0" build="p"/>
      <p:bldP spid="649442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62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A3D6EF4D-F914-4FC9-B40F-B3B777101C3F}" type="slidenum">
              <a:rPr lang="en-US" altLang="en-US" sz="1200">
                <a:latin typeface="Tahoma" panose="020B0604030504040204" pitchFamily="34" charset="0"/>
              </a:rPr>
              <a:pPr/>
              <a:t>31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96259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538" y="857250"/>
            <a:ext cx="6856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6260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7" y="163513"/>
            <a:ext cx="8355589" cy="930275"/>
          </a:xfrm>
        </p:spPr>
        <p:txBody>
          <a:bodyPr/>
          <a:lstStyle/>
          <a:p>
            <a:r>
              <a:rPr lang="en-US" altLang="en-US" dirty="0"/>
              <a:t>IP addresses: how to get one?* </a:t>
            </a:r>
            <a:endParaRPr lang="en-US" altLang="en-US" sz="4800" dirty="0"/>
          </a:p>
        </p:txBody>
      </p:sp>
      <p:sp>
        <p:nvSpPr>
          <p:cNvPr id="962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363" y="1343025"/>
            <a:ext cx="8077200" cy="18097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CC0000"/>
                </a:solidFill>
              </a:rPr>
              <a:t>Q:</a:t>
            </a:r>
            <a:r>
              <a:rPr lang="en-US" altLang="en-US" dirty="0"/>
              <a:t> how does </a:t>
            </a:r>
            <a:r>
              <a:rPr lang="en-US" altLang="en-US" i="1" dirty="0"/>
              <a:t>network</a:t>
            </a:r>
            <a:r>
              <a:rPr lang="en-US" altLang="en-US" dirty="0"/>
              <a:t> get subnet part of IP </a:t>
            </a:r>
            <a:r>
              <a:rPr lang="en-US" altLang="en-US" dirty="0" err="1"/>
              <a:t>addr</a:t>
            </a:r>
            <a:r>
              <a:rPr lang="en-US" altLang="en-US" dirty="0"/>
              <a:t>?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CC0000"/>
                </a:solidFill>
              </a:rPr>
              <a:t>A:</a:t>
            </a:r>
            <a:r>
              <a:rPr lang="en-US" altLang="en-US" dirty="0"/>
              <a:t> gets allocated portion from its provider ISP</a:t>
            </a:r>
            <a:r>
              <a:rPr lang="ja-JP" altLang="en-US" dirty="0"/>
              <a:t>’</a:t>
            </a:r>
            <a:r>
              <a:rPr lang="en-US" altLang="ja-JP" dirty="0"/>
              <a:t>s address space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B050"/>
                </a:solidFill>
              </a:rPr>
              <a:t>See pages 342-345</a:t>
            </a:r>
          </a:p>
        </p:txBody>
      </p:sp>
      <p:sp>
        <p:nvSpPr>
          <p:cNvPr id="96262" name="Text Box 4"/>
          <p:cNvSpPr txBox="1">
            <a:spLocks noChangeArrowheads="1"/>
          </p:cNvSpPr>
          <p:nvPr/>
        </p:nvSpPr>
        <p:spPr bwMode="auto">
          <a:xfrm>
            <a:off x="592138" y="3514725"/>
            <a:ext cx="8551862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>
                <a:solidFill>
                  <a:srgbClr val="000099"/>
                </a:solidFill>
              </a:rPr>
              <a:t>ISP's block          </a:t>
            </a:r>
            <a:r>
              <a:rPr lang="en-US" altLang="en-US" sz="1800" u="sng" dirty="0">
                <a:solidFill>
                  <a:srgbClr val="000099"/>
                </a:solidFill>
              </a:rPr>
              <a:t>11001000  00010111  0001</a:t>
            </a:r>
            <a:r>
              <a:rPr lang="en-US" altLang="en-US" sz="1800" dirty="0">
                <a:solidFill>
                  <a:srgbClr val="000099"/>
                </a:solidFill>
              </a:rPr>
              <a:t>0000  00000000    200.23.16.0/20</a:t>
            </a:r>
            <a:r>
              <a:rPr lang="en-US" altLang="en-US" sz="1800" dirty="0">
                <a:solidFill>
                  <a:schemeClr val="accent2"/>
                </a:solidFill>
              </a:rPr>
              <a:t> </a:t>
            </a:r>
          </a:p>
          <a:p>
            <a:endParaRPr lang="en-US" altLang="en-US" sz="1800" dirty="0"/>
          </a:p>
          <a:p>
            <a:r>
              <a:rPr lang="en-US" altLang="en-US" sz="1800" dirty="0"/>
              <a:t>Organization 0    </a:t>
            </a:r>
            <a:r>
              <a:rPr lang="en-US" altLang="en-US" sz="1800" u="sng" dirty="0"/>
              <a:t>11001000  00010111  0001000</a:t>
            </a:r>
            <a:r>
              <a:rPr lang="en-US" altLang="en-US" sz="1800" dirty="0"/>
              <a:t>0  00000000    200.23.16.0/23 </a:t>
            </a:r>
          </a:p>
          <a:p>
            <a:r>
              <a:rPr lang="en-US" altLang="en-US" sz="1800" dirty="0"/>
              <a:t>Organization 1    </a:t>
            </a:r>
            <a:r>
              <a:rPr lang="en-US" altLang="en-US" sz="1800" u="sng" dirty="0"/>
              <a:t>11001000  00010111  0001001</a:t>
            </a:r>
            <a:r>
              <a:rPr lang="en-US" altLang="en-US" sz="1800" dirty="0"/>
              <a:t>0  00000000    200.23.18.0/23 </a:t>
            </a:r>
          </a:p>
          <a:p>
            <a:r>
              <a:rPr lang="en-US" altLang="en-US" sz="1800" dirty="0"/>
              <a:t>Organization 2    </a:t>
            </a:r>
            <a:r>
              <a:rPr lang="en-US" altLang="en-US" sz="1800" u="sng" dirty="0"/>
              <a:t>11001000  00010111  0001010</a:t>
            </a:r>
            <a:r>
              <a:rPr lang="en-US" altLang="en-US" sz="1800" dirty="0"/>
              <a:t>0  00000000    200.23.20.0/23 </a:t>
            </a:r>
          </a:p>
          <a:p>
            <a:r>
              <a:rPr lang="en-US" altLang="en-US" sz="1800" dirty="0"/>
              <a:t>   ...                                          …..                                   ….                ….</a:t>
            </a:r>
          </a:p>
          <a:p>
            <a:r>
              <a:rPr lang="en-US" altLang="en-US" sz="1800" dirty="0"/>
              <a:t>Organization 7    </a:t>
            </a:r>
            <a:r>
              <a:rPr lang="en-US" altLang="en-US" sz="1800" u="sng" dirty="0"/>
              <a:t>11001000  00010111  0001111</a:t>
            </a:r>
            <a:r>
              <a:rPr lang="en-US" altLang="en-US" sz="1800" dirty="0"/>
              <a:t>0  00000000    200.23.30.0/23</a:t>
            </a:r>
            <a:r>
              <a:rPr lang="en-US" altLang="en-US" dirty="0">
                <a:latin typeface="Times New Roman" panose="02020603050405020304" pitchFamily="18" charset="0"/>
              </a:rPr>
              <a:t> </a:t>
            </a:r>
          </a:p>
          <a:p>
            <a:endParaRPr lang="en-US" altLang="en-US" sz="1800" dirty="0">
              <a:latin typeface="Comic Sans MS" panose="030F0702030302020204" pitchFamily="66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231051" y="6351588"/>
            <a:ext cx="15183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*more ( </a:t>
            </a:r>
            <a:r>
              <a:rPr lang="en-US" b="1" dirty="0">
                <a:solidFill>
                  <a:schemeClr val="accent1"/>
                </a:solidFill>
                <a:hlinkClick r:id="rId3" action="ppaction://hlinkpres?slideindex=1&amp;slidetitle="/>
              </a:rPr>
              <a:t>++</a:t>
            </a:r>
            <a:r>
              <a:rPr lang="en-US" b="1" dirty="0">
                <a:solidFill>
                  <a:schemeClr val="accent1"/>
                </a:solidFill>
                <a:hlinkClick r:id="rId4" action="ppaction://hlinkpres?slideindex=1&amp;slidetitle="/>
              </a:rPr>
              <a:t>  </a:t>
            </a:r>
            <a:r>
              <a:rPr lang="en-US" b="1" dirty="0">
                <a:solidFill>
                  <a:schemeClr val="accent1"/>
                </a:solidFill>
              </a:rPr>
              <a:t>)</a:t>
            </a:r>
            <a:endParaRPr lang="ar-SA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1463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72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23FA372B-8DB0-4918-9A44-AC50B11E2E55}" type="slidenum">
              <a:rPr lang="en-US" altLang="en-US" sz="1200">
                <a:latin typeface="Tahoma" panose="020B0604030504040204" pitchFamily="34" charset="0"/>
              </a:rPr>
              <a:pPr/>
              <a:t>32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7283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180254"/>
            <a:ext cx="8797636" cy="985837"/>
          </a:xfrm>
        </p:spPr>
        <p:txBody>
          <a:bodyPr/>
          <a:lstStyle/>
          <a:p>
            <a:r>
              <a:rPr lang="en-US" altLang="en-US" sz="3600" dirty="0"/>
              <a:t>Hierarchical addressing: route aggregation*</a:t>
            </a:r>
            <a:endParaRPr lang="en-US" altLang="en-US" dirty="0"/>
          </a:p>
        </p:txBody>
      </p:sp>
      <p:sp>
        <p:nvSpPr>
          <p:cNvPr id="97284" name="Freeform 3"/>
          <p:cNvSpPr>
            <a:spLocks/>
          </p:cNvSpPr>
          <p:nvPr/>
        </p:nvSpPr>
        <p:spPr bwMode="auto">
          <a:xfrm>
            <a:off x="5175250" y="4121150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5" name="Line 4"/>
          <p:cNvSpPr>
            <a:spLocks noChangeShapeType="1"/>
          </p:cNvSpPr>
          <p:nvPr/>
        </p:nvSpPr>
        <p:spPr bwMode="auto">
          <a:xfrm flipV="1">
            <a:off x="2832100" y="4397375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6" name="Line 5"/>
          <p:cNvSpPr>
            <a:spLocks noChangeShapeType="1"/>
          </p:cNvSpPr>
          <p:nvPr/>
        </p:nvSpPr>
        <p:spPr bwMode="auto">
          <a:xfrm>
            <a:off x="2860675" y="3768725"/>
            <a:ext cx="7524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7" name="Line 6"/>
          <p:cNvSpPr>
            <a:spLocks noChangeShapeType="1"/>
          </p:cNvSpPr>
          <p:nvPr/>
        </p:nvSpPr>
        <p:spPr bwMode="auto">
          <a:xfrm>
            <a:off x="2927350" y="2987675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8" name="Freeform 7"/>
          <p:cNvSpPr>
            <a:spLocks/>
          </p:cNvSpPr>
          <p:nvPr/>
        </p:nvSpPr>
        <p:spPr bwMode="auto">
          <a:xfrm>
            <a:off x="3573463" y="3567113"/>
            <a:ext cx="1773237" cy="979487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89" name="Text Box 8"/>
          <p:cNvSpPr txBox="1">
            <a:spLocks noChangeArrowheads="1"/>
          </p:cNvSpPr>
          <p:nvPr/>
        </p:nvSpPr>
        <p:spPr bwMode="auto">
          <a:xfrm>
            <a:off x="5407025" y="3294063"/>
            <a:ext cx="16716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ja-JP" altLang="en-US" sz="1400"/>
              <a:t>“</a:t>
            </a:r>
            <a:r>
              <a:rPr lang="en-US" altLang="ja-JP" sz="1400"/>
              <a:t>Send me anything</a:t>
            </a:r>
          </a:p>
          <a:p>
            <a:r>
              <a:rPr lang="en-US" altLang="en-US" sz="1400"/>
              <a:t>with addresses </a:t>
            </a:r>
          </a:p>
          <a:p>
            <a:r>
              <a:rPr lang="en-US" altLang="en-US" sz="1400"/>
              <a:t>beginning </a:t>
            </a:r>
          </a:p>
          <a:p>
            <a:r>
              <a:rPr lang="en-US" altLang="en-US" sz="1400"/>
              <a:t>200.23.16.0/20</a:t>
            </a:r>
            <a:r>
              <a:rPr lang="ja-JP" altLang="en-US" sz="1400"/>
              <a:t>”</a:t>
            </a:r>
            <a:endParaRPr lang="en-US" altLang="en-US" sz="1400"/>
          </a:p>
        </p:txBody>
      </p:sp>
      <p:grpSp>
        <p:nvGrpSpPr>
          <p:cNvPr id="97290" name="Group 9"/>
          <p:cNvGrpSpPr>
            <a:grpSpLocks/>
          </p:cNvGrpSpPr>
          <p:nvPr/>
        </p:nvGrpSpPr>
        <p:grpSpPr bwMode="auto">
          <a:xfrm>
            <a:off x="758825" y="2760663"/>
            <a:ext cx="2338388" cy="404812"/>
            <a:chOff x="1004" y="1639"/>
            <a:chExt cx="1473" cy="255"/>
          </a:xfrm>
        </p:grpSpPr>
        <p:sp>
          <p:nvSpPr>
            <p:cNvPr id="97324" name="Freeform 10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5" name="Text Box 11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200.23.16.0/23</a:t>
              </a:r>
              <a:endParaRPr lang="en-US" altLang="en-US" sz="1800"/>
            </a:p>
          </p:txBody>
        </p:sp>
      </p:grpSp>
      <p:grpSp>
        <p:nvGrpSpPr>
          <p:cNvPr id="97291" name="Group 12"/>
          <p:cNvGrpSpPr>
            <a:grpSpLocks/>
          </p:cNvGrpSpPr>
          <p:nvPr/>
        </p:nvGrpSpPr>
        <p:grpSpPr bwMode="auto">
          <a:xfrm>
            <a:off x="787400" y="3351213"/>
            <a:ext cx="2338388" cy="404812"/>
            <a:chOff x="1004" y="1639"/>
            <a:chExt cx="1473" cy="255"/>
          </a:xfrm>
        </p:grpSpPr>
        <p:sp>
          <p:nvSpPr>
            <p:cNvPr id="97322" name="Freeform 13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3" name="Text Box 14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200.23.18.0/23</a:t>
              </a:r>
              <a:endParaRPr lang="en-US" altLang="en-US" sz="1800"/>
            </a:p>
          </p:txBody>
        </p:sp>
      </p:grpSp>
      <p:grpSp>
        <p:nvGrpSpPr>
          <p:cNvPr id="97292" name="Group 15"/>
          <p:cNvGrpSpPr>
            <a:grpSpLocks/>
          </p:cNvGrpSpPr>
          <p:nvPr/>
        </p:nvGrpSpPr>
        <p:grpSpPr bwMode="auto">
          <a:xfrm>
            <a:off x="701675" y="4770438"/>
            <a:ext cx="2338388" cy="404812"/>
            <a:chOff x="1004" y="1639"/>
            <a:chExt cx="1473" cy="255"/>
          </a:xfrm>
        </p:grpSpPr>
        <p:sp>
          <p:nvSpPr>
            <p:cNvPr id="97320" name="Freeform 16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21" name="Text Box 17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200.23.30.0/23</a:t>
              </a:r>
              <a:endParaRPr lang="en-US" altLang="en-US" sz="1800"/>
            </a:p>
          </p:txBody>
        </p:sp>
      </p:grpSp>
      <p:sp>
        <p:nvSpPr>
          <p:cNvPr id="97293" name="Text Box 18"/>
          <p:cNvSpPr txBox="1">
            <a:spLocks noChangeArrowheads="1"/>
          </p:cNvSpPr>
          <p:nvPr/>
        </p:nvSpPr>
        <p:spPr bwMode="auto">
          <a:xfrm>
            <a:off x="3606800" y="3998913"/>
            <a:ext cx="1506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 dirty="0"/>
              <a:t>Fly-By-Night-ISP</a:t>
            </a:r>
            <a:endParaRPr lang="en-US" altLang="en-US" sz="1800" dirty="0"/>
          </a:p>
        </p:txBody>
      </p:sp>
      <p:sp>
        <p:nvSpPr>
          <p:cNvPr id="97294" name="Freeform 19"/>
          <p:cNvSpPr>
            <a:spLocks/>
          </p:cNvSpPr>
          <p:nvPr/>
        </p:nvSpPr>
        <p:spPr bwMode="auto">
          <a:xfrm>
            <a:off x="7169150" y="3095625"/>
            <a:ext cx="1444625" cy="2714625"/>
          </a:xfrm>
          <a:custGeom>
            <a:avLst/>
            <a:gdLst>
              <a:gd name="T0" fmla="*/ 2147483647 w 910"/>
              <a:gd name="T1" fmla="*/ 2147483647 h 1710"/>
              <a:gd name="T2" fmla="*/ 2147483647 w 910"/>
              <a:gd name="T3" fmla="*/ 2147483647 h 1710"/>
              <a:gd name="T4" fmla="*/ 2147483647 w 910"/>
              <a:gd name="T5" fmla="*/ 2147483647 h 1710"/>
              <a:gd name="T6" fmla="*/ 2147483647 w 910"/>
              <a:gd name="T7" fmla="*/ 2147483647 h 1710"/>
              <a:gd name="T8" fmla="*/ 2147483647 w 910"/>
              <a:gd name="T9" fmla="*/ 2147483647 h 1710"/>
              <a:gd name="T10" fmla="*/ 2147483647 w 910"/>
              <a:gd name="T11" fmla="*/ 2147483647 h 1710"/>
              <a:gd name="T12" fmla="*/ 2147483647 w 910"/>
              <a:gd name="T13" fmla="*/ 2147483647 h 1710"/>
              <a:gd name="T14" fmla="*/ 2147483647 w 910"/>
              <a:gd name="T15" fmla="*/ 2147483647 h 1710"/>
              <a:gd name="T16" fmla="*/ 2147483647 w 910"/>
              <a:gd name="T17" fmla="*/ 2147483647 h 1710"/>
              <a:gd name="T18" fmla="*/ 2147483647 w 910"/>
              <a:gd name="T19" fmla="*/ 2147483647 h 1710"/>
              <a:gd name="T20" fmla="*/ 2147483647 w 910"/>
              <a:gd name="T21" fmla="*/ 2147483647 h 1710"/>
              <a:gd name="T22" fmla="*/ 2147483647 w 910"/>
              <a:gd name="T23" fmla="*/ 2147483647 h 171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910"/>
              <a:gd name="T37" fmla="*/ 0 h 1710"/>
              <a:gd name="T38" fmla="*/ 910 w 910"/>
              <a:gd name="T39" fmla="*/ 1710 h 171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910" h="1710">
                <a:moveTo>
                  <a:pt x="766" y="38"/>
                </a:moveTo>
                <a:cubicBezTo>
                  <a:pt x="714" y="0"/>
                  <a:pt x="520" y="186"/>
                  <a:pt x="411" y="282"/>
                </a:cubicBezTo>
                <a:cubicBezTo>
                  <a:pt x="302" y="378"/>
                  <a:pt x="180" y="490"/>
                  <a:pt x="115" y="611"/>
                </a:cubicBezTo>
                <a:cubicBezTo>
                  <a:pt x="49" y="732"/>
                  <a:pt x="0" y="907"/>
                  <a:pt x="14" y="1008"/>
                </a:cubicBezTo>
                <a:cubicBezTo>
                  <a:pt x="28" y="1108"/>
                  <a:pt x="127" y="1139"/>
                  <a:pt x="198" y="1214"/>
                </a:cubicBezTo>
                <a:cubicBezTo>
                  <a:pt x="269" y="1288"/>
                  <a:pt x="328" y="1380"/>
                  <a:pt x="435" y="1456"/>
                </a:cubicBezTo>
                <a:cubicBezTo>
                  <a:pt x="542" y="1533"/>
                  <a:pt x="768" y="1710"/>
                  <a:pt x="839" y="1674"/>
                </a:cubicBezTo>
                <a:cubicBezTo>
                  <a:pt x="910" y="1638"/>
                  <a:pt x="863" y="1328"/>
                  <a:pt x="863" y="1239"/>
                </a:cubicBezTo>
                <a:cubicBezTo>
                  <a:pt x="863" y="1150"/>
                  <a:pt x="868" y="1189"/>
                  <a:pt x="839" y="1139"/>
                </a:cubicBezTo>
                <a:cubicBezTo>
                  <a:pt x="809" y="1090"/>
                  <a:pt x="703" y="1045"/>
                  <a:pt x="684" y="940"/>
                </a:cubicBezTo>
                <a:cubicBezTo>
                  <a:pt x="665" y="835"/>
                  <a:pt x="710" y="659"/>
                  <a:pt x="724" y="509"/>
                </a:cubicBezTo>
                <a:cubicBezTo>
                  <a:pt x="738" y="359"/>
                  <a:pt x="818" y="76"/>
                  <a:pt x="766" y="38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295" name="Text Box 20"/>
          <p:cNvSpPr txBox="1">
            <a:spLocks noChangeArrowheads="1"/>
          </p:cNvSpPr>
          <p:nvPr/>
        </p:nvSpPr>
        <p:spPr bwMode="auto">
          <a:xfrm>
            <a:off x="758825" y="250348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0</a:t>
            </a:r>
          </a:p>
        </p:txBody>
      </p:sp>
      <p:sp>
        <p:nvSpPr>
          <p:cNvPr id="97296" name="Text Box 21"/>
          <p:cNvSpPr txBox="1">
            <a:spLocks noChangeArrowheads="1"/>
          </p:cNvSpPr>
          <p:nvPr/>
        </p:nvSpPr>
        <p:spPr bwMode="auto">
          <a:xfrm>
            <a:off x="787400" y="4513263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7</a:t>
            </a:r>
          </a:p>
        </p:txBody>
      </p:sp>
      <p:sp>
        <p:nvSpPr>
          <p:cNvPr id="97297" name="Text Box 22"/>
          <p:cNvSpPr txBox="1">
            <a:spLocks noChangeArrowheads="1"/>
          </p:cNvSpPr>
          <p:nvPr/>
        </p:nvSpPr>
        <p:spPr bwMode="auto">
          <a:xfrm>
            <a:off x="7407275" y="4322763"/>
            <a:ext cx="784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Internet</a:t>
            </a:r>
          </a:p>
        </p:txBody>
      </p:sp>
      <p:sp>
        <p:nvSpPr>
          <p:cNvPr id="97298" name="Text Box 23"/>
          <p:cNvSpPr txBox="1">
            <a:spLocks noChangeArrowheads="1"/>
          </p:cNvSpPr>
          <p:nvPr/>
        </p:nvSpPr>
        <p:spPr bwMode="auto">
          <a:xfrm>
            <a:off x="768350" y="315118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1</a:t>
            </a:r>
          </a:p>
        </p:txBody>
      </p:sp>
      <p:sp>
        <p:nvSpPr>
          <p:cNvPr id="97299" name="Freeform 24"/>
          <p:cNvSpPr>
            <a:spLocks/>
          </p:cNvSpPr>
          <p:nvPr/>
        </p:nvSpPr>
        <p:spPr bwMode="auto">
          <a:xfrm>
            <a:off x="3516313" y="4881563"/>
            <a:ext cx="1773237" cy="979487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0" name="Text Box 25"/>
          <p:cNvSpPr txBox="1">
            <a:spLocks noChangeArrowheads="1"/>
          </p:cNvSpPr>
          <p:nvPr/>
        </p:nvSpPr>
        <p:spPr bwMode="auto">
          <a:xfrm>
            <a:off x="3816350" y="5256213"/>
            <a:ext cx="1023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ISPs-R-Us</a:t>
            </a:r>
            <a:endParaRPr lang="en-US" altLang="en-US" sz="1800"/>
          </a:p>
        </p:txBody>
      </p:sp>
      <p:sp>
        <p:nvSpPr>
          <p:cNvPr id="97301" name="Freeform 26"/>
          <p:cNvSpPr>
            <a:spLocks/>
          </p:cNvSpPr>
          <p:nvPr/>
        </p:nvSpPr>
        <p:spPr bwMode="auto">
          <a:xfrm flipV="1">
            <a:off x="5241925" y="4902200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2" name="Line 27"/>
          <p:cNvSpPr>
            <a:spLocks noChangeShapeType="1"/>
          </p:cNvSpPr>
          <p:nvPr/>
        </p:nvSpPr>
        <p:spPr bwMode="auto">
          <a:xfrm>
            <a:off x="3032125" y="5445125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3" name="Line 28"/>
          <p:cNvSpPr>
            <a:spLocks noChangeShapeType="1"/>
          </p:cNvSpPr>
          <p:nvPr/>
        </p:nvSpPr>
        <p:spPr bwMode="auto">
          <a:xfrm flipV="1">
            <a:off x="2879725" y="5511800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4" name="Line 29"/>
          <p:cNvSpPr>
            <a:spLocks noChangeShapeType="1"/>
          </p:cNvSpPr>
          <p:nvPr/>
        </p:nvSpPr>
        <p:spPr bwMode="auto">
          <a:xfrm flipV="1">
            <a:off x="3317875" y="5759450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7305" name="Text Box 30"/>
          <p:cNvSpPr txBox="1">
            <a:spLocks noChangeArrowheads="1"/>
          </p:cNvSpPr>
          <p:nvPr/>
        </p:nvSpPr>
        <p:spPr bwMode="auto">
          <a:xfrm>
            <a:off x="5530850" y="5151438"/>
            <a:ext cx="16716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ja-JP" altLang="en-US" sz="1400"/>
              <a:t>“</a:t>
            </a:r>
            <a:r>
              <a:rPr lang="en-US" altLang="ja-JP" sz="1400"/>
              <a:t>Send me anything</a:t>
            </a:r>
          </a:p>
          <a:p>
            <a:r>
              <a:rPr lang="en-US" altLang="en-US" sz="1400"/>
              <a:t>with addresses </a:t>
            </a:r>
          </a:p>
          <a:p>
            <a:r>
              <a:rPr lang="en-US" altLang="en-US" sz="1400"/>
              <a:t>beginning </a:t>
            </a:r>
          </a:p>
          <a:p>
            <a:r>
              <a:rPr lang="en-US" altLang="en-US" sz="1400"/>
              <a:t>199.31.0.0/16</a:t>
            </a:r>
            <a:r>
              <a:rPr lang="ja-JP" altLang="en-US" sz="1400"/>
              <a:t>”</a:t>
            </a:r>
            <a:endParaRPr lang="en-US" altLang="en-US" sz="1400"/>
          </a:p>
        </p:txBody>
      </p:sp>
      <p:grpSp>
        <p:nvGrpSpPr>
          <p:cNvPr id="97306" name="Group 31"/>
          <p:cNvGrpSpPr>
            <a:grpSpLocks/>
          </p:cNvGrpSpPr>
          <p:nvPr/>
        </p:nvGrpSpPr>
        <p:grpSpPr bwMode="auto">
          <a:xfrm>
            <a:off x="806450" y="3941763"/>
            <a:ext cx="2338388" cy="404812"/>
            <a:chOff x="1004" y="1639"/>
            <a:chExt cx="1473" cy="255"/>
          </a:xfrm>
        </p:grpSpPr>
        <p:sp>
          <p:nvSpPr>
            <p:cNvPr id="97318" name="Freeform 32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7319" name="Text Box 33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200.23.20.0/23</a:t>
              </a:r>
              <a:endParaRPr lang="en-US" altLang="en-US" sz="1800"/>
            </a:p>
          </p:txBody>
        </p:sp>
      </p:grpSp>
      <p:sp>
        <p:nvSpPr>
          <p:cNvPr id="97307" name="Text Box 34"/>
          <p:cNvSpPr txBox="1">
            <a:spLocks noChangeArrowheads="1"/>
          </p:cNvSpPr>
          <p:nvPr/>
        </p:nvSpPr>
        <p:spPr bwMode="auto">
          <a:xfrm>
            <a:off x="787400" y="374173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2</a:t>
            </a:r>
          </a:p>
        </p:txBody>
      </p:sp>
      <p:grpSp>
        <p:nvGrpSpPr>
          <p:cNvPr id="97308" name="Group 35"/>
          <p:cNvGrpSpPr>
            <a:grpSpLocks/>
          </p:cNvGrpSpPr>
          <p:nvPr/>
        </p:nvGrpSpPr>
        <p:grpSpPr bwMode="auto">
          <a:xfrm>
            <a:off x="2155825" y="4198938"/>
            <a:ext cx="257175" cy="663575"/>
            <a:chOff x="870" y="2941"/>
            <a:chExt cx="162" cy="418"/>
          </a:xfrm>
        </p:grpSpPr>
        <p:sp>
          <p:nvSpPr>
            <p:cNvPr id="97315" name="Text Box 36"/>
            <p:cNvSpPr txBox="1">
              <a:spLocks noChangeArrowheads="1"/>
            </p:cNvSpPr>
            <p:nvPr/>
          </p:nvSpPr>
          <p:spPr bwMode="auto">
            <a:xfrm>
              <a:off x="872" y="2941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7316" name="Text Box 37"/>
            <p:cNvSpPr txBox="1">
              <a:spLocks noChangeArrowheads="1"/>
            </p:cNvSpPr>
            <p:nvPr/>
          </p:nvSpPr>
          <p:spPr bwMode="auto">
            <a:xfrm>
              <a:off x="870" y="3026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7317" name="Text Box 38"/>
            <p:cNvSpPr txBox="1">
              <a:spLocks noChangeArrowheads="1"/>
            </p:cNvSpPr>
            <p:nvPr/>
          </p:nvSpPr>
          <p:spPr bwMode="auto">
            <a:xfrm>
              <a:off x="871" y="3109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</p:grpSp>
      <p:grpSp>
        <p:nvGrpSpPr>
          <p:cNvPr id="97309" name="Group 39"/>
          <p:cNvGrpSpPr>
            <a:grpSpLocks/>
          </p:cNvGrpSpPr>
          <p:nvPr/>
        </p:nvGrpSpPr>
        <p:grpSpPr bwMode="auto">
          <a:xfrm>
            <a:off x="3184525" y="3903663"/>
            <a:ext cx="257175" cy="663575"/>
            <a:chOff x="870" y="2941"/>
            <a:chExt cx="162" cy="418"/>
          </a:xfrm>
        </p:grpSpPr>
        <p:sp>
          <p:nvSpPr>
            <p:cNvPr id="97312" name="Text Box 40"/>
            <p:cNvSpPr txBox="1">
              <a:spLocks noChangeArrowheads="1"/>
            </p:cNvSpPr>
            <p:nvPr/>
          </p:nvSpPr>
          <p:spPr bwMode="auto">
            <a:xfrm>
              <a:off x="872" y="2941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7313" name="Text Box 41"/>
            <p:cNvSpPr txBox="1">
              <a:spLocks noChangeArrowheads="1"/>
            </p:cNvSpPr>
            <p:nvPr/>
          </p:nvSpPr>
          <p:spPr bwMode="auto">
            <a:xfrm>
              <a:off x="870" y="3026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7314" name="Text Box 42"/>
            <p:cNvSpPr txBox="1">
              <a:spLocks noChangeArrowheads="1"/>
            </p:cNvSpPr>
            <p:nvPr/>
          </p:nvSpPr>
          <p:spPr bwMode="auto">
            <a:xfrm>
              <a:off x="871" y="3109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</p:grpSp>
      <p:sp>
        <p:nvSpPr>
          <p:cNvPr id="97310" name="Text Box 43"/>
          <p:cNvSpPr txBox="1">
            <a:spLocks noChangeArrowheads="1"/>
          </p:cNvSpPr>
          <p:nvPr/>
        </p:nvSpPr>
        <p:spPr bwMode="auto">
          <a:xfrm>
            <a:off x="164956" y="1191058"/>
            <a:ext cx="81073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dirty="0">
                <a:latin typeface="Gill Sans MT" panose="020B0502020104020203" pitchFamily="34" charset="0"/>
              </a:rPr>
              <a:t>hierarchical addressing allows efficient advertisement of routing </a:t>
            </a:r>
          </a:p>
          <a:p>
            <a:r>
              <a:rPr lang="en-US" altLang="en-US" dirty="0">
                <a:latin typeface="Gill Sans MT" panose="020B0502020104020203" pitchFamily="34" charset="0"/>
              </a:rPr>
              <a:t>information:</a:t>
            </a:r>
          </a:p>
        </p:txBody>
      </p:sp>
      <p:pic>
        <p:nvPicPr>
          <p:cNvPr id="97311" name="Picture 4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9001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مستطيل 1"/>
          <p:cNvSpPr/>
          <p:nvPr/>
        </p:nvSpPr>
        <p:spPr>
          <a:xfrm>
            <a:off x="84787" y="2134156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B050"/>
                </a:solidFill>
              </a:rPr>
              <a:t>See pages 342-345</a:t>
            </a:r>
          </a:p>
        </p:txBody>
      </p:sp>
    </p:spTree>
    <p:extLst>
      <p:ext uri="{BB962C8B-B14F-4D97-AF65-F5344CB8AC3E}">
        <p14:creationId xmlns:p14="http://schemas.microsoft.com/office/powerpoint/2010/main" val="10579223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83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A7903AFC-222F-4A13-8E59-87D9EC5B536E}" type="slidenum">
              <a:rPr lang="en-US" altLang="en-US" sz="1200">
                <a:latin typeface="Tahoma" panose="020B0604030504040204" pitchFamily="34" charset="0"/>
              </a:rPr>
              <a:pPr/>
              <a:t>33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98307" name="Freeform 45"/>
          <p:cNvSpPr>
            <a:spLocks/>
          </p:cNvSpPr>
          <p:nvPr/>
        </p:nvSpPr>
        <p:spPr bwMode="auto">
          <a:xfrm>
            <a:off x="7180263" y="3084513"/>
            <a:ext cx="1444625" cy="2714625"/>
          </a:xfrm>
          <a:custGeom>
            <a:avLst/>
            <a:gdLst>
              <a:gd name="T0" fmla="*/ 2147483647 w 910"/>
              <a:gd name="T1" fmla="*/ 2147483647 h 1710"/>
              <a:gd name="T2" fmla="*/ 2147483647 w 910"/>
              <a:gd name="T3" fmla="*/ 2147483647 h 1710"/>
              <a:gd name="T4" fmla="*/ 2147483647 w 910"/>
              <a:gd name="T5" fmla="*/ 2147483647 h 1710"/>
              <a:gd name="T6" fmla="*/ 2147483647 w 910"/>
              <a:gd name="T7" fmla="*/ 2147483647 h 1710"/>
              <a:gd name="T8" fmla="*/ 2147483647 w 910"/>
              <a:gd name="T9" fmla="*/ 2147483647 h 1710"/>
              <a:gd name="T10" fmla="*/ 2147483647 w 910"/>
              <a:gd name="T11" fmla="*/ 2147483647 h 1710"/>
              <a:gd name="T12" fmla="*/ 2147483647 w 910"/>
              <a:gd name="T13" fmla="*/ 2147483647 h 1710"/>
              <a:gd name="T14" fmla="*/ 2147483647 w 910"/>
              <a:gd name="T15" fmla="*/ 2147483647 h 1710"/>
              <a:gd name="T16" fmla="*/ 2147483647 w 910"/>
              <a:gd name="T17" fmla="*/ 2147483647 h 1710"/>
              <a:gd name="T18" fmla="*/ 2147483647 w 910"/>
              <a:gd name="T19" fmla="*/ 2147483647 h 1710"/>
              <a:gd name="T20" fmla="*/ 2147483647 w 910"/>
              <a:gd name="T21" fmla="*/ 2147483647 h 1710"/>
              <a:gd name="T22" fmla="*/ 2147483647 w 910"/>
              <a:gd name="T23" fmla="*/ 2147483647 h 171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910"/>
              <a:gd name="T37" fmla="*/ 0 h 1710"/>
              <a:gd name="T38" fmla="*/ 910 w 910"/>
              <a:gd name="T39" fmla="*/ 1710 h 171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910" h="1710">
                <a:moveTo>
                  <a:pt x="766" y="38"/>
                </a:moveTo>
                <a:cubicBezTo>
                  <a:pt x="714" y="0"/>
                  <a:pt x="520" y="186"/>
                  <a:pt x="411" y="282"/>
                </a:cubicBezTo>
                <a:cubicBezTo>
                  <a:pt x="302" y="378"/>
                  <a:pt x="180" y="490"/>
                  <a:pt x="115" y="611"/>
                </a:cubicBezTo>
                <a:cubicBezTo>
                  <a:pt x="49" y="732"/>
                  <a:pt x="0" y="907"/>
                  <a:pt x="14" y="1008"/>
                </a:cubicBezTo>
                <a:cubicBezTo>
                  <a:pt x="28" y="1108"/>
                  <a:pt x="127" y="1139"/>
                  <a:pt x="198" y="1214"/>
                </a:cubicBezTo>
                <a:cubicBezTo>
                  <a:pt x="269" y="1288"/>
                  <a:pt x="328" y="1380"/>
                  <a:pt x="435" y="1456"/>
                </a:cubicBezTo>
                <a:cubicBezTo>
                  <a:pt x="542" y="1533"/>
                  <a:pt x="768" y="1710"/>
                  <a:pt x="839" y="1674"/>
                </a:cubicBezTo>
                <a:cubicBezTo>
                  <a:pt x="910" y="1638"/>
                  <a:pt x="863" y="1328"/>
                  <a:pt x="863" y="1239"/>
                </a:cubicBezTo>
                <a:cubicBezTo>
                  <a:pt x="863" y="1150"/>
                  <a:pt x="868" y="1189"/>
                  <a:pt x="839" y="1139"/>
                </a:cubicBezTo>
                <a:cubicBezTo>
                  <a:pt x="809" y="1090"/>
                  <a:pt x="703" y="1045"/>
                  <a:pt x="684" y="940"/>
                </a:cubicBezTo>
                <a:cubicBezTo>
                  <a:pt x="665" y="835"/>
                  <a:pt x="710" y="659"/>
                  <a:pt x="724" y="509"/>
                </a:cubicBezTo>
                <a:cubicBezTo>
                  <a:pt x="738" y="359"/>
                  <a:pt x="818" y="76"/>
                  <a:pt x="766" y="38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08" name="Text Box 3"/>
          <p:cNvSpPr txBox="1">
            <a:spLocks noChangeArrowheads="1"/>
          </p:cNvSpPr>
          <p:nvPr/>
        </p:nvSpPr>
        <p:spPr bwMode="auto">
          <a:xfrm>
            <a:off x="671513" y="1463675"/>
            <a:ext cx="68611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latin typeface="Gill Sans MT" panose="020B0502020104020203" pitchFamily="34" charset="0"/>
              </a:rPr>
              <a:t>ISPs-R-Us has a more specific route to Organization 1</a:t>
            </a:r>
          </a:p>
        </p:txBody>
      </p:sp>
      <p:sp>
        <p:nvSpPr>
          <p:cNvPr id="98309" name="Freeform 4"/>
          <p:cNvSpPr>
            <a:spLocks/>
          </p:cNvSpPr>
          <p:nvPr/>
        </p:nvSpPr>
        <p:spPr bwMode="auto">
          <a:xfrm>
            <a:off x="5175250" y="4114800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0" name="Line 5"/>
          <p:cNvSpPr>
            <a:spLocks noChangeShapeType="1"/>
          </p:cNvSpPr>
          <p:nvPr/>
        </p:nvSpPr>
        <p:spPr bwMode="auto">
          <a:xfrm flipV="1">
            <a:off x="2832100" y="4391025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1" name="Line 6"/>
          <p:cNvSpPr>
            <a:spLocks noChangeShapeType="1"/>
          </p:cNvSpPr>
          <p:nvPr/>
        </p:nvSpPr>
        <p:spPr bwMode="auto">
          <a:xfrm flipV="1">
            <a:off x="3194050" y="5667375"/>
            <a:ext cx="333375" cy="247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2" name="Line 7"/>
          <p:cNvSpPr>
            <a:spLocks noChangeShapeType="1"/>
          </p:cNvSpPr>
          <p:nvPr/>
        </p:nvSpPr>
        <p:spPr bwMode="auto">
          <a:xfrm>
            <a:off x="2927350" y="2981325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3" name="Freeform 8"/>
          <p:cNvSpPr>
            <a:spLocks/>
          </p:cNvSpPr>
          <p:nvPr/>
        </p:nvSpPr>
        <p:spPr bwMode="auto">
          <a:xfrm>
            <a:off x="3573463" y="3560763"/>
            <a:ext cx="1773237" cy="979487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14" name="Text Box 9"/>
          <p:cNvSpPr txBox="1">
            <a:spLocks noChangeArrowheads="1"/>
          </p:cNvSpPr>
          <p:nvPr/>
        </p:nvSpPr>
        <p:spPr bwMode="auto">
          <a:xfrm>
            <a:off x="5407025" y="3287713"/>
            <a:ext cx="16716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ja-JP" altLang="en-US" sz="1400"/>
              <a:t>“</a:t>
            </a:r>
            <a:r>
              <a:rPr lang="en-US" altLang="ja-JP" sz="1400"/>
              <a:t>Send me anything</a:t>
            </a:r>
          </a:p>
          <a:p>
            <a:r>
              <a:rPr lang="en-US" altLang="en-US" sz="1400"/>
              <a:t>with addresses </a:t>
            </a:r>
          </a:p>
          <a:p>
            <a:r>
              <a:rPr lang="en-US" altLang="en-US" sz="1400"/>
              <a:t>beginning </a:t>
            </a:r>
          </a:p>
          <a:p>
            <a:r>
              <a:rPr lang="en-US" altLang="en-US" sz="1400" u="sng">
                <a:solidFill>
                  <a:srgbClr val="CC0000"/>
                </a:solidFill>
              </a:rPr>
              <a:t>200.23.16.0/20</a:t>
            </a:r>
            <a:r>
              <a:rPr lang="ja-JP" altLang="en-US" sz="1400"/>
              <a:t>”</a:t>
            </a:r>
            <a:endParaRPr lang="en-US" altLang="en-US" sz="1400"/>
          </a:p>
        </p:txBody>
      </p:sp>
      <p:grpSp>
        <p:nvGrpSpPr>
          <p:cNvPr id="98315" name="Group 10"/>
          <p:cNvGrpSpPr>
            <a:grpSpLocks/>
          </p:cNvGrpSpPr>
          <p:nvPr/>
        </p:nvGrpSpPr>
        <p:grpSpPr bwMode="auto">
          <a:xfrm>
            <a:off x="758825" y="2754313"/>
            <a:ext cx="2338388" cy="404812"/>
            <a:chOff x="1004" y="1639"/>
            <a:chExt cx="1473" cy="255"/>
          </a:xfrm>
        </p:grpSpPr>
        <p:sp>
          <p:nvSpPr>
            <p:cNvPr id="98348" name="Freeform 11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9" name="Text Box 12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200.23.16.0/23</a:t>
              </a:r>
              <a:endParaRPr lang="en-US" altLang="en-US" sz="1800"/>
            </a:p>
          </p:txBody>
        </p:sp>
      </p:grpSp>
      <p:grpSp>
        <p:nvGrpSpPr>
          <p:cNvPr id="98316" name="Group 13"/>
          <p:cNvGrpSpPr>
            <a:grpSpLocks/>
          </p:cNvGrpSpPr>
          <p:nvPr/>
        </p:nvGrpSpPr>
        <p:grpSpPr bwMode="auto">
          <a:xfrm>
            <a:off x="968375" y="5830888"/>
            <a:ext cx="2338388" cy="404812"/>
            <a:chOff x="1004" y="1639"/>
            <a:chExt cx="1473" cy="255"/>
          </a:xfrm>
        </p:grpSpPr>
        <p:sp>
          <p:nvSpPr>
            <p:cNvPr id="98346" name="Freeform 14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7" name="Text Box 15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200.23.18.0/23</a:t>
              </a:r>
              <a:endParaRPr lang="en-US" altLang="en-US" sz="1800"/>
            </a:p>
          </p:txBody>
        </p:sp>
      </p:grpSp>
      <p:grpSp>
        <p:nvGrpSpPr>
          <p:cNvPr id="98317" name="Group 16"/>
          <p:cNvGrpSpPr>
            <a:grpSpLocks/>
          </p:cNvGrpSpPr>
          <p:nvPr/>
        </p:nvGrpSpPr>
        <p:grpSpPr bwMode="auto">
          <a:xfrm>
            <a:off x="701675" y="4764088"/>
            <a:ext cx="2338388" cy="404812"/>
            <a:chOff x="1004" y="1639"/>
            <a:chExt cx="1473" cy="255"/>
          </a:xfrm>
        </p:grpSpPr>
        <p:sp>
          <p:nvSpPr>
            <p:cNvPr id="98344" name="Freeform 17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5" name="Text Box 18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200.23.30.0/23</a:t>
              </a:r>
              <a:endParaRPr lang="en-US" altLang="en-US" sz="1800"/>
            </a:p>
          </p:txBody>
        </p:sp>
      </p:grpSp>
      <p:sp>
        <p:nvSpPr>
          <p:cNvPr id="98318" name="Text Box 19"/>
          <p:cNvSpPr txBox="1">
            <a:spLocks noChangeArrowheads="1"/>
          </p:cNvSpPr>
          <p:nvPr/>
        </p:nvSpPr>
        <p:spPr bwMode="auto">
          <a:xfrm>
            <a:off x="3606800" y="3992563"/>
            <a:ext cx="1506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Fly-By-Night-ISP</a:t>
            </a:r>
            <a:endParaRPr lang="en-US" altLang="en-US" sz="1800"/>
          </a:p>
        </p:txBody>
      </p:sp>
      <p:sp>
        <p:nvSpPr>
          <p:cNvPr id="98319" name="Text Box 21"/>
          <p:cNvSpPr txBox="1">
            <a:spLocks noChangeArrowheads="1"/>
          </p:cNvSpPr>
          <p:nvPr/>
        </p:nvSpPr>
        <p:spPr bwMode="auto">
          <a:xfrm>
            <a:off x="758825" y="249713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0</a:t>
            </a:r>
          </a:p>
        </p:txBody>
      </p:sp>
      <p:sp>
        <p:nvSpPr>
          <p:cNvPr id="98320" name="Text Box 22"/>
          <p:cNvSpPr txBox="1">
            <a:spLocks noChangeArrowheads="1"/>
          </p:cNvSpPr>
          <p:nvPr/>
        </p:nvSpPr>
        <p:spPr bwMode="auto">
          <a:xfrm>
            <a:off x="787400" y="4506913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7</a:t>
            </a:r>
          </a:p>
        </p:txBody>
      </p:sp>
      <p:sp>
        <p:nvSpPr>
          <p:cNvPr id="98321" name="Text Box 23"/>
          <p:cNvSpPr txBox="1">
            <a:spLocks noChangeArrowheads="1"/>
          </p:cNvSpPr>
          <p:nvPr/>
        </p:nvSpPr>
        <p:spPr bwMode="auto">
          <a:xfrm>
            <a:off x="7407275" y="4316413"/>
            <a:ext cx="784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Internet</a:t>
            </a:r>
          </a:p>
        </p:txBody>
      </p:sp>
      <p:sp>
        <p:nvSpPr>
          <p:cNvPr id="98322" name="Text Box 24"/>
          <p:cNvSpPr txBox="1">
            <a:spLocks noChangeArrowheads="1"/>
          </p:cNvSpPr>
          <p:nvPr/>
        </p:nvSpPr>
        <p:spPr bwMode="auto">
          <a:xfrm>
            <a:off x="949325" y="5630863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1</a:t>
            </a:r>
          </a:p>
        </p:txBody>
      </p:sp>
      <p:sp>
        <p:nvSpPr>
          <p:cNvPr id="98323" name="Freeform 25"/>
          <p:cNvSpPr>
            <a:spLocks/>
          </p:cNvSpPr>
          <p:nvPr/>
        </p:nvSpPr>
        <p:spPr bwMode="auto">
          <a:xfrm>
            <a:off x="3516313" y="4875213"/>
            <a:ext cx="1773237" cy="979487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4" name="Text Box 26"/>
          <p:cNvSpPr txBox="1">
            <a:spLocks noChangeArrowheads="1"/>
          </p:cNvSpPr>
          <p:nvPr/>
        </p:nvSpPr>
        <p:spPr bwMode="auto">
          <a:xfrm>
            <a:off x="3816350" y="5249863"/>
            <a:ext cx="1023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ISPs-R-Us</a:t>
            </a:r>
            <a:endParaRPr lang="en-US" altLang="en-US" sz="1800"/>
          </a:p>
        </p:txBody>
      </p:sp>
      <p:sp>
        <p:nvSpPr>
          <p:cNvPr id="98325" name="Freeform 27"/>
          <p:cNvSpPr>
            <a:spLocks/>
          </p:cNvSpPr>
          <p:nvPr/>
        </p:nvSpPr>
        <p:spPr bwMode="auto">
          <a:xfrm flipV="1">
            <a:off x="5241925" y="4895850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6" name="Line 28"/>
          <p:cNvSpPr>
            <a:spLocks noChangeShapeType="1"/>
          </p:cNvSpPr>
          <p:nvPr/>
        </p:nvSpPr>
        <p:spPr bwMode="auto">
          <a:xfrm>
            <a:off x="3032125" y="5438775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7" name="Line 29"/>
          <p:cNvSpPr>
            <a:spLocks noChangeShapeType="1"/>
          </p:cNvSpPr>
          <p:nvPr/>
        </p:nvSpPr>
        <p:spPr bwMode="auto">
          <a:xfrm flipV="1">
            <a:off x="2879725" y="5505450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8" name="Line 30"/>
          <p:cNvSpPr>
            <a:spLocks noChangeShapeType="1"/>
          </p:cNvSpPr>
          <p:nvPr/>
        </p:nvSpPr>
        <p:spPr bwMode="auto">
          <a:xfrm flipV="1">
            <a:off x="3317875" y="5753100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329" name="Text Box 31"/>
          <p:cNvSpPr txBox="1">
            <a:spLocks noChangeArrowheads="1"/>
          </p:cNvSpPr>
          <p:nvPr/>
        </p:nvSpPr>
        <p:spPr bwMode="auto">
          <a:xfrm>
            <a:off x="5530850" y="5145088"/>
            <a:ext cx="208438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ja-JP" altLang="en-US" sz="1400"/>
              <a:t>“</a:t>
            </a:r>
            <a:r>
              <a:rPr lang="en-US" altLang="ja-JP" sz="1400"/>
              <a:t>Send me anything</a:t>
            </a:r>
          </a:p>
          <a:p>
            <a:r>
              <a:rPr lang="en-US" altLang="en-US" sz="1400"/>
              <a:t>with addresses </a:t>
            </a:r>
          </a:p>
          <a:p>
            <a:r>
              <a:rPr lang="en-US" altLang="en-US" sz="1400"/>
              <a:t>beginning 199.31.0.0/16</a:t>
            </a:r>
          </a:p>
          <a:p>
            <a:r>
              <a:rPr lang="en-US" altLang="en-US" sz="1400"/>
              <a:t>or </a:t>
            </a:r>
            <a:r>
              <a:rPr lang="en-US" altLang="en-US" sz="1400" u="sng">
                <a:solidFill>
                  <a:srgbClr val="CC0000"/>
                </a:solidFill>
              </a:rPr>
              <a:t>200.23.18.0/23</a:t>
            </a:r>
            <a:r>
              <a:rPr lang="ja-JP" altLang="en-US" sz="1400"/>
              <a:t>”</a:t>
            </a:r>
            <a:endParaRPr lang="en-US" altLang="en-US" sz="1400"/>
          </a:p>
        </p:txBody>
      </p:sp>
      <p:grpSp>
        <p:nvGrpSpPr>
          <p:cNvPr id="98330" name="Group 32"/>
          <p:cNvGrpSpPr>
            <a:grpSpLocks/>
          </p:cNvGrpSpPr>
          <p:nvPr/>
        </p:nvGrpSpPr>
        <p:grpSpPr bwMode="auto">
          <a:xfrm>
            <a:off x="806450" y="3935413"/>
            <a:ext cx="2338388" cy="404812"/>
            <a:chOff x="1004" y="1639"/>
            <a:chExt cx="1473" cy="255"/>
          </a:xfrm>
        </p:grpSpPr>
        <p:sp>
          <p:nvSpPr>
            <p:cNvPr id="98342" name="Freeform 33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8343" name="Text Box 34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200.23.20.0/23</a:t>
              </a:r>
              <a:endParaRPr lang="en-US" altLang="en-US" sz="1800"/>
            </a:p>
          </p:txBody>
        </p:sp>
      </p:grpSp>
      <p:sp>
        <p:nvSpPr>
          <p:cNvPr id="98331" name="Text Box 35"/>
          <p:cNvSpPr txBox="1">
            <a:spLocks noChangeArrowheads="1"/>
          </p:cNvSpPr>
          <p:nvPr/>
        </p:nvSpPr>
        <p:spPr bwMode="auto">
          <a:xfrm>
            <a:off x="787400" y="373538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Organization 2</a:t>
            </a:r>
          </a:p>
        </p:txBody>
      </p:sp>
      <p:grpSp>
        <p:nvGrpSpPr>
          <p:cNvPr id="98332" name="Group 36"/>
          <p:cNvGrpSpPr>
            <a:grpSpLocks/>
          </p:cNvGrpSpPr>
          <p:nvPr/>
        </p:nvGrpSpPr>
        <p:grpSpPr bwMode="auto">
          <a:xfrm>
            <a:off x="2155825" y="4192588"/>
            <a:ext cx="257175" cy="663575"/>
            <a:chOff x="870" y="2941"/>
            <a:chExt cx="162" cy="418"/>
          </a:xfrm>
        </p:grpSpPr>
        <p:sp>
          <p:nvSpPr>
            <p:cNvPr id="98339" name="Text Box 37"/>
            <p:cNvSpPr txBox="1">
              <a:spLocks noChangeArrowheads="1"/>
            </p:cNvSpPr>
            <p:nvPr/>
          </p:nvSpPr>
          <p:spPr bwMode="auto">
            <a:xfrm>
              <a:off x="872" y="2941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8340" name="Text Box 38"/>
            <p:cNvSpPr txBox="1">
              <a:spLocks noChangeArrowheads="1"/>
            </p:cNvSpPr>
            <p:nvPr/>
          </p:nvSpPr>
          <p:spPr bwMode="auto">
            <a:xfrm>
              <a:off x="870" y="3026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8341" name="Text Box 39"/>
            <p:cNvSpPr txBox="1">
              <a:spLocks noChangeArrowheads="1"/>
            </p:cNvSpPr>
            <p:nvPr/>
          </p:nvSpPr>
          <p:spPr bwMode="auto">
            <a:xfrm>
              <a:off x="871" y="3109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</p:grpSp>
      <p:grpSp>
        <p:nvGrpSpPr>
          <p:cNvPr id="98333" name="Group 40"/>
          <p:cNvGrpSpPr>
            <a:grpSpLocks/>
          </p:cNvGrpSpPr>
          <p:nvPr/>
        </p:nvGrpSpPr>
        <p:grpSpPr bwMode="auto">
          <a:xfrm>
            <a:off x="3184525" y="3897313"/>
            <a:ext cx="257175" cy="663575"/>
            <a:chOff x="870" y="2941"/>
            <a:chExt cx="162" cy="418"/>
          </a:xfrm>
        </p:grpSpPr>
        <p:sp>
          <p:nvSpPr>
            <p:cNvPr id="98336" name="Text Box 41"/>
            <p:cNvSpPr txBox="1">
              <a:spLocks noChangeArrowheads="1"/>
            </p:cNvSpPr>
            <p:nvPr/>
          </p:nvSpPr>
          <p:spPr bwMode="auto">
            <a:xfrm>
              <a:off x="872" y="2941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8337" name="Text Box 42"/>
            <p:cNvSpPr txBox="1">
              <a:spLocks noChangeArrowheads="1"/>
            </p:cNvSpPr>
            <p:nvPr/>
          </p:nvSpPr>
          <p:spPr bwMode="auto">
            <a:xfrm>
              <a:off x="870" y="3026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  <p:sp>
          <p:nvSpPr>
            <p:cNvPr id="98338" name="Text Box 43"/>
            <p:cNvSpPr txBox="1">
              <a:spLocks noChangeArrowheads="1"/>
            </p:cNvSpPr>
            <p:nvPr/>
          </p:nvSpPr>
          <p:spPr bwMode="auto">
            <a:xfrm>
              <a:off x="871" y="3109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1"/>
                <a:t>.</a:t>
              </a:r>
              <a:endParaRPr lang="en-US" altLang="en-US" sz="2000"/>
            </a:p>
          </p:txBody>
        </p:sp>
      </p:grpSp>
      <p:pic>
        <p:nvPicPr>
          <p:cNvPr id="98334" name="Picture 4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3" y="900113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4304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241300"/>
            <a:ext cx="8462963" cy="931863"/>
          </a:xfrm>
        </p:spPr>
        <p:txBody>
          <a:bodyPr/>
          <a:lstStyle/>
          <a:p>
            <a:pPr>
              <a:defRPr/>
            </a:pPr>
            <a:r>
              <a:rPr lang="en-US" sz="3400">
                <a:ea typeface="ＭＳ Ｐゴシック" charset="0"/>
                <a:cs typeface="+mj-cs"/>
              </a:rPr>
              <a:t>Hierarchical addressing: more specific routes</a:t>
            </a:r>
          </a:p>
        </p:txBody>
      </p:sp>
      <p:sp>
        <p:nvSpPr>
          <p:cNvPr id="47" name="مستطيل 46"/>
          <p:cNvSpPr/>
          <p:nvPr/>
        </p:nvSpPr>
        <p:spPr>
          <a:xfrm>
            <a:off x="84787" y="2134156"/>
            <a:ext cx="2198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rgbClr val="00B050"/>
                </a:solidFill>
              </a:rPr>
              <a:t>See pages 342-345</a:t>
            </a:r>
          </a:p>
        </p:txBody>
      </p:sp>
    </p:spTree>
    <p:extLst>
      <p:ext uri="{BB962C8B-B14F-4D97-AF65-F5344CB8AC3E}">
        <p14:creationId xmlns:p14="http://schemas.microsoft.com/office/powerpoint/2010/main" val="247328074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993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A589ECAF-CA11-402B-B282-1E93509DF1B6}" type="slidenum">
              <a:rPr lang="en-US" altLang="en-US" sz="1200">
                <a:latin typeface="Tahoma" panose="020B0604030504040204" pitchFamily="34" charset="0"/>
              </a:rPr>
              <a:pPr/>
              <a:t>34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99331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1000125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IP addressing: the last word...</a:t>
            </a:r>
            <a:endParaRPr lang="en-US" altLang="en-US"/>
          </a:p>
        </p:txBody>
      </p:sp>
      <p:sp>
        <p:nvSpPr>
          <p:cNvPr id="553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ea typeface="ＭＳ Ｐゴシック" charset="0"/>
                <a:cs typeface="+mn-cs"/>
              </a:rPr>
              <a:t>Q:</a:t>
            </a:r>
            <a:r>
              <a:rPr lang="en-US" dirty="0">
                <a:ea typeface="ＭＳ Ｐゴシック" charset="0"/>
                <a:cs typeface="+mn-cs"/>
              </a:rPr>
              <a:t> how does an ISP get block of addresses?</a:t>
            </a:r>
          </a:p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ea typeface="ＭＳ Ｐゴシック" charset="0"/>
                <a:cs typeface="+mn-cs"/>
              </a:rPr>
              <a:t>A:</a:t>
            </a:r>
            <a:r>
              <a:rPr lang="en-US" dirty="0">
                <a:solidFill>
                  <a:srgbClr val="FF0000"/>
                </a:solidFill>
                <a:ea typeface="ＭＳ Ｐゴシック" charset="0"/>
                <a:cs typeface="+mn-cs"/>
              </a:rPr>
              <a:t> </a:t>
            </a: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ICANN</a:t>
            </a:r>
            <a:r>
              <a:rPr lang="en-US" dirty="0">
                <a:ea typeface="ＭＳ Ｐゴシック" charset="0"/>
                <a:cs typeface="+mn-cs"/>
              </a:rPr>
              <a:t>: </a:t>
            </a: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I</a:t>
            </a:r>
            <a:r>
              <a:rPr lang="en-US" dirty="0">
                <a:ea typeface="ＭＳ Ｐゴシック" charset="0"/>
                <a:cs typeface="+mn-cs"/>
              </a:rPr>
              <a:t>nternet </a:t>
            </a: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C</a:t>
            </a:r>
            <a:r>
              <a:rPr lang="en-US" dirty="0">
                <a:ea typeface="ＭＳ Ｐゴシック" charset="0"/>
                <a:cs typeface="+mn-cs"/>
              </a:rPr>
              <a:t>orporation for </a:t>
            </a: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A</a:t>
            </a:r>
            <a:r>
              <a:rPr lang="en-US" dirty="0">
                <a:ea typeface="ＭＳ Ｐゴシック" charset="0"/>
                <a:cs typeface="+mn-cs"/>
              </a:rPr>
              <a:t>ssigned </a:t>
            </a:r>
          </a:p>
          <a:p>
            <a:pPr>
              <a:buFont typeface="Wingdings" charset="0"/>
              <a:buNone/>
              <a:defRPr/>
            </a:pPr>
            <a:r>
              <a:rPr lang="en-US" dirty="0">
                <a:ea typeface="ＭＳ Ｐゴシック" charset="0"/>
                <a:cs typeface="+mn-cs"/>
              </a:rPr>
              <a:t>     </a:t>
            </a: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N</a:t>
            </a:r>
            <a:r>
              <a:rPr lang="en-US" dirty="0">
                <a:ea typeface="ＭＳ Ｐゴシック" charset="0"/>
                <a:cs typeface="+mn-cs"/>
              </a:rPr>
              <a:t>ames and </a:t>
            </a:r>
            <a:r>
              <a:rPr lang="en-US" dirty="0">
                <a:solidFill>
                  <a:srgbClr val="000099"/>
                </a:solidFill>
                <a:ea typeface="ＭＳ Ｐゴシック" charset="0"/>
                <a:cs typeface="+mn-cs"/>
              </a:rPr>
              <a:t>N</a:t>
            </a:r>
            <a:r>
              <a:rPr lang="en-US" dirty="0">
                <a:ea typeface="ＭＳ Ｐゴシック" charset="0"/>
                <a:cs typeface="+mn-cs"/>
              </a:rPr>
              <a:t>umbers http://www.icann.org/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 dirty="0">
                <a:ea typeface="ＭＳ Ｐゴシック" charset="0"/>
              </a:rPr>
              <a:t>allocates addresses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 dirty="0">
                <a:ea typeface="ＭＳ Ｐゴシック" charset="0"/>
              </a:rPr>
              <a:t>manages DNS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 dirty="0">
                <a:ea typeface="ＭＳ Ｐゴシック" charset="0"/>
              </a:rPr>
              <a:t>assigns domain names, resolves disputes</a:t>
            </a:r>
          </a:p>
        </p:txBody>
      </p:sp>
    </p:spTree>
    <p:extLst>
      <p:ext uri="{BB962C8B-B14F-4D97-AF65-F5344CB8AC3E}">
        <p14:creationId xmlns:p14="http://schemas.microsoft.com/office/powerpoint/2010/main" val="2132000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03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33152DBB-3CE3-4B38-815E-1E18340A728D}" type="slidenum">
              <a:rPr lang="en-US" altLang="en-US" sz="1200">
                <a:latin typeface="Tahoma" panose="020B0604030504040204" pitchFamily="34" charset="0"/>
              </a:rPr>
              <a:pPr/>
              <a:t>35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0355" name="Freeform 80"/>
          <p:cNvSpPr>
            <a:spLocks/>
          </p:cNvSpPr>
          <p:nvPr/>
        </p:nvSpPr>
        <p:spPr bwMode="auto">
          <a:xfrm>
            <a:off x="4152900" y="1871663"/>
            <a:ext cx="3738563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632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8392886" cy="90805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NAT: network address translation*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sz="3600" dirty="0">
                <a:ea typeface="ＭＳ Ｐゴシック" charset="0"/>
                <a:cs typeface="+mj-cs"/>
              </a:rPr>
              <a:t>///</a:t>
            </a:r>
            <a:r>
              <a:rPr lang="en-US" sz="3600" dirty="0" err="1">
                <a:ea typeface="ＭＳ Ｐゴシック" charset="0"/>
                <a:cs typeface="+mj-cs"/>
              </a:rPr>
              <a:t>C8A</a:t>
            </a:r>
            <a:r>
              <a:rPr lang="en-US" sz="3600" dirty="0">
                <a:ea typeface="ＭＳ Ｐゴシック" charset="0"/>
                <a:cs typeface="+mj-cs"/>
              </a:rPr>
              <a:t> sun 1 Nov, </a:t>
            </a:r>
            <a:r>
              <a:rPr lang="en-US" sz="3600" dirty="0" err="1">
                <a:ea typeface="ＭＳ Ｐゴシック" charset="0"/>
                <a:cs typeface="+mj-cs"/>
              </a:rPr>
              <a:t>CA14&amp;M</a:t>
            </a:r>
            <a:r>
              <a:rPr lang="en-US" sz="3600" dirty="0">
                <a:ea typeface="ＭＳ Ｐゴシック" charset="0"/>
                <a:cs typeface="+mj-cs"/>
              </a:rPr>
              <a:t> Wed 4 Nov</a:t>
            </a:r>
            <a:endParaRPr lang="en-US" dirty="0">
              <a:ea typeface="ＭＳ Ｐゴシック" charset="0"/>
              <a:cs typeface="+mj-cs"/>
            </a:endParaRPr>
          </a:p>
        </p:txBody>
      </p:sp>
      <p:sp>
        <p:nvSpPr>
          <p:cNvPr id="100357" name="Freeform 4"/>
          <p:cNvSpPr>
            <a:spLocks/>
          </p:cNvSpPr>
          <p:nvPr/>
        </p:nvSpPr>
        <p:spPr bwMode="auto">
          <a:xfrm>
            <a:off x="0" y="2579688"/>
            <a:ext cx="3849688" cy="1425575"/>
          </a:xfrm>
          <a:custGeom>
            <a:avLst/>
            <a:gdLst>
              <a:gd name="T0" fmla="*/ 2147483647 w 2425"/>
              <a:gd name="T1" fmla="*/ 2147483647 h 898"/>
              <a:gd name="T2" fmla="*/ 2147483647 w 2425"/>
              <a:gd name="T3" fmla="*/ 2147483647 h 898"/>
              <a:gd name="T4" fmla="*/ 2147483647 w 2425"/>
              <a:gd name="T5" fmla="*/ 2147483647 h 898"/>
              <a:gd name="T6" fmla="*/ 2147483647 w 2425"/>
              <a:gd name="T7" fmla="*/ 2147483647 h 898"/>
              <a:gd name="T8" fmla="*/ 2147483647 w 2425"/>
              <a:gd name="T9" fmla="*/ 2147483647 h 898"/>
              <a:gd name="T10" fmla="*/ 2147483647 w 2425"/>
              <a:gd name="T11" fmla="*/ 2147483647 h 898"/>
              <a:gd name="T12" fmla="*/ 2147483647 w 2425"/>
              <a:gd name="T13" fmla="*/ 2147483647 h 898"/>
              <a:gd name="T14" fmla="*/ 2147483647 w 2425"/>
              <a:gd name="T15" fmla="*/ 2147483647 h 89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25"/>
              <a:gd name="T25" fmla="*/ 0 h 898"/>
              <a:gd name="T26" fmla="*/ 2425 w 2425"/>
              <a:gd name="T27" fmla="*/ 898 h 89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25" h="898">
                <a:moveTo>
                  <a:pt x="2056" y="289"/>
                </a:moveTo>
                <a:cubicBezTo>
                  <a:pt x="1826" y="223"/>
                  <a:pt x="1133" y="113"/>
                  <a:pt x="810" y="75"/>
                </a:cubicBezTo>
                <a:cubicBezTo>
                  <a:pt x="487" y="37"/>
                  <a:pt x="230" y="0"/>
                  <a:pt x="115" y="60"/>
                </a:cubicBezTo>
                <a:cubicBezTo>
                  <a:pt x="0" y="120"/>
                  <a:pt x="121" y="301"/>
                  <a:pt x="121" y="433"/>
                </a:cubicBezTo>
                <a:cubicBezTo>
                  <a:pt x="121" y="565"/>
                  <a:pt x="25" y="802"/>
                  <a:pt x="115" y="850"/>
                </a:cubicBezTo>
                <a:cubicBezTo>
                  <a:pt x="205" y="898"/>
                  <a:pt x="316" y="784"/>
                  <a:pt x="662" y="721"/>
                </a:cubicBezTo>
                <a:cubicBezTo>
                  <a:pt x="1008" y="658"/>
                  <a:pt x="1961" y="544"/>
                  <a:pt x="2193" y="472"/>
                </a:cubicBezTo>
                <a:cubicBezTo>
                  <a:pt x="2425" y="400"/>
                  <a:pt x="2292" y="327"/>
                  <a:pt x="2056" y="289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Line 8"/>
          <p:cNvSpPr>
            <a:spLocks noChangeShapeType="1"/>
          </p:cNvSpPr>
          <p:nvPr/>
        </p:nvSpPr>
        <p:spPr bwMode="auto">
          <a:xfrm flipV="1">
            <a:off x="4267200" y="3182938"/>
            <a:ext cx="1214438" cy="11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59" name="Line 9"/>
          <p:cNvSpPr>
            <a:spLocks noChangeShapeType="1"/>
          </p:cNvSpPr>
          <p:nvPr/>
        </p:nvSpPr>
        <p:spPr bwMode="auto">
          <a:xfrm flipH="1">
            <a:off x="7010400" y="3233738"/>
            <a:ext cx="3000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0" name="Line 10"/>
          <p:cNvSpPr>
            <a:spLocks noChangeShapeType="1"/>
          </p:cNvSpPr>
          <p:nvPr/>
        </p:nvSpPr>
        <p:spPr bwMode="auto">
          <a:xfrm>
            <a:off x="7107238" y="2446338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1" name="Line 11"/>
          <p:cNvSpPr>
            <a:spLocks noChangeShapeType="1"/>
          </p:cNvSpPr>
          <p:nvPr/>
        </p:nvSpPr>
        <p:spPr bwMode="auto">
          <a:xfrm flipV="1">
            <a:off x="7113588" y="3951288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2" name="Text Box 12"/>
          <p:cNvSpPr txBox="1">
            <a:spLocks noChangeArrowheads="1"/>
          </p:cNvSpPr>
          <p:nvPr/>
        </p:nvSpPr>
        <p:spPr bwMode="auto">
          <a:xfrm>
            <a:off x="7732713" y="2176463"/>
            <a:ext cx="919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10.0.0.1</a:t>
            </a:r>
          </a:p>
        </p:txBody>
      </p:sp>
      <p:sp>
        <p:nvSpPr>
          <p:cNvPr id="100363" name="Text Box 13"/>
          <p:cNvSpPr txBox="1">
            <a:spLocks noChangeArrowheads="1"/>
          </p:cNvSpPr>
          <p:nvPr/>
        </p:nvSpPr>
        <p:spPr bwMode="auto">
          <a:xfrm>
            <a:off x="7859713" y="2944813"/>
            <a:ext cx="919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10.0.0.2</a:t>
            </a:r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7810500" y="3751263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10.0.0.3</a:t>
            </a:r>
          </a:p>
        </p:txBody>
      </p:sp>
      <p:sp>
        <p:nvSpPr>
          <p:cNvPr id="100365" name="Text Box 15"/>
          <p:cNvSpPr txBox="1">
            <a:spLocks noChangeArrowheads="1"/>
          </p:cNvSpPr>
          <p:nvPr/>
        </p:nvSpPr>
        <p:spPr bwMode="auto">
          <a:xfrm>
            <a:off x="4217988" y="2667000"/>
            <a:ext cx="91916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10.0.0.4</a:t>
            </a:r>
          </a:p>
        </p:txBody>
      </p:sp>
      <p:sp>
        <p:nvSpPr>
          <p:cNvPr id="100366" name="Line 16"/>
          <p:cNvSpPr>
            <a:spLocks noChangeShapeType="1"/>
          </p:cNvSpPr>
          <p:nvPr/>
        </p:nvSpPr>
        <p:spPr bwMode="auto">
          <a:xfrm flipH="1">
            <a:off x="4341813" y="2944813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7" name="Text Box 17"/>
          <p:cNvSpPr txBox="1">
            <a:spLocks noChangeArrowheads="1"/>
          </p:cNvSpPr>
          <p:nvPr/>
        </p:nvSpPr>
        <p:spPr bwMode="auto">
          <a:xfrm>
            <a:off x="1950028" y="3282661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 b="1" dirty="0"/>
              <a:t>138.76.29.7</a:t>
            </a:r>
          </a:p>
        </p:txBody>
      </p:sp>
      <p:sp>
        <p:nvSpPr>
          <p:cNvPr id="100368" name="Line 18"/>
          <p:cNvSpPr>
            <a:spLocks noChangeShapeType="1"/>
          </p:cNvSpPr>
          <p:nvPr/>
        </p:nvSpPr>
        <p:spPr bwMode="auto">
          <a:xfrm flipH="1">
            <a:off x="3502025" y="3271838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69" name="Line 79"/>
          <p:cNvSpPr>
            <a:spLocks noChangeShapeType="1"/>
          </p:cNvSpPr>
          <p:nvPr/>
        </p:nvSpPr>
        <p:spPr bwMode="auto">
          <a:xfrm>
            <a:off x="706438" y="322262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0" name="Text Box 81"/>
          <p:cNvSpPr txBox="1">
            <a:spLocks noChangeArrowheads="1"/>
          </p:cNvSpPr>
          <p:nvPr/>
        </p:nvSpPr>
        <p:spPr bwMode="auto">
          <a:xfrm>
            <a:off x="4694747" y="1385029"/>
            <a:ext cx="230063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800" dirty="0"/>
              <a:t>local network</a:t>
            </a:r>
          </a:p>
          <a:p>
            <a:pPr algn="ctr"/>
            <a:r>
              <a:rPr lang="en-US" altLang="en-US" sz="1800" dirty="0"/>
              <a:t>(e.g., home network)</a:t>
            </a:r>
          </a:p>
          <a:p>
            <a:pPr algn="ctr"/>
            <a:r>
              <a:rPr lang="en-US" altLang="en-US" sz="1800" dirty="0"/>
              <a:t>10.0.0/24  *</a:t>
            </a:r>
          </a:p>
          <a:p>
            <a:pPr algn="ctr"/>
            <a:r>
              <a:rPr lang="en-US" altLang="en-US" sz="1800" b="1" dirty="0">
                <a:solidFill>
                  <a:srgbClr val="00B050"/>
                </a:solidFill>
              </a:rPr>
              <a:t>= 10.0.0.0/24</a:t>
            </a:r>
          </a:p>
        </p:txBody>
      </p:sp>
      <p:sp>
        <p:nvSpPr>
          <p:cNvPr id="100371" name="Line 82"/>
          <p:cNvSpPr>
            <a:spLocks noChangeShapeType="1"/>
          </p:cNvSpPr>
          <p:nvPr/>
        </p:nvSpPr>
        <p:spPr bwMode="auto">
          <a:xfrm>
            <a:off x="69850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2" name="Line 83"/>
          <p:cNvSpPr>
            <a:spLocks noChangeShapeType="1"/>
          </p:cNvSpPr>
          <p:nvPr/>
        </p:nvSpPr>
        <p:spPr bwMode="auto">
          <a:xfrm>
            <a:off x="4033838" y="1760538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3" name="Line 84"/>
          <p:cNvSpPr>
            <a:spLocks noChangeShapeType="1"/>
          </p:cNvSpPr>
          <p:nvPr/>
        </p:nvSpPr>
        <p:spPr bwMode="auto">
          <a:xfrm flipH="1" flipV="1">
            <a:off x="4173538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4" name="Line 86"/>
          <p:cNvSpPr>
            <a:spLocks noChangeShapeType="1"/>
          </p:cNvSpPr>
          <p:nvPr/>
        </p:nvSpPr>
        <p:spPr bwMode="auto">
          <a:xfrm>
            <a:off x="25781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5" name="Line 87"/>
          <p:cNvSpPr>
            <a:spLocks noChangeShapeType="1"/>
          </p:cNvSpPr>
          <p:nvPr/>
        </p:nvSpPr>
        <p:spPr bwMode="auto">
          <a:xfrm flipH="1" flipV="1">
            <a:off x="766763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76" name="Text Box 88"/>
          <p:cNvSpPr txBox="1">
            <a:spLocks noChangeArrowheads="1"/>
          </p:cNvSpPr>
          <p:nvPr/>
        </p:nvSpPr>
        <p:spPr bwMode="auto">
          <a:xfrm>
            <a:off x="1654175" y="1662113"/>
            <a:ext cx="9588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800"/>
              <a:t>rest of</a:t>
            </a:r>
          </a:p>
          <a:p>
            <a:pPr algn="ctr"/>
            <a:r>
              <a:rPr lang="en-US" altLang="en-US" sz="1800"/>
              <a:t>Internet</a:t>
            </a:r>
          </a:p>
        </p:txBody>
      </p:sp>
      <p:sp>
        <p:nvSpPr>
          <p:cNvPr id="100377" name="Text Box 90"/>
          <p:cNvSpPr txBox="1">
            <a:spLocks noChangeArrowheads="1"/>
          </p:cNvSpPr>
          <p:nvPr/>
        </p:nvSpPr>
        <p:spPr bwMode="auto">
          <a:xfrm>
            <a:off x="4260850" y="4741863"/>
            <a:ext cx="3763963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dirty="0">
                <a:latin typeface="Gill Sans MT" panose="020B0502020104020203" pitchFamily="34" charset="0"/>
              </a:rPr>
              <a:t>datagrams with source or </a:t>
            </a:r>
          </a:p>
          <a:p>
            <a:pPr>
              <a:lnSpc>
                <a:spcPct val="85000"/>
              </a:lnSpc>
            </a:pPr>
            <a:r>
              <a:rPr lang="en-US" altLang="en-US" dirty="0">
                <a:latin typeface="Gill Sans MT" panose="020B0502020104020203" pitchFamily="34" charset="0"/>
              </a:rPr>
              <a:t>destination in this network</a:t>
            </a:r>
          </a:p>
          <a:p>
            <a:pPr>
              <a:lnSpc>
                <a:spcPct val="85000"/>
              </a:lnSpc>
            </a:pPr>
            <a:r>
              <a:rPr lang="en-US" altLang="en-US" dirty="0">
                <a:latin typeface="Gill Sans MT" panose="020B0502020104020203" pitchFamily="34" charset="0"/>
              </a:rPr>
              <a:t>have 10.0.0/24 address for </a:t>
            </a:r>
          </a:p>
          <a:p>
            <a:pPr>
              <a:lnSpc>
                <a:spcPct val="85000"/>
              </a:lnSpc>
            </a:pPr>
            <a:r>
              <a:rPr lang="en-US" altLang="en-US" dirty="0">
                <a:latin typeface="Gill Sans MT" panose="020B0502020104020203" pitchFamily="34" charset="0"/>
              </a:rPr>
              <a:t>source, destination (as usual)</a:t>
            </a:r>
          </a:p>
        </p:txBody>
      </p:sp>
      <p:sp>
        <p:nvSpPr>
          <p:cNvPr id="100378" name="Text Box 92"/>
          <p:cNvSpPr txBox="1">
            <a:spLocks noChangeArrowheads="1"/>
          </p:cNvSpPr>
          <p:nvPr/>
        </p:nvSpPr>
        <p:spPr bwMode="auto">
          <a:xfrm>
            <a:off x="0" y="4372552"/>
            <a:ext cx="3684588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>
              <a:lnSpc>
                <a:spcPct val="85000"/>
              </a:lnSpc>
            </a:pPr>
            <a:r>
              <a:rPr lang="en-US" altLang="en-US" i="1" dirty="0">
                <a:solidFill>
                  <a:srgbClr val="CC0000"/>
                </a:solidFill>
                <a:latin typeface="Gill Sans MT" panose="020B0502020104020203" pitchFamily="34" charset="0"/>
              </a:rPr>
              <a:t>all</a:t>
            </a:r>
            <a:r>
              <a:rPr lang="en-US" altLang="en-US" dirty="0">
                <a:solidFill>
                  <a:srgbClr val="CC0000"/>
                </a:solidFill>
                <a:latin typeface="Gill Sans MT" panose="020B0502020104020203" pitchFamily="34" charset="0"/>
              </a:rPr>
              <a:t> </a:t>
            </a:r>
            <a:r>
              <a:rPr lang="en-US" altLang="en-US" dirty="0">
                <a:latin typeface="Gill Sans MT" panose="020B0502020104020203" pitchFamily="34" charset="0"/>
              </a:rPr>
              <a:t>datagrams </a:t>
            </a:r>
            <a:r>
              <a:rPr lang="en-US" altLang="en-US" i="1" dirty="0">
                <a:solidFill>
                  <a:srgbClr val="CC0000"/>
                </a:solidFill>
                <a:latin typeface="Gill Sans MT" panose="020B0502020104020203" pitchFamily="34" charset="0"/>
              </a:rPr>
              <a:t>leaving</a:t>
            </a:r>
            <a:r>
              <a:rPr lang="en-US" altLang="en-US" dirty="0">
                <a:latin typeface="Gill Sans MT" panose="020B0502020104020203" pitchFamily="34" charset="0"/>
              </a:rPr>
              <a:t> local</a:t>
            </a:r>
          </a:p>
          <a:p>
            <a:pPr algn="r">
              <a:lnSpc>
                <a:spcPct val="85000"/>
              </a:lnSpc>
            </a:pPr>
            <a:r>
              <a:rPr lang="en-US" altLang="en-US" dirty="0">
                <a:latin typeface="Gill Sans MT" panose="020B0502020104020203" pitchFamily="34" charset="0"/>
              </a:rPr>
              <a:t>network have </a:t>
            </a:r>
            <a:r>
              <a:rPr lang="en-US" altLang="en-US" i="1" dirty="0">
                <a:solidFill>
                  <a:srgbClr val="CC0000"/>
                </a:solidFill>
                <a:latin typeface="Gill Sans MT" panose="020B0502020104020203" pitchFamily="34" charset="0"/>
              </a:rPr>
              <a:t>same</a:t>
            </a:r>
            <a:r>
              <a:rPr lang="en-US" altLang="en-US" dirty="0">
                <a:latin typeface="Gill Sans MT" panose="020B0502020104020203" pitchFamily="34" charset="0"/>
              </a:rPr>
              <a:t> single source NAT IP address: </a:t>
            </a:r>
            <a:r>
              <a:rPr lang="en-US" altLang="en-US" dirty="0" err="1">
                <a:latin typeface="Gill Sans MT" panose="020B0502020104020203" pitchFamily="34" charset="0"/>
              </a:rPr>
              <a:t>138.76.29.7,different</a:t>
            </a:r>
            <a:r>
              <a:rPr lang="en-US" altLang="en-US" dirty="0">
                <a:latin typeface="Gill Sans MT" panose="020B0502020104020203" pitchFamily="34" charset="0"/>
              </a:rPr>
              <a:t> source port numbers</a:t>
            </a:r>
          </a:p>
        </p:txBody>
      </p:sp>
      <p:pic>
        <p:nvPicPr>
          <p:cNvPr id="100379" name="Picture 9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9223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0380" name="Line 96"/>
          <p:cNvSpPr>
            <a:spLocks noChangeShapeType="1"/>
          </p:cNvSpPr>
          <p:nvPr/>
        </p:nvSpPr>
        <p:spPr bwMode="auto">
          <a:xfrm flipV="1">
            <a:off x="4818063" y="3344863"/>
            <a:ext cx="668337" cy="142716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0381" name="Line 97"/>
          <p:cNvSpPr>
            <a:spLocks noChangeShapeType="1"/>
          </p:cNvSpPr>
          <p:nvPr/>
        </p:nvSpPr>
        <p:spPr bwMode="auto">
          <a:xfrm flipV="1">
            <a:off x="2382982" y="3308349"/>
            <a:ext cx="992043" cy="1028123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0382" name="Group 98"/>
          <p:cNvGrpSpPr>
            <a:grpSpLocks/>
          </p:cNvGrpSpPr>
          <p:nvPr/>
        </p:nvGrpSpPr>
        <p:grpSpPr bwMode="auto">
          <a:xfrm>
            <a:off x="3633788" y="3059113"/>
            <a:ext cx="900112" cy="347662"/>
            <a:chOff x="4396" y="1245"/>
            <a:chExt cx="672" cy="248"/>
          </a:xfrm>
        </p:grpSpPr>
        <p:sp>
          <p:nvSpPr>
            <p:cNvPr id="10039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039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039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00395" name="Group 10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0398" name="Freeform 10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399" name="Freeform 10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28575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0396" name="Line 105"/>
            <p:cNvSpPr>
              <a:spLocks noChangeShapeType="1"/>
            </p:cNvSpPr>
            <p:nvPr/>
          </p:nvSpPr>
          <p:spPr bwMode="auto">
            <a:xfrm>
              <a:off x="4400" y="1321"/>
              <a:ext cx="0" cy="109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0397" name="Line 106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383" name="Group 107"/>
          <p:cNvGrpSpPr>
            <a:grpSpLocks/>
          </p:cNvGrpSpPr>
          <p:nvPr/>
        </p:nvGrpSpPr>
        <p:grpSpPr bwMode="auto">
          <a:xfrm flipH="1">
            <a:off x="7207250" y="2239963"/>
            <a:ext cx="641350" cy="558800"/>
            <a:chOff x="-44" y="1473"/>
            <a:chExt cx="981" cy="1105"/>
          </a:xfrm>
        </p:grpSpPr>
        <p:pic>
          <p:nvPicPr>
            <p:cNvPr id="100390" name="Picture 108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391" name="Freeform 109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384" name="Group 110"/>
          <p:cNvGrpSpPr>
            <a:grpSpLocks/>
          </p:cNvGrpSpPr>
          <p:nvPr/>
        </p:nvGrpSpPr>
        <p:grpSpPr bwMode="auto">
          <a:xfrm flipH="1">
            <a:off x="7246938" y="2916238"/>
            <a:ext cx="641350" cy="558800"/>
            <a:chOff x="-44" y="1473"/>
            <a:chExt cx="981" cy="1105"/>
          </a:xfrm>
        </p:grpSpPr>
        <p:pic>
          <p:nvPicPr>
            <p:cNvPr id="100388" name="Picture 111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389" name="Freeform 112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385" name="Group 113"/>
          <p:cNvGrpSpPr>
            <a:grpSpLocks/>
          </p:cNvGrpSpPr>
          <p:nvPr/>
        </p:nvGrpSpPr>
        <p:grpSpPr bwMode="auto">
          <a:xfrm flipH="1">
            <a:off x="7254875" y="3670300"/>
            <a:ext cx="641350" cy="558800"/>
            <a:chOff x="-44" y="1473"/>
            <a:chExt cx="981" cy="1105"/>
          </a:xfrm>
        </p:grpSpPr>
        <p:pic>
          <p:nvPicPr>
            <p:cNvPr id="100386" name="Picture 114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0387" name="Freeform 115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1809963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13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B798E2C2-02F0-4B0C-B1FC-9FC1E501D8C1}" type="slidenum">
              <a:rPr lang="en-US" altLang="en-US" sz="1200">
                <a:latin typeface="Tahoma" panose="020B0604030504040204" pitchFamily="34" charset="0"/>
              </a:rPr>
              <a:pPr/>
              <a:t>36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5763" y="1600200"/>
            <a:ext cx="8418512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CC0000"/>
                </a:solidFill>
              </a:rPr>
              <a:t>motivation:</a:t>
            </a:r>
            <a:r>
              <a:rPr lang="en-US" altLang="en-US"/>
              <a:t> local network uses just one IP address as far as outside world is concerned:</a:t>
            </a:r>
          </a:p>
          <a:p>
            <a:pPr lvl="1"/>
            <a:r>
              <a:rPr lang="en-US" altLang="en-US" sz="2800"/>
              <a:t>range of addresses not needed from ISP:  just one IP address for all devices</a:t>
            </a:r>
          </a:p>
          <a:p>
            <a:pPr lvl="1"/>
            <a:r>
              <a:rPr lang="en-US" altLang="en-US" sz="2800"/>
              <a:t>can change addresses of devices in local network without notifying outside world</a:t>
            </a:r>
          </a:p>
          <a:p>
            <a:pPr lvl="1"/>
            <a:r>
              <a:rPr lang="en-US" altLang="en-US" sz="2800"/>
              <a:t>can change ISP without changing addresses of devices in local network</a:t>
            </a:r>
          </a:p>
          <a:p>
            <a:pPr lvl="1"/>
            <a:r>
              <a:rPr lang="en-US" altLang="en-US" sz="2800"/>
              <a:t>devices inside local net not explicitly addressable, visible by outside world (a security plus)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/>
          </a:p>
        </p:txBody>
      </p:sp>
      <p:sp>
        <p:nvSpPr>
          <p:cNvPr id="57349" name="Rectangle 8"/>
          <p:cNvSpPr>
            <a:spLocks noGrp="1" noChangeArrowheads="1"/>
          </p:cNvSpPr>
          <p:nvPr>
            <p:ph type="title"/>
          </p:nvPr>
        </p:nvSpPr>
        <p:spPr>
          <a:xfrm>
            <a:off x="360218" y="216333"/>
            <a:ext cx="8659091" cy="90805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NAT: network address translation</a:t>
            </a:r>
          </a:p>
        </p:txBody>
      </p:sp>
      <p:pic>
        <p:nvPicPr>
          <p:cNvPr id="101381" name="Picture 9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9223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24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B6ED1868-D974-45B4-B62C-467F636B90F3}" type="slidenum">
              <a:rPr lang="en-US" altLang="en-US" sz="1200">
                <a:latin typeface="Tahoma" panose="020B0604030504040204" pitchFamily="34" charset="0"/>
              </a:rPr>
              <a:pPr/>
              <a:t>37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4950" y="1482725"/>
            <a:ext cx="8575675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solidFill>
                  <a:srgbClr val="FF0000"/>
                </a:solidFill>
              </a:rPr>
              <a:t>   </a:t>
            </a:r>
            <a:r>
              <a:rPr lang="en-US" altLang="en-US" i="1">
                <a:solidFill>
                  <a:srgbClr val="CC0000"/>
                </a:solidFill>
              </a:rPr>
              <a:t>implementation</a:t>
            </a:r>
            <a:r>
              <a:rPr lang="en-US" altLang="en-US">
                <a:solidFill>
                  <a:srgbClr val="CC0000"/>
                </a:solidFill>
              </a:rPr>
              <a:t>:</a:t>
            </a:r>
            <a:r>
              <a:rPr lang="en-US" altLang="en-US"/>
              <a:t> NAT router must:</a:t>
            </a:r>
            <a:br>
              <a:rPr lang="en-US" altLang="en-US"/>
            </a:br>
            <a:endParaRPr lang="en-US" altLang="en-US"/>
          </a:p>
          <a:p>
            <a:pPr lvl="1">
              <a:lnSpc>
                <a:spcPct val="80000"/>
              </a:lnSpc>
            </a:pPr>
            <a:r>
              <a:rPr lang="en-US" altLang="en-US" i="1">
                <a:solidFill>
                  <a:srgbClr val="000099"/>
                </a:solidFill>
              </a:rPr>
              <a:t>outgoing datagrams:</a:t>
            </a:r>
            <a:r>
              <a:rPr lang="en-US" altLang="en-US">
                <a:solidFill>
                  <a:srgbClr val="000099"/>
                </a:solidFill>
              </a:rPr>
              <a:t> </a:t>
            </a:r>
            <a:r>
              <a:rPr lang="en-US" altLang="en-US" i="1">
                <a:solidFill>
                  <a:srgbClr val="000099"/>
                </a:solidFill>
              </a:rPr>
              <a:t>replace</a:t>
            </a:r>
            <a:r>
              <a:rPr lang="en-US" altLang="en-US"/>
              <a:t> (source IP address, port #) of every outgoing datagram to (NAT IP address, new port #)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Gill Sans MT" panose="020B0502020104020203" pitchFamily="34" charset="0"/>
              </a:rPr>
              <a:t>. . . remote clients/servers will respond using (NAT IP address, new port #) as destination addr</a:t>
            </a:r>
            <a:br>
              <a:rPr lang="en-US" altLang="en-US" sz="2400">
                <a:latin typeface="Gill Sans MT" panose="020B0502020104020203" pitchFamily="34" charset="0"/>
              </a:rPr>
            </a:br>
            <a:endParaRPr lang="en-US" altLang="en-US" sz="2400">
              <a:latin typeface="Gill Sans MT" panose="020B0502020104020203" pitchFamily="34" charset="0"/>
            </a:endParaRPr>
          </a:p>
          <a:p>
            <a:pPr lvl="1">
              <a:lnSpc>
                <a:spcPct val="80000"/>
              </a:lnSpc>
            </a:pPr>
            <a:r>
              <a:rPr lang="en-US" altLang="en-US" i="1">
                <a:solidFill>
                  <a:srgbClr val="000099"/>
                </a:solidFill>
              </a:rPr>
              <a:t>remember (in NAT translation table)</a:t>
            </a:r>
            <a:r>
              <a:rPr lang="en-US" altLang="en-US" i="1">
                <a:solidFill>
                  <a:schemeClr val="accent2"/>
                </a:solidFill>
              </a:rPr>
              <a:t> </a:t>
            </a:r>
            <a:r>
              <a:rPr lang="en-US" altLang="en-US"/>
              <a:t>every (source IP address, port #)  to (NAT IP address, new port #) translation pair</a:t>
            </a:r>
            <a:br>
              <a:rPr lang="en-US" altLang="en-US"/>
            </a:br>
            <a:endParaRPr lang="en-US" altLang="en-US"/>
          </a:p>
          <a:p>
            <a:pPr lvl="1">
              <a:lnSpc>
                <a:spcPct val="80000"/>
              </a:lnSpc>
            </a:pPr>
            <a:r>
              <a:rPr lang="en-US" altLang="en-US" i="1">
                <a:solidFill>
                  <a:srgbClr val="000099"/>
                </a:solidFill>
              </a:rPr>
              <a:t>incoming datagrams:</a:t>
            </a:r>
            <a:r>
              <a:rPr lang="en-US" altLang="en-US">
                <a:solidFill>
                  <a:srgbClr val="000099"/>
                </a:solidFill>
              </a:rPr>
              <a:t> </a:t>
            </a:r>
            <a:r>
              <a:rPr lang="en-US" altLang="en-US" i="1">
                <a:solidFill>
                  <a:srgbClr val="000099"/>
                </a:solidFill>
              </a:rPr>
              <a:t>replace</a:t>
            </a:r>
            <a:r>
              <a:rPr lang="en-US" altLang="en-US"/>
              <a:t> (NAT IP address, new port #) in dest fields of every incoming datagram with corresponding (source IP address, port #) stored in NAT table</a:t>
            </a:r>
          </a:p>
          <a:p>
            <a:pPr lvl="1">
              <a:lnSpc>
                <a:spcPct val="80000"/>
              </a:lnSpc>
            </a:pPr>
            <a:endParaRPr lang="en-US" altLang="en-US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8091488" cy="9080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NAT: network address translation</a:t>
            </a:r>
          </a:p>
        </p:txBody>
      </p:sp>
      <p:pic>
        <p:nvPicPr>
          <p:cNvPr id="102405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9223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342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A52C2B7D-DC56-4CCF-91DC-2CCD096B8D29}" type="slidenum">
              <a:rPr lang="en-US" altLang="en-US" sz="1200">
                <a:latin typeface="Tahoma" panose="020B0604030504040204" pitchFamily="34" charset="0"/>
              </a:rPr>
              <a:pPr/>
              <a:t>38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3427" name="Freeform 139"/>
          <p:cNvSpPr>
            <a:spLocks/>
          </p:cNvSpPr>
          <p:nvPr/>
        </p:nvSpPr>
        <p:spPr bwMode="auto">
          <a:xfrm>
            <a:off x="179388" y="3651250"/>
            <a:ext cx="4089400" cy="1355725"/>
          </a:xfrm>
          <a:custGeom>
            <a:avLst/>
            <a:gdLst>
              <a:gd name="T0" fmla="*/ 2147483647 w 2269"/>
              <a:gd name="T1" fmla="*/ 2147483647 h 854"/>
              <a:gd name="T2" fmla="*/ 2147483647 w 2269"/>
              <a:gd name="T3" fmla="*/ 2147483647 h 854"/>
              <a:gd name="T4" fmla="*/ 2147483647 w 2269"/>
              <a:gd name="T5" fmla="*/ 2147483647 h 854"/>
              <a:gd name="T6" fmla="*/ 2147483647 w 2269"/>
              <a:gd name="T7" fmla="*/ 2147483647 h 854"/>
              <a:gd name="T8" fmla="*/ 2147483647 w 2269"/>
              <a:gd name="T9" fmla="*/ 2147483647 h 854"/>
              <a:gd name="T10" fmla="*/ 2147483647 w 2269"/>
              <a:gd name="T11" fmla="*/ 2147483647 h 854"/>
              <a:gd name="T12" fmla="*/ 2147483647 w 2269"/>
              <a:gd name="T13" fmla="*/ 2147483647 h 85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269"/>
              <a:gd name="T22" fmla="*/ 0 h 854"/>
              <a:gd name="T23" fmla="*/ 2269 w 2269"/>
              <a:gd name="T24" fmla="*/ 854 h 854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28" name="Freeform 29"/>
          <p:cNvSpPr>
            <a:spLocks/>
          </p:cNvSpPr>
          <p:nvPr/>
        </p:nvSpPr>
        <p:spPr bwMode="auto">
          <a:xfrm>
            <a:off x="4468813" y="2922588"/>
            <a:ext cx="3738562" cy="2697162"/>
          </a:xfrm>
          <a:custGeom>
            <a:avLst/>
            <a:gdLst>
              <a:gd name="T0" fmla="*/ 2147483647 w 2355"/>
              <a:gd name="T1" fmla="*/ 2147483647 h 1699"/>
              <a:gd name="T2" fmla="*/ 2147483647 w 2355"/>
              <a:gd name="T3" fmla="*/ 2147483647 h 1699"/>
              <a:gd name="T4" fmla="*/ 2147483647 w 2355"/>
              <a:gd name="T5" fmla="*/ 2147483647 h 1699"/>
              <a:gd name="T6" fmla="*/ 2147483647 w 2355"/>
              <a:gd name="T7" fmla="*/ 2147483647 h 1699"/>
              <a:gd name="T8" fmla="*/ 2147483647 w 2355"/>
              <a:gd name="T9" fmla="*/ 2147483647 h 1699"/>
              <a:gd name="T10" fmla="*/ 2147483647 w 2355"/>
              <a:gd name="T11" fmla="*/ 2147483647 h 1699"/>
              <a:gd name="T12" fmla="*/ 2147483647 w 2355"/>
              <a:gd name="T13" fmla="*/ 2147483647 h 1699"/>
              <a:gd name="T14" fmla="*/ 2147483647 w 2355"/>
              <a:gd name="T15" fmla="*/ 2147483647 h 1699"/>
              <a:gd name="T16" fmla="*/ 2147483647 w 2355"/>
              <a:gd name="T17" fmla="*/ 2147483647 h 1699"/>
              <a:gd name="T18" fmla="*/ 2147483647 w 2355"/>
              <a:gd name="T19" fmla="*/ 2147483647 h 1699"/>
              <a:gd name="T20" fmla="*/ 2147483647 w 2355"/>
              <a:gd name="T21" fmla="*/ 2147483647 h 1699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355"/>
              <a:gd name="T34" fmla="*/ 0 h 1699"/>
              <a:gd name="T35" fmla="*/ 2355 w 2355"/>
              <a:gd name="T36" fmla="*/ 1699 h 1699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429" name="Line 32"/>
          <p:cNvSpPr>
            <a:spLocks noChangeShapeType="1"/>
          </p:cNvSpPr>
          <p:nvPr/>
        </p:nvSpPr>
        <p:spPr bwMode="auto">
          <a:xfrm>
            <a:off x="4583113" y="4244975"/>
            <a:ext cx="60483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430" name="Line 34"/>
          <p:cNvSpPr>
            <a:spLocks noChangeShapeType="1"/>
          </p:cNvSpPr>
          <p:nvPr/>
        </p:nvSpPr>
        <p:spPr bwMode="auto">
          <a:xfrm>
            <a:off x="7423150" y="3497263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431" name="Line 35"/>
          <p:cNvSpPr>
            <a:spLocks noChangeShapeType="1"/>
          </p:cNvSpPr>
          <p:nvPr/>
        </p:nvSpPr>
        <p:spPr bwMode="auto">
          <a:xfrm flipV="1">
            <a:off x="7429500" y="500221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432" name="Text Box 36"/>
          <p:cNvSpPr txBox="1">
            <a:spLocks noChangeArrowheads="1"/>
          </p:cNvSpPr>
          <p:nvPr/>
        </p:nvSpPr>
        <p:spPr bwMode="auto">
          <a:xfrm>
            <a:off x="8048625" y="322738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10.0.0.1</a:t>
            </a:r>
          </a:p>
        </p:txBody>
      </p:sp>
      <p:sp>
        <p:nvSpPr>
          <p:cNvPr id="103433" name="Text Box 37"/>
          <p:cNvSpPr txBox="1">
            <a:spLocks noChangeArrowheads="1"/>
          </p:cNvSpPr>
          <p:nvPr/>
        </p:nvSpPr>
        <p:spPr bwMode="auto">
          <a:xfrm>
            <a:off x="8175625" y="399573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10.0.0.2</a:t>
            </a:r>
          </a:p>
        </p:txBody>
      </p:sp>
      <p:sp>
        <p:nvSpPr>
          <p:cNvPr id="103434" name="Text Box 38"/>
          <p:cNvSpPr txBox="1">
            <a:spLocks noChangeArrowheads="1"/>
          </p:cNvSpPr>
          <p:nvPr/>
        </p:nvSpPr>
        <p:spPr bwMode="auto">
          <a:xfrm>
            <a:off x="8137525" y="489108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10.0.0.3</a:t>
            </a:r>
          </a:p>
        </p:txBody>
      </p:sp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5630863" y="2855913"/>
            <a:ext cx="1871662" cy="1033462"/>
            <a:chOff x="3550" y="2055"/>
            <a:chExt cx="1179" cy="651"/>
          </a:xfrm>
        </p:grpSpPr>
        <p:grpSp>
          <p:nvGrpSpPr>
            <p:cNvPr id="103525" name="Group 50"/>
            <p:cNvGrpSpPr>
              <a:grpSpLocks/>
            </p:cNvGrpSpPr>
            <p:nvPr/>
          </p:nvGrpSpPr>
          <p:grpSpPr bwMode="auto">
            <a:xfrm>
              <a:off x="3550" y="2055"/>
              <a:ext cx="1179" cy="357"/>
              <a:chOff x="4381" y="786"/>
              <a:chExt cx="1108" cy="357"/>
            </a:xfrm>
          </p:grpSpPr>
          <p:sp>
            <p:nvSpPr>
              <p:cNvPr id="103530" name="Rectangle 40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3531" name="Text Box 39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200" dirty="0"/>
                  <a:t>S: 10.0.0.1,  3345</a:t>
                </a:r>
              </a:p>
              <a:p>
                <a:r>
                  <a:rPr lang="en-US" altLang="en-US" sz="1200" dirty="0"/>
                  <a:t>D: 128.119.40.186,  80</a:t>
                </a:r>
              </a:p>
            </p:txBody>
          </p:sp>
          <p:grpSp>
            <p:nvGrpSpPr>
              <p:cNvPr id="103532" name="Group 44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103537" name="Freeform 43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38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39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103533" name="Group 4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103534" name="Freeform 4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35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2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36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103526" name="Freeform 51"/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2715 h 264"/>
                <a:gd name="T2" fmla="*/ 6319 w 417"/>
                <a:gd name="T3" fmla="*/ 2715 h 264"/>
                <a:gd name="T4" fmla="*/ 6319 w 417"/>
                <a:gd name="T5" fmla="*/ 0 h 264"/>
                <a:gd name="T6" fmla="*/ 0 60000 65536"/>
                <a:gd name="T7" fmla="*/ 0 60000 65536"/>
                <a:gd name="T8" fmla="*/ 0 60000 65536"/>
                <a:gd name="T9" fmla="*/ 0 w 417"/>
                <a:gd name="T10" fmla="*/ 0 h 264"/>
                <a:gd name="T11" fmla="*/ 417 w 417"/>
                <a:gd name="T12" fmla="*/ 264 h 26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3527" name="Group 87"/>
            <p:cNvGrpSpPr>
              <a:grpSpLocks/>
            </p:cNvGrpSpPr>
            <p:nvPr/>
          </p:nvGrpSpPr>
          <p:grpSpPr bwMode="auto">
            <a:xfrm>
              <a:off x="4032" y="2416"/>
              <a:ext cx="218" cy="231"/>
              <a:chOff x="5140" y="400"/>
              <a:chExt cx="218" cy="231"/>
            </a:xfrm>
          </p:grpSpPr>
          <p:sp>
            <p:nvSpPr>
              <p:cNvPr id="103528" name="Oval 8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3529" name="Text Box 52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rgbClr val="CC0000"/>
                    </a:solidFill>
                  </a:rPr>
                  <a:t>1</a:t>
                </a:r>
              </a:p>
            </p:txBody>
          </p:sp>
        </p:grpSp>
      </p:grpSp>
      <p:sp>
        <p:nvSpPr>
          <p:cNvPr id="103436" name="Text Box 54"/>
          <p:cNvSpPr txBox="1">
            <a:spLocks noChangeArrowheads="1"/>
          </p:cNvSpPr>
          <p:nvPr/>
        </p:nvSpPr>
        <p:spPr bwMode="auto">
          <a:xfrm>
            <a:off x="4533900" y="3817938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10.0.0.4</a:t>
            </a:r>
          </a:p>
        </p:txBody>
      </p:sp>
      <p:sp>
        <p:nvSpPr>
          <p:cNvPr id="103437" name="Line 55"/>
          <p:cNvSpPr>
            <a:spLocks noChangeShapeType="1"/>
          </p:cNvSpPr>
          <p:nvPr/>
        </p:nvSpPr>
        <p:spPr bwMode="auto">
          <a:xfrm flipH="1">
            <a:off x="4657725" y="40735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438" name="Text Box 56"/>
          <p:cNvSpPr txBox="1">
            <a:spLocks noChangeArrowheads="1"/>
          </p:cNvSpPr>
          <p:nvPr/>
        </p:nvSpPr>
        <p:spPr bwMode="auto">
          <a:xfrm>
            <a:off x="2695575" y="4375150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138.76.29.7</a:t>
            </a:r>
          </a:p>
        </p:txBody>
      </p:sp>
      <p:sp>
        <p:nvSpPr>
          <p:cNvPr id="103439" name="Line 57"/>
          <p:cNvSpPr>
            <a:spLocks noChangeShapeType="1"/>
          </p:cNvSpPr>
          <p:nvPr/>
        </p:nvSpPr>
        <p:spPr bwMode="auto">
          <a:xfrm flipH="1">
            <a:off x="3917950" y="431165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6469063" y="1570038"/>
            <a:ext cx="2433637" cy="1389062"/>
            <a:chOff x="3944" y="989"/>
            <a:chExt cx="1533" cy="875"/>
          </a:xfrm>
        </p:grpSpPr>
        <p:sp>
          <p:nvSpPr>
            <p:cNvPr id="103523" name="Text Box 53"/>
            <p:cNvSpPr txBox="1">
              <a:spLocks noChangeArrowheads="1"/>
            </p:cNvSpPr>
            <p:nvPr/>
          </p:nvSpPr>
          <p:spPr bwMode="auto">
            <a:xfrm>
              <a:off x="4121" y="989"/>
              <a:ext cx="1356" cy="4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en-US" sz="1800" b="1" i="1">
                  <a:solidFill>
                    <a:srgbClr val="CC0000"/>
                  </a:solidFill>
                </a:rPr>
                <a:t>1:</a:t>
              </a:r>
              <a:r>
                <a:rPr lang="en-US" altLang="en-US" sz="1800">
                  <a:solidFill>
                    <a:srgbClr val="FF0000"/>
                  </a:solidFill>
                </a:rPr>
                <a:t> </a:t>
              </a:r>
              <a:r>
                <a:rPr lang="en-US" altLang="en-US" sz="1800">
                  <a:solidFill>
                    <a:srgbClr val="000099"/>
                  </a:solidFill>
                </a:rPr>
                <a:t>host 10.0.0.1 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sends datagram to 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128.119.40.186, 80</a:t>
              </a:r>
            </a:p>
          </p:txBody>
        </p:sp>
        <p:sp>
          <p:nvSpPr>
            <p:cNvPr id="103524" name="Line 58"/>
            <p:cNvSpPr>
              <a:spLocks noChangeShapeType="1"/>
            </p:cNvSpPr>
            <p:nvPr/>
          </p:nvSpPr>
          <p:spPr bwMode="auto">
            <a:xfrm flipH="1">
              <a:off x="3944" y="1105"/>
              <a:ext cx="197" cy="759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3441" name="Freeform 67"/>
          <p:cNvSpPr>
            <a:spLocks/>
          </p:cNvSpPr>
          <p:nvPr/>
        </p:nvSpPr>
        <p:spPr bwMode="auto">
          <a:xfrm>
            <a:off x="2344738" y="2627313"/>
            <a:ext cx="3862387" cy="1531937"/>
          </a:xfrm>
          <a:custGeom>
            <a:avLst/>
            <a:gdLst>
              <a:gd name="T0" fmla="*/ 0 w 2433"/>
              <a:gd name="T1" fmla="*/ 2147483647 h 965"/>
              <a:gd name="T2" fmla="*/ 2147483647 w 2433"/>
              <a:gd name="T3" fmla="*/ 2147483647 h 965"/>
              <a:gd name="T4" fmla="*/ 2147483647 w 2433"/>
              <a:gd name="T5" fmla="*/ 2147483647 h 965"/>
              <a:gd name="T6" fmla="*/ 2147483647 w 2433"/>
              <a:gd name="T7" fmla="*/ 2147483647 h 965"/>
              <a:gd name="T8" fmla="*/ 2147483647 w 2433"/>
              <a:gd name="T9" fmla="*/ 2147483647 h 965"/>
              <a:gd name="T10" fmla="*/ 2147483647 w 2433"/>
              <a:gd name="T11" fmla="*/ 2147483647 h 965"/>
              <a:gd name="T12" fmla="*/ 0 w 2433"/>
              <a:gd name="T13" fmla="*/ 2147483647 h 9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2433"/>
              <a:gd name="T22" fmla="*/ 0 h 965"/>
              <a:gd name="T23" fmla="*/ 2433 w 2433"/>
              <a:gd name="T24" fmla="*/ 965 h 965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2433" h="965">
                <a:moveTo>
                  <a:pt x="0" y="64"/>
                </a:moveTo>
                <a:cubicBezTo>
                  <a:pt x="0" y="64"/>
                  <a:pt x="2079" y="0"/>
                  <a:pt x="2352" y="64"/>
                </a:cubicBezTo>
                <a:cubicBezTo>
                  <a:pt x="2433" y="57"/>
                  <a:pt x="1814" y="309"/>
                  <a:pt x="1640" y="450"/>
                </a:cubicBezTo>
                <a:cubicBezTo>
                  <a:pt x="1466" y="591"/>
                  <a:pt x="1383" y="888"/>
                  <a:pt x="1308" y="965"/>
                </a:cubicBezTo>
                <a:lnTo>
                  <a:pt x="1159" y="965"/>
                </a:lnTo>
                <a:cubicBezTo>
                  <a:pt x="1078" y="870"/>
                  <a:pt x="1013" y="546"/>
                  <a:pt x="820" y="396"/>
                </a:cubicBezTo>
                <a:cubicBezTo>
                  <a:pt x="583" y="207"/>
                  <a:pt x="189" y="142"/>
                  <a:pt x="0" y="6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3175" cap="flat" cmpd="sng">
            <a:solidFill>
              <a:schemeClr val="hlink"/>
            </a:solidFill>
            <a:prstDash val="solid"/>
            <a:round/>
            <a:headEnd/>
            <a:tailEnd/>
          </a:ln>
        </p:spPr>
        <p:txBody>
          <a:bodyPr wrap="none"/>
          <a:lstStyle/>
          <a:p>
            <a:endParaRPr lang="en-US"/>
          </a:p>
        </p:txBody>
      </p:sp>
      <p:sp>
        <p:nvSpPr>
          <p:cNvPr id="103442" name="Rectangle 62"/>
          <p:cNvSpPr>
            <a:spLocks noChangeArrowheads="1"/>
          </p:cNvSpPr>
          <p:nvPr/>
        </p:nvSpPr>
        <p:spPr bwMode="auto">
          <a:xfrm>
            <a:off x="2344738" y="1374775"/>
            <a:ext cx="3784600" cy="1354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03443" name="Text Box 60"/>
          <p:cNvSpPr txBox="1">
            <a:spLocks noChangeArrowheads="1"/>
          </p:cNvSpPr>
          <p:nvPr/>
        </p:nvSpPr>
        <p:spPr bwMode="auto">
          <a:xfrm>
            <a:off x="2386013" y="1419225"/>
            <a:ext cx="36766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800"/>
              <a:t>NAT translation table</a:t>
            </a:r>
          </a:p>
          <a:p>
            <a:pPr algn="ctr"/>
            <a:r>
              <a:rPr lang="en-US" altLang="en-US" sz="1800"/>
              <a:t>WAN side addr        LAN side addr</a:t>
            </a:r>
          </a:p>
        </p:txBody>
      </p:sp>
      <p:sp>
        <p:nvSpPr>
          <p:cNvPr id="103444" name="Line 63"/>
          <p:cNvSpPr>
            <a:spLocks noChangeShapeType="1"/>
          </p:cNvSpPr>
          <p:nvPr/>
        </p:nvSpPr>
        <p:spPr bwMode="auto">
          <a:xfrm flipV="1">
            <a:off x="2344738" y="1747838"/>
            <a:ext cx="379095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445" name="Line 64"/>
          <p:cNvSpPr>
            <a:spLocks noChangeShapeType="1"/>
          </p:cNvSpPr>
          <p:nvPr/>
        </p:nvSpPr>
        <p:spPr bwMode="auto">
          <a:xfrm flipV="1">
            <a:off x="2359025" y="2025650"/>
            <a:ext cx="3749675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3446" name="Line 65"/>
          <p:cNvSpPr>
            <a:spLocks noChangeShapeType="1"/>
          </p:cNvSpPr>
          <p:nvPr/>
        </p:nvSpPr>
        <p:spPr bwMode="auto">
          <a:xfrm>
            <a:off x="4468813" y="1770063"/>
            <a:ext cx="3175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33" name="Text Box 61"/>
          <p:cNvSpPr txBox="1">
            <a:spLocks noChangeArrowheads="1"/>
          </p:cNvSpPr>
          <p:nvPr/>
        </p:nvSpPr>
        <p:spPr bwMode="auto">
          <a:xfrm>
            <a:off x="2401888" y="2044700"/>
            <a:ext cx="37020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en-US" altLang="en-US" sz="1800">
                <a:solidFill>
                  <a:srgbClr val="CC0000"/>
                </a:solidFill>
              </a:rPr>
              <a:t>138.76.29.7, 5001   10.0.0.1, 3345</a:t>
            </a:r>
          </a:p>
          <a:p>
            <a:pPr algn="ctr"/>
            <a:r>
              <a:rPr lang="en-US" altLang="en-US" sz="1800"/>
              <a:t>……                                         ……</a:t>
            </a:r>
          </a:p>
        </p:txBody>
      </p:sp>
      <p:grpSp>
        <p:nvGrpSpPr>
          <p:cNvPr id="8" name="Group 135"/>
          <p:cNvGrpSpPr>
            <a:grpSpLocks/>
          </p:cNvGrpSpPr>
          <p:nvPr/>
        </p:nvGrpSpPr>
        <p:grpSpPr bwMode="auto">
          <a:xfrm>
            <a:off x="4765675" y="3435350"/>
            <a:ext cx="2784475" cy="1631950"/>
            <a:chOff x="3002" y="2417"/>
            <a:chExt cx="1754" cy="1028"/>
          </a:xfrm>
        </p:grpSpPr>
        <p:sp>
          <p:nvSpPr>
            <p:cNvPr id="103509" name="Rectangle 91"/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510" name="Text Box 92"/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4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/>
                <a:t>S: 128.119.40.186, 80 </a:t>
              </a:r>
            </a:p>
            <a:p>
              <a:r>
                <a:rPr lang="en-US" altLang="en-US" sz="1200"/>
                <a:t>D: 10.0.0.1, 3345</a:t>
              </a:r>
            </a:p>
            <a:p>
              <a:endParaRPr lang="en-US" altLang="en-US" sz="1200"/>
            </a:p>
          </p:txBody>
        </p:sp>
        <p:grpSp>
          <p:nvGrpSpPr>
            <p:cNvPr id="103511" name="Group 93"/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103520" name="Freeform 94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521" name="Line 95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522" name="Line 96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512" name="Group 97"/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103517" name="Freeform 9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518" name="Line 9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2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519" name="Line 10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3513" name="Freeform 101"/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7"/>
                <a:gd name="T13" fmla="*/ 0 h 768"/>
                <a:gd name="T14" fmla="*/ 577 w 577"/>
                <a:gd name="T15" fmla="*/ 768 h 76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3514" name="Group 102"/>
            <p:cNvGrpSpPr>
              <a:grpSpLocks/>
            </p:cNvGrpSpPr>
            <p:nvPr/>
          </p:nvGrpSpPr>
          <p:grpSpPr bwMode="auto">
            <a:xfrm>
              <a:off x="4240" y="3061"/>
              <a:ext cx="218" cy="231"/>
              <a:chOff x="5140" y="400"/>
              <a:chExt cx="218" cy="231"/>
            </a:xfrm>
          </p:grpSpPr>
          <p:sp>
            <p:nvSpPr>
              <p:cNvPr id="103515" name="Oval 103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3516" name="Text Box 104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rgbClr val="CC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12" name="Group 108"/>
          <p:cNvGrpSpPr>
            <a:grpSpLocks/>
          </p:cNvGrpSpPr>
          <p:nvPr/>
        </p:nvGrpSpPr>
        <p:grpSpPr bwMode="auto">
          <a:xfrm>
            <a:off x="1531938" y="3652838"/>
            <a:ext cx="2497137" cy="566737"/>
            <a:chOff x="1026" y="3559"/>
            <a:chExt cx="1573" cy="357"/>
          </a:xfrm>
        </p:grpSpPr>
        <p:grpSp>
          <p:nvGrpSpPr>
            <p:cNvPr id="103494" name="Group 68"/>
            <p:cNvGrpSpPr>
              <a:grpSpLocks/>
            </p:cNvGrpSpPr>
            <p:nvPr/>
          </p:nvGrpSpPr>
          <p:grpSpPr bwMode="auto">
            <a:xfrm>
              <a:off x="1412" y="3559"/>
              <a:ext cx="1187" cy="357"/>
              <a:chOff x="4381" y="786"/>
              <a:chExt cx="1108" cy="357"/>
            </a:xfrm>
          </p:grpSpPr>
          <p:sp>
            <p:nvSpPr>
              <p:cNvPr id="103499" name="Rectangle 69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3500" name="Text Box 70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200" dirty="0"/>
                  <a:t>S: 138.76.29.7, 5001</a:t>
                </a:r>
              </a:p>
              <a:p>
                <a:r>
                  <a:rPr lang="en-US" altLang="en-US" sz="1200" dirty="0"/>
                  <a:t>D: 128.119.40.186, 80</a:t>
                </a:r>
              </a:p>
            </p:txBody>
          </p:sp>
          <p:grpSp>
            <p:nvGrpSpPr>
              <p:cNvPr id="103501" name="Group 71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103506" name="Freeform 72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07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08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103502" name="Group 7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103503" name="Freeform 7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48"/>
                    <a:gd name="T16" fmla="*/ 0 h 99"/>
                    <a:gd name="T17" fmla="*/ 48 w 48"/>
                    <a:gd name="T18" fmla="*/ 99 h 99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rgbClr val="000000"/>
                      </a:solidFill>
                      <a:prstDash val="solid"/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04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510" y="1608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103505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1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103495" name="Line 79"/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3496" name="Group 105"/>
            <p:cNvGrpSpPr>
              <a:grpSpLocks/>
            </p:cNvGrpSpPr>
            <p:nvPr/>
          </p:nvGrpSpPr>
          <p:grpSpPr bwMode="auto">
            <a:xfrm>
              <a:off x="1143" y="3613"/>
              <a:ext cx="218" cy="231"/>
              <a:chOff x="5140" y="400"/>
              <a:chExt cx="218" cy="231"/>
            </a:xfrm>
          </p:grpSpPr>
          <p:sp>
            <p:nvSpPr>
              <p:cNvPr id="103497" name="Oval 10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3498" name="Text Box 107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rgbClr val="CC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17" name="Group 112"/>
          <p:cNvGrpSpPr>
            <a:grpSpLocks/>
          </p:cNvGrpSpPr>
          <p:nvPr/>
        </p:nvGrpSpPr>
        <p:grpSpPr bwMode="auto">
          <a:xfrm>
            <a:off x="0" y="1671638"/>
            <a:ext cx="5154613" cy="2052637"/>
            <a:chOff x="0" y="1306"/>
            <a:chExt cx="3247" cy="1293"/>
          </a:xfrm>
        </p:grpSpPr>
        <p:sp>
          <p:nvSpPr>
            <p:cNvPr id="103490" name="Text Box 82"/>
            <p:cNvSpPr txBox="1">
              <a:spLocks noChangeArrowheads="1"/>
            </p:cNvSpPr>
            <p:nvPr/>
          </p:nvSpPr>
          <p:spPr bwMode="auto">
            <a:xfrm>
              <a:off x="0" y="1306"/>
              <a:ext cx="1316" cy="9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>
                <a:lnSpc>
                  <a:spcPct val="85000"/>
                </a:lnSpc>
              </a:pPr>
              <a:r>
                <a:rPr lang="en-US" altLang="en-US" sz="1800" b="1" i="1">
                  <a:solidFill>
                    <a:srgbClr val="CC0000"/>
                  </a:solidFill>
                </a:rPr>
                <a:t>2:</a:t>
              </a:r>
              <a:r>
                <a:rPr lang="en-US" altLang="en-US" sz="1800">
                  <a:solidFill>
                    <a:srgbClr val="FF0000"/>
                  </a:solidFill>
                </a:rPr>
                <a:t> </a:t>
              </a:r>
              <a:r>
                <a:rPr lang="en-US" altLang="en-US" sz="1800">
                  <a:solidFill>
                    <a:srgbClr val="000099"/>
                  </a:solidFill>
                </a:rPr>
                <a:t>NAT router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changes datagram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source addr from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10.0.0.1, 3345 to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138.76.29.7, 5001,</a:t>
              </a:r>
            </a:p>
            <a:p>
              <a:pPr>
                <a:lnSpc>
                  <a:spcPct val="85000"/>
                </a:lnSpc>
              </a:pPr>
              <a:r>
                <a:rPr lang="en-US" altLang="en-US" sz="1800">
                  <a:solidFill>
                    <a:srgbClr val="000099"/>
                  </a:solidFill>
                </a:rPr>
                <a:t>updates table</a:t>
              </a:r>
            </a:p>
          </p:txBody>
        </p:sp>
        <p:sp>
          <p:nvSpPr>
            <p:cNvPr id="103491" name="Line 83"/>
            <p:cNvSpPr>
              <a:spLocks noChangeShapeType="1"/>
            </p:cNvSpPr>
            <p:nvPr/>
          </p:nvSpPr>
          <p:spPr bwMode="auto">
            <a:xfrm>
              <a:off x="1285" y="2243"/>
              <a:ext cx="147" cy="356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3492" name="Line 110"/>
            <p:cNvSpPr>
              <a:spLocks noChangeShapeType="1"/>
            </p:cNvSpPr>
            <p:nvPr/>
          </p:nvSpPr>
          <p:spPr bwMode="auto">
            <a:xfrm flipV="1">
              <a:off x="1275" y="1788"/>
              <a:ext cx="663" cy="455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3493" name="Line 111"/>
            <p:cNvSpPr>
              <a:spLocks noChangeShapeType="1"/>
            </p:cNvSpPr>
            <p:nvPr/>
          </p:nvSpPr>
          <p:spPr bwMode="auto">
            <a:xfrm flipV="1">
              <a:off x="1275" y="1751"/>
              <a:ext cx="1972" cy="491"/>
            </a:xfrm>
            <a:prstGeom prst="line">
              <a:avLst/>
            </a:prstGeom>
            <a:noFill/>
            <a:ln w="12700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8" name="Group 129"/>
          <p:cNvGrpSpPr>
            <a:grpSpLocks/>
          </p:cNvGrpSpPr>
          <p:nvPr/>
        </p:nvGrpSpPr>
        <p:grpSpPr bwMode="auto">
          <a:xfrm>
            <a:off x="1360488" y="4681538"/>
            <a:ext cx="2471737" cy="696912"/>
            <a:chOff x="1163" y="3752"/>
            <a:chExt cx="1557" cy="439"/>
          </a:xfrm>
        </p:grpSpPr>
        <p:sp>
          <p:nvSpPr>
            <p:cNvPr id="103476" name="Rectangle 115"/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3477" name="Text Box 116"/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4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200" dirty="0"/>
                <a:t>S: 128.119.40.186, 80 </a:t>
              </a:r>
            </a:p>
            <a:p>
              <a:r>
                <a:rPr lang="en-US" altLang="en-US" sz="1200" dirty="0"/>
                <a:t>D: 138.76.29.7, 5001</a:t>
              </a:r>
            </a:p>
            <a:p>
              <a:endParaRPr lang="en-US" altLang="en-US" sz="1200" dirty="0"/>
            </a:p>
          </p:txBody>
        </p:sp>
        <p:grpSp>
          <p:nvGrpSpPr>
            <p:cNvPr id="103478" name="Group 117"/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103487" name="Freeform 11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488" name="Line 11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489" name="Line 12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479" name="Group 121"/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103484" name="Freeform 122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8"/>
                  <a:gd name="T16" fmla="*/ 0 h 99"/>
                  <a:gd name="T17" fmla="*/ 48 w 48"/>
                  <a:gd name="T18" fmla="*/ 99 h 99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485" name="Line 123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3486" name="Line 124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3480" name="Line 125"/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3481" name="Group 126"/>
            <p:cNvGrpSpPr>
              <a:grpSpLocks/>
            </p:cNvGrpSpPr>
            <p:nvPr/>
          </p:nvGrpSpPr>
          <p:grpSpPr bwMode="auto">
            <a:xfrm>
              <a:off x="2409" y="3815"/>
              <a:ext cx="218" cy="231"/>
              <a:chOff x="5140" y="400"/>
              <a:chExt cx="218" cy="231"/>
            </a:xfrm>
          </p:grpSpPr>
          <p:sp>
            <p:nvSpPr>
              <p:cNvPr id="103482" name="Oval 127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CC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3483" name="Text Box 128"/>
              <p:cNvSpPr txBox="1">
                <a:spLocks noChangeArrowheads="1"/>
              </p:cNvSpPr>
              <p:nvPr/>
            </p:nvSpPr>
            <p:spPr bwMode="auto">
              <a:xfrm>
                <a:off x="5154" y="400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rgbClr val="CC0000"/>
                    </a:solidFill>
                  </a:rPr>
                  <a:t>3</a:t>
                </a:r>
              </a:p>
            </p:txBody>
          </p:sp>
        </p:grpSp>
      </p:grpSp>
      <p:sp>
        <p:nvSpPr>
          <p:cNvPr id="233603" name="Text Box 131"/>
          <p:cNvSpPr txBox="1">
            <a:spLocks noChangeArrowheads="1"/>
          </p:cNvSpPr>
          <p:nvPr/>
        </p:nvSpPr>
        <p:spPr bwMode="auto">
          <a:xfrm>
            <a:off x="1317625" y="5170488"/>
            <a:ext cx="2089150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>
                <a:solidFill>
                  <a:srgbClr val="CC0000"/>
                </a:solidFill>
              </a:rPr>
              <a:t>3:</a:t>
            </a:r>
            <a:r>
              <a:rPr lang="en-US" altLang="en-US" sz="1800">
                <a:solidFill>
                  <a:srgbClr val="FF0000"/>
                </a:solidFill>
              </a:rPr>
              <a:t> </a:t>
            </a:r>
            <a:r>
              <a:rPr lang="en-US" altLang="en-US" sz="1800">
                <a:solidFill>
                  <a:srgbClr val="000099"/>
                </a:solidFill>
              </a:rPr>
              <a:t>reply arrives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solidFill>
                  <a:srgbClr val="000099"/>
                </a:solidFill>
              </a:rPr>
              <a:t> dest. address: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solidFill>
                  <a:srgbClr val="000099"/>
                </a:solidFill>
              </a:rPr>
              <a:t> 138.76.29.7, 5001</a:t>
            </a:r>
          </a:p>
        </p:txBody>
      </p:sp>
      <p:sp>
        <p:nvSpPr>
          <p:cNvPr id="233608" name="Text Box 136"/>
          <p:cNvSpPr txBox="1">
            <a:spLocks noChangeArrowheads="1"/>
          </p:cNvSpPr>
          <p:nvPr/>
        </p:nvSpPr>
        <p:spPr bwMode="auto">
          <a:xfrm>
            <a:off x="4741863" y="5005388"/>
            <a:ext cx="3867150" cy="130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>
                <a:solidFill>
                  <a:srgbClr val="CC0000"/>
                </a:solidFill>
              </a:rPr>
              <a:t>4:</a:t>
            </a:r>
            <a:r>
              <a:rPr lang="en-US" altLang="en-US" sz="1800">
                <a:solidFill>
                  <a:srgbClr val="FF0000"/>
                </a:solidFill>
              </a:rPr>
              <a:t> </a:t>
            </a:r>
            <a:r>
              <a:rPr lang="en-US" altLang="en-US" sz="1800">
                <a:solidFill>
                  <a:srgbClr val="000099"/>
                </a:solidFill>
              </a:rPr>
              <a:t>NAT router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solidFill>
                  <a:srgbClr val="000099"/>
                </a:solidFill>
              </a:rPr>
              <a:t>changes datagram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solidFill>
                  <a:srgbClr val="000099"/>
                </a:solidFill>
              </a:rPr>
              <a:t>dest addr from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solidFill>
                  <a:srgbClr val="000099"/>
                </a:solidFill>
              </a:rPr>
              <a:t>138.76.29.7, 5001 to 10.0.0.1, 3345 </a:t>
            </a:r>
          </a:p>
          <a:p>
            <a:endParaRPr lang="en-US" altLang="en-US" sz="1800">
              <a:solidFill>
                <a:srgbClr val="000099"/>
              </a:solidFill>
            </a:endParaRPr>
          </a:p>
        </p:txBody>
      </p:sp>
      <p:sp>
        <p:nvSpPr>
          <p:cNvPr id="103454" name="Line 138"/>
          <p:cNvSpPr>
            <a:spLocks noChangeShapeType="1"/>
          </p:cNvSpPr>
          <p:nvPr/>
        </p:nvSpPr>
        <p:spPr bwMode="auto">
          <a:xfrm>
            <a:off x="1022350" y="42735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9425" name="Rectangle 141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8091488" cy="90805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NAT: network address translation</a:t>
            </a:r>
          </a:p>
        </p:txBody>
      </p:sp>
      <p:pic>
        <p:nvPicPr>
          <p:cNvPr id="103456" name="Picture 14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9223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3457" name="Group 143"/>
          <p:cNvGrpSpPr>
            <a:grpSpLocks/>
          </p:cNvGrpSpPr>
          <p:nvPr/>
        </p:nvGrpSpPr>
        <p:grpSpPr bwMode="auto">
          <a:xfrm>
            <a:off x="4035425" y="4095750"/>
            <a:ext cx="587375" cy="323850"/>
            <a:chOff x="4396" y="1245"/>
            <a:chExt cx="672" cy="248"/>
          </a:xfrm>
        </p:grpSpPr>
        <p:sp>
          <p:nvSpPr>
            <p:cNvPr id="10346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346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0347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03471" name="Group 14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3474" name="Freeform 14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475" name="Freeform 14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3472" name="Line 150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73" name="Line 15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3458" name="Group 156"/>
          <p:cNvGrpSpPr>
            <a:grpSpLocks/>
          </p:cNvGrpSpPr>
          <p:nvPr/>
        </p:nvGrpSpPr>
        <p:grpSpPr bwMode="auto">
          <a:xfrm flipH="1">
            <a:off x="7529513" y="3311525"/>
            <a:ext cx="641350" cy="558800"/>
            <a:chOff x="-44" y="1473"/>
            <a:chExt cx="981" cy="1105"/>
          </a:xfrm>
        </p:grpSpPr>
        <p:pic>
          <p:nvPicPr>
            <p:cNvPr id="103466" name="Picture 157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67" name="Freeform 158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3459" name="Group 159"/>
          <p:cNvGrpSpPr>
            <a:grpSpLocks/>
          </p:cNvGrpSpPr>
          <p:nvPr/>
        </p:nvGrpSpPr>
        <p:grpSpPr bwMode="auto">
          <a:xfrm flipH="1">
            <a:off x="7540625" y="4054475"/>
            <a:ext cx="641350" cy="558800"/>
            <a:chOff x="-44" y="1473"/>
            <a:chExt cx="981" cy="1105"/>
          </a:xfrm>
        </p:grpSpPr>
        <p:pic>
          <p:nvPicPr>
            <p:cNvPr id="103464" name="Picture 160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65" name="Freeform 161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3460" name="Group 162"/>
          <p:cNvGrpSpPr>
            <a:grpSpLocks/>
          </p:cNvGrpSpPr>
          <p:nvPr/>
        </p:nvGrpSpPr>
        <p:grpSpPr bwMode="auto">
          <a:xfrm flipH="1">
            <a:off x="7548563" y="4808538"/>
            <a:ext cx="641350" cy="558800"/>
            <a:chOff x="-44" y="1473"/>
            <a:chExt cx="981" cy="1105"/>
          </a:xfrm>
        </p:grpSpPr>
        <p:pic>
          <p:nvPicPr>
            <p:cNvPr id="103462" name="Picture 163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3463" name="Freeform 164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3461" name="Line 32"/>
          <p:cNvSpPr>
            <a:spLocks noChangeShapeType="1"/>
          </p:cNvSpPr>
          <p:nvPr/>
        </p:nvSpPr>
        <p:spPr bwMode="auto">
          <a:xfrm>
            <a:off x="7386638" y="4238625"/>
            <a:ext cx="2190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33" grpId="0"/>
      <p:bldP spid="233603" grpId="0"/>
      <p:bldP spid="23360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44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C533D8B3-C53F-42F0-8EEF-B142A26C989B}" type="slidenum">
              <a:rPr lang="en-US" altLang="en-US" sz="1200">
                <a:latin typeface="Tahoma" panose="020B0604030504040204" pitchFamily="34" charset="0"/>
              </a:rPr>
              <a:pPr/>
              <a:t>39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16-bit port-number field: </a:t>
            </a:r>
          </a:p>
          <a:p>
            <a:pPr lvl="1"/>
            <a:r>
              <a:rPr lang="ar-SA" altLang="en-US" sz="2800" dirty="0">
                <a:solidFill>
                  <a:srgbClr val="FF0000"/>
                </a:solidFill>
              </a:rPr>
              <a:t>65</a:t>
            </a:r>
            <a:r>
              <a:rPr lang="en-US" altLang="en-US" sz="2800" dirty="0">
                <a:solidFill>
                  <a:srgbClr val="FF0000"/>
                </a:solidFill>
              </a:rPr>
              <a:t>,536</a:t>
            </a:r>
            <a:r>
              <a:rPr lang="en-US" altLang="en-US" sz="2800" dirty="0"/>
              <a:t> simultaneous connections with a single LAN-side address! </a:t>
            </a:r>
          </a:p>
          <a:p>
            <a:r>
              <a:rPr lang="en-US" altLang="en-US" dirty="0"/>
              <a:t>NAT is controversial:</a:t>
            </a:r>
          </a:p>
          <a:p>
            <a:pPr lvl="1"/>
            <a:r>
              <a:rPr lang="en-US" altLang="en-US" sz="2800" dirty="0"/>
              <a:t>routers should only process up to layer 3</a:t>
            </a:r>
          </a:p>
          <a:p>
            <a:pPr lvl="1"/>
            <a:r>
              <a:rPr lang="en-US" altLang="en-US" sz="2800" dirty="0"/>
              <a:t>violates end-to-end argument</a:t>
            </a:r>
          </a:p>
          <a:p>
            <a:pPr lvl="2"/>
            <a:r>
              <a:rPr lang="en-US" altLang="en-US" sz="2400" dirty="0">
                <a:latin typeface="Gill Sans MT" panose="020B0502020104020203" pitchFamily="34" charset="0"/>
              </a:rPr>
              <a:t>NAT possibility must be taken into account by app designers, e.g., P2P applications</a:t>
            </a:r>
          </a:p>
          <a:p>
            <a:pPr lvl="1"/>
            <a:r>
              <a:rPr lang="en-US" altLang="en-US" sz="2800" dirty="0"/>
              <a:t>address shortage should instead be solved by IPv6</a:t>
            </a:r>
          </a:p>
          <a:p>
            <a:endParaRPr lang="en-US" altLang="en-US" dirty="0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title"/>
          </p:nvPr>
        </p:nvSpPr>
        <p:spPr>
          <a:xfrm>
            <a:off x="533400" y="230188"/>
            <a:ext cx="8091488" cy="90805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NAT: network address translation</a:t>
            </a:r>
          </a:p>
        </p:txBody>
      </p:sp>
      <p:pic>
        <p:nvPicPr>
          <p:cNvPr id="104453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92233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441ABA69-8C3C-4BAE-ACDB-844C6CE0C4EA}" type="slidenum">
              <a:rPr lang="en-US" altLang="en-US" sz="1200">
                <a:latin typeface="Tahoma" panose="020B0604030504040204" pitchFamily="34" charset="0"/>
              </a:rPr>
              <a:pPr/>
              <a:t>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5059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825" y="103505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436419" y="103909"/>
            <a:ext cx="8250382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Two key network-layer functions</a:t>
            </a:r>
          </a:p>
        </p:txBody>
      </p:sp>
      <p:sp>
        <p:nvSpPr>
          <p:cNvPr id="4506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625600"/>
            <a:ext cx="4192587" cy="4648200"/>
          </a:xfrm>
        </p:spPr>
        <p:txBody>
          <a:bodyPr/>
          <a:lstStyle/>
          <a:p>
            <a:r>
              <a:rPr lang="en-US" altLang="en-US" i="1" dirty="0">
                <a:solidFill>
                  <a:srgbClr val="000099"/>
                </a:solidFill>
              </a:rPr>
              <a:t>forwarding:</a:t>
            </a:r>
            <a:r>
              <a:rPr lang="en-US" altLang="en-US" dirty="0"/>
              <a:t> move packets from router</a:t>
            </a:r>
            <a:r>
              <a:rPr lang="ja-JP" altLang="en-US" dirty="0"/>
              <a:t>’</a:t>
            </a:r>
            <a:r>
              <a:rPr lang="en-US" altLang="ja-JP" dirty="0"/>
              <a:t>s input to appropriate router output</a:t>
            </a:r>
          </a:p>
          <a:p>
            <a:pPr>
              <a:spcBef>
                <a:spcPct val="70000"/>
              </a:spcBef>
            </a:pPr>
            <a:r>
              <a:rPr lang="en-US" altLang="en-US" i="1" dirty="0">
                <a:solidFill>
                  <a:srgbClr val="000099"/>
                </a:solidFill>
              </a:rPr>
              <a:t>routing:</a:t>
            </a:r>
            <a:r>
              <a:rPr lang="en-US" altLang="en-US" dirty="0"/>
              <a:t> determine route taken by packets from source to </a:t>
            </a:r>
            <a:r>
              <a:rPr lang="en-US" altLang="en-US" dirty="0" err="1"/>
              <a:t>dest</a:t>
            </a:r>
            <a:r>
              <a:rPr lang="en-US" altLang="en-US" dirty="0"/>
              <a:t>. </a:t>
            </a:r>
          </a:p>
          <a:p>
            <a:pPr lvl="1">
              <a:spcBef>
                <a:spcPct val="70000"/>
              </a:spcBef>
            </a:pPr>
            <a:r>
              <a:rPr lang="en-US" altLang="en-US" i="1" dirty="0"/>
              <a:t>routing algorithms</a:t>
            </a:r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endParaRPr lang="en-US" altLang="en-US" dirty="0"/>
          </a:p>
        </p:txBody>
      </p:sp>
      <p:sp>
        <p:nvSpPr>
          <p:cNvPr id="45062" name="Rectangle 4"/>
          <p:cNvSpPr>
            <a:spLocks noChangeArrowheads="1"/>
          </p:cNvSpPr>
          <p:nvPr/>
        </p:nvSpPr>
        <p:spPr bwMode="auto">
          <a:xfrm>
            <a:off x="4784725" y="1577975"/>
            <a:ext cx="4192588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7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3200" i="1">
                <a:solidFill>
                  <a:srgbClr val="CC0000"/>
                </a:solidFill>
                <a:latin typeface="Gill Sans MT" panose="020B0502020104020203" pitchFamily="34" charset="0"/>
              </a:rPr>
              <a:t>analogy:</a:t>
            </a:r>
          </a:p>
          <a:p>
            <a:pPr>
              <a:lnSpc>
                <a:spcPct val="85000"/>
              </a:lnSpc>
              <a:spcBef>
                <a:spcPct val="7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800" i="1">
                <a:solidFill>
                  <a:srgbClr val="000099"/>
                </a:solidFill>
                <a:latin typeface="Gill Sans MT" panose="020B0502020104020203" pitchFamily="34" charset="0"/>
              </a:rPr>
              <a:t>routing:</a:t>
            </a:r>
            <a:r>
              <a:rPr lang="en-US" altLang="en-US" sz="2800">
                <a:latin typeface="Gill Sans MT" panose="020B0502020104020203" pitchFamily="34" charset="0"/>
              </a:rPr>
              <a:t> process of planning trip from source to dest</a:t>
            </a:r>
          </a:p>
          <a:p>
            <a:pPr>
              <a:lnSpc>
                <a:spcPct val="85000"/>
              </a:lnSpc>
              <a:spcBef>
                <a:spcPct val="7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800" i="1">
                <a:solidFill>
                  <a:srgbClr val="000099"/>
                </a:solidFill>
                <a:latin typeface="Gill Sans MT" panose="020B0502020104020203" pitchFamily="34" charset="0"/>
              </a:rPr>
              <a:t>forwarding</a:t>
            </a:r>
            <a:r>
              <a:rPr lang="en-US" altLang="en-US" sz="2800" i="1">
                <a:solidFill>
                  <a:schemeClr val="accent2"/>
                </a:solidFill>
                <a:latin typeface="Gill Sans MT" panose="020B0502020104020203" pitchFamily="34" charset="0"/>
              </a:rPr>
              <a:t>:</a:t>
            </a:r>
            <a:r>
              <a:rPr lang="en-US" altLang="en-US" sz="2800">
                <a:latin typeface="Gill Sans MT" panose="020B0502020104020203" pitchFamily="34" charset="0"/>
              </a:rPr>
              <a:t> process of getting through single interchange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endParaRPr lang="en-US" altLang="en-US" sz="2800">
              <a:latin typeface="Gill Sans MT" panose="020B0502020104020203" pitchFamily="34" charset="0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547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b="1" dirty="0">
                <a:solidFill>
                  <a:srgbClr val="008000"/>
                </a:solidFill>
                <a:latin typeface="Tahoma" panose="020B0604030504040204" pitchFamily="34" charset="0"/>
              </a:rPr>
              <a:t>4-40</a:t>
            </a:r>
          </a:p>
        </p:txBody>
      </p:sp>
      <p:pic>
        <p:nvPicPr>
          <p:cNvPr id="105475" name="Picture 10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1079500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399" y="228600"/>
            <a:ext cx="8467725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/NAT traversal problem</a:t>
            </a:r>
          </a:p>
        </p:txBody>
      </p:sp>
      <p:sp>
        <p:nvSpPr>
          <p:cNvPr id="10547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06525"/>
            <a:ext cx="4559300" cy="5159375"/>
          </a:xfrm>
        </p:spPr>
        <p:txBody>
          <a:bodyPr/>
          <a:lstStyle/>
          <a:p>
            <a:r>
              <a:rPr lang="en-US" altLang="en-US" sz="2400" dirty="0"/>
              <a:t>client wants to connect to server with address 10.0.0.1</a:t>
            </a:r>
          </a:p>
          <a:p>
            <a:pPr lvl="1"/>
            <a:r>
              <a:rPr lang="en-US" altLang="en-US" sz="2000" dirty="0"/>
              <a:t>server address 10.0.0.1 local to LAN (client can</a:t>
            </a:r>
            <a:r>
              <a:rPr lang="ja-JP" altLang="en-US" sz="2000" dirty="0"/>
              <a:t>’</a:t>
            </a:r>
            <a:r>
              <a:rPr lang="en-US" altLang="ja-JP" sz="2000" dirty="0"/>
              <a:t>t use it as destination </a:t>
            </a:r>
            <a:r>
              <a:rPr lang="en-US" altLang="ja-JP" sz="2000" dirty="0" err="1"/>
              <a:t>addr</a:t>
            </a:r>
            <a:r>
              <a:rPr lang="en-US" altLang="ja-JP" sz="2000" dirty="0"/>
              <a:t>)</a:t>
            </a:r>
          </a:p>
          <a:p>
            <a:pPr lvl="1"/>
            <a:r>
              <a:rPr lang="en-US" altLang="en-US" sz="2000" dirty="0"/>
              <a:t>only one externally visible </a:t>
            </a:r>
            <a:r>
              <a:rPr lang="en-US" altLang="en-US" sz="2000" dirty="0" err="1"/>
              <a:t>NATed</a:t>
            </a:r>
            <a:r>
              <a:rPr lang="en-US" altLang="en-US" sz="2000" dirty="0"/>
              <a:t> address: 138.76.29.7</a:t>
            </a:r>
          </a:p>
          <a:p>
            <a:r>
              <a:rPr lang="en-US" altLang="en-US" sz="2400" i="1" dirty="0">
                <a:solidFill>
                  <a:srgbClr val="CC0000"/>
                </a:solidFill>
              </a:rPr>
              <a:t>solution1:</a:t>
            </a:r>
            <a:r>
              <a:rPr lang="en-US" altLang="en-US" sz="2400" dirty="0"/>
              <a:t> statically configure NAT to forward incoming connection requests at given port to server</a:t>
            </a:r>
          </a:p>
          <a:p>
            <a:pPr lvl="1"/>
            <a:r>
              <a:rPr lang="en-US" altLang="en-US" sz="2000" dirty="0"/>
              <a:t>e.g., (</a:t>
            </a:r>
            <a:r>
              <a:rPr lang="en-US" altLang="en-US" sz="2000" b="1" dirty="0">
                <a:solidFill>
                  <a:srgbClr val="008000"/>
                </a:solidFill>
              </a:rPr>
              <a:t>138</a:t>
            </a:r>
            <a:r>
              <a:rPr lang="en-US" altLang="en-US" sz="2000" dirty="0">
                <a:solidFill>
                  <a:srgbClr val="008000"/>
                </a:solidFill>
              </a:rPr>
              <a:t>.</a:t>
            </a:r>
            <a:r>
              <a:rPr lang="en-US" altLang="en-US" sz="2000" dirty="0"/>
              <a:t>76.29.7, port 2500)* always forwarded to 10.0.0.1 port 25000</a:t>
            </a:r>
          </a:p>
          <a:p>
            <a:pPr lvl="1"/>
            <a:endParaRPr lang="en-US" altLang="en-US" sz="2000" dirty="0"/>
          </a:p>
          <a:p>
            <a:pPr marL="457200" lvl="1" indent="0">
              <a:buNone/>
            </a:pPr>
            <a:r>
              <a:rPr lang="en-US" altLang="en-US" sz="2000" dirty="0"/>
              <a:t>*It was (</a:t>
            </a:r>
            <a:r>
              <a:rPr lang="en-US" altLang="en-US" sz="2000" b="1" dirty="0">
                <a:solidFill>
                  <a:srgbClr val="FF0000"/>
                </a:solidFill>
              </a:rPr>
              <a:t>123</a:t>
            </a:r>
            <a:r>
              <a:rPr lang="en-US" altLang="en-US" sz="2000" dirty="0">
                <a:solidFill>
                  <a:srgbClr val="008000"/>
                </a:solidFill>
              </a:rPr>
              <a:t>.</a:t>
            </a:r>
            <a:r>
              <a:rPr lang="en-US" altLang="en-US" sz="2000" dirty="0"/>
              <a:t>76.29.7, port 2500)* </a:t>
            </a:r>
          </a:p>
        </p:txBody>
      </p:sp>
      <p:sp>
        <p:nvSpPr>
          <p:cNvPr id="105478" name="Freeform 29"/>
          <p:cNvSpPr>
            <a:spLocks/>
          </p:cNvSpPr>
          <p:nvPr/>
        </p:nvSpPr>
        <p:spPr bwMode="auto">
          <a:xfrm>
            <a:off x="7115175" y="2185988"/>
            <a:ext cx="1676400" cy="2487612"/>
          </a:xfrm>
          <a:custGeom>
            <a:avLst/>
            <a:gdLst>
              <a:gd name="T0" fmla="*/ 2147483647 w 1056"/>
              <a:gd name="T1" fmla="*/ 2147483647 h 1567"/>
              <a:gd name="T2" fmla="*/ 2147483647 w 1056"/>
              <a:gd name="T3" fmla="*/ 2147483647 h 1567"/>
              <a:gd name="T4" fmla="*/ 2147483647 w 1056"/>
              <a:gd name="T5" fmla="*/ 2147483647 h 1567"/>
              <a:gd name="T6" fmla="*/ 2147483647 w 1056"/>
              <a:gd name="T7" fmla="*/ 2147483647 h 1567"/>
              <a:gd name="T8" fmla="*/ 2147483647 w 1056"/>
              <a:gd name="T9" fmla="*/ 2147483647 h 1567"/>
              <a:gd name="T10" fmla="*/ 2147483647 w 1056"/>
              <a:gd name="T11" fmla="*/ 2147483647 h 1567"/>
              <a:gd name="T12" fmla="*/ 2147483647 w 1056"/>
              <a:gd name="T13" fmla="*/ 2147483647 h 1567"/>
              <a:gd name="T14" fmla="*/ 2147483647 w 1056"/>
              <a:gd name="T15" fmla="*/ 2147483647 h 1567"/>
              <a:gd name="T16" fmla="*/ 2147483647 w 1056"/>
              <a:gd name="T17" fmla="*/ 2147483647 h 1567"/>
              <a:gd name="T18" fmla="*/ 2147483647 w 1056"/>
              <a:gd name="T19" fmla="*/ 2147483647 h 1567"/>
              <a:gd name="T20" fmla="*/ 2147483647 w 1056"/>
              <a:gd name="T21" fmla="*/ 2147483647 h 1567"/>
              <a:gd name="T22" fmla="*/ 2147483647 w 1056"/>
              <a:gd name="T23" fmla="*/ 2147483647 h 1567"/>
              <a:gd name="T24" fmla="*/ 2147483647 w 1056"/>
              <a:gd name="T25" fmla="*/ 2147483647 h 1567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1056"/>
              <a:gd name="T40" fmla="*/ 0 h 1567"/>
              <a:gd name="T41" fmla="*/ 1056 w 1056"/>
              <a:gd name="T42" fmla="*/ 1567 h 1567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1056" h="1567">
                <a:moveTo>
                  <a:pt x="109" y="676"/>
                </a:moveTo>
                <a:cubicBezTo>
                  <a:pt x="199" y="644"/>
                  <a:pt x="527" y="657"/>
                  <a:pt x="598" y="647"/>
                </a:cubicBezTo>
                <a:cubicBezTo>
                  <a:pt x="669" y="637"/>
                  <a:pt x="538" y="694"/>
                  <a:pt x="533" y="614"/>
                </a:cubicBezTo>
                <a:cubicBezTo>
                  <a:pt x="527" y="534"/>
                  <a:pt x="522" y="265"/>
                  <a:pt x="566" y="169"/>
                </a:cubicBezTo>
                <a:cubicBezTo>
                  <a:pt x="610" y="73"/>
                  <a:pt x="721" y="51"/>
                  <a:pt x="795" y="38"/>
                </a:cubicBezTo>
                <a:cubicBezTo>
                  <a:pt x="869" y="25"/>
                  <a:pt x="981" y="0"/>
                  <a:pt x="1013" y="90"/>
                </a:cubicBezTo>
                <a:cubicBezTo>
                  <a:pt x="1045" y="180"/>
                  <a:pt x="988" y="448"/>
                  <a:pt x="987" y="579"/>
                </a:cubicBezTo>
                <a:cubicBezTo>
                  <a:pt x="986" y="710"/>
                  <a:pt x="1005" y="730"/>
                  <a:pt x="1005" y="875"/>
                </a:cubicBezTo>
                <a:cubicBezTo>
                  <a:pt x="1005" y="1020"/>
                  <a:pt x="1056" y="1351"/>
                  <a:pt x="987" y="1451"/>
                </a:cubicBezTo>
                <a:cubicBezTo>
                  <a:pt x="918" y="1551"/>
                  <a:pt x="678" y="1567"/>
                  <a:pt x="592" y="1478"/>
                </a:cubicBezTo>
                <a:cubicBezTo>
                  <a:pt x="506" y="1389"/>
                  <a:pt x="562" y="1026"/>
                  <a:pt x="473" y="919"/>
                </a:cubicBezTo>
                <a:cubicBezTo>
                  <a:pt x="384" y="812"/>
                  <a:pt x="122" y="878"/>
                  <a:pt x="61" y="838"/>
                </a:cubicBezTo>
                <a:cubicBezTo>
                  <a:pt x="0" y="798"/>
                  <a:pt x="26" y="710"/>
                  <a:pt x="109" y="67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5479" name="Line 35"/>
          <p:cNvSpPr>
            <a:spLocks noChangeShapeType="1"/>
          </p:cNvSpPr>
          <p:nvPr/>
        </p:nvSpPr>
        <p:spPr bwMode="auto">
          <a:xfrm>
            <a:off x="8140700" y="2613025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0" name="Line 36"/>
          <p:cNvSpPr>
            <a:spLocks noChangeShapeType="1"/>
          </p:cNvSpPr>
          <p:nvPr/>
        </p:nvSpPr>
        <p:spPr bwMode="auto">
          <a:xfrm flipV="1">
            <a:off x="8034338" y="4117975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1" name="Text Box 37"/>
          <p:cNvSpPr txBox="1">
            <a:spLocks noChangeArrowheads="1"/>
          </p:cNvSpPr>
          <p:nvPr/>
        </p:nvSpPr>
        <p:spPr bwMode="auto">
          <a:xfrm>
            <a:off x="7905750" y="1997075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10.0.0.1</a:t>
            </a:r>
          </a:p>
        </p:txBody>
      </p:sp>
      <p:sp>
        <p:nvSpPr>
          <p:cNvPr id="105482" name="Text Box 56"/>
          <p:cNvSpPr txBox="1">
            <a:spLocks noChangeArrowheads="1"/>
          </p:cNvSpPr>
          <p:nvPr/>
        </p:nvSpPr>
        <p:spPr bwMode="auto">
          <a:xfrm>
            <a:off x="7134225" y="2946400"/>
            <a:ext cx="91916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10.0.0.4</a:t>
            </a:r>
          </a:p>
        </p:txBody>
      </p:sp>
      <p:sp>
        <p:nvSpPr>
          <p:cNvPr id="105483" name="Line 57"/>
          <p:cNvSpPr>
            <a:spLocks noChangeShapeType="1"/>
          </p:cNvSpPr>
          <p:nvPr/>
        </p:nvSpPr>
        <p:spPr bwMode="auto">
          <a:xfrm flipH="1">
            <a:off x="7258050" y="3201988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4" name="Line 58"/>
          <p:cNvSpPr>
            <a:spLocks noChangeShapeType="1"/>
          </p:cNvSpPr>
          <p:nvPr/>
        </p:nvSpPr>
        <p:spPr bwMode="auto">
          <a:xfrm flipH="1">
            <a:off x="6518275" y="3440113"/>
            <a:ext cx="85725" cy="128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5" name="Text Box 88"/>
          <p:cNvSpPr txBox="1">
            <a:spLocks noChangeArrowheads="1"/>
          </p:cNvSpPr>
          <p:nvPr/>
        </p:nvSpPr>
        <p:spPr bwMode="auto">
          <a:xfrm>
            <a:off x="6613525" y="3551238"/>
            <a:ext cx="7810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800">
                <a:solidFill>
                  <a:srgbClr val="CC0000"/>
                </a:solidFill>
              </a:rPr>
              <a:t>NAT </a:t>
            </a:r>
          </a:p>
          <a:p>
            <a:pPr algn="ctr">
              <a:lnSpc>
                <a:spcPct val="85000"/>
              </a:lnSpc>
            </a:pPr>
            <a:r>
              <a:rPr lang="en-US" altLang="en-US" sz="1800">
                <a:solidFill>
                  <a:srgbClr val="CC0000"/>
                </a:solidFill>
              </a:rPr>
              <a:t>router</a:t>
            </a:r>
          </a:p>
        </p:txBody>
      </p:sp>
      <p:sp>
        <p:nvSpPr>
          <p:cNvPr id="105486" name="Text Box 89"/>
          <p:cNvSpPr txBox="1">
            <a:spLocks noChangeArrowheads="1"/>
          </p:cNvSpPr>
          <p:nvPr/>
        </p:nvSpPr>
        <p:spPr bwMode="auto">
          <a:xfrm>
            <a:off x="5295900" y="3503613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138.76.29.7</a:t>
            </a:r>
          </a:p>
        </p:txBody>
      </p:sp>
      <p:sp>
        <p:nvSpPr>
          <p:cNvPr id="105487" name="Line 100"/>
          <p:cNvSpPr>
            <a:spLocks noChangeShapeType="1"/>
          </p:cNvSpPr>
          <p:nvPr/>
        </p:nvSpPr>
        <p:spPr bwMode="auto">
          <a:xfrm>
            <a:off x="6345238" y="3422650"/>
            <a:ext cx="4016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5488" name="Text Box 102"/>
          <p:cNvSpPr txBox="1">
            <a:spLocks noChangeArrowheads="1"/>
          </p:cNvSpPr>
          <p:nvPr/>
        </p:nvSpPr>
        <p:spPr bwMode="auto">
          <a:xfrm>
            <a:off x="5046663" y="2182813"/>
            <a:ext cx="717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client</a:t>
            </a:r>
          </a:p>
        </p:txBody>
      </p:sp>
      <p:sp>
        <p:nvSpPr>
          <p:cNvPr id="105489" name="Text Box 103"/>
          <p:cNvSpPr txBox="1">
            <a:spLocks noChangeArrowheads="1"/>
          </p:cNvSpPr>
          <p:nvPr/>
        </p:nvSpPr>
        <p:spPr bwMode="auto">
          <a:xfrm>
            <a:off x="5668963" y="2405063"/>
            <a:ext cx="4095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200">
                <a:solidFill>
                  <a:srgbClr val="000099"/>
                </a:solidFill>
              </a:rPr>
              <a:t>?</a:t>
            </a:r>
          </a:p>
        </p:txBody>
      </p:sp>
      <p:sp>
        <p:nvSpPr>
          <p:cNvPr id="105490" name="Line 104"/>
          <p:cNvSpPr>
            <a:spLocks noChangeShapeType="1"/>
          </p:cNvSpPr>
          <p:nvPr/>
        </p:nvSpPr>
        <p:spPr bwMode="auto">
          <a:xfrm>
            <a:off x="5653088" y="3019425"/>
            <a:ext cx="401637" cy="277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5491" name="Group 116"/>
          <p:cNvGrpSpPr>
            <a:grpSpLocks/>
          </p:cNvGrpSpPr>
          <p:nvPr/>
        </p:nvGrpSpPr>
        <p:grpSpPr bwMode="auto">
          <a:xfrm>
            <a:off x="6656388" y="3203575"/>
            <a:ext cx="587375" cy="323850"/>
            <a:chOff x="4396" y="1245"/>
            <a:chExt cx="672" cy="248"/>
          </a:xfrm>
        </p:grpSpPr>
        <p:sp>
          <p:nvSpPr>
            <p:cNvPr id="10553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cs typeface="Arial" panose="020B0604020202020204" pitchFamily="34" charset="0"/>
              </a:endParaRPr>
            </a:p>
          </p:txBody>
        </p:sp>
        <p:sp>
          <p:nvSpPr>
            <p:cNvPr id="10553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cs typeface="Arial" panose="020B0604020202020204" pitchFamily="34" charset="0"/>
              </a:endParaRPr>
            </a:p>
          </p:txBody>
        </p:sp>
        <p:sp>
          <p:nvSpPr>
            <p:cNvPr id="10553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cs typeface="Arial" panose="020B0604020202020204" pitchFamily="34" charset="0"/>
              </a:endParaRPr>
            </a:p>
          </p:txBody>
        </p:sp>
        <p:grpSp>
          <p:nvGrpSpPr>
            <p:cNvPr id="105539" name="Group 12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05542" name="Freeform 12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5543" name="Freeform 12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05540" name="Line 123"/>
            <p:cNvSpPr>
              <a:spLocks noChangeShapeType="1"/>
            </p:cNvSpPr>
            <p:nvPr/>
          </p:nvSpPr>
          <p:spPr bwMode="auto">
            <a:xfrm>
              <a:off x="4400" y="1322"/>
              <a:ext cx="0" cy="108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41" name="Line 12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5492" name="Group 128"/>
          <p:cNvGrpSpPr>
            <a:grpSpLocks/>
          </p:cNvGrpSpPr>
          <p:nvPr/>
        </p:nvGrpSpPr>
        <p:grpSpPr bwMode="auto">
          <a:xfrm>
            <a:off x="5021263" y="2652713"/>
            <a:ext cx="685800" cy="649287"/>
            <a:chOff x="-44" y="1473"/>
            <a:chExt cx="981" cy="1105"/>
          </a:xfrm>
        </p:grpSpPr>
        <p:pic>
          <p:nvPicPr>
            <p:cNvPr id="105534" name="Picture 129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35" name="Freeform 130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493" name="Group 131"/>
          <p:cNvGrpSpPr>
            <a:grpSpLocks/>
          </p:cNvGrpSpPr>
          <p:nvPr/>
        </p:nvGrpSpPr>
        <p:grpSpPr bwMode="auto">
          <a:xfrm flipH="1">
            <a:off x="8108950" y="3163888"/>
            <a:ext cx="641350" cy="558800"/>
            <a:chOff x="-44" y="1473"/>
            <a:chExt cx="981" cy="1105"/>
          </a:xfrm>
        </p:grpSpPr>
        <p:pic>
          <p:nvPicPr>
            <p:cNvPr id="105532" name="Picture 132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33" name="Freeform 13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5494" name="Group 134"/>
          <p:cNvGrpSpPr>
            <a:grpSpLocks/>
          </p:cNvGrpSpPr>
          <p:nvPr/>
        </p:nvGrpSpPr>
        <p:grpSpPr bwMode="auto">
          <a:xfrm flipH="1">
            <a:off x="8083550" y="3927475"/>
            <a:ext cx="641350" cy="558800"/>
            <a:chOff x="-44" y="1473"/>
            <a:chExt cx="981" cy="1105"/>
          </a:xfrm>
        </p:grpSpPr>
        <p:pic>
          <p:nvPicPr>
            <p:cNvPr id="105530" name="Picture 135" descr="desktop_computer_stylized_medium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5531" name="Freeform 136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05495" name="Line 137"/>
          <p:cNvSpPr>
            <a:spLocks noChangeShapeType="1"/>
          </p:cNvSpPr>
          <p:nvPr/>
        </p:nvSpPr>
        <p:spPr bwMode="auto">
          <a:xfrm>
            <a:off x="7237413" y="3389313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5496" name="Group 138"/>
          <p:cNvGrpSpPr>
            <a:grpSpLocks/>
          </p:cNvGrpSpPr>
          <p:nvPr/>
        </p:nvGrpSpPr>
        <p:grpSpPr bwMode="auto">
          <a:xfrm>
            <a:off x="8259763" y="2362200"/>
            <a:ext cx="346075" cy="623888"/>
            <a:chOff x="4140" y="429"/>
            <a:chExt cx="1425" cy="2396"/>
          </a:xfrm>
        </p:grpSpPr>
        <p:sp>
          <p:nvSpPr>
            <p:cNvPr id="105498" name="Freeform 13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499" name="Rectangle 140"/>
            <p:cNvSpPr>
              <a:spLocks noChangeArrowheads="1"/>
            </p:cNvSpPr>
            <p:nvPr/>
          </p:nvSpPr>
          <p:spPr bwMode="auto">
            <a:xfrm>
              <a:off x="4205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00" name="Freeform 14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1" name="Freeform 14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02" name="Rectangle 143"/>
            <p:cNvSpPr>
              <a:spLocks noChangeArrowheads="1"/>
            </p:cNvSpPr>
            <p:nvPr/>
          </p:nvSpPr>
          <p:spPr bwMode="auto">
            <a:xfrm>
              <a:off x="4212" y="691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5503" name="Group 14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5528" name="AutoShape 145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5529" name="AutoShape 14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5504" name="Rectangle 147"/>
            <p:cNvSpPr>
              <a:spLocks noChangeArrowheads="1"/>
            </p:cNvSpPr>
            <p:nvPr/>
          </p:nvSpPr>
          <p:spPr bwMode="auto">
            <a:xfrm>
              <a:off x="4225" y="102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5505" name="Group 14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5526" name="AutoShape 149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5527" name="AutoShape 150"/>
              <p:cNvSpPr>
                <a:spLocks noChangeArrowheads="1"/>
              </p:cNvSpPr>
              <p:nvPr/>
            </p:nvSpPr>
            <p:spPr bwMode="auto">
              <a:xfrm>
                <a:off x="631" y="2589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5506" name="Rectangle 151"/>
            <p:cNvSpPr>
              <a:spLocks noChangeArrowheads="1"/>
            </p:cNvSpPr>
            <p:nvPr/>
          </p:nvSpPr>
          <p:spPr bwMode="auto">
            <a:xfrm>
              <a:off x="4218" y="1356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07" name="Rectangle 152"/>
            <p:cNvSpPr>
              <a:spLocks noChangeArrowheads="1"/>
            </p:cNvSpPr>
            <p:nvPr/>
          </p:nvSpPr>
          <p:spPr bwMode="auto">
            <a:xfrm>
              <a:off x="4225" y="1654"/>
              <a:ext cx="601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5508" name="Group 15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5524" name="AutoShape 154"/>
              <p:cNvSpPr>
                <a:spLocks noChangeArrowheads="1"/>
              </p:cNvSpPr>
              <p:nvPr/>
            </p:nvSpPr>
            <p:spPr bwMode="auto">
              <a:xfrm>
                <a:off x="614" y="2576"/>
                <a:ext cx="725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5525" name="AutoShape 155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5509" name="Freeform 15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5510" name="Group 15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5522" name="AutoShape 158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5523" name="AutoShape 159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5511" name="Rectangle 160"/>
            <p:cNvSpPr>
              <a:spLocks noChangeArrowheads="1"/>
            </p:cNvSpPr>
            <p:nvPr/>
          </p:nvSpPr>
          <p:spPr bwMode="auto">
            <a:xfrm>
              <a:off x="5251" y="429"/>
              <a:ext cx="65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12" name="Freeform 16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13" name="Freeform 16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14" name="Oval 163"/>
            <p:cNvSpPr>
              <a:spLocks noChangeArrowheads="1"/>
            </p:cNvSpPr>
            <p:nvPr/>
          </p:nvSpPr>
          <p:spPr bwMode="auto">
            <a:xfrm>
              <a:off x="5519" y="2612"/>
              <a:ext cx="46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15" name="Freeform 16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16" name="AutoShape 165"/>
            <p:cNvSpPr>
              <a:spLocks noChangeArrowheads="1"/>
            </p:cNvSpPr>
            <p:nvPr/>
          </p:nvSpPr>
          <p:spPr bwMode="auto">
            <a:xfrm>
              <a:off x="4140" y="2679"/>
              <a:ext cx="1196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17" name="AutoShape 166"/>
            <p:cNvSpPr>
              <a:spLocks noChangeArrowheads="1"/>
            </p:cNvSpPr>
            <p:nvPr/>
          </p:nvSpPr>
          <p:spPr bwMode="auto">
            <a:xfrm>
              <a:off x="4205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18" name="Oval 167"/>
            <p:cNvSpPr>
              <a:spLocks noChangeArrowheads="1"/>
            </p:cNvSpPr>
            <p:nvPr/>
          </p:nvSpPr>
          <p:spPr bwMode="auto">
            <a:xfrm>
              <a:off x="4310" y="2386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19" name="Oval 168"/>
            <p:cNvSpPr>
              <a:spLocks noChangeArrowheads="1"/>
            </p:cNvSpPr>
            <p:nvPr/>
          </p:nvSpPr>
          <p:spPr bwMode="auto">
            <a:xfrm>
              <a:off x="4486" y="2386"/>
              <a:ext cx="157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5520" name="Oval 169"/>
            <p:cNvSpPr>
              <a:spLocks noChangeArrowheads="1"/>
            </p:cNvSpPr>
            <p:nvPr/>
          </p:nvSpPr>
          <p:spPr bwMode="auto">
            <a:xfrm>
              <a:off x="4663" y="2380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5521" name="Rectangle 170"/>
            <p:cNvSpPr>
              <a:spLocks noChangeArrowheads="1"/>
            </p:cNvSpPr>
            <p:nvPr/>
          </p:nvSpPr>
          <p:spPr bwMode="auto">
            <a:xfrm>
              <a:off x="5062" y="1837"/>
              <a:ext cx="85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sp>
        <p:nvSpPr>
          <p:cNvPr id="105497" name="Line 137"/>
          <p:cNvSpPr>
            <a:spLocks noChangeShapeType="1"/>
          </p:cNvSpPr>
          <p:nvPr/>
        </p:nvSpPr>
        <p:spPr bwMode="auto">
          <a:xfrm>
            <a:off x="8058150" y="3400425"/>
            <a:ext cx="123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6498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7159EE74-EB2B-4C47-B8D6-808003470EF8}" type="slidenum">
              <a:rPr lang="en-US" altLang="en-US" sz="1200">
                <a:latin typeface="Tahoma" panose="020B0604030504040204" pitchFamily="34" charset="0"/>
              </a:rPr>
              <a:pPr/>
              <a:t>41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24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/NAT traversal problem</a:t>
            </a:r>
          </a:p>
        </p:txBody>
      </p:sp>
      <p:sp>
        <p:nvSpPr>
          <p:cNvPr id="10650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06525"/>
            <a:ext cx="4781550" cy="5159375"/>
          </a:xfrm>
        </p:spPr>
        <p:txBody>
          <a:bodyPr/>
          <a:lstStyle/>
          <a:p>
            <a:r>
              <a:rPr lang="en-US" altLang="en-US" sz="2400" i="1">
                <a:solidFill>
                  <a:srgbClr val="CC0000"/>
                </a:solidFill>
              </a:rPr>
              <a:t>solution 2:</a:t>
            </a:r>
            <a:r>
              <a:rPr lang="en-US" altLang="en-US" sz="2400"/>
              <a:t> Universal Plug and Play (UPnP) Internet Gateway Device (IGD) Protocol.  Allows NATed host to:</a:t>
            </a:r>
          </a:p>
          <a:p>
            <a:pPr lvl="1">
              <a:spcBef>
                <a:spcPct val="0"/>
              </a:spcBef>
              <a:buSzPct val="65000"/>
              <a:buFont typeface="Wingdings" panose="05000000000000000000" pitchFamily="2" charset="2"/>
              <a:buChar char="v"/>
            </a:pPr>
            <a:r>
              <a:rPr lang="en-US" altLang="en-US"/>
              <a:t>learn public IP address (138.76.29.7)</a:t>
            </a:r>
          </a:p>
          <a:p>
            <a:pPr lvl="1">
              <a:spcBef>
                <a:spcPct val="0"/>
              </a:spcBef>
              <a:buSzPct val="65000"/>
              <a:buFont typeface="Wingdings" panose="05000000000000000000" pitchFamily="2" charset="2"/>
              <a:buChar char="v"/>
            </a:pPr>
            <a:r>
              <a:rPr lang="en-US" altLang="en-US"/>
              <a:t>add/remove port mappings (with lease times)</a:t>
            </a:r>
          </a:p>
          <a:p>
            <a:pPr lvl="1">
              <a:spcBef>
                <a:spcPct val="0"/>
              </a:spcBef>
              <a:buFont typeface="Wingdings" panose="05000000000000000000" pitchFamily="2" charset="2"/>
              <a:buChar char="v"/>
            </a:pPr>
            <a:endParaRPr lang="en-US" altLang="en-US"/>
          </a:p>
          <a:p>
            <a:pPr lvl="1"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en-US" altLang="en-US"/>
              <a:t>i.e., automate static NAT port map configuration</a:t>
            </a:r>
          </a:p>
        </p:txBody>
      </p:sp>
      <p:grpSp>
        <p:nvGrpSpPr>
          <p:cNvPr id="106501" name="Group 158"/>
          <p:cNvGrpSpPr>
            <a:grpSpLocks/>
          </p:cNvGrpSpPr>
          <p:nvPr/>
        </p:nvGrpSpPr>
        <p:grpSpPr bwMode="auto">
          <a:xfrm>
            <a:off x="6345238" y="1997075"/>
            <a:ext cx="2479675" cy="2676525"/>
            <a:chOff x="3997" y="1258"/>
            <a:chExt cx="1562" cy="1686"/>
          </a:xfrm>
        </p:grpSpPr>
        <p:sp>
          <p:nvSpPr>
            <p:cNvPr id="106539" name="Freeform 96"/>
            <p:cNvSpPr>
              <a:spLocks/>
            </p:cNvSpPr>
            <p:nvPr/>
          </p:nvSpPr>
          <p:spPr bwMode="auto">
            <a:xfrm>
              <a:off x="4482" y="1377"/>
              <a:ext cx="1056" cy="1567"/>
            </a:xfrm>
            <a:custGeom>
              <a:avLst/>
              <a:gdLst>
                <a:gd name="T0" fmla="*/ 109 w 1056"/>
                <a:gd name="T1" fmla="*/ 676 h 1567"/>
                <a:gd name="T2" fmla="*/ 598 w 1056"/>
                <a:gd name="T3" fmla="*/ 647 h 1567"/>
                <a:gd name="T4" fmla="*/ 533 w 1056"/>
                <a:gd name="T5" fmla="*/ 614 h 1567"/>
                <a:gd name="T6" fmla="*/ 566 w 1056"/>
                <a:gd name="T7" fmla="*/ 169 h 1567"/>
                <a:gd name="T8" fmla="*/ 795 w 1056"/>
                <a:gd name="T9" fmla="*/ 38 h 1567"/>
                <a:gd name="T10" fmla="*/ 1013 w 1056"/>
                <a:gd name="T11" fmla="*/ 90 h 1567"/>
                <a:gd name="T12" fmla="*/ 987 w 1056"/>
                <a:gd name="T13" fmla="*/ 579 h 1567"/>
                <a:gd name="T14" fmla="*/ 1005 w 1056"/>
                <a:gd name="T15" fmla="*/ 875 h 1567"/>
                <a:gd name="T16" fmla="*/ 987 w 1056"/>
                <a:gd name="T17" fmla="*/ 1451 h 1567"/>
                <a:gd name="T18" fmla="*/ 592 w 1056"/>
                <a:gd name="T19" fmla="*/ 1478 h 1567"/>
                <a:gd name="T20" fmla="*/ 473 w 1056"/>
                <a:gd name="T21" fmla="*/ 919 h 1567"/>
                <a:gd name="T22" fmla="*/ 61 w 1056"/>
                <a:gd name="T23" fmla="*/ 838 h 1567"/>
                <a:gd name="T24" fmla="*/ 109 w 1056"/>
                <a:gd name="T25" fmla="*/ 676 h 1567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567"/>
                <a:gd name="T41" fmla="*/ 1056 w 1056"/>
                <a:gd name="T42" fmla="*/ 1567 h 1567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567">
                  <a:moveTo>
                    <a:pt x="109" y="676"/>
                  </a:moveTo>
                  <a:cubicBezTo>
                    <a:pt x="199" y="644"/>
                    <a:pt x="527" y="657"/>
                    <a:pt x="598" y="647"/>
                  </a:cubicBezTo>
                  <a:cubicBezTo>
                    <a:pt x="669" y="637"/>
                    <a:pt x="538" y="694"/>
                    <a:pt x="533" y="614"/>
                  </a:cubicBezTo>
                  <a:cubicBezTo>
                    <a:pt x="527" y="534"/>
                    <a:pt x="522" y="265"/>
                    <a:pt x="566" y="169"/>
                  </a:cubicBezTo>
                  <a:cubicBezTo>
                    <a:pt x="610" y="73"/>
                    <a:pt x="721" y="51"/>
                    <a:pt x="795" y="38"/>
                  </a:cubicBezTo>
                  <a:cubicBezTo>
                    <a:pt x="869" y="25"/>
                    <a:pt x="981" y="0"/>
                    <a:pt x="1013" y="90"/>
                  </a:cubicBezTo>
                  <a:cubicBezTo>
                    <a:pt x="1045" y="180"/>
                    <a:pt x="988" y="448"/>
                    <a:pt x="987" y="579"/>
                  </a:cubicBezTo>
                  <a:cubicBezTo>
                    <a:pt x="986" y="710"/>
                    <a:pt x="1005" y="730"/>
                    <a:pt x="1005" y="875"/>
                  </a:cubicBezTo>
                  <a:cubicBezTo>
                    <a:pt x="1005" y="1020"/>
                    <a:pt x="1056" y="1351"/>
                    <a:pt x="987" y="1451"/>
                  </a:cubicBezTo>
                  <a:cubicBezTo>
                    <a:pt x="918" y="1551"/>
                    <a:pt x="678" y="1567"/>
                    <a:pt x="592" y="1478"/>
                  </a:cubicBezTo>
                  <a:cubicBezTo>
                    <a:pt x="506" y="1389"/>
                    <a:pt x="562" y="1026"/>
                    <a:pt x="473" y="919"/>
                  </a:cubicBezTo>
                  <a:cubicBezTo>
                    <a:pt x="384" y="812"/>
                    <a:pt x="122" y="878"/>
                    <a:pt x="61" y="838"/>
                  </a:cubicBezTo>
                  <a:cubicBezTo>
                    <a:pt x="0" y="798"/>
                    <a:pt x="26" y="710"/>
                    <a:pt x="109" y="67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540" name="Line 99"/>
            <p:cNvSpPr>
              <a:spLocks noChangeShapeType="1"/>
            </p:cNvSpPr>
            <p:nvPr/>
          </p:nvSpPr>
          <p:spPr bwMode="auto">
            <a:xfrm flipV="1">
              <a:off x="5061" y="2594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6541" name="Text Box 100"/>
            <p:cNvSpPr txBox="1">
              <a:spLocks noChangeArrowheads="1"/>
            </p:cNvSpPr>
            <p:nvPr/>
          </p:nvSpPr>
          <p:spPr bwMode="auto">
            <a:xfrm>
              <a:off x="4980" y="1258"/>
              <a:ext cx="57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10.0.0.1</a:t>
              </a:r>
            </a:p>
          </p:txBody>
        </p:sp>
        <p:sp>
          <p:nvSpPr>
            <p:cNvPr id="106542" name="Text Box 104"/>
            <p:cNvSpPr txBox="1">
              <a:spLocks noChangeArrowheads="1"/>
            </p:cNvSpPr>
            <p:nvPr/>
          </p:nvSpPr>
          <p:spPr bwMode="auto">
            <a:xfrm>
              <a:off x="4166" y="2237"/>
              <a:ext cx="492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NAT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router</a:t>
              </a:r>
            </a:p>
          </p:txBody>
        </p:sp>
        <p:sp>
          <p:nvSpPr>
            <p:cNvPr id="106543" name="Line 106"/>
            <p:cNvSpPr>
              <a:spLocks noChangeShapeType="1"/>
            </p:cNvSpPr>
            <p:nvPr/>
          </p:nvSpPr>
          <p:spPr bwMode="auto">
            <a:xfrm>
              <a:off x="3997" y="2156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6544" name="Group 109"/>
            <p:cNvGrpSpPr>
              <a:grpSpLocks/>
            </p:cNvGrpSpPr>
            <p:nvPr/>
          </p:nvGrpSpPr>
          <p:grpSpPr bwMode="auto">
            <a:xfrm>
              <a:off x="4193" y="2018"/>
              <a:ext cx="370" cy="204"/>
              <a:chOff x="4396" y="1245"/>
              <a:chExt cx="672" cy="248"/>
            </a:xfrm>
          </p:grpSpPr>
          <p:sp>
            <p:nvSpPr>
              <p:cNvPr id="106554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cs typeface="Arial" panose="020B0604020202020204" pitchFamily="34" charset="0"/>
                </a:endParaRPr>
              </a:p>
            </p:txBody>
          </p:sp>
          <p:sp>
            <p:nvSpPr>
              <p:cNvPr id="106555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cs typeface="Arial" panose="020B0604020202020204" pitchFamily="34" charset="0"/>
                </a:endParaRPr>
              </a:p>
            </p:txBody>
          </p:sp>
          <p:sp>
            <p:nvSpPr>
              <p:cNvPr id="106556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cs typeface="Arial" panose="020B0604020202020204" pitchFamily="34" charset="0"/>
                </a:endParaRPr>
              </a:p>
            </p:txBody>
          </p:sp>
          <p:grpSp>
            <p:nvGrpSpPr>
              <p:cNvPr id="106557" name="Group 113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06560" name="Freeform 114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6561" name="Freeform 115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6558" name="Line 116"/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59" name="Line 117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6545" name="Group 118"/>
            <p:cNvGrpSpPr>
              <a:grpSpLocks/>
            </p:cNvGrpSpPr>
            <p:nvPr/>
          </p:nvGrpSpPr>
          <p:grpSpPr bwMode="auto">
            <a:xfrm flipH="1">
              <a:off x="5108" y="1993"/>
              <a:ext cx="404" cy="352"/>
              <a:chOff x="-44" y="1473"/>
              <a:chExt cx="981" cy="1105"/>
            </a:xfrm>
          </p:grpSpPr>
          <p:pic>
            <p:nvPicPr>
              <p:cNvPr id="106552" name="Picture 119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6553" name="Freeform 120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6546" name="Group 121"/>
            <p:cNvGrpSpPr>
              <a:grpSpLocks/>
            </p:cNvGrpSpPr>
            <p:nvPr/>
          </p:nvGrpSpPr>
          <p:grpSpPr bwMode="auto">
            <a:xfrm flipH="1">
              <a:off x="5092" y="2474"/>
              <a:ext cx="404" cy="352"/>
              <a:chOff x="-44" y="1473"/>
              <a:chExt cx="981" cy="1105"/>
            </a:xfrm>
          </p:grpSpPr>
          <p:pic>
            <p:nvPicPr>
              <p:cNvPr id="106550" name="Picture 12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6551" name="Freeform 12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6547" name="Oval 150"/>
            <p:cNvSpPr>
              <a:spLocks noChangeArrowheads="1"/>
            </p:cNvSpPr>
            <p:nvPr/>
          </p:nvSpPr>
          <p:spPr bwMode="auto">
            <a:xfrm>
              <a:off x="5299" y="1852"/>
              <a:ext cx="7" cy="1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48" name="Freeform 92"/>
            <p:cNvSpPr>
              <a:spLocks/>
            </p:cNvSpPr>
            <p:nvPr/>
          </p:nvSpPr>
          <p:spPr bwMode="auto">
            <a:xfrm>
              <a:off x="4564" y="1425"/>
              <a:ext cx="735" cy="680"/>
            </a:xfrm>
            <a:custGeom>
              <a:avLst/>
              <a:gdLst>
                <a:gd name="T0" fmla="*/ 0 w 735"/>
                <a:gd name="T1" fmla="*/ 326 h 742"/>
                <a:gd name="T2" fmla="*/ 398 w 735"/>
                <a:gd name="T3" fmla="*/ 306 h 742"/>
                <a:gd name="T4" fmla="*/ 416 w 735"/>
                <a:gd name="T5" fmla="*/ 127 h 742"/>
                <a:gd name="T6" fmla="*/ 452 w 735"/>
                <a:gd name="T7" fmla="*/ 19 h 742"/>
                <a:gd name="T8" fmla="*/ 735 w 735"/>
                <a:gd name="T9" fmla="*/ 15 h 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35"/>
                <a:gd name="T16" fmla="*/ 0 h 742"/>
                <a:gd name="T17" fmla="*/ 735 w 735"/>
                <a:gd name="T18" fmla="*/ 742 h 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35" h="742">
                  <a:moveTo>
                    <a:pt x="0" y="715"/>
                  </a:moveTo>
                  <a:cubicBezTo>
                    <a:pt x="66" y="708"/>
                    <a:pt x="329" y="742"/>
                    <a:pt x="398" y="670"/>
                  </a:cubicBezTo>
                  <a:cubicBezTo>
                    <a:pt x="467" y="598"/>
                    <a:pt x="407" y="386"/>
                    <a:pt x="416" y="281"/>
                  </a:cubicBezTo>
                  <a:cubicBezTo>
                    <a:pt x="425" y="176"/>
                    <a:pt x="399" y="82"/>
                    <a:pt x="452" y="41"/>
                  </a:cubicBezTo>
                  <a:cubicBezTo>
                    <a:pt x="505" y="0"/>
                    <a:pt x="676" y="34"/>
                    <a:pt x="735" y="32"/>
                  </a:cubicBezTo>
                </a:path>
              </a:pathLst>
            </a:custGeom>
            <a:noFill/>
            <a:ln w="38100" cap="flat" cmpd="sng">
              <a:solidFill>
                <a:srgbClr val="CC0000"/>
              </a:solidFill>
              <a:prstDash val="solid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6549" name="Text Box 93"/>
            <p:cNvSpPr txBox="1">
              <a:spLocks noChangeArrowheads="1"/>
            </p:cNvSpPr>
            <p:nvPr/>
          </p:nvSpPr>
          <p:spPr bwMode="auto">
            <a:xfrm>
              <a:off x="4612" y="1569"/>
              <a:ext cx="3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>
                  <a:solidFill>
                    <a:srgbClr val="CC0000"/>
                  </a:solidFill>
                </a:rPr>
                <a:t>IGD</a:t>
              </a:r>
            </a:p>
          </p:txBody>
        </p:sp>
      </p:grpSp>
      <p:pic>
        <p:nvPicPr>
          <p:cNvPr id="106502" name="Picture 95" descr="underline_base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1079500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6503" name="Line 35"/>
          <p:cNvSpPr>
            <a:spLocks noChangeShapeType="1"/>
          </p:cNvSpPr>
          <p:nvPr/>
        </p:nvSpPr>
        <p:spPr bwMode="auto">
          <a:xfrm>
            <a:off x="8140700" y="2613025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6504" name="Line 137"/>
          <p:cNvSpPr>
            <a:spLocks noChangeShapeType="1"/>
          </p:cNvSpPr>
          <p:nvPr/>
        </p:nvSpPr>
        <p:spPr bwMode="auto">
          <a:xfrm>
            <a:off x="7237413" y="3389313"/>
            <a:ext cx="2571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6505" name="Group 138"/>
          <p:cNvGrpSpPr>
            <a:grpSpLocks/>
          </p:cNvGrpSpPr>
          <p:nvPr/>
        </p:nvGrpSpPr>
        <p:grpSpPr bwMode="auto">
          <a:xfrm>
            <a:off x="8259763" y="2362200"/>
            <a:ext cx="346075" cy="623888"/>
            <a:chOff x="4140" y="429"/>
            <a:chExt cx="1425" cy="2396"/>
          </a:xfrm>
        </p:grpSpPr>
        <p:sp>
          <p:nvSpPr>
            <p:cNvPr id="106507" name="Freeform 13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08" name="Rectangle 140"/>
            <p:cNvSpPr>
              <a:spLocks noChangeArrowheads="1"/>
            </p:cNvSpPr>
            <p:nvPr/>
          </p:nvSpPr>
          <p:spPr bwMode="auto">
            <a:xfrm>
              <a:off x="4205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09" name="Freeform 14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10" name="Freeform 14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11" name="Rectangle 143"/>
            <p:cNvSpPr>
              <a:spLocks noChangeArrowheads="1"/>
            </p:cNvSpPr>
            <p:nvPr/>
          </p:nvSpPr>
          <p:spPr bwMode="auto">
            <a:xfrm>
              <a:off x="4212" y="691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6512" name="Group 14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6537" name="AutoShape 145"/>
              <p:cNvSpPr>
                <a:spLocks noChangeArrowheads="1"/>
              </p:cNvSpPr>
              <p:nvPr/>
            </p:nvSpPr>
            <p:spPr bwMode="auto">
              <a:xfrm>
                <a:off x="613" y="2567"/>
                <a:ext cx="726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6538" name="AutoShape 146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3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6513" name="Rectangle 147"/>
            <p:cNvSpPr>
              <a:spLocks noChangeArrowheads="1"/>
            </p:cNvSpPr>
            <p:nvPr/>
          </p:nvSpPr>
          <p:spPr bwMode="auto">
            <a:xfrm>
              <a:off x="4225" y="1020"/>
              <a:ext cx="595" cy="43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6514" name="Group 14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6535" name="AutoShape 149"/>
              <p:cNvSpPr>
                <a:spLocks noChangeArrowheads="1"/>
              </p:cNvSpPr>
              <p:nvPr/>
            </p:nvSpPr>
            <p:spPr bwMode="auto">
              <a:xfrm>
                <a:off x="615" y="2570"/>
                <a:ext cx="726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6536" name="AutoShape 150"/>
              <p:cNvSpPr>
                <a:spLocks noChangeArrowheads="1"/>
              </p:cNvSpPr>
              <p:nvPr/>
            </p:nvSpPr>
            <p:spPr bwMode="auto">
              <a:xfrm>
                <a:off x="631" y="2589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6515" name="Rectangle 151"/>
            <p:cNvSpPr>
              <a:spLocks noChangeArrowheads="1"/>
            </p:cNvSpPr>
            <p:nvPr/>
          </p:nvSpPr>
          <p:spPr bwMode="auto">
            <a:xfrm>
              <a:off x="4218" y="1356"/>
              <a:ext cx="595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16" name="Rectangle 152"/>
            <p:cNvSpPr>
              <a:spLocks noChangeArrowheads="1"/>
            </p:cNvSpPr>
            <p:nvPr/>
          </p:nvSpPr>
          <p:spPr bwMode="auto">
            <a:xfrm>
              <a:off x="4225" y="1654"/>
              <a:ext cx="601" cy="49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6517" name="Group 15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6533" name="AutoShape 154"/>
              <p:cNvSpPr>
                <a:spLocks noChangeArrowheads="1"/>
              </p:cNvSpPr>
              <p:nvPr/>
            </p:nvSpPr>
            <p:spPr bwMode="auto">
              <a:xfrm>
                <a:off x="614" y="2576"/>
                <a:ext cx="725" cy="12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6534" name="AutoShape 155"/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2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6518" name="Freeform 15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6519" name="Group 15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6531" name="AutoShape 158"/>
              <p:cNvSpPr>
                <a:spLocks noChangeArrowheads="1"/>
              </p:cNvSpPr>
              <p:nvPr/>
            </p:nvSpPr>
            <p:spPr bwMode="auto">
              <a:xfrm>
                <a:off x="617" y="2566"/>
                <a:ext cx="725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6532" name="AutoShape 159"/>
              <p:cNvSpPr>
                <a:spLocks noChangeArrowheads="1"/>
              </p:cNvSpPr>
              <p:nvPr/>
            </p:nvSpPr>
            <p:spPr bwMode="auto">
              <a:xfrm>
                <a:off x="633" y="2585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6520" name="Rectangle 160"/>
            <p:cNvSpPr>
              <a:spLocks noChangeArrowheads="1"/>
            </p:cNvSpPr>
            <p:nvPr/>
          </p:nvSpPr>
          <p:spPr bwMode="auto">
            <a:xfrm>
              <a:off x="5251" y="429"/>
              <a:ext cx="65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21" name="Freeform 16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22" name="Freeform 16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23" name="Oval 163"/>
            <p:cNvSpPr>
              <a:spLocks noChangeArrowheads="1"/>
            </p:cNvSpPr>
            <p:nvPr/>
          </p:nvSpPr>
          <p:spPr bwMode="auto">
            <a:xfrm>
              <a:off x="5519" y="2612"/>
              <a:ext cx="46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24" name="Freeform 16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6525" name="AutoShape 165"/>
            <p:cNvSpPr>
              <a:spLocks noChangeArrowheads="1"/>
            </p:cNvSpPr>
            <p:nvPr/>
          </p:nvSpPr>
          <p:spPr bwMode="auto">
            <a:xfrm>
              <a:off x="4140" y="2679"/>
              <a:ext cx="1196" cy="146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26" name="AutoShape 166"/>
            <p:cNvSpPr>
              <a:spLocks noChangeArrowheads="1"/>
            </p:cNvSpPr>
            <p:nvPr/>
          </p:nvSpPr>
          <p:spPr bwMode="auto">
            <a:xfrm>
              <a:off x="4205" y="2709"/>
              <a:ext cx="1072" cy="85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27" name="Oval 167"/>
            <p:cNvSpPr>
              <a:spLocks noChangeArrowheads="1"/>
            </p:cNvSpPr>
            <p:nvPr/>
          </p:nvSpPr>
          <p:spPr bwMode="auto">
            <a:xfrm>
              <a:off x="4310" y="2386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28" name="Oval 168"/>
            <p:cNvSpPr>
              <a:spLocks noChangeArrowheads="1"/>
            </p:cNvSpPr>
            <p:nvPr/>
          </p:nvSpPr>
          <p:spPr bwMode="auto">
            <a:xfrm>
              <a:off x="4486" y="2386"/>
              <a:ext cx="157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6529" name="Oval 169"/>
            <p:cNvSpPr>
              <a:spLocks noChangeArrowheads="1"/>
            </p:cNvSpPr>
            <p:nvPr/>
          </p:nvSpPr>
          <p:spPr bwMode="auto">
            <a:xfrm>
              <a:off x="4663" y="2380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6530" name="Rectangle 170"/>
            <p:cNvSpPr>
              <a:spLocks noChangeArrowheads="1"/>
            </p:cNvSpPr>
            <p:nvPr/>
          </p:nvSpPr>
          <p:spPr bwMode="auto">
            <a:xfrm>
              <a:off x="5062" y="1837"/>
              <a:ext cx="85" cy="756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sp>
        <p:nvSpPr>
          <p:cNvPr id="106506" name="Line 137"/>
          <p:cNvSpPr>
            <a:spLocks noChangeShapeType="1"/>
          </p:cNvSpPr>
          <p:nvPr/>
        </p:nvSpPr>
        <p:spPr bwMode="auto">
          <a:xfrm>
            <a:off x="8058150" y="3400425"/>
            <a:ext cx="123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0752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21021E35-4FF9-43FF-8570-98F644B3E74B}" type="slidenum">
              <a:rPr lang="en-US" altLang="en-US" sz="1200">
                <a:latin typeface="Tahoma" panose="020B0604030504040204" pitchFamily="34" charset="0"/>
              </a:rPr>
              <a:pPr/>
              <a:t>42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349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/NAT traversal problem*</a:t>
            </a:r>
          </a:p>
        </p:txBody>
      </p:sp>
      <p:sp>
        <p:nvSpPr>
          <p:cNvPr id="107524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06525"/>
            <a:ext cx="7675563" cy="5159375"/>
          </a:xfrm>
        </p:spPr>
        <p:txBody>
          <a:bodyPr/>
          <a:lstStyle/>
          <a:p>
            <a:r>
              <a:rPr lang="en-US" altLang="en-US" sz="2400" i="1" dirty="0">
                <a:solidFill>
                  <a:srgbClr val="CC0000"/>
                </a:solidFill>
              </a:rPr>
              <a:t>solution 3:</a:t>
            </a:r>
            <a:r>
              <a:rPr lang="en-US" altLang="en-US" sz="2400" dirty="0"/>
              <a:t> relaying (used in Skype)</a:t>
            </a:r>
          </a:p>
          <a:p>
            <a:pPr lvl="1"/>
            <a:r>
              <a:rPr lang="en-US" altLang="en-US" dirty="0" err="1"/>
              <a:t>NATed</a:t>
            </a:r>
            <a:r>
              <a:rPr lang="en-US" altLang="en-US" dirty="0"/>
              <a:t> client establishes connection to relay*</a:t>
            </a:r>
          </a:p>
          <a:p>
            <a:pPr lvl="1"/>
            <a:r>
              <a:rPr lang="en-US" altLang="en-US" dirty="0"/>
              <a:t>external client connects to relay</a:t>
            </a:r>
          </a:p>
          <a:p>
            <a:pPr lvl="1"/>
            <a:r>
              <a:rPr lang="en-US" altLang="en-US" dirty="0"/>
              <a:t>relay bridges packets between to connections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pPr>
              <a:buNone/>
            </a:pPr>
            <a:r>
              <a:rPr lang="en-US" altLang="en-US" sz="2400" dirty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 Relay (n): </a:t>
            </a:r>
            <a:r>
              <a:rPr lang="ar-SA" dirty="0">
                <a:latin typeface="Arial" panose="020B0604020202020204" pitchFamily="34" charset="0"/>
                <a:cs typeface="Arial" panose="020B0604020202020204" pitchFamily="34" charset="0"/>
              </a:rPr>
              <a:t>نقطه اتصال ، مناوبة</a:t>
            </a:r>
          </a:p>
          <a:p>
            <a:pPr>
              <a:buNone/>
            </a:pPr>
            <a:endParaRPr lang="ar-SA" dirty="0"/>
          </a:p>
        </p:txBody>
      </p:sp>
      <p:sp>
        <p:nvSpPr>
          <p:cNvPr id="107525" name="Text Box 16"/>
          <p:cNvSpPr txBox="1">
            <a:spLocks noChangeArrowheads="1"/>
          </p:cNvSpPr>
          <p:nvPr/>
        </p:nvSpPr>
        <p:spPr bwMode="auto">
          <a:xfrm>
            <a:off x="4879975" y="5095875"/>
            <a:ext cx="12573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/>
              <a:t>138.76.29.7</a:t>
            </a:r>
          </a:p>
        </p:txBody>
      </p:sp>
      <p:sp>
        <p:nvSpPr>
          <p:cNvPr id="107526" name="Text Box 42"/>
          <p:cNvSpPr txBox="1">
            <a:spLocks noChangeArrowheads="1"/>
          </p:cNvSpPr>
          <p:nvPr/>
        </p:nvSpPr>
        <p:spPr bwMode="auto">
          <a:xfrm>
            <a:off x="260350" y="4718050"/>
            <a:ext cx="717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client</a:t>
            </a:r>
          </a:p>
        </p:txBody>
      </p:sp>
      <p:sp>
        <p:nvSpPr>
          <p:cNvPr id="107527" name="Line 14"/>
          <p:cNvSpPr>
            <a:spLocks noChangeShapeType="1"/>
          </p:cNvSpPr>
          <p:nvPr/>
        </p:nvSpPr>
        <p:spPr bwMode="auto">
          <a:xfrm flipH="1">
            <a:off x="6102350" y="503237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07528" name="Picture 46" descr="kw_skype_rel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163" y="3328988"/>
            <a:ext cx="825500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7529" name="Picture 57" descr="kw_skype_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238" y="3962400"/>
            <a:ext cx="736600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4154" name="Freeform 58"/>
          <p:cNvSpPr>
            <a:spLocks/>
          </p:cNvSpPr>
          <p:nvPr/>
        </p:nvSpPr>
        <p:spPr bwMode="auto">
          <a:xfrm>
            <a:off x="4141788" y="3948113"/>
            <a:ext cx="3714750" cy="1039812"/>
          </a:xfrm>
          <a:custGeom>
            <a:avLst/>
            <a:gdLst>
              <a:gd name="T0" fmla="*/ 2147483647 w 1597"/>
              <a:gd name="T1" fmla="*/ 2147483647 h 655"/>
              <a:gd name="T2" fmla="*/ 2147483647 w 1597"/>
              <a:gd name="T3" fmla="*/ 2147483647 h 655"/>
              <a:gd name="T4" fmla="*/ 2147483647 w 1597"/>
              <a:gd name="T5" fmla="*/ 2147483647 h 655"/>
              <a:gd name="T6" fmla="*/ 2147483647 w 1597"/>
              <a:gd name="T7" fmla="*/ 2147483647 h 655"/>
              <a:gd name="T8" fmla="*/ 0 w 1597"/>
              <a:gd name="T9" fmla="*/ 2147483647 h 65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597"/>
              <a:gd name="T16" fmla="*/ 0 h 655"/>
              <a:gd name="T17" fmla="*/ 1597 w 1597"/>
              <a:gd name="T18" fmla="*/ 655 h 65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597" h="655">
                <a:moveTo>
                  <a:pt x="1597" y="61"/>
                </a:moveTo>
                <a:cubicBezTo>
                  <a:pt x="1562" y="64"/>
                  <a:pt x="1425" y="0"/>
                  <a:pt x="1376" y="78"/>
                </a:cubicBezTo>
                <a:cubicBezTo>
                  <a:pt x="1327" y="156"/>
                  <a:pt x="1464" y="449"/>
                  <a:pt x="1303" y="531"/>
                </a:cubicBezTo>
                <a:cubicBezTo>
                  <a:pt x="1142" y="613"/>
                  <a:pt x="625" y="655"/>
                  <a:pt x="408" y="572"/>
                </a:cubicBezTo>
                <a:cubicBezTo>
                  <a:pt x="190" y="490"/>
                  <a:pt x="94" y="263"/>
                  <a:pt x="0" y="36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4155" name="Text Box 59"/>
          <p:cNvSpPr txBox="1">
            <a:spLocks noChangeArrowheads="1"/>
          </p:cNvSpPr>
          <p:nvPr/>
        </p:nvSpPr>
        <p:spPr bwMode="auto">
          <a:xfrm>
            <a:off x="5118100" y="3867150"/>
            <a:ext cx="19462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>
                <a:solidFill>
                  <a:srgbClr val="CC0000"/>
                </a:solidFill>
                <a:latin typeface="Gill Sans MT" panose="020B0502020104020203" pitchFamily="34" charset="0"/>
              </a:rPr>
              <a:t>1.</a:t>
            </a:r>
            <a:r>
              <a:rPr lang="en-US" altLang="en-US" sz="1800">
                <a:latin typeface="Gill Sans MT" panose="020B0502020104020203" pitchFamily="34" charset="0"/>
              </a:rPr>
              <a:t> connection to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latin typeface="Gill Sans MT" panose="020B0502020104020203" pitchFamily="34" charset="0"/>
              </a:rPr>
              <a:t>relay initiated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latin typeface="Gill Sans MT" panose="020B0502020104020203" pitchFamily="34" charset="0"/>
              </a:rPr>
              <a:t>by NATed host</a:t>
            </a:r>
          </a:p>
        </p:txBody>
      </p:sp>
      <p:sp>
        <p:nvSpPr>
          <p:cNvPr id="644156" name="Text Box 60"/>
          <p:cNvSpPr txBox="1">
            <a:spLocks noChangeArrowheads="1"/>
          </p:cNvSpPr>
          <p:nvPr/>
        </p:nvSpPr>
        <p:spPr bwMode="auto">
          <a:xfrm>
            <a:off x="914400" y="3603625"/>
            <a:ext cx="1946275" cy="79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>
                <a:solidFill>
                  <a:srgbClr val="CC0000"/>
                </a:solidFill>
                <a:latin typeface="Gill Sans MT" panose="020B0502020104020203" pitchFamily="34" charset="0"/>
              </a:rPr>
              <a:t>2.</a:t>
            </a:r>
            <a:r>
              <a:rPr lang="en-US" altLang="en-US" sz="1800">
                <a:latin typeface="Gill Sans MT" panose="020B0502020104020203" pitchFamily="34" charset="0"/>
              </a:rPr>
              <a:t> connection to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latin typeface="Gill Sans MT" panose="020B0502020104020203" pitchFamily="34" charset="0"/>
              </a:rPr>
              <a:t>relay initiated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latin typeface="Gill Sans MT" panose="020B0502020104020203" pitchFamily="34" charset="0"/>
              </a:rPr>
              <a:t>by client</a:t>
            </a:r>
          </a:p>
        </p:txBody>
      </p:sp>
      <p:sp>
        <p:nvSpPr>
          <p:cNvPr id="644157" name="Freeform 61"/>
          <p:cNvSpPr>
            <a:spLocks/>
          </p:cNvSpPr>
          <p:nvPr/>
        </p:nvSpPr>
        <p:spPr bwMode="auto">
          <a:xfrm>
            <a:off x="1033463" y="4084638"/>
            <a:ext cx="2798762" cy="511175"/>
          </a:xfrm>
          <a:custGeom>
            <a:avLst/>
            <a:gdLst>
              <a:gd name="T0" fmla="*/ 0 w 1763"/>
              <a:gd name="T1" fmla="*/ 2147483647 h 322"/>
              <a:gd name="T2" fmla="*/ 2147483647 w 1763"/>
              <a:gd name="T3" fmla="*/ 2147483647 h 322"/>
              <a:gd name="T4" fmla="*/ 2147483647 w 1763"/>
              <a:gd name="T5" fmla="*/ 2147483647 h 322"/>
              <a:gd name="T6" fmla="*/ 2147483647 w 1763"/>
              <a:gd name="T7" fmla="*/ 0 h 322"/>
              <a:gd name="T8" fmla="*/ 0 60000 65536"/>
              <a:gd name="T9" fmla="*/ 0 60000 65536"/>
              <a:gd name="T10" fmla="*/ 0 60000 65536"/>
              <a:gd name="T11" fmla="*/ 0 60000 65536"/>
              <a:gd name="T12" fmla="*/ 0 w 1763"/>
              <a:gd name="T13" fmla="*/ 0 h 322"/>
              <a:gd name="T14" fmla="*/ 1763 w 1763"/>
              <a:gd name="T15" fmla="*/ 322 h 32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63" h="322">
                <a:moveTo>
                  <a:pt x="0" y="305"/>
                </a:moveTo>
                <a:cubicBezTo>
                  <a:pt x="412" y="313"/>
                  <a:pt x="825" y="322"/>
                  <a:pt x="1091" y="305"/>
                </a:cubicBezTo>
                <a:cubicBezTo>
                  <a:pt x="1357" y="288"/>
                  <a:pt x="1485" y="252"/>
                  <a:pt x="1597" y="201"/>
                </a:cubicBezTo>
                <a:cubicBezTo>
                  <a:pt x="1709" y="150"/>
                  <a:pt x="1736" y="75"/>
                  <a:pt x="1763" y="0"/>
                </a:cubicBezTo>
              </a:path>
            </a:pathLst>
          </a:custGeom>
          <a:noFill/>
          <a:ln w="38100" cap="flat" cmpd="sng">
            <a:solidFill>
              <a:srgbClr val="CC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4158" name="Freeform 62"/>
          <p:cNvSpPr>
            <a:spLocks/>
          </p:cNvSpPr>
          <p:nvPr/>
        </p:nvSpPr>
        <p:spPr bwMode="auto">
          <a:xfrm>
            <a:off x="3805238" y="3697288"/>
            <a:ext cx="360362" cy="420687"/>
          </a:xfrm>
          <a:custGeom>
            <a:avLst/>
            <a:gdLst>
              <a:gd name="T0" fmla="*/ 0 w 227"/>
              <a:gd name="T1" fmla="*/ 2147483647 h 265"/>
              <a:gd name="T2" fmla="*/ 2147483647 w 227"/>
              <a:gd name="T3" fmla="*/ 2147483647 h 265"/>
              <a:gd name="T4" fmla="*/ 2147483647 w 227"/>
              <a:gd name="T5" fmla="*/ 2147483647 h 265"/>
              <a:gd name="T6" fmla="*/ 0 60000 65536"/>
              <a:gd name="T7" fmla="*/ 0 60000 65536"/>
              <a:gd name="T8" fmla="*/ 0 60000 65536"/>
              <a:gd name="T9" fmla="*/ 0 w 227"/>
              <a:gd name="T10" fmla="*/ 0 h 265"/>
              <a:gd name="T11" fmla="*/ 227 w 227"/>
              <a:gd name="T12" fmla="*/ 265 h 26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7" h="265">
                <a:moveTo>
                  <a:pt x="0" y="265"/>
                </a:moveTo>
                <a:cubicBezTo>
                  <a:pt x="33" y="135"/>
                  <a:pt x="67" y="6"/>
                  <a:pt x="105" y="3"/>
                </a:cubicBezTo>
                <a:cubicBezTo>
                  <a:pt x="143" y="0"/>
                  <a:pt x="185" y="123"/>
                  <a:pt x="227" y="247"/>
                </a:cubicBezTo>
              </a:path>
            </a:pathLst>
          </a:custGeom>
          <a:noFill/>
          <a:ln w="38100" cap="flat" cmpd="sng">
            <a:solidFill>
              <a:srgbClr val="FF0000"/>
            </a:solidFill>
            <a:prstDash val="solid"/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644159" name="Text Box 63"/>
          <p:cNvSpPr txBox="1">
            <a:spLocks noChangeArrowheads="1"/>
          </p:cNvSpPr>
          <p:nvPr/>
        </p:nvSpPr>
        <p:spPr bwMode="auto">
          <a:xfrm>
            <a:off x="3186113" y="4584700"/>
            <a:ext cx="1946275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</a:pPr>
            <a:r>
              <a:rPr lang="en-US" altLang="en-US" sz="1800" b="1" i="1">
                <a:solidFill>
                  <a:srgbClr val="CC0000"/>
                </a:solidFill>
                <a:latin typeface="Gill Sans MT" panose="020B0502020104020203" pitchFamily="34" charset="0"/>
              </a:rPr>
              <a:t>3.</a:t>
            </a:r>
            <a:r>
              <a:rPr lang="en-US" altLang="en-US" sz="1800">
                <a:latin typeface="Gill Sans MT" panose="020B0502020104020203" pitchFamily="34" charset="0"/>
              </a:rPr>
              <a:t> relaying </a:t>
            </a:r>
          </a:p>
          <a:p>
            <a:pPr>
              <a:lnSpc>
                <a:spcPct val="85000"/>
              </a:lnSpc>
            </a:pPr>
            <a:r>
              <a:rPr lang="en-US" altLang="en-US" sz="1800">
                <a:latin typeface="Gill Sans MT" panose="020B0502020104020203" pitchFamily="34" charset="0"/>
              </a:rPr>
              <a:t>established</a:t>
            </a:r>
          </a:p>
        </p:txBody>
      </p:sp>
      <p:pic>
        <p:nvPicPr>
          <p:cNvPr id="107536" name="Picture 93" descr="underline_base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1079500"/>
            <a:ext cx="54848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7537" name="Group 157"/>
          <p:cNvGrpSpPr>
            <a:grpSpLocks/>
          </p:cNvGrpSpPr>
          <p:nvPr/>
        </p:nvGrpSpPr>
        <p:grpSpPr bwMode="auto">
          <a:xfrm>
            <a:off x="5921375" y="3781425"/>
            <a:ext cx="2711450" cy="2565400"/>
            <a:chOff x="3948" y="731"/>
            <a:chExt cx="1708" cy="1616"/>
          </a:xfrm>
        </p:grpSpPr>
        <p:sp>
          <p:nvSpPr>
            <p:cNvPr id="107574" name="Freeform 95"/>
            <p:cNvSpPr>
              <a:spLocks/>
            </p:cNvSpPr>
            <p:nvPr/>
          </p:nvSpPr>
          <p:spPr bwMode="auto">
            <a:xfrm>
              <a:off x="4433" y="874"/>
              <a:ext cx="1056" cy="1473"/>
            </a:xfrm>
            <a:custGeom>
              <a:avLst/>
              <a:gdLst>
                <a:gd name="T0" fmla="*/ 109 w 1056"/>
                <a:gd name="T1" fmla="*/ 582 h 1473"/>
                <a:gd name="T2" fmla="*/ 598 w 1056"/>
                <a:gd name="T3" fmla="*/ 553 h 1473"/>
                <a:gd name="T4" fmla="*/ 533 w 1056"/>
                <a:gd name="T5" fmla="*/ 520 h 1473"/>
                <a:gd name="T6" fmla="*/ 566 w 1056"/>
                <a:gd name="T7" fmla="*/ 75 h 1473"/>
                <a:gd name="T8" fmla="*/ 835 w 1056"/>
                <a:gd name="T9" fmla="*/ 67 h 1473"/>
                <a:gd name="T10" fmla="*/ 1025 w 1056"/>
                <a:gd name="T11" fmla="*/ 152 h 1473"/>
                <a:gd name="T12" fmla="*/ 987 w 1056"/>
                <a:gd name="T13" fmla="*/ 485 h 1473"/>
                <a:gd name="T14" fmla="*/ 1005 w 1056"/>
                <a:gd name="T15" fmla="*/ 781 h 1473"/>
                <a:gd name="T16" fmla="*/ 987 w 1056"/>
                <a:gd name="T17" fmla="*/ 1357 h 1473"/>
                <a:gd name="T18" fmla="*/ 592 w 1056"/>
                <a:gd name="T19" fmla="*/ 1384 h 1473"/>
                <a:gd name="T20" fmla="*/ 473 w 1056"/>
                <a:gd name="T21" fmla="*/ 825 h 1473"/>
                <a:gd name="T22" fmla="*/ 61 w 1056"/>
                <a:gd name="T23" fmla="*/ 744 h 1473"/>
                <a:gd name="T24" fmla="*/ 109 w 1056"/>
                <a:gd name="T25" fmla="*/ 582 h 1473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56"/>
                <a:gd name="T40" fmla="*/ 0 h 1473"/>
                <a:gd name="T41" fmla="*/ 1056 w 1056"/>
                <a:gd name="T42" fmla="*/ 1473 h 1473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56" h="1473">
                  <a:moveTo>
                    <a:pt x="109" y="582"/>
                  </a:moveTo>
                  <a:cubicBezTo>
                    <a:pt x="199" y="550"/>
                    <a:pt x="527" y="563"/>
                    <a:pt x="598" y="553"/>
                  </a:cubicBezTo>
                  <a:cubicBezTo>
                    <a:pt x="669" y="543"/>
                    <a:pt x="538" y="600"/>
                    <a:pt x="533" y="520"/>
                  </a:cubicBezTo>
                  <a:cubicBezTo>
                    <a:pt x="527" y="440"/>
                    <a:pt x="516" y="150"/>
                    <a:pt x="566" y="75"/>
                  </a:cubicBezTo>
                  <a:cubicBezTo>
                    <a:pt x="616" y="0"/>
                    <a:pt x="759" y="54"/>
                    <a:pt x="835" y="67"/>
                  </a:cubicBezTo>
                  <a:cubicBezTo>
                    <a:pt x="911" y="80"/>
                    <a:pt x="1000" y="82"/>
                    <a:pt x="1025" y="152"/>
                  </a:cubicBezTo>
                  <a:cubicBezTo>
                    <a:pt x="1050" y="222"/>
                    <a:pt x="990" y="380"/>
                    <a:pt x="987" y="485"/>
                  </a:cubicBezTo>
                  <a:cubicBezTo>
                    <a:pt x="984" y="590"/>
                    <a:pt x="1005" y="636"/>
                    <a:pt x="1005" y="781"/>
                  </a:cubicBezTo>
                  <a:cubicBezTo>
                    <a:pt x="1005" y="926"/>
                    <a:pt x="1056" y="1257"/>
                    <a:pt x="987" y="1357"/>
                  </a:cubicBezTo>
                  <a:cubicBezTo>
                    <a:pt x="918" y="1457"/>
                    <a:pt x="678" y="1473"/>
                    <a:pt x="592" y="1384"/>
                  </a:cubicBezTo>
                  <a:cubicBezTo>
                    <a:pt x="506" y="1295"/>
                    <a:pt x="562" y="932"/>
                    <a:pt x="473" y="825"/>
                  </a:cubicBezTo>
                  <a:cubicBezTo>
                    <a:pt x="384" y="718"/>
                    <a:pt x="122" y="784"/>
                    <a:pt x="61" y="744"/>
                  </a:cubicBezTo>
                  <a:cubicBezTo>
                    <a:pt x="0" y="704"/>
                    <a:pt x="26" y="616"/>
                    <a:pt x="109" y="58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7575" name="Line 96"/>
            <p:cNvSpPr>
              <a:spLocks noChangeShapeType="1"/>
            </p:cNvSpPr>
            <p:nvPr/>
          </p:nvSpPr>
          <p:spPr bwMode="auto">
            <a:xfrm flipH="1">
              <a:off x="5005" y="1003"/>
              <a:ext cx="6" cy="94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76" name="Line 97"/>
            <p:cNvSpPr>
              <a:spLocks noChangeShapeType="1"/>
            </p:cNvSpPr>
            <p:nvPr/>
          </p:nvSpPr>
          <p:spPr bwMode="auto">
            <a:xfrm>
              <a:off x="5008" y="1000"/>
              <a:ext cx="84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77" name="Line 98"/>
            <p:cNvSpPr>
              <a:spLocks noChangeShapeType="1"/>
            </p:cNvSpPr>
            <p:nvPr/>
          </p:nvSpPr>
          <p:spPr bwMode="auto">
            <a:xfrm flipV="1">
              <a:off x="5012" y="1948"/>
              <a:ext cx="10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7578" name="Text Box 100"/>
            <p:cNvSpPr txBox="1">
              <a:spLocks noChangeArrowheads="1"/>
            </p:cNvSpPr>
            <p:nvPr/>
          </p:nvSpPr>
          <p:spPr bwMode="auto">
            <a:xfrm>
              <a:off x="4117" y="1591"/>
              <a:ext cx="492" cy="3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NAT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800">
                  <a:solidFill>
                    <a:srgbClr val="CC0000"/>
                  </a:solidFill>
                </a:rPr>
                <a:t>router</a:t>
              </a:r>
            </a:p>
          </p:txBody>
        </p:sp>
        <p:sp>
          <p:nvSpPr>
            <p:cNvPr id="107579" name="Line 101"/>
            <p:cNvSpPr>
              <a:spLocks noChangeShapeType="1"/>
            </p:cNvSpPr>
            <p:nvPr/>
          </p:nvSpPr>
          <p:spPr bwMode="auto">
            <a:xfrm>
              <a:off x="3948" y="1510"/>
              <a:ext cx="25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7580" name="Group 102"/>
            <p:cNvGrpSpPr>
              <a:grpSpLocks/>
            </p:cNvGrpSpPr>
            <p:nvPr/>
          </p:nvGrpSpPr>
          <p:grpSpPr bwMode="auto">
            <a:xfrm>
              <a:off x="4144" y="1372"/>
              <a:ext cx="370" cy="204"/>
              <a:chOff x="4396" y="1245"/>
              <a:chExt cx="672" cy="248"/>
            </a:xfrm>
          </p:grpSpPr>
          <p:sp>
            <p:nvSpPr>
              <p:cNvPr id="107593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cs typeface="Arial" panose="020B0604020202020204" pitchFamily="34" charset="0"/>
                </a:endParaRPr>
              </a:p>
            </p:txBody>
          </p:sp>
          <p:sp>
            <p:nvSpPr>
              <p:cNvPr id="107594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cs typeface="Arial" panose="020B0604020202020204" pitchFamily="34" charset="0"/>
                </a:endParaRPr>
              </a:p>
            </p:txBody>
          </p:sp>
          <p:sp>
            <p:nvSpPr>
              <p:cNvPr id="107595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cs typeface="Arial" panose="020B0604020202020204" pitchFamily="34" charset="0"/>
                </a:endParaRPr>
              </a:p>
            </p:txBody>
          </p:sp>
          <p:grpSp>
            <p:nvGrpSpPr>
              <p:cNvPr id="107596" name="Group 106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07599" name="Freeform 10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07600" name="Freeform 10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07597" name="Line 109"/>
              <p:cNvSpPr>
                <a:spLocks noChangeShapeType="1"/>
              </p:cNvSpPr>
              <p:nvPr/>
            </p:nvSpPr>
            <p:spPr bwMode="auto">
              <a:xfrm>
                <a:off x="4400" y="1322"/>
                <a:ext cx="0" cy="108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98" name="Line 110"/>
              <p:cNvSpPr>
                <a:spLocks noChangeShapeType="1"/>
              </p:cNvSpPr>
              <p:nvPr/>
            </p:nvSpPr>
            <p:spPr bwMode="auto">
              <a:xfrm>
                <a:off x="5063" y="1326"/>
                <a:ext cx="0" cy="107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7581" name="Group 111"/>
            <p:cNvGrpSpPr>
              <a:grpSpLocks/>
            </p:cNvGrpSpPr>
            <p:nvPr/>
          </p:nvGrpSpPr>
          <p:grpSpPr bwMode="auto">
            <a:xfrm flipH="1">
              <a:off x="5059" y="1347"/>
              <a:ext cx="404" cy="352"/>
              <a:chOff x="-44" y="1473"/>
              <a:chExt cx="981" cy="1105"/>
            </a:xfrm>
          </p:grpSpPr>
          <p:pic>
            <p:nvPicPr>
              <p:cNvPr id="107591" name="Picture 112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7592" name="Freeform 113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7582" name="Group 114"/>
            <p:cNvGrpSpPr>
              <a:grpSpLocks/>
            </p:cNvGrpSpPr>
            <p:nvPr/>
          </p:nvGrpSpPr>
          <p:grpSpPr bwMode="auto">
            <a:xfrm flipH="1">
              <a:off x="5043" y="1828"/>
              <a:ext cx="404" cy="352"/>
              <a:chOff x="-44" y="1473"/>
              <a:chExt cx="981" cy="1105"/>
            </a:xfrm>
          </p:grpSpPr>
          <p:pic>
            <p:nvPicPr>
              <p:cNvPr id="107589" name="Picture 115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7590" name="Freeform 116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7583" name="Line 117"/>
            <p:cNvSpPr>
              <a:spLocks noChangeShapeType="1"/>
            </p:cNvSpPr>
            <p:nvPr/>
          </p:nvSpPr>
          <p:spPr bwMode="auto">
            <a:xfrm>
              <a:off x="4510" y="1489"/>
              <a:ext cx="58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07584" name="Group 153"/>
            <p:cNvGrpSpPr>
              <a:grpSpLocks/>
            </p:cNvGrpSpPr>
            <p:nvPr/>
          </p:nvGrpSpPr>
          <p:grpSpPr bwMode="auto">
            <a:xfrm flipH="1">
              <a:off x="5043" y="952"/>
              <a:ext cx="404" cy="352"/>
              <a:chOff x="-44" y="1473"/>
              <a:chExt cx="981" cy="1105"/>
            </a:xfrm>
          </p:grpSpPr>
          <p:pic>
            <p:nvPicPr>
              <p:cNvPr id="107587" name="Picture 154" descr="desktop_computer_stylized_medium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107588" name="Freeform 155"/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4176 w 356"/>
                  <a:gd name="T3" fmla="*/ 248 h 368"/>
                  <a:gd name="T4" fmla="*/ 4954 w 356"/>
                  <a:gd name="T5" fmla="*/ 5173 h 368"/>
                  <a:gd name="T6" fmla="*/ 1092 w 356"/>
                  <a:gd name="T7" fmla="*/ 646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pic>
          <p:nvPicPr>
            <p:cNvPr id="107585" name="Picture 156" descr="skype_logo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00" y="869"/>
              <a:ext cx="512" cy="2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86" name="Text Box 99"/>
            <p:cNvSpPr txBox="1">
              <a:spLocks noChangeArrowheads="1"/>
            </p:cNvSpPr>
            <p:nvPr/>
          </p:nvSpPr>
          <p:spPr bwMode="auto">
            <a:xfrm>
              <a:off x="5077" y="731"/>
              <a:ext cx="579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10.0.0.1</a:t>
              </a:r>
            </a:p>
          </p:txBody>
        </p:sp>
      </p:grpSp>
      <p:grpSp>
        <p:nvGrpSpPr>
          <p:cNvPr id="107538" name="Group 158"/>
          <p:cNvGrpSpPr>
            <a:grpSpLocks/>
          </p:cNvGrpSpPr>
          <p:nvPr/>
        </p:nvGrpSpPr>
        <p:grpSpPr bwMode="auto">
          <a:xfrm>
            <a:off x="3178175" y="3476625"/>
            <a:ext cx="388938" cy="569913"/>
            <a:chOff x="4140" y="429"/>
            <a:chExt cx="1425" cy="2396"/>
          </a:xfrm>
        </p:grpSpPr>
        <p:sp>
          <p:nvSpPr>
            <p:cNvPr id="107542" name="Freeform 159"/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9 w 354"/>
                <a:gd name="T1" fmla="*/ 0 h 2742"/>
                <a:gd name="T2" fmla="*/ 47 w 354"/>
                <a:gd name="T3" fmla="*/ 66 h 2742"/>
                <a:gd name="T4" fmla="*/ 46 w 354"/>
                <a:gd name="T5" fmla="*/ 510 h 2742"/>
                <a:gd name="T6" fmla="*/ 0 w 354"/>
                <a:gd name="T7" fmla="*/ 534 h 2742"/>
                <a:gd name="T8" fmla="*/ 9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43" name="Rectangle 160"/>
            <p:cNvSpPr>
              <a:spLocks noChangeArrowheads="1"/>
            </p:cNvSpPr>
            <p:nvPr/>
          </p:nvSpPr>
          <p:spPr bwMode="auto">
            <a:xfrm>
              <a:off x="4204" y="429"/>
              <a:ext cx="1047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44" name="Freeform 161"/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29 w 211"/>
                <a:gd name="T3" fmla="*/ 43 h 2537"/>
                <a:gd name="T4" fmla="*/ 2 w 211"/>
                <a:gd name="T5" fmla="*/ 486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45" name="Freeform 162"/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5 h 226"/>
                <a:gd name="T4" fmla="*/ 45 w 328"/>
                <a:gd name="T5" fmla="*/ 45 h 226"/>
                <a:gd name="T6" fmla="*/ 0 w 328"/>
                <a:gd name="T7" fmla="*/ 19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46" name="Rectangle 163"/>
            <p:cNvSpPr>
              <a:spLocks noChangeArrowheads="1"/>
            </p:cNvSpPr>
            <p:nvPr/>
          </p:nvSpPr>
          <p:spPr bwMode="auto">
            <a:xfrm>
              <a:off x="4210" y="69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7547" name="Group 164"/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07572" name="AutoShape 165"/>
              <p:cNvSpPr>
                <a:spLocks noChangeArrowheads="1"/>
              </p:cNvSpPr>
              <p:nvPr/>
            </p:nvSpPr>
            <p:spPr bwMode="auto">
              <a:xfrm>
                <a:off x="616" y="2569"/>
                <a:ext cx="726" cy="141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7573" name="AutoShape 166"/>
              <p:cNvSpPr>
                <a:spLocks noChangeArrowheads="1"/>
              </p:cNvSpPr>
              <p:nvPr/>
            </p:nvSpPr>
            <p:spPr bwMode="auto">
              <a:xfrm>
                <a:off x="631" y="2588"/>
                <a:ext cx="697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7548" name="Rectangle 167"/>
            <p:cNvSpPr>
              <a:spLocks noChangeArrowheads="1"/>
            </p:cNvSpPr>
            <p:nvPr/>
          </p:nvSpPr>
          <p:spPr bwMode="auto">
            <a:xfrm>
              <a:off x="4221" y="1016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7549" name="Group 168"/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07570" name="AutoShape 169"/>
              <p:cNvSpPr>
                <a:spLocks noChangeArrowheads="1"/>
              </p:cNvSpPr>
              <p:nvPr/>
            </p:nvSpPr>
            <p:spPr bwMode="auto">
              <a:xfrm>
                <a:off x="611" y="2570"/>
                <a:ext cx="726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7571" name="AutoShape 170"/>
              <p:cNvSpPr>
                <a:spLocks noChangeArrowheads="1"/>
              </p:cNvSpPr>
              <p:nvPr/>
            </p:nvSpPr>
            <p:spPr bwMode="auto">
              <a:xfrm>
                <a:off x="626" y="2584"/>
                <a:ext cx="697" cy="11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7550" name="Rectangle 171"/>
            <p:cNvSpPr>
              <a:spLocks noChangeArrowheads="1"/>
            </p:cNvSpPr>
            <p:nvPr/>
          </p:nvSpPr>
          <p:spPr bwMode="auto">
            <a:xfrm>
              <a:off x="4216" y="13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51" name="Rectangle 172"/>
            <p:cNvSpPr>
              <a:spLocks noChangeArrowheads="1"/>
            </p:cNvSpPr>
            <p:nvPr/>
          </p:nvSpPr>
          <p:spPr bwMode="auto">
            <a:xfrm>
              <a:off x="4227" y="1657"/>
              <a:ext cx="599" cy="4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07552" name="Group 173"/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07568" name="AutoShape 174"/>
              <p:cNvSpPr>
                <a:spLocks noChangeArrowheads="1"/>
              </p:cNvSpPr>
              <p:nvPr/>
            </p:nvSpPr>
            <p:spPr bwMode="auto">
              <a:xfrm>
                <a:off x="612" y="2571"/>
                <a:ext cx="725" cy="135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7569" name="AutoShape 175"/>
              <p:cNvSpPr>
                <a:spLocks noChangeArrowheads="1"/>
              </p:cNvSpPr>
              <p:nvPr/>
            </p:nvSpPr>
            <p:spPr bwMode="auto">
              <a:xfrm>
                <a:off x="626" y="2590"/>
                <a:ext cx="696" cy="9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7553" name="Freeform 176"/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45 w 328"/>
                <a:gd name="T3" fmla="*/ 24 h 226"/>
                <a:gd name="T4" fmla="*/ 45 w 328"/>
                <a:gd name="T5" fmla="*/ 43 h 226"/>
                <a:gd name="T6" fmla="*/ 0 w 328"/>
                <a:gd name="T7" fmla="*/ 18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7554" name="Group 177"/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07566" name="AutoShape 178"/>
              <p:cNvSpPr>
                <a:spLocks noChangeArrowheads="1"/>
              </p:cNvSpPr>
              <p:nvPr/>
            </p:nvSpPr>
            <p:spPr bwMode="auto">
              <a:xfrm>
                <a:off x="614" y="2571"/>
                <a:ext cx="725" cy="133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07567" name="AutoShape 179"/>
              <p:cNvSpPr>
                <a:spLocks noChangeArrowheads="1"/>
              </p:cNvSpPr>
              <p:nvPr/>
            </p:nvSpPr>
            <p:spPr bwMode="auto">
              <a:xfrm>
                <a:off x="629" y="2584"/>
                <a:ext cx="69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07555" name="Rectangle 180"/>
            <p:cNvSpPr>
              <a:spLocks noChangeArrowheads="1"/>
            </p:cNvSpPr>
            <p:nvPr/>
          </p:nvSpPr>
          <p:spPr bwMode="auto">
            <a:xfrm>
              <a:off x="5251" y="429"/>
              <a:ext cx="70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56" name="Freeform 181"/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40 w 296"/>
                <a:gd name="T3" fmla="*/ 27 h 256"/>
                <a:gd name="T4" fmla="*/ 40 w 296"/>
                <a:gd name="T5" fmla="*/ 49 h 256"/>
                <a:gd name="T6" fmla="*/ 0 w 296"/>
                <a:gd name="T7" fmla="*/ 18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57" name="Freeform 182"/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42 w 304"/>
                <a:gd name="T3" fmla="*/ 32 h 288"/>
                <a:gd name="T4" fmla="*/ 39 w 304"/>
                <a:gd name="T5" fmla="*/ 57 h 288"/>
                <a:gd name="T6" fmla="*/ 2 w 304"/>
                <a:gd name="T7" fmla="*/ 24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58" name="Oval 183"/>
            <p:cNvSpPr>
              <a:spLocks noChangeArrowheads="1"/>
            </p:cNvSpPr>
            <p:nvPr/>
          </p:nvSpPr>
          <p:spPr bwMode="auto">
            <a:xfrm>
              <a:off x="5518" y="2611"/>
              <a:ext cx="47" cy="93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59" name="Freeform 184"/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21 h 240"/>
                <a:gd name="T2" fmla="*/ 2 w 306"/>
                <a:gd name="T3" fmla="*/ 48 h 240"/>
                <a:gd name="T4" fmla="*/ 42 w 306"/>
                <a:gd name="T5" fmla="*/ 22 h 240"/>
                <a:gd name="T6" fmla="*/ 40 w 306"/>
                <a:gd name="T7" fmla="*/ 0 h 240"/>
                <a:gd name="T8" fmla="*/ 0 w 306"/>
                <a:gd name="T9" fmla="*/ 21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560" name="AutoShape 185"/>
            <p:cNvSpPr>
              <a:spLocks noChangeArrowheads="1"/>
            </p:cNvSpPr>
            <p:nvPr/>
          </p:nvSpPr>
          <p:spPr bwMode="auto">
            <a:xfrm>
              <a:off x="4140" y="2678"/>
              <a:ext cx="1198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61" name="AutoShape 186"/>
            <p:cNvSpPr>
              <a:spLocks noChangeArrowheads="1"/>
            </p:cNvSpPr>
            <p:nvPr/>
          </p:nvSpPr>
          <p:spPr bwMode="auto">
            <a:xfrm>
              <a:off x="4204" y="2712"/>
              <a:ext cx="1070" cy="80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62" name="Oval 187"/>
            <p:cNvSpPr>
              <a:spLocks noChangeArrowheads="1"/>
            </p:cNvSpPr>
            <p:nvPr/>
          </p:nvSpPr>
          <p:spPr bwMode="auto">
            <a:xfrm>
              <a:off x="4309" y="2385"/>
              <a:ext cx="157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63" name="Oval 188"/>
            <p:cNvSpPr>
              <a:spLocks noChangeArrowheads="1"/>
            </p:cNvSpPr>
            <p:nvPr/>
          </p:nvSpPr>
          <p:spPr bwMode="auto">
            <a:xfrm>
              <a:off x="4483" y="2385"/>
              <a:ext cx="163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07564" name="Oval 189"/>
            <p:cNvSpPr>
              <a:spLocks noChangeArrowheads="1"/>
            </p:cNvSpPr>
            <p:nvPr/>
          </p:nvSpPr>
          <p:spPr bwMode="auto">
            <a:xfrm>
              <a:off x="4663" y="2378"/>
              <a:ext cx="157" cy="147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07565" name="Rectangle 190"/>
            <p:cNvSpPr>
              <a:spLocks noChangeArrowheads="1"/>
            </p:cNvSpPr>
            <p:nvPr/>
          </p:nvSpPr>
          <p:spPr bwMode="auto">
            <a:xfrm>
              <a:off x="5065" y="1837"/>
              <a:ext cx="81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07539" name="Group 191"/>
          <p:cNvGrpSpPr>
            <a:grpSpLocks/>
          </p:cNvGrpSpPr>
          <p:nvPr/>
        </p:nvGrpSpPr>
        <p:grpSpPr bwMode="auto">
          <a:xfrm>
            <a:off x="309563" y="4146550"/>
            <a:ext cx="631825" cy="671513"/>
            <a:chOff x="-44" y="1473"/>
            <a:chExt cx="981" cy="1105"/>
          </a:xfrm>
        </p:grpSpPr>
        <p:pic>
          <p:nvPicPr>
            <p:cNvPr id="107540" name="Picture 192" descr="desktop_computer_stylized_medium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7541" name="Freeform 193"/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4176 w 356"/>
                <a:gd name="T3" fmla="*/ 248 h 368"/>
                <a:gd name="T4" fmla="*/ 4954 w 356"/>
                <a:gd name="T5" fmla="*/ 5173 h 368"/>
                <a:gd name="T6" fmla="*/ 1092 w 356"/>
                <a:gd name="T7" fmla="*/ 646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53729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644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644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000"/>
                                        <p:tgtEl>
                                          <p:spTgt spid="644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4154" grpId="0" animBg="1"/>
      <p:bldP spid="644155" grpId="0"/>
      <p:bldP spid="644156" grpId="0"/>
      <p:bldP spid="644157" grpId="0" animBg="1"/>
      <p:bldP spid="644158" grpId="0" animBg="1"/>
      <p:bldP spid="64415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16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FF2BF696-A586-47BA-B1D2-A95B0E812CE7}" type="slidenum">
              <a:rPr lang="en-US" altLang="en-US" sz="1200">
                <a:latin typeface="Tahoma" panose="020B0604030504040204" pitchFamily="34" charset="0"/>
              </a:rPr>
              <a:pPr/>
              <a:t>43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6758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22275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**</a:t>
            </a:r>
            <a:r>
              <a:rPr lang="en-US" dirty="0" err="1">
                <a:ea typeface="ＭＳ Ｐゴシック" charset="0"/>
                <a:cs typeface="+mj-cs"/>
              </a:rPr>
              <a:t>IPv6</a:t>
            </a:r>
            <a:r>
              <a:rPr lang="en-US" dirty="0">
                <a:ea typeface="ＭＳ Ｐゴシック" charset="0"/>
                <a:cs typeface="+mj-cs"/>
              </a:rPr>
              <a:t>: motivation </a:t>
            </a:r>
            <a:r>
              <a:rPr lang="en-US" sz="3600" dirty="0">
                <a:ea typeface="ＭＳ Ｐゴシック" charset="0"/>
                <a:cs typeface="+mj-cs"/>
              </a:rPr>
              <a:t>*</a:t>
            </a:r>
          </a:p>
        </p:txBody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46743" y="1401763"/>
            <a:ext cx="8737600" cy="5105400"/>
          </a:xfrm>
        </p:spPr>
        <p:txBody>
          <a:bodyPr/>
          <a:lstStyle/>
          <a:p>
            <a:r>
              <a:rPr lang="en-US" altLang="en-US" i="1" dirty="0">
                <a:solidFill>
                  <a:srgbClr val="CC0000"/>
                </a:solidFill>
              </a:rPr>
              <a:t>initial motivation:</a:t>
            </a:r>
            <a:r>
              <a:rPr lang="en-US" altLang="en-US" i="1" dirty="0"/>
              <a:t> </a:t>
            </a:r>
            <a:r>
              <a:rPr lang="en-US" altLang="en-US" i="1" dirty="0" err="1">
                <a:solidFill>
                  <a:srgbClr val="00B050"/>
                </a:solidFill>
              </a:rPr>
              <a:t>IPv4</a:t>
            </a:r>
            <a:r>
              <a:rPr lang="en-US" altLang="en-US" i="1" dirty="0">
                <a:solidFill>
                  <a:srgbClr val="00B050"/>
                </a:solidFill>
              </a:rPr>
              <a:t>-</a:t>
            </a:r>
            <a:r>
              <a:rPr lang="en-US" altLang="en-US" dirty="0"/>
              <a:t>32-bit address space soon to be completely allocated.    </a:t>
            </a:r>
          </a:p>
          <a:p>
            <a:pPr lvl="1"/>
            <a:r>
              <a:rPr lang="en-US" altLang="en-US" dirty="0">
                <a:solidFill>
                  <a:srgbClr val="00B050"/>
                </a:solidFill>
              </a:rPr>
              <a:t>32 bits (</a:t>
            </a:r>
            <a:r>
              <a:rPr lang="en-US" altLang="en-US" dirty="0">
                <a:solidFill>
                  <a:srgbClr val="00B050"/>
                </a:solidFill>
                <a:sym typeface="Wingdings" panose="05000000000000000000" pitchFamily="2" charset="2"/>
              </a:rPr>
              <a:t> 2</a:t>
            </a:r>
            <a:r>
              <a:rPr lang="en-US" altLang="en-US" baseline="30000" dirty="0">
                <a:solidFill>
                  <a:srgbClr val="00B050"/>
                </a:solidFill>
                <a:sym typeface="Wingdings" panose="05000000000000000000" pitchFamily="2" charset="2"/>
              </a:rPr>
              <a:t>32 </a:t>
            </a:r>
            <a:r>
              <a:rPr lang="en-US" altLang="en-US" dirty="0">
                <a:solidFill>
                  <a:srgbClr val="00B050"/>
                </a:solidFill>
              </a:rPr>
              <a:t>=~ 4.3 * 10</a:t>
            </a:r>
            <a:r>
              <a:rPr lang="en-US" altLang="en-US" baseline="30000" dirty="0">
                <a:solidFill>
                  <a:srgbClr val="00B050"/>
                </a:solidFill>
              </a:rPr>
              <a:t>9</a:t>
            </a:r>
            <a:r>
              <a:rPr lang="en-US" altLang="en-US" dirty="0">
                <a:solidFill>
                  <a:srgbClr val="00B050"/>
                </a:solidFill>
              </a:rPr>
              <a:t>  ~ 4.3 Billion)</a:t>
            </a:r>
          </a:p>
          <a:p>
            <a:r>
              <a:rPr lang="en-US" altLang="en-US" dirty="0"/>
              <a:t>additional motivation:</a:t>
            </a:r>
          </a:p>
          <a:p>
            <a:pPr lvl="1"/>
            <a:r>
              <a:rPr lang="en-US" altLang="en-US" dirty="0"/>
              <a:t>header format helps speed processing/forwarding</a:t>
            </a:r>
          </a:p>
          <a:p>
            <a:pPr lvl="1"/>
            <a:r>
              <a:rPr lang="en-US" altLang="en-US" dirty="0"/>
              <a:t>header changes to facilitate </a:t>
            </a:r>
            <a:r>
              <a:rPr lang="en-US" altLang="en-US" dirty="0" err="1"/>
              <a:t>QoS</a:t>
            </a:r>
            <a:r>
              <a:rPr lang="en-US" altLang="en-US" dirty="0"/>
              <a:t> (</a:t>
            </a:r>
            <a:r>
              <a:rPr lang="en-US" altLang="en-US" dirty="0">
                <a:solidFill>
                  <a:srgbClr val="00B050"/>
                </a:solidFill>
              </a:rPr>
              <a:t>Quality of Service</a:t>
            </a:r>
            <a:r>
              <a:rPr lang="en-US" altLang="en-US" dirty="0"/>
              <a:t>) </a:t>
            </a:r>
          </a:p>
          <a:p>
            <a:pPr lvl="1"/>
            <a:endParaRPr lang="en-US" altLang="en-US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i="1" dirty="0" err="1">
                <a:solidFill>
                  <a:srgbClr val="CC0000"/>
                </a:solidFill>
              </a:rPr>
              <a:t>IPv6</a:t>
            </a:r>
            <a:r>
              <a:rPr lang="en-US" altLang="en-US" i="1" dirty="0">
                <a:solidFill>
                  <a:srgbClr val="CC0000"/>
                </a:solidFill>
              </a:rPr>
              <a:t> datagram format: </a:t>
            </a:r>
          </a:p>
          <a:p>
            <a:pPr lvl="1"/>
            <a:r>
              <a:rPr lang="en-US" altLang="en-US" dirty="0"/>
              <a:t>fixed-length 40 byte header = </a:t>
            </a:r>
            <a:r>
              <a:rPr lang="en-US" altLang="en-US" i="1" dirty="0">
                <a:solidFill>
                  <a:srgbClr val="00B050"/>
                </a:solidFill>
              </a:rPr>
              <a:t>(320 bits)</a:t>
            </a:r>
          </a:p>
          <a:p>
            <a:pPr lvl="1"/>
            <a:r>
              <a:rPr lang="en-US" altLang="en-US" dirty="0"/>
              <a:t>no fragmentation allowed</a:t>
            </a:r>
          </a:p>
          <a:p>
            <a:pPr lvl="1"/>
            <a:r>
              <a:rPr lang="en-US" altLang="en-US" sz="2000" i="1" dirty="0">
                <a:solidFill>
                  <a:srgbClr val="00B050"/>
                </a:solidFill>
              </a:rPr>
              <a:t>IP Address length: 128 bits (</a:t>
            </a:r>
            <a:r>
              <a:rPr lang="en-US" altLang="en-US" sz="2000" i="1" dirty="0">
                <a:solidFill>
                  <a:srgbClr val="00B050"/>
                </a:solidFill>
                <a:sym typeface="Wingdings" panose="05000000000000000000" pitchFamily="2" charset="2"/>
              </a:rPr>
              <a:t> </a:t>
            </a:r>
            <a:r>
              <a:rPr lang="en-US" altLang="en-US" sz="2000" dirty="0">
                <a:solidFill>
                  <a:srgbClr val="00B050"/>
                </a:solidFill>
                <a:sym typeface="Wingdings" panose="05000000000000000000" pitchFamily="2" charset="2"/>
              </a:rPr>
              <a:t>2</a:t>
            </a:r>
            <a:r>
              <a:rPr lang="en-US" altLang="en-US" sz="2000" baseline="30000" dirty="0">
                <a:solidFill>
                  <a:srgbClr val="00B050"/>
                </a:solidFill>
                <a:sym typeface="Wingdings" panose="05000000000000000000" pitchFamily="2" charset="2"/>
              </a:rPr>
              <a:t>128 </a:t>
            </a:r>
            <a:r>
              <a:rPr lang="en-US" altLang="en-US" sz="2000" i="1" dirty="0">
                <a:solidFill>
                  <a:srgbClr val="00B050"/>
                </a:solidFill>
              </a:rPr>
              <a:t>=~3.4</a:t>
            </a:r>
            <a:r>
              <a:rPr lang="en-US" altLang="en-US" sz="2000" dirty="0">
                <a:solidFill>
                  <a:srgbClr val="00B050"/>
                </a:solidFill>
              </a:rPr>
              <a:t> * 10</a:t>
            </a:r>
            <a:r>
              <a:rPr lang="en-US" altLang="en-US" sz="2000" baseline="30000" dirty="0">
                <a:solidFill>
                  <a:srgbClr val="00B050"/>
                </a:solidFill>
              </a:rPr>
              <a:t>38</a:t>
            </a:r>
            <a:r>
              <a:rPr lang="en-US" altLang="en-US" sz="2000" i="1" dirty="0">
                <a:solidFill>
                  <a:srgbClr val="00B050"/>
                </a:solidFill>
              </a:rPr>
              <a:t> =~ (3.4</a:t>
            </a:r>
            <a:r>
              <a:rPr lang="en-US" altLang="en-US" sz="2000" dirty="0">
                <a:solidFill>
                  <a:srgbClr val="00B050"/>
                </a:solidFill>
              </a:rPr>
              <a:t> * 10</a:t>
            </a:r>
            <a:r>
              <a:rPr lang="en-US" altLang="en-US" sz="2000" baseline="30000" dirty="0">
                <a:solidFill>
                  <a:srgbClr val="00B050"/>
                </a:solidFill>
              </a:rPr>
              <a:t>9</a:t>
            </a:r>
            <a:r>
              <a:rPr lang="en-US" altLang="en-US" sz="2000" i="1" dirty="0">
                <a:solidFill>
                  <a:srgbClr val="00B050"/>
                </a:solidFill>
              </a:rPr>
              <a:t> )</a:t>
            </a:r>
            <a:r>
              <a:rPr lang="en-US" altLang="en-US" sz="2000" dirty="0">
                <a:solidFill>
                  <a:srgbClr val="00B050"/>
                </a:solidFill>
              </a:rPr>
              <a:t>* 10</a:t>
            </a:r>
            <a:r>
              <a:rPr lang="en-US" altLang="en-US" sz="2000" baseline="30000" dirty="0">
                <a:solidFill>
                  <a:srgbClr val="00B050"/>
                </a:solidFill>
              </a:rPr>
              <a:t>29 </a:t>
            </a:r>
          </a:p>
          <a:p>
            <a:pPr lvl="2"/>
            <a:r>
              <a:rPr lang="en-US" altLang="en-US" sz="1600" i="1" dirty="0">
                <a:solidFill>
                  <a:srgbClr val="00B050"/>
                </a:solidFill>
              </a:rPr>
              <a:t>~=  </a:t>
            </a:r>
            <a:r>
              <a:rPr lang="en-US" altLang="en-US" sz="1600" i="1" dirty="0">
                <a:solidFill>
                  <a:srgbClr val="FF0000"/>
                </a:solidFill>
              </a:rPr>
              <a:t>340</a:t>
            </a:r>
            <a:r>
              <a:rPr lang="en-US" altLang="en-US" sz="1600" i="1" dirty="0">
                <a:solidFill>
                  <a:srgbClr val="00B050"/>
                </a:solidFill>
              </a:rPr>
              <a:t> * </a:t>
            </a:r>
            <a:r>
              <a:rPr lang="en-US" altLang="en-US" sz="1600" dirty="0">
                <a:solidFill>
                  <a:srgbClr val="00B050"/>
                </a:solidFill>
              </a:rPr>
              <a:t>10</a:t>
            </a:r>
            <a:r>
              <a:rPr lang="en-US" altLang="en-US" sz="1600" baseline="30000" dirty="0">
                <a:solidFill>
                  <a:srgbClr val="00B050"/>
                </a:solidFill>
              </a:rPr>
              <a:t>9</a:t>
            </a:r>
            <a:r>
              <a:rPr lang="en-US" altLang="en-US" sz="1600" i="1" dirty="0">
                <a:solidFill>
                  <a:srgbClr val="00B050"/>
                </a:solidFill>
              </a:rPr>
              <a:t> * </a:t>
            </a:r>
            <a:r>
              <a:rPr lang="en-US" altLang="en-US" sz="1600" dirty="0">
                <a:solidFill>
                  <a:srgbClr val="00B050"/>
                </a:solidFill>
              </a:rPr>
              <a:t>10</a:t>
            </a:r>
            <a:r>
              <a:rPr lang="en-US" altLang="en-US" sz="1600" baseline="30000" dirty="0">
                <a:solidFill>
                  <a:srgbClr val="00B050"/>
                </a:solidFill>
              </a:rPr>
              <a:t>9</a:t>
            </a:r>
            <a:r>
              <a:rPr lang="en-US" altLang="en-US" sz="1600" i="1" dirty="0">
                <a:solidFill>
                  <a:srgbClr val="00B050"/>
                </a:solidFill>
              </a:rPr>
              <a:t> * </a:t>
            </a:r>
            <a:r>
              <a:rPr lang="en-US" altLang="en-US" sz="1600" dirty="0">
                <a:solidFill>
                  <a:srgbClr val="00B050"/>
                </a:solidFill>
              </a:rPr>
              <a:t>10</a:t>
            </a:r>
            <a:r>
              <a:rPr lang="en-US" altLang="en-US" sz="1600" baseline="30000" dirty="0">
                <a:solidFill>
                  <a:srgbClr val="00B050"/>
                </a:solidFill>
              </a:rPr>
              <a:t>9</a:t>
            </a:r>
            <a:r>
              <a:rPr lang="en-US" altLang="en-US" sz="1600" i="1" dirty="0">
                <a:solidFill>
                  <a:srgbClr val="00B050"/>
                </a:solidFill>
              </a:rPr>
              <a:t> * </a:t>
            </a:r>
            <a:r>
              <a:rPr lang="en-US" altLang="en-US" sz="1600" dirty="0">
                <a:solidFill>
                  <a:srgbClr val="00B050"/>
                </a:solidFill>
              </a:rPr>
              <a:t>10</a:t>
            </a:r>
            <a:r>
              <a:rPr lang="en-US" altLang="en-US" sz="1600" baseline="30000" dirty="0">
                <a:solidFill>
                  <a:srgbClr val="00B050"/>
                </a:solidFill>
              </a:rPr>
              <a:t>9</a:t>
            </a:r>
            <a:r>
              <a:rPr lang="en-US" altLang="en-US" sz="1600" i="1" dirty="0">
                <a:solidFill>
                  <a:srgbClr val="00B050"/>
                </a:solidFill>
              </a:rPr>
              <a:t>)</a:t>
            </a:r>
          </a:p>
        </p:txBody>
      </p:sp>
      <p:pic>
        <p:nvPicPr>
          <p:cNvPr id="111621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3" y="1055688"/>
            <a:ext cx="3656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949694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26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8031F6B5-BF92-4339-9342-CA7BC2B95406}" type="slidenum">
              <a:rPr lang="en-US" altLang="en-US" sz="1200">
                <a:latin typeface="Tahoma" panose="020B0604030504040204" pitchFamily="34" charset="0"/>
              </a:rPr>
              <a:pPr/>
              <a:t>44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2643" name="Picture 82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3" y="8715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44" name="Rectangle 80"/>
          <p:cNvSpPr>
            <a:spLocks noChangeArrowheads="1"/>
          </p:cNvSpPr>
          <p:nvPr/>
        </p:nvSpPr>
        <p:spPr bwMode="auto">
          <a:xfrm>
            <a:off x="2216150" y="3263900"/>
            <a:ext cx="4748213" cy="2817813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686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85738"/>
            <a:ext cx="7772400" cy="908050"/>
          </a:xfrm>
        </p:spPr>
        <p:txBody>
          <a:bodyPr/>
          <a:lstStyle/>
          <a:p>
            <a:pPr>
              <a:defRPr/>
            </a:pPr>
            <a:r>
              <a:rPr lang="en-US" dirty="0" err="1">
                <a:ea typeface="ＭＳ Ｐゴシック" charset="0"/>
                <a:cs typeface="+mj-cs"/>
              </a:rPr>
              <a:t>IPv6</a:t>
            </a:r>
            <a:r>
              <a:rPr lang="en-US" dirty="0">
                <a:ea typeface="ＭＳ Ｐゴシック" charset="0"/>
                <a:cs typeface="+mj-cs"/>
              </a:rPr>
              <a:t> datagram format</a:t>
            </a:r>
          </a:p>
        </p:txBody>
      </p:sp>
      <p:sp>
        <p:nvSpPr>
          <p:cNvPr id="112646" name="Rectangle 4"/>
          <p:cNvSpPr>
            <a:spLocks noChangeArrowheads="1"/>
          </p:cNvSpPr>
          <p:nvPr/>
        </p:nvSpPr>
        <p:spPr bwMode="auto">
          <a:xfrm>
            <a:off x="479425" y="1306513"/>
            <a:ext cx="741362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priority:</a:t>
            </a:r>
            <a:r>
              <a:rPr lang="en-US" altLang="en-US" sz="2800">
                <a:latin typeface="Gill Sans MT" panose="020B0502020104020203" pitchFamily="34" charset="0"/>
              </a:rPr>
              <a:t>  identify priority among datagrams in flow</a:t>
            </a:r>
          </a:p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flow Label:</a:t>
            </a:r>
            <a:r>
              <a:rPr lang="en-US" altLang="en-US" sz="2800">
                <a:latin typeface="Gill Sans MT" panose="020B0502020104020203" pitchFamily="34" charset="0"/>
              </a:rPr>
              <a:t> identify datagrams in same </a:t>
            </a:r>
            <a:r>
              <a:rPr lang="ja-JP" altLang="en-US" sz="2800">
                <a:latin typeface="Gill Sans MT" panose="020B0502020104020203" pitchFamily="34" charset="0"/>
              </a:rPr>
              <a:t>“</a:t>
            </a:r>
            <a:r>
              <a:rPr lang="en-US" altLang="ja-JP" sz="2800">
                <a:latin typeface="Gill Sans MT" panose="020B0502020104020203" pitchFamily="34" charset="0"/>
              </a:rPr>
              <a:t>flow.</a:t>
            </a:r>
            <a:r>
              <a:rPr lang="ja-JP" altLang="en-US" sz="2800">
                <a:latin typeface="Gill Sans MT" panose="020B0502020104020203" pitchFamily="34" charset="0"/>
              </a:rPr>
              <a:t>”</a:t>
            </a:r>
            <a:r>
              <a:rPr lang="en-US" altLang="ja-JP" sz="2800">
                <a:latin typeface="Gill Sans MT" panose="020B0502020104020203" pitchFamily="34" charset="0"/>
              </a:rPr>
              <a:t> </a:t>
            </a:r>
          </a:p>
          <a:p>
            <a:r>
              <a:rPr lang="en-US" altLang="en-US" sz="2800">
                <a:latin typeface="Gill Sans MT" panose="020B0502020104020203" pitchFamily="34" charset="0"/>
              </a:rPr>
              <a:t>                    (concept of</a:t>
            </a:r>
            <a:r>
              <a:rPr lang="ja-JP" altLang="en-US" sz="2800">
                <a:latin typeface="Gill Sans MT" panose="020B0502020104020203" pitchFamily="34" charset="0"/>
              </a:rPr>
              <a:t>“</a:t>
            </a:r>
            <a:r>
              <a:rPr lang="en-US" altLang="ja-JP" sz="2800">
                <a:latin typeface="Gill Sans MT" panose="020B0502020104020203" pitchFamily="34" charset="0"/>
              </a:rPr>
              <a:t>flow</a:t>
            </a:r>
            <a:r>
              <a:rPr lang="ja-JP" altLang="en-US" sz="2800">
                <a:latin typeface="Gill Sans MT" panose="020B0502020104020203" pitchFamily="34" charset="0"/>
              </a:rPr>
              <a:t>”</a:t>
            </a:r>
            <a:r>
              <a:rPr lang="en-US" altLang="ja-JP" sz="2800">
                <a:latin typeface="Gill Sans MT" panose="020B0502020104020203" pitchFamily="34" charset="0"/>
              </a:rPr>
              <a:t> not well defined).</a:t>
            </a:r>
          </a:p>
          <a:p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0"/>
              </a:rPr>
              <a:t>next header:</a:t>
            </a:r>
            <a:r>
              <a:rPr lang="en-US" altLang="en-US" sz="2800">
                <a:latin typeface="Gill Sans MT" panose="020B0502020104020203" pitchFamily="34" charset="0"/>
              </a:rPr>
              <a:t> identify upper layer protocol for data</a:t>
            </a:r>
            <a:r>
              <a:rPr lang="en-US" altLang="en-US"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112647" name="Rectangle 56"/>
          <p:cNvSpPr>
            <a:spLocks noChangeArrowheads="1"/>
          </p:cNvSpPr>
          <p:nvPr/>
        </p:nvSpPr>
        <p:spPr bwMode="auto">
          <a:xfrm>
            <a:off x="2141538" y="3344863"/>
            <a:ext cx="4748212" cy="28178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2648" name="Line 60"/>
          <p:cNvSpPr>
            <a:spLocks noChangeShapeType="1"/>
          </p:cNvSpPr>
          <p:nvPr/>
        </p:nvSpPr>
        <p:spPr bwMode="auto">
          <a:xfrm>
            <a:off x="2143125" y="3654425"/>
            <a:ext cx="47275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49" name="Line 61"/>
          <p:cNvSpPr>
            <a:spLocks noChangeShapeType="1"/>
          </p:cNvSpPr>
          <p:nvPr/>
        </p:nvSpPr>
        <p:spPr bwMode="auto">
          <a:xfrm>
            <a:off x="2794000" y="3354388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0" name="Line 63"/>
          <p:cNvSpPr>
            <a:spLocks noChangeShapeType="1"/>
          </p:cNvSpPr>
          <p:nvPr/>
        </p:nvSpPr>
        <p:spPr bwMode="auto">
          <a:xfrm>
            <a:off x="3482975" y="3351213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1" name="Line 64"/>
          <p:cNvSpPr>
            <a:spLocks noChangeShapeType="1"/>
          </p:cNvSpPr>
          <p:nvPr/>
        </p:nvSpPr>
        <p:spPr bwMode="auto">
          <a:xfrm>
            <a:off x="4410075" y="3649663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2" name="Line 65"/>
          <p:cNvSpPr>
            <a:spLocks noChangeShapeType="1"/>
          </p:cNvSpPr>
          <p:nvPr/>
        </p:nvSpPr>
        <p:spPr bwMode="auto">
          <a:xfrm>
            <a:off x="5556250" y="3652838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3" name="Line 66"/>
          <p:cNvSpPr>
            <a:spLocks noChangeShapeType="1"/>
          </p:cNvSpPr>
          <p:nvPr/>
        </p:nvSpPr>
        <p:spPr bwMode="auto">
          <a:xfrm>
            <a:off x="2130425" y="5175250"/>
            <a:ext cx="476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4" name="Line 67"/>
          <p:cNvSpPr>
            <a:spLocks noChangeShapeType="1"/>
          </p:cNvSpPr>
          <p:nvPr/>
        </p:nvSpPr>
        <p:spPr bwMode="auto">
          <a:xfrm>
            <a:off x="2147888" y="4535488"/>
            <a:ext cx="47609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5" name="Line 68"/>
          <p:cNvSpPr>
            <a:spLocks noChangeShapeType="1"/>
          </p:cNvSpPr>
          <p:nvPr/>
        </p:nvSpPr>
        <p:spPr bwMode="auto">
          <a:xfrm>
            <a:off x="2133600" y="3952875"/>
            <a:ext cx="476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56" name="Text Box 69"/>
          <p:cNvSpPr txBox="1">
            <a:spLocks noChangeArrowheads="1"/>
          </p:cNvSpPr>
          <p:nvPr/>
        </p:nvSpPr>
        <p:spPr bwMode="auto">
          <a:xfrm>
            <a:off x="4046538" y="5440363"/>
            <a:ext cx="67197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Data</a:t>
            </a:r>
          </a:p>
          <a:p>
            <a:endParaRPr lang="en-US" altLang="en-US" sz="1800" dirty="0"/>
          </a:p>
        </p:txBody>
      </p:sp>
      <p:sp>
        <p:nvSpPr>
          <p:cNvPr id="112657" name="Text Box 70"/>
          <p:cNvSpPr txBox="1">
            <a:spLocks noChangeArrowheads="1"/>
          </p:cNvSpPr>
          <p:nvPr/>
        </p:nvSpPr>
        <p:spPr bwMode="auto">
          <a:xfrm>
            <a:off x="3307354" y="4578350"/>
            <a:ext cx="2307042" cy="563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800" dirty="0"/>
              <a:t>destination address</a:t>
            </a:r>
          </a:p>
          <a:p>
            <a:pPr algn="ctr">
              <a:lnSpc>
                <a:spcPct val="85000"/>
              </a:lnSpc>
            </a:pPr>
            <a:r>
              <a:rPr lang="en-US" altLang="en-US" sz="1800" dirty="0"/>
              <a:t>(</a:t>
            </a:r>
            <a:r>
              <a:rPr lang="en-US" altLang="en-US" sz="1800" dirty="0">
                <a:solidFill>
                  <a:srgbClr val="FF0000"/>
                </a:solidFill>
              </a:rPr>
              <a:t>128</a:t>
            </a:r>
            <a:r>
              <a:rPr lang="en-US" altLang="en-US" sz="1800" dirty="0"/>
              <a:t> bits) </a:t>
            </a:r>
            <a:r>
              <a:rPr lang="en-US" altLang="en-US" sz="1800" dirty="0">
                <a:solidFill>
                  <a:srgbClr val="008000"/>
                </a:solidFill>
              </a:rPr>
              <a:t>= 16 Bytes</a:t>
            </a:r>
          </a:p>
        </p:txBody>
      </p:sp>
      <p:sp>
        <p:nvSpPr>
          <p:cNvPr id="112658" name="Text Box 71"/>
          <p:cNvSpPr txBox="1">
            <a:spLocks noChangeArrowheads="1"/>
          </p:cNvSpPr>
          <p:nvPr/>
        </p:nvSpPr>
        <p:spPr bwMode="auto">
          <a:xfrm>
            <a:off x="3262905" y="3971925"/>
            <a:ext cx="2307043" cy="563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85000"/>
              </a:lnSpc>
            </a:pPr>
            <a:r>
              <a:rPr lang="en-US" altLang="en-US" sz="1800" dirty="0"/>
              <a:t>source address</a:t>
            </a:r>
          </a:p>
          <a:p>
            <a:pPr algn="ctr">
              <a:lnSpc>
                <a:spcPct val="85000"/>
              </a:lnSpc>
            </a:pPr>
            <a:r>
              <a:rPr lang="en-US" altLang="en-US" sz="1800" dirty="0"/>
              <a:t>(</a:t>
            </a:r>
            <a:r>
              <a:rPr lang="en-US" altLang="en-US" sz="1800" dirty="0">
                <a:solidFill>
                  <a:srgbClr val="FF0000"/>
                </a:solidFill>
              </a:rPr>
              <a:t>128</a:t>
            </a:r>
            <a:r>
              <a:rPr lang="en-US" altLang="en-US" sz="1800" dirty="0"/>
              <a:t> bits) </a:t>
            </a:r>
            <a:r>
              <a:rPr lang="en-US" altLang="en-US" sz="1800" dirty="0">
                <a:solidFill>
                  <a:srgbClr val="008000"/>
                </a:solidFill>
              </a:rPr>
              <a:t>= 16 Bytes</a:t>
            </a:r>
          </a:p>
        </p:txBody>
      </p:sp>
      <p:sp>
        <p:nvSpPr>
          <p:cNvPr id="112659" name="Text Box 72"/>
          <p:cNvSpPr txBox="1">
            <a:spLocks noChangeArrowheads="1"/>
          </p:cNvSpPr>
          <p:nvPr/>
        </p:nvSpPr>
        <p:spPr bwMode="auto">
          <a:xfrm>
            <a:off x="2627313" y="3619500"/>
            <a:ext cx="1352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payload len</a:t>
            </a:r>
          </a:p>
        </p:txBody>
      </p:sp>
      <p:sp>
        <p:nvSpPr>
          <p:cNvPr id="112660" name="Text Box 73"/>
          <p:cNvSpPr txBox="1">
            <a:spLocks noChangeArrowheads="1"/>
          </p:cNvSpPr>
          <p:nvPr/>
        </p:nvSpPr>
        <p:spPr bwMode="auto">
          <a:xfrm>
            <a:off x="4408488" y="3627438"/>
            <a:ext cx="1009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next hdr</a:t>
            </a:r>
          </a:p>
        </p:txBody>
      </p:sp>
      <p:sp>
        <p:nvSpPr>
          <p:cNvPr id="112661" name="Text Box 74"/>
          <p:cNvSpPr txBox="1">
            <a:spLocks noChangeArrowheads="1"/>
          </p:cNvSpPr>
          <p:nvPr/>
        </p:nvSpPr>
        <p:spPr bwMode="auto">
          <a:xfrm>
            <a:off x="5664200" y="3613150"/>
            <a:ext cx="1035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hop limit</a:t>
            </a:r>
          </a:p>
        </p:txBody>
      </p:sp>
      <p:sp>
        <p:nvSpPr>
          <p:cNvPr id="112662" name="Text Box 75"/>
          <p:cNvSpPr txBox="1">
            <a:spLocks noChangeArrowheads="1"/>
          </p:cNvSpPr>
          <p:nvPr/>
        </p:nvSpPr>
        <p:spPr bwMode="auto">
          <a:xfrm>
            <a:off x="4533900" y="3319463"/>
            <a:ext cx="1136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flow label</a:t>
            </a:r>
          </a:p>
        </p:txBody>
      </p:sp>
      <p:sp>
        <p:nvSpPr>
          <p:cNvPr id="112663" name="Text Box 76"/>
          <p:cNvSpPr txBox="1">
            <a:spLocks noChangeArrowheads="1"/>
          </p:cNvSpPr>
          <p:nvPr/>
        </p:nvSpPr>
        <p:spPr bwMode="auto">
          <a:xfrm>
            <a:off x="2913063" y="3305175"/>
            <a:ext cx="438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pri</a:t>
            </a:r>
          </a:p>
        </p:txBody>
      </p:sp>
      <p:sp>
        <p:nvSpPr>
          <p:cNvPr id="112664" name="Text Box 77"/>
          <p:cNvSpPr txBox="1">
            <a:spLocks noChangeArrowheads="1"/>
          </p:cNvSpPr>
          <p:nvPr/>
        </p:nvSpPr>
        <p:spPr bwMode="auto">
          <a:xfrm>
            <a:off x="2206625" y="3313113"/>
            <a:ext cx="5016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ver</a:t>
            </a:r>
          </a:p>
        </p:txBody>
      </p:sp>
      <p:sp>
        <p:nvSpPr>
          <p:cNvPr id="112665" name="Line 79"/>
          <p:cNvSpPr>
            <a:spLocks noChangeShapeType="1"/>
          </p:cNvSpPr>
          <p:nvPr/>
        </p:nvSpPr>
        <p:spPr bwMode="auto">
          <a:xfrm>
            <a:off x="2119313" y="6400800"/>
            <a:ext cx="4816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2666" name="Text Box 78"/>
          <p:cNvSpPr txBox="1">
            <a:spLocks noChangeArrowheads="1"/>
          </p:cNvSpPr>
          <p:nvPr/>
        </p:nvSpPr>
        <p:spPr bwMode="auto">
          <a:xfrm>
            <a:off x="3978275" y="6210300"/>
            <a:ext cx="85725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>
                <a:solidFill>
                  <a:srgbClr val="FF0000"/>
                </a:solidFill>
              </a:rPr>
              <a:t>32</a:t>
            </a:r>
            <a:r>
              <a:rPr lang="en-US" altLang="en-US" sz="1800" dirty="0"/>
              <a:t> bits</a:t>
            </a:r>
          </a:p>
        </p:txBody>
      </p:sp>
      <p:sp>
        <p:nvSpPr>
          <p:cNvPr id="28" name="Text Box 78">
            <a:extLst>
              <a:ext uri="{FF2B5EF4-FFF2-40B4-BE49-F238E27FC236}">
                <a16:creationId xmlns:a16="http://schemas.microsoft.com/office/drawing/2014/main" id="{9B846C04-451F-4B34-BD09-88E21E3ACE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170" y="4331811"/>
            <a:ext cx="184731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36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6C1509E5-58BE-467D-837A-E8DFEAE1A3B4}" type="slidenum">
              <a:rPr lang="en-US" altLang="en-US" sz="1200">
                <a:latin typeface="Tahoma" panose="020B0604030504040204" pitchFamily="34" charset="0"/>
              </a:rPr>
              <a:pPr/>
              <a:t>45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3667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588" y="1042988"/>
            <a:ext cx="6399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Other changes from </a:t>
            </a:r>
            <a:r>
              <a:rPr lang="en-US" dirty="0" err="1">
                <a:ea typeface="ＭＳ Ｐゴシック" charset="0"/>
                <a:cs typeface="+mj-cs"/>
              </a:rPr>
              <a:t>IPv4</a:t>
            </a:r>
            <a:r>
              <a:rPr lang="en-US" dirty="0">
                <a:ea typeface="ＭＳ Ｐゴシック" charset="0"/>
                <a:cs typeface="+mj-cs"/>
              </a:rPr>
              <a:t>*</a:t>
            </a:r>
          </a:p>
        </p:txBody>
      </p:sp>
      <p:sp>
        <p:nvSpPr>
          <p:cNvPr id="1136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i="1" dirty="0">
                <a:solidFill>
                  <a:srgbClr val="CC0000"/>
                </a:solidFill>
              </a:rPr>
              <a:t>checksum</a:t>
            </a:r>
            <a:r>
              <a:rPr lang="en-US" altLang="en-US" dirty="0">
                <a:solidFill>
                  <a:srgbClr val="CC0000"/>
                </a:solidFill>
              </a:rPr>
              <a:t>:</a:t>
            </a:r>
            <a:r>
              <a:rPr lang="en-US" altLang="en-US" i="1" dirty="0"/>
              <a:t> </a:t>
            </a:r>
            <a:r>
              <a:rPr lang="en-US" altLang="en-US" dirty="0"/>
              <a:t>removed entirely to reduce processing time at each hop</a:t>
            </a:r>
          </a:p>
          <a:p>
            <a:r>
              <a:rPr lang="en-US" altLang="en-US" i="1" dirty="0">
                <a:solidFill>
                  <a:srgbClr val="CC0000"/>
                </a:solidFill>
              </a:rPr>
              <a:t>options:</a:t>
            </a:r>
            <a:r>
              <a:rPr lang="en-US" altLang="en-US" dirty="0"/>
              <a:t> allowed, but outside of header, indicated by </a:t>
            </a:r>
            <a:r>
              <a:rPr lang="ja-JP" altLang="en-US" dirty="0"/>
              <a:t>“</a:t>
            </a:r>
            <a:r>
              <a:rPr lang="en-US" altLang="ja-JP" dirty="0"/>
              <a:t>Next Header</a:t>
            </a:r>
            <a:r>
              <a:rPr lang="ja-JP" altLang="en-US" dirty="0"/>
              <a:t>”</a:t>
            </a:r>
            <a:r>
              <a:rPr lang="en-US" altLang="ja-JP" dirty="0"/>
              <a:t> field</a:t>
            </a:r>
          </a:p>
          <a:p>
            <a:r>
              <a:rPr lang="en-US" altLang="en-US" i="1" dirty="0" err="1">
                <a:solidFill>
                  <a:srgbClr val="CC0000"/>
                </a:solidFill>
              </a:rPr>
              <a:t>ICMPv6</a:t>
            </a:r>
            <a:r>
              <a:rPr lang="en-US" altLang="en-US" i="1" dirty="0">
                <a:solidFill>
                  <a:srgbClr val="CC0000"/>
                </a:solidFill>
              </a:rPr>
              <a:t>:</a:t>
            </a:r>
            <a:r>
              <a:rPr lang="en-US" altLang="en-US" dirty="0"/>
              <a:t> new version of </a:t>
            </a:r>
            <a:r>
              <a:rPr lang="en-US" altLang="en-US" dirty="0" err="1"/>
              <a:t>ICMP</a:t>
            </a:r>
            <a:r>
              <a:rPr lang="en-US" altLang="en-US" dirty="0"/>
              <a:t>*</a:t>
            </a:r>
          </a:p>
          <a:p>
            <a:pPr lvl="1"/>
            <a:r>
              <a:rPr lang="en-US" altLang="en-US" dirty="0"/>
              <a:t>additional message types, e.g. </a:t>
            </a:r>
            <a:r>
              <a:rPr lang="ja-JP" altLang="en-US" dirty="0"/>
              <a:t>“</a:t>
            </a:r>
            <a:r>
              <a:rPr lang="en-US" altLang="ja-JP" dirty="0"/>
              <a:t>Packet Too Big</a:t>
            </a:r>
            <a:r>
              <a:rPr lang="ja-JP" altLang="en-US" dirty="0"/>
              <a:t>”</a:t>
            </a:r>
            <a:endParaRPr lang="en-US" altLang="ja-JP" dirty="0"/>
          </a:p>
          <a:p>
            <a:pPr lvl="1"/>
            <a:r>
              <a:rPr lang="en-US" altLang="en-US" dirty="0"/>
              <a:t>multicast group management functions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636588" y="6270171"/>
            <a:ext cx="505301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*</a:t>
            </a:r>
            <a:r>
              <a:rPr lang="en-US" b="1" dirty="0" err="1">
                <a:solidFill>
                  <a:srgbClr val="00B050"/>
                </a:solidFill>
              </a:rPr>
              <a:t>ICMP</a:t>
            </a:r>
            <a:r>
              <a:rPr lang="en-US" b="1" dirty="0">
                <a:solidFill>
                  <a:srgbClr val="00B050"/>
                </a:solidFill>
              </a:rPr>
              <a:t>: Internet Control Message Protocol  </a:t>
            </a:r>
            <a:endParaRPr lang="ar-S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394385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46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74C06B17-1A2F-446E-A673-29943210E166}" type="slidenum">
              <a:rPr lang="en-US" altLang="en-US" sz="1200">
                <a:latin typeface="Tahoma" panose="020B0604030504040204" pitchFamily="34" charset="0"/>
              </a:rPr>
              <a:pPr/>
              <a:t>46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706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Transition from IPv4 to IPv6</a:t>
            </a:r>
          </a:p>
        </p:txBody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500188"/>
            <a:ext cx="8256587" cy="2487612"/>
          </a:xfrm>
        </p:spPr>
        <p:txBody>
          <a:bodyPr/>
          <a:lstStyle/>
          <a:p>
            <a:pPr>
              <a:lnSpc>
                <a:spcPct val="75000"/>
              </a:lnSpc>
            </a:pPr>
            <a:r>
              <a:rPr lang="en-US" altLang="en-US"/>
              <a:t>not all routers can be upgraded simultaneously</a:t>
            </a:r>
          </a:p>
          <a:p>
            <a:pPr lvl="1">
              <a:lnSpc>
                <a:spcPct val="75000"/>
              </a:lnSpc>
            </a:pPr>
            <a:r>
              <a:rPr lang="en-US" altLang="en-US" sz="2800"/>
              <a:t>no </a:t>
            </a:r>
            <a:r>
              <a:rPr lang="ja-JP" altLang="en-US" sz="2800"/>
              <a:t>“</a:t>
            </a:r>
            <a:r>
              <a:rPr lang="en-US" altLang="ja-JP" sz="2800"/>
              <a:t>flag days</a:t>
            </a:r>
            <a:r>
              <a:rPr lang="ja-JP" altLang="en-US" sz="2800"/>
              <a:t>”</a:t>
            </a:r>
            <a:endParaRPr lang="en-US" altLang="ja-JP" sz="2800"/>
          </a:p>
          <a:p>
            <a:pPr lvl="1">
              <a:lnSpc>
                <a:spcPct val="75000"/>
              </a:lnSpc>
            </a:pPr>
            <a:r>
              <a:rPr lang="en-US" altLang="en-US" sz="2800"/>
              <a:t>how will network operate with mixed IPv4 and IPv6 routers? </a:t>
            </a:r>
          </a:p>
          <a:p>
            <a:r>
              <a:rPr lang="en-US" altLang="en-US" i="1">
                <a:solidFill>
                  <a:srgbClr val="CC0000"/>
                </a:solidFill>
              </a:rPr>
              <a:t>tunneling:</a:t>
            </a:r>
            <a:r>
              <a:rPr lang="en-US" altLang="en-US"/>
              <a:t> IPv6 datagram carried as </a:t>
            </a:r>
            <a:r>
              <a:rPr lang="en-US" altLang="en-US" i="1"/>
              <a:t>payload</a:t>
            </a:r>
            <a:r>
              <a:rPr lang="en-US" altLang="en-US"/>
              <a:t> in IPv4 datagram among IPv4 routers</a:t>
            </a:r>
          </a:p>
        </p:txBody>
      </p:sp>
      <p:pic>
        <p:nvPicPr>
          <p:cNvPr id="114693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" y="1025525"/>
            <a:ext cx="68564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14694" name="Group 47"/>
          <p:cNvGrpSpPr>
            <a:grpSpLocks/>
          </p:cNvGrpSpPr>
          <p:nvPr/>
        </p:nvGrpSpPr>
        <p:grpSpPr bwMode="auto">
          <a:xfrm>
            <a:off x="2101850" y="5351463"/>
            <a:ext cx="4854575" cy="473075"/>
            <a:chOff x="1163" y="3504"/>
            <a:chExt cx="3058" cy="298"/>
          </a:xfrm>
        </p:grpSpPr>
        <p:sp>
          <p:nvSpPr>
            <p:cNvPr id="114727" name="Rectangle 26"/>
            <p:cNvSpPr>
              <a:spLocks noChangeArrowheads="1"/>
            </p:cNvSpPr>
            <p:nvPr/>
          </p:nvSpPr>
          <p:spPr bwMode="auto">
            <a:xfrm>
              <a:off x="1163" y="3505"/>
              <a:ext cx="3058" cy="295"/>
            </a:xfrm>
            <a:prstGeom prst="rect">
              <a:avLst/>
            </a:prstGeom>
            <a:gradFill rotWithShape="1">
              <a:gsLst>
                <a:gs pos="0">
                  <a:srgbClr val="CC0000">
                    <a:alpha val="40999"/>
                  </a:srgbClr>
                </a:gs>
                <a:gs pos="100000">
                  <a:srgbClr val="CC0000">
                    <a:alpha val="37999"/>
                  </a:srgbClr>
                </a:gs>
              </a:gsLst>
              <a:lin ang="5400000" scaled="1"/>
            </a:gra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4728" name="Line 27"/>
            <p:cNvSpPr>
              <a:spLocks noChangeShapeType="1"/>
            </p:cNvSpPr>
            <p:nvPr/>
          </p:nvSpPr>
          <p:spPr bwMode="auto">
            <a:xfrm>
              <a:off x="2022" y="3504"/>
              <a:ext cx="0" cy="295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29" name="Line 28"/>
            <p:cNvSpPr>
              <a:spLocks noChangeShapeType="1"/>
            </p:cNvSpPr>
            <p:nvPr/>
          </p:nvSpPr>
          <p:spPr bwMode="auto">
            <a:xfrm>
              <a:off x="1781" y="3507"/>
              <a:ext cx="0" cy="295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0" name="Line 29"/>
            <p:cNvSpPr>
              <a:spLocks noChangeShapeType="1"/>
            </p:cNvSpPr>
            <p:nvPr/>
          </p:nvSpPr>
          <p:spPr bwMode="auto">
            <a:xfrm>
              <a:off x="1532" y="3504"/>
              <a:ext cx="0" cy="295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1" name="Line 31"/>
            <p:cNvSpPr>
              <a:spLocks noChangeShapeType="1"/>
            </p:cNvSpPr>
            <p:nvPr/>
          </p:nvSpPr>
          <p:spPr bwMode="auto">
            <a:xfrm>
              <a:off x="1187" y="3504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2" name="Line 32"/>
            <p:cNvSpPr>
              <a:spLocks noChangeShapeType="1"/>
            </p:cNvSpPr>
            <p:nvPr/>
          </p:nvSpPr>
          <p:spPr bwMode="auto">
            <a:xfrm>
              <a:off x="1187" y="3742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3" name="Line 33"/>
            <p:cNvSpPr>
              <a:spLocks noChangeShapeType="1"/>
            </p:cNvSpPr>
            <p:nvPr/>
          </p:nvSpPr>
          <p:spPr bwMode="auto">
            <a:xfrm>
              <a:off x="1283" y="3504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4" name="Line 34"/>
            <p:cNvSpPr>
              <a:spLocks noChangeShapeType="1"/>
            </p:cNvSpPr>
            <p:nvPr/>
          </p:nvSpPr>
          <p:spPr bwMode="auto">
            <a:xfrm>
              <a:off x="1283" y="3742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5" name="Line 35"/>
            <p:cNvSpPr>
              <a:spLocks noChangeShapeType="1"/>
            </p:cNvSpPr>
            <p:nvPr/>
          </p:nvSpPr>
          <p:spPr bwMode="auto">
            <a:xfrm>
              <a:off x="1379" y="3504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6" name="Line 36"/>
            <p:cNvSpPr>
              <a:spLocks noChangeShapeType="1"/>
            </p:cNvSpPr>
            <p:nvPr/>
          </p:nvSpPr>
          <p:spPr bwMode="auto">
            <a:xfrm>
              <a:off x="1379" y="3742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7" name="Line 37"/>
            <p:cNvSpPr>
              <a:spLocks noChangeShapeType="1"/>
            </p:cNvSpPr>
            <p:nvPr/>
          </p:nvSpPr>
          <p:spPr bwMode="auto">
            <a:xfrm>
              <a:off x="1475" y="3504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8" name="Line 38"/>
            <p:cNvSpPr>
              <a:spLocks noChangeShapeType="1"/>
            </p:cNvSpPr>
            <p:nvPr/>
          </p:nvSpPr>
          <p:spPr bwMode="auto">
            <a:xfrm>
              <a:off x="1475" y="3742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39" name="Line 39"/>
            <p:cNvSpPr>
              <a:spLocks noChangeShapeType="1"/>
            </p:cNvSpPr>
            <p:nvPr/>
          </p:nvSpPr>
          <p:spPr bwMode="auto">
            <a:xfrm>
              <a:off x="1327" y="3506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40" name="Line 40"/>
            <p:cNvSpPr>
              <a:spLocks noChangeShapeType="1"/>
            </p:cNvSpPr>
            <p:nvPr/>
          </p:nvSpPr>
          <p:spPr bwMode="auto">
            <a:xfrm>
              <a:off x="1327" y="3744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41" name="Line 41"/>
            <p:cNvSpPr>
              <a:spLocks noChangeShapeType="1"/>
            </p:cNvSpPr>
            <p:nvPr/>
          </p:nvSpPr>
          <p:spPr bwMode="auto">
            <a:xfrm>
              <a:off x="1213" y="3508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42" name="Line 42"/>
            <p:cNvSpPr>
              <a:spLocks noChangeShapeType="1"/>
            </p:cNvSpPr>
            <p:nvPr/>
          </p:nvSpPr>
          <p:spPr bwMode="auto">
            <a:xfrm>
              <a:off x="1213" y="3746"/>
              <a:ext cx="0" cy="56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14695" name="Text Box 48"/>
          <p:cNvSpPr txBox="1">
            <a:spLocks noChangeArrowheads="1"/>
          </p:cNvSpPr>
          <p:nvPr/>
        </p:nvSpPr>
        <p:spPr bwMode="auto">
          <a:xfrm>
            <a:off x="1597025" y="4549775"/>
            <a:ext cx="20066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IPv4 source, dest addr </a:t>
            </a:r>
          </a:p>
        </p:txBody>
      </p:sp>
      <p:sp>
        <p:nvSpPr>
          <p:cNvPr id="114696" name="Text Box 50"/>
          <p:cNvSpPr txBox="1">
            <a:spLocks noChangeArrowheads="1"/>
          </p:cNvSpPr>
          <p:nvPr/>
        </p:nvSpPr>
        <p:spPr bwMode="auto">
          <a:xfrm>
            <a:off x="1303338" y="4318000"/>
            <a:ext cx="165258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IPv4 header fields </a:t>
            </a:r>
          </a:p>
        </p:txBody>
      </p:sp>
      <p:sp>
        <p:nvSpPr>
          <p:cNvPr id="114697" name="Line 55"/>
          <p:cNvSpPr>
            <a:spLocks noChangeShapeType="1"/>
          </p:cNvSpPr>
          <p:nvPr/>
        </p:nvSpPr>
        <p:spPr bwMode="auto">
          <a:xfrm>
            <a:off x="2855913" y="4808538"/>
            <a:ext cx="0" cy="738187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4698" name="Line 56"/>
          <p:cNvSpPr>
            <a:spLocks noChangeShapeType="1"/>
          </p:cNvSpPr>
          <p:nvPr/>
        </p:nvSpPr>
        <p:spPr bwMode="auto">
          <a:xfrm>
            <a:off x="2860675" y="4803775"/>
            <a:ext cx="381000" cy="738188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4699" name="Line 57"/>
          <p:cNvSpPr>
            <a:spLocks noChangeShapeType="1"/>
          </p:cNvSpPr>
          <p:nvPr/>
        </p:nvSpPr>
        <p:spPr bwMode="auto">
          <a:xfrm>
            <a:off x="2260600" y="4560888"/>
            <a:ext cx="0" cy="976312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4700" name="Text Box 23"/>
          <p:cNvSpPr txBox="1">
            <a:spLocks noChangeArrowheads="1"/>
          </p:cNvSpPr>
          <p:nvPr/>
        </p:nvSpPr>
        <p:spPr bwMode="auto">
          <a:xfrm>
            <a:off x="3663950" y="6178550"/>
            <a:ext cx="167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IPv4 datagram</a:t>
            </a:r>
          </a:p>
        </p:txBody>
      </p:sp>
      <p:sp>
        <p:nvSpPr>
          <p:cNvPr id="114701" name="Line 24"/>
          <p:cNvSpPr>
            <a:spLocks noChangeShapeType="1"/>
          </p:cNvSpPr>
          <p:nvPr/>
        </p:nvSpPr>
        <p:spPr bwMode="auto">
          <a:xfrm>
            <a:off x="5284788" y="6367463"/>
            <a:ext cx="1695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4702" name="Line 25"/>
          <p:cNvSpPr>
            <a:spLocks noChangeShapeType="1"/>
          </p:cNvSpPr>
          <p:nvPr/>
        </p:nvSpPr>
        <p:spPr bwMode="auto">
          <a:xfrm flipH="1">
            <a:off x="2095500" y="6367463"/>
            <a:ext cx="16065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8880" name="Text Box 64"/>
          <p:cNvSpPr txBox="1">
            <a:spLocks noChangeArrowheads="1"/>
          </p:cNvSpPr>
          <p:nvPr/>
        </p:nvSpPr>
        <p:spPr bwMode="auto">
          <a:xfrm>
            <a:off x="4384675" y="5829300"/>
            <a:ext cx="16700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IPv6 datagram</a:t>
            </a:r>
          </a:p>
        </p:txBody>
      </p:sp>
      <p:sp>
        <p:nvSpPr>
          <p:cNvPr id="418881" name="Line 65"/>
          <p:cNvSpPr>
            <a:spLocks noChangeShapeType="1"/>
          </p:cNvSpPr>
          <p:nvPr/>
        </p:nvSpPr>
        <p:spPr bwMode="auto">
          <a:xfrm>
            <a:off x="6021388" y="5999163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8882" name="Line 66"/>
          <p:cNvSpPr>
            <a:spLocks noChangeShapeType="1"/>
          </p:cNvSpPr>
          <p:nvPr/>
        </p:nvSpPr>
        <p:spPr bwMode="auto">
          <a:xfrm flipH="1">
            <a:off x="3522663" y="5999163"/>
            <a:ext cx="9255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4706" name="Rectangle 69"/>
          <p:cNvSpPr>
            <a:spLocks noChangeArrowheads="1"/>
          </p:cNvSpPr>
          <p:nvPr/>
        </p:nvSpPr>
        <p:spPr bwMode="auto">
          <a:xfrm>
            <a:off x="3490913" y="5386388"/>
            <a:ext cx="3422650" cy="401637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4483677" y="4527261"/>
            <a:ext cx="3390901" cy="1109663"/>
            <a:chOff x="2868" y="2782"/>
            <a:chExt cx="2136" cy="699"/>
          </a:xfrm>
        </p:grpSpPr>
        <p:sp>
          <p:nvSpPr>
            <p:cNvPr id="114725" name="Text Box 51"/>
            <p:cNvSpPr txBox="1">
              <a:spLocks noChangeArrowheads="1"/>
            </p:cNvSpPr>
            <p:nvPr/>
          </p:nvSpPr>
          <p:spPr bwMode="auto">
            <a:xfrm>
              <a:off x="4204" y="2782"/>
              <a:ext cx="800" cy="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 dirty="0"/>
                <a:t>IPv4 payload </a:t>
              </a:r>
            </a:p>
          </p:txBody>
        </p:sp>
        <p:sp>
          <p:nvSpPr>
            <p:cNvPr id="114726" name="Line 54"/>
            <p:cNvSpPr>
              <a:spLocks noChangeShapeType="1"/>
            </p:cNvSpPr>
            <p:nvPr/>
          </p:nvSpPr>
          <p:spPr bwMode="auto">
            <a:xfrm flipH="1">
              <a:off x="2868" y="2979"/>
              <a:ext cx="1532" cy="50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3506788" y="4321175"/>
            <a:ext cx="3402012" cy="1476375"/>
            <a:chOff x="2280" y="1247"/>
            <a:chExt cx="2143" cy="930"/>
          </a:xfrm>
        </p:grpSpPr>
        <p:sp>
          <p:nvSpPr>
            <p:cNvPr id="114709" name="Rectangle 5"/>
            <p:cNvSpPr>
              <a:spLocks noChangeArrowheads="1"/>
            </p:cNvSpPr>
            <p:nvPr/>
          </p:nvSpPr>
          <p:spPr bwMode="auto">
            <a:xfrm>
              <a:off x="2280" y="1918"/>
              <a:ext cx="2143" cy="253"/>
            </a:xfrm>
            <a:prstGeom prst="rect">
              <a:avLst/>
            </a:prstGeom>
            <a:solidFill>
              <a:srgbClr val="66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4710" name="Line 8"/>
            <p:cNvSpPr>
              <a:spLocks noChangeShapeType="1"/>
            </p:cNvSpPr>
            <p:nvPr/>
          </p:nvSpPr>
          <p:spPr bwMode="auto">
            <a:xfrm>
              <a:off x="2333" y="1918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1" name="Line 9"/>
            <p:cNvSpPr>
              <a:spLocks noChangeShapeType="1"/>
            </p:cNvSpPr>
            <p:nvPr/>
          </p:nvSpPr>
          <p:spPr bwMode="auto">
            <a:xfrm>
              <a:off x="2307" y="1917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2" name="Line 10"/>
            <p:cNvSpPr>
              <a:spLocks noChangeShapeType="1"/>
            </p:cNvSpPr>
            <p:nvPr/>
          </p:nvSpPr>
          <p:spPr bwMode="auto">
            <a:xfrm>
              <a:off x="2381" y="1918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3" name="Line 11"/>
            <p:cNvSpPr>
              <a:spLocks noChangeShapeType="1"/>
            </p:cNvSpPr>
            <p:nvPr/>
          </p:nvSpPr>
          <p:spPr bwMode="auto">
            <a:xfrm>
              <a:off x="2407" y="1916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4" name="Line 12"/>
            <p:cNvSpPr>
              <a:spLocks noChangeShapeType="1"/>
            </p:cNvSpPr>
            <p:nvPr/>
          </p:nvSpPr>
          <p:spPr bwMode="auto">
            <a:xfrm>
              <a:off x="2441" y="1916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5" name="Line 13"/>
            <p:cNvSpPr>
              <a:spLocks noChangeShapeType="1"/>
            </p:cNvSpPr>
            <p:nvPr/>
          </p:nvSpPr>
          <p:spPr bwMode="auto">
            <a:xfrm>
              <a:off x="2483" y="1916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6" name="Line 14"/>
            <p:cNvSpPr>
              <a:spLocks noChangeShapeType="1"/>
            </p:cNvSpPr>
            <p:nvPr/>
          </p:nvSpPr>
          <p:spPr bwMode="auto">
            <a:xfrm>
              <a:off x="2679" y="1923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7" name="Line 15"/>
            <p:cNvSpPr>
              <a:spLocks noChangeShapeType="1"/>
            </p:cNvSpPr>
            <p:nvPr/>
          </p:nvSpPr>
          <p:spPr bwMode="auto">
            <a:xfrm>
              <a:off x="2915" y="1923"/>
              <a:ext cx="0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18" name="Text Box 16"/>
            <p:cNvSpPr txBox="1">
              <a:spLocks noChangeArrowheads="1"/>
            </p:cNvSpPr>
            <p:nvPr/>
          </p:nvSpPr>
          <p:spPr bwMode="auto">
            <a:xfrm>
              <a:off x="2672" y="1557"/>
              <a:ext cx="103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400"/>
                <a:t>UDP/TCP payload</a:t>
              </a:r>
            </a:p>
          </p:txBody>
        </p:sp>
        <p:sp>
          <p:nvSpPr>
            <p:cNvPr id="114719" name="Text Box 17"/>
            <p:cNvSpPr txBox="1">
              <a:spLocks noChangeArrowheads="1"/>
            </p:cNvSpPr>
            <p:nvPr/>
          </p:nvSpPr>
          <p:spPr bwMode="auto">
            <a:xfrm>
              <a:off x="2500" y="1396"/>
              <a:ext cx="1202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400"/>
                <a:t>IPv6 source dest addr</a:t>
              </a:r>
            </a:p>
          </p:txBody>
        </p:sp>
        <p:sp>
          <p:nvSpPr>
            <p:cNvPr id="114720" name="Text Box 18"/>
            <p:cNvSpPr txBox="1">
              <a:spLocks noChangeArrowheads="1"/>
            </p:cNvSpPr>
            <p:nvPr/>
          </p:nvSpPr>
          <p:spPr bwMode="auto">
            <a:xfrm>
              <a:off x="2314" y="1247"/>
              <a:ext cx="1010" cy="1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400"/>
                <a:t>IPv6 header fields</a:t>
              </a:r>
            </a:p>
          </p:txBody>
        </p:sp>
        <p:sp>
          <p:nvSpPr>
            <p:cNvPr id="114721" name="Line 19"/>
            <p:cNvSpPr>
              <a:spLocks noChangeShapeType="1"/>
            </p:cNvSpPr>
            <p:nvPr/>
          </p:nvSpPr>
          <p:spPr bwMode="auto">
            <a:xfrm>
              <a:off x="2602" y="1543"/>
              <a:ext cx="3" cy="44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22" name="Line 20"/>
            <p:cNvSpPr>
              <a:spLocks noChangeShapeType="1"/>
            </p:cNvSpPr>
            <p:nvPr/>
          </p:nvSpPr>
          <p:spPr bwMode="auto">
            <a:xfrm>
              <a:off x="2594" y="1546"/>
              <a:ext cx="174" cy="44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23" name="Line 58"/>
            <p:cNvSpPr>
              <a:spLocks noChangeShapeType="1"/>
            </p:cNvSpPr>
            <p:nvPr/>
          </p:nvSpPr>
          <p:spPr bwMode="auto">
            <a:xfrm>
              <a:off x="2386" y="1399"/>
              <a:ext cx="0" cy="549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4724" name="Line 59"/>
            <p:cNvSpPr>
              <a:spLocks noChangeShapeType="1"/>
            </p:cNvSpPr>
            <p:nvPr/>
          </p:nvSpPr>
          <p:spPr bwMode="auto">
            <a:xfrm>
              <a:off x="3334" y="1720"/>
              <a:ext cx="0" cy="252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18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18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18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8880" grpId="0"/>
      <p:bldP spid="418881" grpId="0" animBg="1"/>
      <p:bldP spid="418882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57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6387118-DD28-4E2D-9BD5-1BD1F5C3AFFC}" type="slidenum">
              <a:rPr lang="en-US" altLang="en-US" sz="1200">
                <a:latin typeface="Tahoma" panose="020B0604030504040204" pitchFamily="34" charset="0"/>
              </a:rPr>
              <a:pPr/>
              <a:t>47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15715" name="Picture 353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966788"/>
            <a:ext cx="2741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685" name="Rectangle 2"/>
          <p:cNvSpPr>
            <a:spLocks noGrp="1" noChangeArrowheads="1"/>
          </p:cNvSpPr>
          <p:nvPr>
            <p:ph type="title"/>
          </p:nvPr>
        </p:nvSpPr>
        <p:spPr>
          <a:xfrm>
            <a:off x="307975" y="214313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Tunneling</a:t>
            </a:r>
          </a:p>
        </p:txBody>
      </p:sp>
      <p:sp>
        <p:nvSpPr>
          <p:cNvPr id="115717" name="Text Box 76"/>
          <p:cNvSpPr txBox="1">
            <a:spLocks noChangeArrowheads="1"/>
          </p:cNvSpPr>
          <p:nvPr/>
        </p:nvSpPr>
        <p:spPr bwMode="auto">
          <a:xfrm>
            <a:off x="309563" y="259715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physical view:</a:t>
            </a:r>
          </a:p>
        </p:txBody>
      </p:sp>
      <p:sp>
        <p:nvSpPr>
          <p:cNvPr id="115718" name="Line 147"/>
          <p:cNvSpPr>
            <a:spLocks noChangeShapeType="1"/>
          </p:cNvSpPr>
          <p:nvPr/>
        </p:nvSpPr>
        <p:spPr bwMode="auto">
          <a:xfrm flipV="1">
            <a:off x="3895725" y="2868613"/>
            <a:ext cx="23256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5719" name="Text Box 180"/>
          <p:cNvSpPr txBox="1">
            <a:spLocks noChangeArrowheads="1"/>
          </p:cNvSpPr>
          <p:nvPr/>
        </p:nvSpPr>
        <p:spPr bwMode="auto">
          <a:xfrm>
            <a:off x="4227513" y="29924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CC0000"/>
                </a:solidFill>
              </a:rPr>
              <a:t>IPv4</a:t>
            </a:r>
          </a:p>
        </p:txBody>
      </p:sp>
      <p:sp>
        <p:nvSpPr>
          <p:cNvPr id="115720" name="Text Box 181"/>
          <p:cNvSpPr txBox="1">
            <a:spLocks noChangeArrowheads="1"/>
          </p:cNvSpPr>
          <p:nvPr/>
        </p:nvSpPr>
        <p:spPr bwMode="auto">
          <a:xfrm>
            <a:off x="5221288" y="2994025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CC0000"/>
                </a:solidFill>
              </a:rPr>
              <a:t>IPv4</a:t>
            </a:r>
          </a:p>
        </p:txBody>
      </p:sp>
      <p:grpSp>
        <p:nvGrpSpPr>
          <p:cNvPr id="115721" name="Group 254"/>
          <p:cNvGrpSpPr>
            <a:grpSpLocks/>
          </p:cNvGrpSpPr>
          <p:nvPr/>
        </p:nvGrpSpPr>
        <p:grpSpPr bwMode="auto">
          <a:xfrm>
            <a:off x="4230688" y="2703513"/>
            <a:ext cx="693737" cy="338137"/>
            <a:chOff x="4396" y="1245"/>
            <a:chExt cx="672" cy="248"/>
          </a:xfrm>
        </p:grpSpPr>
        <p:sp>
          <p:nvSpPr>
            <p:cNvPr id="11583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583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583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15836" name="Group 25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15839" name="Freeform 25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40" name="Freeform 26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5837" name="Line 261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838" name="Line 262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5722" name="Group 328"/>
          <p:cNvGrpSpPr>
            <a:grpSpLocks/>
          </p:cNvGrpSpPr>
          <p:nvPr/>
        </p:nvGrpSpPr>
        <p:grpSpPr bwMode="auto">
          <a:xfrm>
            <a:off x="2163763" y="2360613"/>
            <a:ext cx="1728787" cy="965200"/>
            <a:chOff x="1363" y="1403"/>
            <a:chExt cx="1089" cy="608"/>
          </a:xfrm>
        </p:grpSpPr>
        <p:sp>
          <p:nvSpPr>
            <p:cNvPr id="115810" name="Text Box 92"/>
            <p:cNvSpPr txBox="1">
              <a:spLocks noChangeArrowheads="1"/>
            </p:cNvSpPr>
            <p:nvPr/>
          </p:nvSpPr>
          <p:spPr bwMode="auto">
            <a:xfrm>
              <a:off x="1462" y="1403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A</a:t>
              </a:r>
            </a:p>
          </p:txBody>
        </p:sp>
        <p:sp>
          <p:nvSpPr>
            <p:cNvPr id="115811" name="Text Box 108"/>
            <p:cNvSpPr txBox="1">
              <a:spLocks noChangeArrowheads="1"/>
            </p:cNvSpPr>
            <p:nvPr/>
          </p:nvSpPr>
          <p:spPr bwMode="auto">
            <a:xfrm>
              <a:off x="2121" y="1406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B</a:t>
              </a:r>
            </a:p>
          </p:txBody>
        </p:sp>
        <p:sp>
          <p:nvSpPr>
            <p:cNvPr id="115812" name="Line 141"/>
            <p:cNvSpPr>
              <a:spLocks noChangeShapeType="1"/>
            </p:cNvSpPr>
            <p:nvPr/>
          </p:nvSpPr>
          <p:spPr bwMode="auto">
            <a:xfrm flipV="1">
              <a:off x="1803" y="1729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813" name="Text Box 143"/>
            <p:cNvSpPr txBox="1">
              <a:spLocks noChangeArrowheads="1"/>
            </p:cNvSpPr>
            <p:nvPr/>
          </p:nvSpPr>
          <p:spPr bwMode="auto">
            <a:xfrm>
              <a:off x="1386" y="1798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sp>
          <p:nvSpPr>
            <p:cNvPr id="115814" name="Text Box 144"/>
            <p:cNvSpPr txBox="1">
              <a:spLocks noChangeArrowheads="1"/>
            </p:cNvSpPr>
            <p:nvPr/>
          </p:nvSpPr>
          <p:spPr bwMode="auto">
            <a:xfrm>
              <a:off x="2045" y="1799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grpSp>
          <p:nvGrpSpPr>
            <p:cNvPr id="115815" name="Group 245"/>
            <p:cNvGrpSpPr>
              <a:grpSpLocks/>
            </p:cNvGrpSpPr>
            <p:nvPr/>
          </p:nvGrpSpPr>
          <p:grpSpPr bwMode="auto">
            <a:xfrm>
              <a:off x="1363" y="1621"/>
              <a:ext cx="437" cy="213"/>
              <a:chOff x="4396" y="1245"/>
              <a:chExt cx="672" cy="248"/>
            </a:xfrm>
          </p:grpSpPr>
          <p:sp>
            <p:nvSpPr>
              <p:cNvPr id="115825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826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827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5828" name="Group 249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5831" name="Freeform 25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832" name="Freeform 25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5829" name="Line 252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30" name="Line 253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5816" name="Group 263"/>
            <p:cNvGrpSpPr>
              <a:grpSpLocks/>
            </p:cNvGrpSpPr>
            <p:nvPr/>
          </p:nvGrpSpPr>
          <p:grpSpPr bwMode="auto">
            <a:xfrm>
              <a:off x="2015" y="1617"/>
              <a:ext cx="437" cy="213"/>
              <a:chOff x="4396" y="1245"/>
              <a:chExt cx="672" cy="248"/>
            </a:xfrm>
          </p:grpSpPr>
          <p:sp>
            <p:nvSpPr>
              <p:cNvPr id="115817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818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819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5820" name="Group 267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5823" name="Freeform 26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824" name="Freeform 26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5821" name="Line 270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22" name="Line 271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5723" name="Group 272"/>
          <p:cNvGrpSpPr>
            <a:grpSpLocks/>
          </p:cNvGrpSpPr>
          <p:nvPr/>
        </p:nvGrpSpPr>
        <p:grpSpPr bwMode="auto">
          <a:xfrm>
            <a:off x="5195888" y="2706688"/>
            <a:ext cx="693737" cy="338137"/>
            <a:chOff x="4396" y="1245"/>
            <a:chExt cx="672" cy="248"/>
          </a:xfrm>
        </p:grpSpPr>
        <p:sp>
          <p:nvSpPr>
            <p:cNvPr id="11580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580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580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15805" name="Group 276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15808" name="Freeform 277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809" name="Freeform 278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5806" name="Line 279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5807" name="Line 280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5724" name="Group 303"/>
          <p:cNvGrpSpPr>
            <a:grpSpLocks/>
          </p:cNvGrpSpPr>
          <p:nvPr/>
        </p:nvGrpSpPr>
        <p:grpSpPr bwMode="auto">
          <a:xfrm>
            <a:off x="6202363" y="2362200"/>
            <a:ext cx="1668462" cy="958850"/>
            <a:chOff x="3907" y="1404"/>
            <a:chExt cx="1051" cy="604"/>
          </a:xfrm>
        </p:grpSpPr>
        <p:sp>
          <p:nvSpPr>
            <p:cNvPr id="115779" name="Text Box 50"/>
            <p:cNvSpPr txBox="1">
              <a:spLocks noChangeArrowheads="1"/>
            </p:cNvSpPr>
            <p:nvPr/>
          </p:nvSpPr>
          <p:spPr bwMode="auto">
            <a:xfrm>
              <a:off x="4012" y="1404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E</a:t>
              </a:r>
            </a:p>
          </p:txBody>
        </p:sp>
        <p:sp>
          <p:nvSpPr>
            <p:cNvPr id="115780" name="Line 142"/>
            <p:cNvSpPr>
              <a:spLocks noChangeShapeType="1"/>
            </p:cNvSpPr>
            <p:nvPr/>
          </p:nvSpPr>
          <p:spPr bwMode="auto">
            <a:xfrm flipV="1">
              <a:off x="4352" y="1717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5781" name="Text Box 145"/>
            <p:cNvSpPr txBox="1">
              <a:spLocks noChangeArrowheads="1"/>
            </p:cNvSpPr>
            <p:nvPr/>
          </p:nvSpPr>
          <p:spPr bwMode="auto">
            <a:xfrm>
              <a:off x="3951" y="1794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sp>
          <p:nvSpPr>
            <p:cNvPr id="115782" name="Text Box 146"/>
            <p:cNvSpPr txBox="1">
              <a:spLocks noChangeArrowheads="1"/>
            </p:cNvSpPr>
            <p:nvPr/>
          </p:nvSpPr>
          <p:spPr bwMode="auto">
            <a:xfrm>
              <a:off x="4569" y="1796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grpSp>
          <p:nvGrpSpPr>
            <p:cNvPr id="115783" name="Group 281"/>
            <p:cNvGrpSpPr>
              <a:grpSpLocks/>
            </p:cNvGrpSpPr>
            <p:nvPr/>
          </p:nvGrpSpPr>
          <p:grpSpPr bwMode="auto">
            <a:xfrm>
              <a:off x="3907" y="1621"/>
              <a:ext cx="437" cy="213"/>
              <a:chOff x="4396" y="1245"/>
              <a:chExt cx="672" cy="248"/>
            </a:xfrm>
          </p:grpSpPr>
          <p:sp>
            <p:nvSpPr>
              <p:cNvPr id="115794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795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796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5797" name="Group 285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5800" name="Freeform 286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801" name="Freeform 287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5798" name="Line 288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99" name="Line 289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5784" name="Group 290"/>
            <p:cNvGrpSpPr>
              <a:grpSpLocks/>
            </p:cNvGrpSpPr>
            <p:nvPr/>
          </p:nvGrpSpPr>
          <p:grpSpPr bwMode="auto">
            <a:xfrm>
              <a:off x="4521" y="1619"/>
              <a:ext cx="437" cy="213"/>
              <a:chOff x="4396" y="1245"/>
              <a:chExt cx="672" cy="248"/>
            </a:xfrm>
          </p:grpSpPr>
          <p:sp>
            <p:nvSpPr>
              <p:cNvPr id="115786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787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5788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5789" name="Group 294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5792" name="Freeform 295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93" name="Freeform 296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5790" name="Line 297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5791" name="Line 298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5785" name="Text Box 299"/>
            <p:cNvSpPr txBox="1">
              <a:spLocks noChangeArrowheads="1"/>
            </p:cNvSpPr>
            <p:nvPr/>
          </p:nvSpPr>
          <p:spPr bwMode="auto">
            <a:xfrm>
              <a:off x="4635" y="140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F</a:t>
              </a:r>
            </a:p>
          </p:txBody>
        </p:sp>
      </p:grpSp>
      <p:sp>
        <p:nvSpPr>
          <p:cNvPr id="115725" name="Text Box 300"/>
          <p:cNvSpPr txBox="1">
            <a:spLocks noChangeArrowheads="1"/>
          </p:cNvSpPr>
          <p:nvPr/>
        </p:nvSpPr>
        <p:spPr bwMode="auto">
          <a:xfrm>
            <a:off x="4386263" y="235585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C</a:t>
            </a:r>
          </a:p>
        </p:txBody>
      </p:sp>
      <p:sp>
        <p:nvSpPr>
          <p:cNvPr id="115726" name="Text Box 301"/>
          <p:cNvSpPr txBox="1">
            <a:spLocks noChangeArrowheads="1"/>
          </p:cNvSpPr>
          <p:nvPr/>
        </p:nvSpPr>
        <p:spPr bwMode="auto">
          <a:xfrm>
            <a:off x="5362575" y="235902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D</a:t>
            </a:r>
          </a:p>
        </p:txBody>
      </p:sp>
      <p:grpSp>
        <p:nvGrpSpPr>
          <p:cNvPr id="16" name="Group 354"/>
          <p:cNvGrpSpPr>
            <a:grpSpLocks/>
          </p:cNvGrpSpPr>
          <p:nvPr/>
        </p:nvGrpSpPr>
        <p:grpSpPr bwMode="auto">
          <a:xfrm>
            <a:off x="458788" y="1216025"/>
            <a:ext cx="7418387" cy="979488"/>
            <a:chOff x="289" y="766"/>
            <a:chExt cx="4673" cy="617"/>
          </a:xfrm>
        </p:grpSpPr>
        <p:sp>
          <p:nvSpPr>
            <p:cNvPr id="115728" name="Rectangle 67"/>
            <p:cNvSpPr>
              <a:spLocks noChangeArrowheads="1"/>
            </p:cNvSpPr>
            <p:nvPr/>
          </p:nvSpPr>
          <p:spPr bwMode="auto">
            <a:xfrm>
              <a:off x="2424" y="1085"/>
              <a:ext cx="1515" cy="4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5729" name="Text Box 75"/>
            <p:cNvSpPr txBox="1">
              <a:spLocks noChangeArrowheads="1"/>
            </p:cNvSpPr>
            <p:nvPr/>
          </p:nvSpPr>
          <p:spPr bwMode="auto">
            <a:xfrm>
              <a:off x="289" y="979"/>
              <a:ext cx="8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logical view:</a:t>
              </a:r>
            </a:p>
          </p:txBody>
        </p:sp>
        <p:sp>
          <p:nvSpPr>
            <p:cNvPr id="115730" name="Text Box 244"/>
            <p:cNvSpPr txBox="1">
              <a:spLocks noChangeArrowheads="1"/>
            </p:cNvSpPr>
            <p:nvPr/>
          </p:nvSpPr>
          <p:spPr bwMode="auto">
            <a:xfrm>
              <a:off x="2494" y="766"/>
              <a:ext cx="1461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600" i="1">
                  <a:solidFill>
                    <a:srgbClr val="CC0000"/>
                  </a:solidFill>
                </a:rPr>
                <a:t>IPv4 tunnel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 i="1">
                  <a:solidFill>
                    <a:srgbClr val="CC0000"/>
                  </a:solidFill>
                </a:rPr>
                <a:t>connecting IPv6 routers</a:t>
              </a:r>
            </a:p>
          </p:txBody>
        </p:sp>
        <p:grpSp>
          <p:nvGrpSpPr>
            <p:cNvPr id="115731" name="Group 304"/>
            <p:cNvGrpSpPr>
              <a:grpSpLocks/>
            </p:cNvGrpSpPr>
            <p:nvPr/>
          </p:nvGrpSpPr>
          <p:grpSpPr bwMode="auto">
            <a:xfrm>
              <a:off x="3911" y="779"/>
              <a:ext cx="1051" cy="604"/>
              <a:chOff x="3907" y="1404"/>
              <a:chExt cx="1051" cy="604"/>
            </a:xfrm>
          </p:grpSpPr>
          <p:sp>
            <p:nvSpPr>
              <p:cNvPr id="115756" name="Text Box 305"/>
              <p:cNvSpPr txBox="1">
                <a:spLocks noChangeArrowheads="1"/>
              </p:cNvSpPr>
              <p:nvPr/>
            </p:nvSpPr>
            <p:spPr bwMode="auto">
              <a:xfrm>
                <a:off x="4012" y="1404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E</a:t>
                </a:r>
              </a:p>
            </p:txBody>
          </p:sp>
          <p:sp>
            <p:nvSpPr>
              <p:cNvPr id="115757" name="Line 306"/>
              <p:cNvSpPr>
                <a:spLocks noChangeShapeType="1"/>
              </p:cNvSpPr>
              <p:nvPr/>
            </p:nvSpPr>
            <p:spPr bwMode="auto">
              <a:xfrm flipV="1">
                <a:off x="4352" y="171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58" name="Text Box 307"/>
              <p:cNvSpPr txBox="1">
                <a:spLocks noChangeArrowheads="1"/>
              </p:cNvSpPr>
              <p:nvPr/>
            </p:nvSpPr>
            <p:spPr bwMode="auto">
              <a:xfrm>
                <a:off x="3951" y="1794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sp>
            <p:nvSpPr>
              <p:cNvPr id="115759" name="Text Box 308"/>
              <p:cNvSpPr txBox="1">
                <a:spLocks noChangeArrowheads="1"/>
              </p:cNvSpPr>
              <p:nvPr/>
            </p:nvSpPr>
            <p:spPr bwMode="auto">
              <a:xfrm>
                <a:off x="4569" y="1796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grpSp>
            <p:nvGrpSpPr>
              <p:cNvPr id="115760" name="Group 309"/>
              <p:cNvGrpSpPr>
                <a:grpSpLocks/>
              </p:cNvGrpSpPr>
              <p:nvPr/>
            </p:nvGrpSpPr>
            <p:grpSpPr bwMode="auto">
              <a:xfrm>
                <a:off x="3907" y="1621"/>
                <a:ext cx="437" cy="213"/>
                <a:chOff x="4396" y="1245"/>
                <a:chExt cx="672" cy="248"/>
              </a:xfrm>
            </p:grpSpPr>
            <p:sp>
              <p:nvSpPr>
                <p:cNvPr id="115771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72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73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5774" name="Group 313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5777" name="Freeform 314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778" name="Freeform 315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5775" name="Line 316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76" name="Line 317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5761" name="Group 318"/>
              <p:cNvGrpSpPr>
                <a:grpSpLocks/>
              </p:cNvGrpSpPr>
              <p:nvPr/>
            </p:nvGrpSpPr>
            <p:grpSpPr bwMode="auto">
              <a:xfrm>
                <a:off x="4521" y="1619"/>
                <a:ext cx="437" cy="213"/>
                <a:chOff x="4396" y="1245"/>
                <a:chExt cx="672" cy="248"/>
              </a:xfrm>
            </p:grpSpPr>
            <p:sp>
              <p:nvSpPr>
                <p:cNvPr id="115763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64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65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5766" name="Group 322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5769" name="Freeform 323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770" name="Freeform 324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5767" name="Line 325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68" name="Line 326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5762" name="Text Box 327"/>
              <p:cNvSpPr txBox="1">
                <a:spLocks noChangeArrowheads="1"/>
              </p:cNvSpPr>
              <p:nvPr/>
            </p:nvSpPr>
            <p:spPr bwMode="auto">
              <a:xfrm>
                <a:off x="4635" y="1408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F</a:t>
                </a:r>
              </a:p>
            </p:txBody>
          </p:sp>
        </p:grpSp>
        <p:grpSp>
          <p:nvGrpSpPr>
            <p:cNvPr id="115732" name="Group 329"/>
            <p:cNvGrpSpPr>
              <a:grpSpLocks/>
            </p:cNvGrpSpPr>
            <p:nvPr/>
          </p:nvGrpSpPr>
          <p:grpSpPr bwMode="auto">
            <a:xfrm>
              <a:off x="1361" y="771"/>
              <a:ext cx="1089" cy="608"/>
              <a:chOff x="1363" y="1403"/>
              <a:chExt cx="1089" cy="608"/>
            </a:xfrm>
          </p:grpSpPr>
          <p:sp>
            <p:nvSpPr>
              <p:cNvPr id="115733" name="Text Box 330"/>
              <p:cNvSpPr txBox="1">
                <a:spLocks noChangeArrowheads="1"/>
              </p:cNvSpPr>
              <p:nvPr/>
            </p:nvSpPr>
            <p:spPr bwMode="auto">
              <a:xfrm>
                <a:off x="1462" y="1403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A</a:t>
                </a:r>
              </a:p>
            </p:txBody>
          </p:sp>
          <p:sp>
            <p:nvSpPr>
              <p:cNvPr id="115734" name="Text Box 331"/>
              <p:cNvSpPr txBox="1">
                <a:spLocks noChangeArrowheads="1"/>
              </p:cNvSpPr>
              <p:nvPr/>
            </p:nvSpPr>
            <p:spPr bwMode="auto">
              <a:xfrm>
                <a:off x="2121" y="1406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B</a:t>
                </a:r>
              </a:p>
            </p:txBody>
          </p:sp>
          <p:sp>
            <p:nvSpPr>
              <p:cNvPr id="115735" name="Line 332"/>
              <p:cNvSpPr>
                <a:spLocks noChangeShapeType="1"/>
              </p:cNvSpPr>
              <p:nvPr/>
            </p:nvSpPr>
            <p:spPr bwMode="auto">
              <a:xfrm flipV="1">
                <a:off x="1803" y="1729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5736" name="Text Box 333"/>
              <p:cNvSpPr txBox="1">
                <a:spLocks noChangeArrowheads="1"/>
              </p:cNvSpPr>
              <p:nvPr/>
            </p:nvSpPr>
            <p:spPr bwMode="auto">
              <a:xfrm>
                <a:off x="1386" y="1798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sp>
            <p:nvSpPr>
              <p:cNvPr id="115737" name="Text Box 334"/>
              <p:cNvSpPr txBox="1">
                <a:spLocks noChangeArrowheads="1"/>
              </p:cNvSpPr>
              <p:nvPr/>
            </p:nvSpPr>
            <p:spPr bwMode="auto">
              <a:xfrm>
                <a:off x="2045" y="1799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grpSp>
            <p:nvGrpSpPr>
              <p:cNvPr id="115738" name="Group 335"/>
              <p:cNvGrpSpPr>
                <a:grpSpLocks/>
              </p:cNvGrpSpPr>
              <p:nvPr/>
            </p:nvGrpSpPr>
            <p:grpSpPr bwMode="auto">
              <a:xfrm>
                <a:off x="1363" y="1621"/>
                <a:ext cx="437" cy="213"/>
                <a:chOff x="4396" y="1245"/>
                <a:chExt cx="672" cy="248"/>
              </a:xfrm>
            </p:grpSpPr>
            <p:sp>
              <p:nvSpPr>
                <p:cNvPr id="115748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9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50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5751" name="Group 339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5754" name="Freeform 34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755" name="Freeform 34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5752" name="Line 342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53" name="Line 343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5739" name="Group 344"/>
              <p:cNvGrpSpPr>
                <a:grpSpLocks/>
              </p:cNvGrpSpPr>
              <p:nvPr/>
            </p:nvGrpSpPr>
            <p:grpSpPr bwMode="auto">
              <a:xfrm>
                <a:off x="2015" y="1617"/>
                <a:ext cx="437" cy="213"/>
                <a:chOff x="4396" y="1245"/>
                <a:chExt cx="672" cy="248"/>
              </a:xfrm>
            </p:grpSpPr>
            <p:sp>
              <p:nvSpPr>
                <p:cNvPr id="115740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1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5742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5743" name="Group 348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5746" name="Freeform 349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5747" name="Freeform 350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5744" name="Line 351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5745" name="Line 352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67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b="1" dirty="0">
                <a:solidFill>
                  <a:srgbClr val="008000"/>
                </a:solidFill>
                <a:latin typeface="Tahoma" panose="020B0604030504040204" pitchFamily="34" charset="0"/>
              </a:rPr>
              <a:t>4-48</a:t>
            </a:r>
          </a:p>
        </p:txBody>
      </p:sp>
      <p:grpSp>
        <p:nvGrpSpPr>
          <p:cNvPr id="2" name="Group 352"/>
          <p:cNvGrpSpPr>
            <a:grpSpLocks/>
          </p:cNvGrpSpPr>
          <p:nvPr/>
        </p:nvGrpSpPr>
        <p:grpSpPr bwMode="auto">
          <a:xfrm>
            <a:off x="2557463" y="3384550"/>
            <a:ext cx="817562" cy="2981325"/>
            <a:chOff x="1611" y="2132"/>
            <a:chExt cx="515" cy="1878"/>
          </a:xfrm>
        </p:grpSpPr>
        <p:grpSp>
          <p:nvGrpSpPr>
            <p:cNvPr id="116893" name="Group 212"/>
            <p:cNvGrpSpPr>
              <a:grpSpLocks/>
            </p:cNvGrpSpPr>
            <p:nvPr/>
          </p:nvGrpSpPr>
          <p:grpSpPr bwMode="auto">
            <a:xfrm>
              <a:off x="1625" y="2200"/>
              <a:ext cx="471" cy="908"/>
              <a:chOff x="643" y="2144"/>
              <a:chExt cx="471" cy="908"/>
            </a:xfrm>
          </p:grpSpPr>
          <p:sp>
            <p:nvSpPr>
              <p:cNvPr id="116897" name="Rectangle 183"/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16898" name="Text Box 184"/>
              <p:cNvSpPr txBox="1">
                <a:spLocks noChangeArrowheads="1"/>
              </p:cNvSpPr>
              <p:nvPr/>
            </p:nvSpPr>
            <p:spPr bwMode="auto">
              <a:xfrm>
                <a:off x="643" y="2169"/>
                <a:ext cx="457" cy="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400"/>
                  <a:t>flow: X</a:t>
                </a:r>
              </a:p>
              <a:p>
                <a:r>
                  <a:rPr lang="en-US" altLang="en-US" sz="1400"/>
                  <a:t>src: A</a:t>
                </a:r>
              </a:p>
              <a:p>
                <a:r>
                  <a:rPr lang="en-US" altLang="en-US" sz="1400"/>
                  <a:t>dest: F</a:t>
                </a:r>
              </a:p>
              <a:p>
                <a:endParaRPr lang="en-US" altLang="en-US" sz="1400"/>
              </a:p>
              <a:p>
                <a:endParaRPr lang="en-US" altLang="en-US" sz="1400"/>
              </a:p>
              <a:p>
                <a:r>
                  <a:rPr lang="en-US" altLang="en-US" sz="1400"/>
                  <a:t>data</a:t>
                </a:r>
              </a:p>
            </p:txBody>
          </p:sp>
        </p:grpSp>
        <p:sp>
          <p:nvSpPr>
            <p:cNvPr id="116894" name="Line 194"/>
            <p:cNvSpPr>
              <a:spLocks noChangeShapeType="1"/>
            </p:cNvSpPr>
            <p:nvPr/>
          </p:nvSpPr>
          <p:spPr bwMode="auto">
            <a:xfrm>
              <a:off x="1661" y="2132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95" name="Text Box 204"/>
            <p:cNvSpPr txBox="1">
              <a:spLocks noChangeArrowheads="1"/>
            </p:cNvSpPr>
            <p:nvPr/>
          </p:nvSpPr>
          <p:spPr bwMode="auto">
            <a:xfrm>
              <a:off x="1611" y="3690"/>
              <a:ext cx="515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600"/>
                <a:t>A-to-B: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/>
                <a:t>IPv6</a:t>
              </a:r>
            </a:p>
          </p:txBody>
        </p:sp>
        <p:sp>
          <p:nvSpPr>
            <p:cNvPr id="116896" name="Line 205"/>
            <p:cNvSpPr>
              <a:spLocks noChangeShapeType="1"/>
            </p:cNvSpPr>
            <p:nvPr/>
          </p:nvSpPr>
          <p:spPr bwMode="auto">
            <a:xfrm>
              <a:off x="1856" y="3230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4" name="Group 353"/>
          <p:cNvGrpSpPr>
            <a:grpSpLocks/>
          </p:cNvGrpSpPr>
          <p:nvPr/>
        </p:nvGrpSpPr>
        <p:grpSpPr bwMode="auto">
          <a:xfrm>
            <a:off x="3532188" y="3376613"/>
            <a:ext cx="1185862" cy="3319462"/>
            <a:chOff x="2225" y="2127"/>
            <a:chExt cx="747" cy="2091"/>
          </a:xfrm>
        </p:grpSpPr>
        <p:grpSp>
          <p:nvGrpSpPr>
            <p:cNvPr id="116884" name="Group 216"/>
            <p:cNvGrpSpPr>
              <a:grpSpLocks/>
            </p:cNvGrpSpPr>
            <p:nvPr/>
          </p:nvGrpSpPr>
          <p:grpSpPr bwMode="auto">
            <a:xfrm>
              <a:off x="2225" y="2194"/>
              <a:ext cx="620" cy="1388"/>
              <a:chOff x="441" y="2082"/>
              <a:chExt cx="620" cy="1388"/>
            </a:xfrm>
          </p:grpSpPr>
          <p:sp>
            <p:nvSpPr>
              <p:cNvPr id="116888" name="Rectangle 189"/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16889" name="Group 190"/>
              <p:cNvGrpSpPr>
                <a:grpSpLocks/>
              </p:cNvGrpSpPr>
              <p:nvPr/>
            </p:nvGrpSpPr>
            <p:grpSpPr bwMode="auto">
              <a:xfrm>
                <a:off x="499" y="2471"/>
                <a:ext cx="489" cy="908"/>
                <a:chOff x="4869" y="143"/>
                <a:chExt cx="489" cy="908"/>
              </a:xfrm>
            </p:grpSpPr>
            <p:sp>
              <p:nvSpPr>
                <p:cNvPr id="116891" name="Rectangle 191"/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16892" name="Text Box 192"/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89" cy="8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r>
                    <a:rPr lang="en-US" altLang="en-US" sz="1400"/>
                    <a:t>Flow: X</a:t>
                  </a:r>
                </a:p>
                <a:p>
                  <a:r>
                    <a:rPr lang="en-US" altLang="en-US" sz="1400"/>
                    <a:t>Src: A</a:t>
                  </a:r>
                </a:p>
                <a:p>
                  <a:r>
                    <a:rPr lang="en-US" altLang="en-US" sz="1400"/>
                    <a:t>Dest: F</a:t>
                  </a:r>
                </a:p>
                <a:p>
                  <a:endParaRPr lang="en-US" altLang="en-US" sz="1400"/>
                </a:p>
                <a:p>
                  <a:endParaRPr lang="en-US" altLang="en-US" sz="1400"/>
                </a:p>
                <a:p>
                  <a:r>
                    <a:rPr lang="en-US" altLang="en-US" sz="1400"/>
                    <a:t>data</a:t>
                  </a:r>
                </a:p>
              </p:txBody>
            </p:sp>
          </p:grpSp>
          <p:sp>
            <p:nvSpPr>
              <p:cNvPr id="116890" name="Text Box 193"/>
              <p:cNvSpPr txBox="1">
                <a:spLocks noChangeArrowheads="1"/>
              </p:cNvSpPr>
              <p:nvPr/>
            </p:nvSpPr>
            <p:spPr bwMode="auto">
              <a:xfrm>
                <a:off x="44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chemeClr val="bg1"/>
                    </a:solidFill>
                  </a:rPr>
                  <a:t>src:B</a:t>
                </a:r>
              </a:p>
              <a:p>
                <a:r>
                  <a:rPr lang="en-US" altLang="en-US" sz="1800">
                    <a:solidFill>
                      <a:schemeClr val="bg1"/>
                    </a:solidFill>
                  </a:rPr>
                  <a:t>dest: E</a:t>
                </a:r>
              </a:p>
            </p:txBody>
          </p:sp>
        </p:grpSp>
        <p:sp>
          <p:nvSpPr>
            <p:cNvPr id="116885" name="Line 195"/>
            <p:cNvSpPr>
              <a:spLocks noChangeShapeType="1"/>
            </p:cNvSpPr>
            <p:nvPr/>
          </p:nvSpPr>
          <p:spPr bwMode="auto">
            <a:xfrm>
              <a:off x="2345" y="2127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86" name="Text Box 208"/>
            <p:cNvSpPr txBox="1">
              <a:spLocks noChangeArrowheads="1"/>
            </p:cNvSpPr>
            <p:nvPr/>
          </p:nvSpPr>
          <p:spPr bwMode="auto">
            <a:xfrm>
              <a:off x="2231" y="3767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600"/>
                <a:t>B-to-C: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/>
                <a:t>IPv6 inside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/>
                <a:t>IPv4</a:t>
              </a:r>
            </a:p>
          </p:txBody>
        </p:sp>
        <p:sp>
          <p:nvSpPr>
            <p:cNvPr id="116887" name="Line 209"/>
            <p:cNvSpPr>
              <a:spLocks noChangeShapeType="1"/>
            </p:cNvSpPr>
            <p:nvPr/>
          </p:nvSpPr>
          <p:spPr bwMode="auto">
            <a:xfrm>
              <a:off x="2588" y="3604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7" name="Group 355"/>
          <p:cNvGrpSpPr>
            <a:grpSpLocks/>
          </p:cNvGrpSpPr>
          <p:nvPr/>
        </p:nvGrpSpPr>
        <p:grpSpPr bwMode="auto">
          <a:xfrm>
            <a:off x="6748463" y="3379788"/>
            <a:ext cx="881062" cy="2998787"/>
            <a:chOff x="4251" y="2129"/>
            <a:chExt cx="555" cy="1889"/>
          </a:xfrm>
        </p:grpSpPr>
        <p:sp>
          <p:nvSpPr>
            <p:cNvPr id="116878" name="Line 197"/>
            <p:cNvSpPr>
              <a:spLocks noChangeShapeType="1"/>
            </p:cNvSpPr>
            <p:nvPr/>
          </p:nvSpPr>
          <p:spPr bwMode="auto">
            <a:xfrm>
              <a:off x="4292" y="2129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79" name="Text Box 206"/>
            <p:cNvSpPr txBox="1">
              <a:spLocks noChangeArrowheads="1"/>
            </p:cNvSpPr>
            <p:nvPr/>
          </p:nvSpPr>
          <p:spPr bwMode="auto">
            <a:xfrm>
              <a:off x="4298" y="3698"/>
              <a:ext cx="508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600"/>
                <a:t>E-to-F: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/>
                <a:t>IPv6</a:t>
              </a:r>
            </a:p>
          </p:txBody>
        </p:sp>
        <p:sp>
          <p:nvSpPr>
            <p:cNvPr id="116880" name="Line 207"/>
            <p:cNvSpPr>
              <a:spLocks noChangeShapeType="1"/>
            </p:cNvSpPr>
            <p:nvPr/>
          </p:nvSpPr>
          <p:spPr bwMode="auto">
            <a:xfrm>
              <a:off x="4540" y="3238"/>
              <a:ext cx="0" cy="4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16881" name="Group 213"/>
            <p:cNvGrpSpPr>
              <a:grpSpLocks/>
            </p:cNvGrpSpPr>
            <p:nvPr/>
          </p:nvGrpSpPr>
          <p:grpSpPr bwMode="auto">
            <a:xfrm>
              <a:off x="4251" y="2205"/>
              <a:ext cx="471" cy="908"/>
              <a:chOff x="643" y="2144"/>
              <a:chExt cx="471" cy="908"/>
            </a:xfrm>
          </p:grpSpPr>
          <p:sp>
            <p:nvSpPr>
              <p:cNvPr id="116882" name="Rectangle 214"/>
              <p:cNvSpPr>
                <a:spLocks noChangeArrowheads="1"/>
              </p:cNvSpPr>
              <p:nvPr/>
            </p:nvSpPr>
            <p:spPr bwMode="auto">
              <a:xfrm>
                <a:off x="652" y="2144"/>
                <a:ext cx="462" cy="908"/>
              </a:xfrm>
              <a:prstGeom prst="rect">
                <a:avLst/>
              </a:prstGeom>
              <a:solidFill>
                <a:srgbClr val="66CC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16883" name="Text Box 215"/>
              <p:cNvSpPr txBox="1">
                <a:spLocks noChangeArrowheads="1"/>
              </p:cNvSpPr>
              <p:nvPr/>
            </p:nvSpPr>
            <p:spPr bwMode="auto">
              <a:xfrm>
                <a:off x="643" y="2169"/>
                <a:ext cx="457" cy="8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400"/>
                  <a:t>flow: X</a:t>
                </a:r>
              </a:p>
              <a:p>
                <a:r>
                  <a:rPr lang="en-US" altLang="en-US" sz="1400"/>
                  <a:t>src: A</a:t>
                </a:r>
              </a:p>
              <a:p>
                <a:r>
                  <a:rPr lang="en-US" altLang="en-US" sz="1400"/>
                  <a:t>dest: F</a:t>
                </a:r>
              </a:p>
              <a:p>
                <a:endParaRPr lang="en-US" altLang="en-US" sz="1400"/>
              </a:p>
              <a:p>
                <a:endParaRPr lang="en-US" altLang="en-US" sz="1400"/>
              </a:p>
              <a:p>
                <a:r>
                  <a:rPr lang="en-US" altLang="en-US" sz="1400"/>
                  <a:t>data</a:t>
                </a:r>
              </a:p>
            </p:txBody>
          </p:sp>
        </p:grpSp>
      </p:grpSp>
      <p:grpSp>
        <p:nvGrpSpPr>
          <p:cNvPr id="9" name="Group 354"/>
          <p:cNvGrpSpPr>
            <a:grpSpLocks/>
          </p:cNvGrpSpPr>
          <p:nvPr/>
        </p:nvGrpSpPr>
        <p:grpSpPr bwMode="auto">
          <a:xfrm>
            <a:off x="5567363" y="3378200"/>
            <a:ext cx="1176337" cy="3330575"/>
            <a:chOff x="3507" y="2128"/>
            <a:chExt cx="741" cy="2098"/>
          </a:xfrm>
        </p:grpSpPr>
        <p:sp>
          <p:nvSpPr>
            <p:cNvPr id="116869" name="Line 196"/>
            <p:cNvSpPr>
              <a:spLocks noChangeShapeType="1"/>
            </p:cNvSpPr>
            <p:nvPr/>
          </p:nvSpPr>
          <p:spPr bwMode="auto">
            <a:xfrm>
              <a:off x="3627" y="2128"/>
              <a:ext cx="43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70" name="Text Box 210"/>
            <p:cNvSpPr txBox="1">
              <a:spLocks noChangeArrowheads="1"/>
            </p:cNvSpPr>
            <p:nvPr/>
          </p:nvSpPr>
          <p:spPr bwMode="auto">
            <a:xfrm>
              <a:off x="3507" y="3775"/>
              <a:ext cx="741" cy="4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600" b="1" dirty="0">
                  <a:solidFill>
                    <a:srgbClr val="008000"/>
                  </a:solidFill>
                </a:rPr>
                <a:t>D-to-E</a:t>
              </a:r>
              <a:r>
                <a:rPr lang="en-US" altLang="en-US" sz="1600" dirty="0"/>
                <a:t>: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 dirty="0" err="1"/>
                <a:t>IPv6</a:t>
              </a:r>
              <a:r>
                <a:rPr lang="en-US" altLang="en-US" sz="1600" dirty="0"/>
                <a:t> inside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 dirty="0" err="1"/>
                <a:t>IPv4</a:t>
              </a:r>
              <a:endParaRPr lang="en-US" altLang="en-US" sz="1600" dirty="0"/>
            </a:p>
          </p:txBody>
        </p:sp>
        <p:sp>
          <p:nvSpPr>
            <p:cNvPr id="116871" name="Line 211"/>
            <p:cNvSpPr>
              <a:spLocks noChangeShapeType="1"/>
            </p:cNvSpPr>
            <p:nvPr/>
          </p:nvSpPr>
          <p:spPr bwMode="auto">
            <a:xfrm>
              <a:off x="3883" y="3640"/>
              <a:ext cx="0" cy="1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116872" name="Group 217"/>
            <p:cNvGrpSpPr>
              <a:grpSpLocks/>
            </p:cNvGrpSpPr>
            <p:nvPr/>
          </p:nvGrpSpPr>
          <p:grpSpPr bwMode="auto">
            <a:xfrm>
              <a:off x="3521" y="2220"/>
              <a:ext cx="620" cy="1388"/>
              <a:chOff x="441" y="2082"/>
              <a:chExt cx="620" cy="1388"/>
            </a:xfrm>
          </p:grpSpPr>
          <p:sp>
            <p:nvSpPr>
              <p:cNvPr id="116873" name="Rectangle 218"/>
              <p:cNvSpPr>
                <a:spLocks noChangeArrowheads="1"/>
              </p:cNvSpPr>
              <p:nvPr/>
            </p:nvSpPr>
            <p:spPr bwMode="auto">
              <a:xfrm>
                <a:off x="478" y="2088"/>
                <a:ext cx="583" cy="1382"/>
              </a:xfrm>
              <a:prstGeom prst="rect">
                <a:avLst/>
              </a:prstGeom>
              <a:solidFill>
                <a:srgbClr val="CC00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16874" name="Group 219"/>
              <p:cNvGrpSpPr>
                <a:grpSpLocks/>
              </p:cNvGrpSpPr>
              <p:nvPr/>
            </p:nvGrpSpPr>
            <p:grpSpPr bwMode="auto">
              <a:xfrm>
                <a:off x="499" y="2471"/>
                <a:ext cx="489" cy="908"/>
                <a:chOff x="4869" y="143"/>
                <a:chExt cx="489" cy="908"/>
              </a:xfrm>
            </p:grpSpPr>
            <p:sp>
              <p:nvSpPr>
                <p:cNvPr id="116876" name="Rectangle 220"/>
                <p:cNvSpPr>
                  <a:spLocks noChangeArrowheads="1"/>
                </p:cNvSpPr>
                <p:nvPr/>
              </p:nvSpPr>
              <p:spPr bwMode="auto">
                <a:xfrm>
                  <a:off x="4893" y="143"/>
                  <a:ext cx="462" cy="908"/>
                </a:xfrm>
                <a:prstGeom prst="rect">
                  <a:avLst/>
                </a:prstGeom>
                <a:solidFill>
                  <a:srgbClr val="66CC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16877" name="Text Box 221"/>
                <p:cNvSpPr txBox="1">
                  <a:spLocks noChangeArrowheads="1"/>
                </p:cNvSpPr>
                <p:nvPr/>
              </p:nvSpPr>
              <p:spPr bwMode="auto">
                <a:xfrm>
                  <a:off x="4869" y="161"/>
                  <a:ext cx="489" cy="86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r>
                    <a:rPr lang="en-US" altLang="en-US" sz="1400"/>
                    <a:t>Flow: X</a:t>
                  </a:r>
                </a:p>
                <a:p>
                  <a:r>
                    <a:rPr lang="en-US" altLang="en-US" sz="1400"/>
                    <a:t>Src: A</a:t>
                  </a:r>
                </a:p>
                <a:p>
                  <a:r>
                    <a:rPr lang="en-US" altLang="en-US" sz="1400"/>
                    <a:t>Dest: F</a:t>
                  </a:r>
                </a:p>
                <a:p>
                  <a:endParaRPr lang="en-US" altLang="en-US" sz="1400"/>
                </a:p>
                <a:p>
                  <a:endParaRPr lang="en-US" altLang="en-US" sz="1400"/>
                </a:p>
                <a:p>
                  <a:r>
                    <a:rPr lang="en-US" altLang="en-US" sz="1400"/>
                    <a:t>data</a:t>
                  </a:r>
                </a:p>
              </p:txBody>
            </p:sp>
          </p:grpSp>
          <p:sp>
            <p:nvSpPr>
              <p:cNvPr id="116875" name="Text Box 222"/>
              <p:cNvSpPr txBox="1">
                <a:spLocks noChangeArrowheads="1"/>
              </p:cNvSpPr>
              <p:nvPr/>
            </p:nvSpPr>
            <p:spPr bwMode="auto">
              <a:xfrm>
                <a:off x="441" y="2082"/>
                <a:ext cx="564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>
                    <a:solidFill>
                      <a:schemeClr val="bg1"/>
                    </a:solidFill>
                  </a:rPr>
                  <a:t>src:B</a:t>
                </a:r>
              </a:p>
              <a:p>
                <a:r>
                  <a:rPr lang="en-US" altLang="en-US" sz="1800">
                    <a:solidFill>
                      <a:schemeClr val="bg1"/>
                    </a:solidFill>
                  </a:rPr>
                  <a:t>dest: E</a:t>
                </a:r>
              </a:p>
            </p:txBody>
          </p:sp>
        </p:grpSp>
      </p:grpSp>
      <p:sp>
        <p:nvSpPr>
          <p:cNvPr id="116743" name="Text Box 224"/>
          <p:cNvSpPr txBox="1">
            <a:spLocks noChangeArrowheads="1"/>
          </p:cNvSpPr>
          <p:nvPr/>
        </p:nvSpPr>
        <p:spPr bwMode="auto">
          <a:xfrm>
            <a:off x="309563" y="2597150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physical view:</a:t>
            </a:r>
          </a:p>
        </p:txBody>
      </p:sp>
      <p:sp>
        <p:nvSpPr>
          <p:cNvPr id="116744" name="Line 225"/>
          <p:cNvSpPr>
            <a:spLocks noChangeShapeType="1"/>
          </p:cNvSpPr>
          <p:nvPr/>
        </p:nvSpPr>
        <p:spPr bwMode="auto">
          <a:xfrm flipV="1">
            <a:off x="3895725" y="2868613"/>
            <a:ext cx="23256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16745" name="Group 228"/>
          <p:cNvGrpSpPr>
            <a:grpSpLocks/>
          </p:cNvGrpSpPr>
          <p:nvPr/>
        </p:nvGrpSpPr>
        <p:grpSpPr bwMode="auto">
          <a:xfrm>
            <a:off x="4230688" y="2703513"/>
            <a:ext cx="693737" cy="338137"/>
            <a:chOff x="4396" y="1245"/>
            <a:chExt cx="672" cy="248"/>
          </a:xfrm>
        </p:grpSpPr>
        <p:sp>
          <p:nvSpPr>
            <p:cNvPr id="11686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686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686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16864" name="Group 23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16867" name="Freeform 23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68" name="Freeform 23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6865" name="Line 235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866" name="Line 236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6746" name="Group 237"/>
          <p:cNvGrpSpPr>
            <a:grpSpLocks/>
          </p:cNvGrpSpPr>
          <p:nvPr/>
        </p:nvGrpSpPr>
        <p:grpSpPr bwMode="auto">
          <a:xfrm>
            <a:off x="2163763" y="2360613"/>
            <a:ext cx="1728787" cy="965200"/>
            <a:chOff x="1363" y="1403"/>
            <a:chExt cx="1089" cy="608"/>
          </a:xfrm>
        </p:grpSpPr>
        <p:sp>
          <p:nvSpPr>
            <p:cNvPr id="116838" name="Text Box 238"/>
            <p:cNvSpPr txBox="1">
              <a:spLocks noChangeArrowheads="1"/>
            </p:cNvSpPr>
            <p:nvPr/>
          </p:nvSpPr>
          <p:spPr bwMode="auto">
            <a:xfrm>
              <a:off x="1462" y="1403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A</a:t>
              </a:r>
            </a:p>
          </p:txBody>
        </p:sp>
        <p:sp>
          <p:nvSpPr>
            <p:cNvPr id="116839" name="Text Box 239"/>
            <p:cNvSpPr txBox="1">
              <a:spLocks noChangeArrowheads="1"/>
            </p:cNvSpPr>
            <p:nvPr/>
          </p:nvSpPr>
          <p:spPr bwMode="auto">
            <a:xfrm>
              <a:off x="2121" y="1406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B</a:t>
              </a:r>
            </a:p>
          </p:txBody>
        </p:sp>
        <p:sp>
          <p:nvSpPr>
            <p:cNvPr id="116840" name="Line 240"/>
            <p:cNvSpPr>
              <a:spLocks noChangeShapeType="1"/>
            </p:cNvSpPr>
            <p:nvPr/>
          </p:nvSpPr>
          <p:spPr bwMode="auto">
            <a:xfrm flipV="1">
              <a:off x="1803" y="1729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41" name="Text Box 241"/>
            <p:cNvSpPr txBox="1">
              <a:spLocks noChangeArrowheads="1"/>
            </p:cNvSpPr>
            <p:nvPr/>
          </p:nvSpPr>
          <p:spPr bwMode="auto">
            <a:xfrm>
              <a:off x="1386" y="1798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sp>
          <p:nvSpPr>
            <p:cNvPr id="116842" name="Text Box 242"/>
            <p:cNvSpPr txBox="1">
              <a:spLocks noChangeArrowheads="1"/>
            </p:cNvSpPr>
            <p:nvPr/>
          </p:nvSpPr>
          <p:spPr bwMode="auto">
            <a:xfrm>
              <a:off x="2045" y="1799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grpSp>
          <p:nvGrpSpPr>
            <p:cNvPr id="116843" name="Group 243"/>
            <p:cNvGrpSpPr>
              <a:grpSpLocks/>
            </p:cNvGrpSpPr>
            <p:nvPr/>
          </p:nvGrpSpPr>
          <p:grpSpPr bwMode="auto">
            <a:xfrm>
              <a:off x="1363" y="1621"/>
              <a:ext cx="437" cy="213"/>
              <a:chOff x="4396" y="1245"/>
              <a:chExt cx="672" cy="248"/>
            </a:xfrm>
          </p:grpSpPr>
          <p:sp>
            <p:nvSpPr>
              <p:cNvPr id="116853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54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55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6856" name="Group 247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6859" name="Freeform 248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860" name="Freeform 249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6857" name="Line 250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58" name="Line 251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6844" name="Group 252"/>
            <p:cNvGrpSpPr>
              <a:grpSpLocks/>
            </p:cNvGrpSpPr>
            <p:nvPr/>
          </p:nvGrpSpPr>
          <p:grpSpPr bwMode="auto">
            <a:xfrm>
              <a:off x="2015" y="1617"/>
              <a:ext cx="437" cy="213"/>
              <a:chOff x="4396" y="1245"/>
              <a:chExt cx="672" cy="248"/>
            </a:xfrm>
          </p:grpSpPr>
          <p:sp>
            <p:nvSpPr>
              <p:cNvPr id="116845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46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47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6848" name="Group 256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6851" name="Freeform 257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852" name="Freeform 258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6849" name="Line 259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50" name="Line 260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16747" name="Group 261"/>
          <p:cNvGrpSpPr>
            <a:grpSpLocks/>
          </p:cNvGrpSpPr>
          <p:nvPr/>
        </p:nvGrpSpPr>
        <p:grpSpPr bwMode="auto">
          <a:xfrm>
            <a:off x="5195888" y="2706688"/>
            <a:ext cx="693737" cy="338137"/>
            <a:chOff x="4396" y="1245"/>
            <a:chExt cx="672" cy="248"/>
          </a:xfrm>
        </p:grpSpPr>
        <p:sp>
          <p:nvSpPr>
            <p:cNvPr id="11683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683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1683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0000"/>
                </a:gs>
                <a:gs pos="100000">
                  <a:schemeClr val="bg1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16833" name="Group 265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16836" name="Freeform 266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37" name="Freeform 267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gradFill rotWithShape="1">
                <a:gsLst>
                  <a:gs pos="0">
                    <a:srgbClr val="CC0000"/>
                  </a:gs>
                  <a:gs pos="100000">
                    <a:schemeClr val="bg1"/>
                  </a:gs>
                </a:gsLst>
                <a:lin ang="0" scaled="1"/>
              </a:gradFill>
              <a:ln w="19050" cmpd="sng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6834" name="Line 268"/>
            <p:cNvSpPr>
              <a:spLocks noChangeShapeType="1"/>
            </p:cNvSpPr>
            <p:nvPr/>
          </p:nvSpPr>
          <p:spPr bwMode="auto">
            <a:xfrm>
              <a:off x="4399" y="1321"/>
              <a:ext cx="0" cy="109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6835" name="Line 269"/>
            <p:cNvSpPr>
              <a:spLocks noChangeShapeType="1"/>
            </p:cNvSpPr>
            <p:nvPr/>
          </p:nvSpPr>
          <p:spPr bwMode="auto">
            <a:xfrm>
              <a:off x="5063" y="1327"/>
              <a:ext cx="0" cy="106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16748" name="Group 270"/>
          <p:cNvGrpSpPr>
            <a:grpSpLocks/>
          </p:cNvGrpSpPr>
          <p:nvPr/>
        </p:nvGrpSpPr>
        <p:grpSpPr bwMode="auto">
          <a:xfrm>
            <a:off x="6202363" y="2362200"/>
            <a:ext cx="1668462" cy="958850"/>
            <a:chOff x="3907" y="1404"/>
            <a:chExt cx="1051" cy="604"/>
          </a:xfrm>
        </p:grpSpPr>
        <p:sp>
          <p:nvSpPr>
            <p:cNvPr id="116807" name="Text Box 271"/>
            <p:cNvSpPr txBox="1">
              <a:spLocks noChangeArrowheads="1"/>
            </p:cNvSpPr>
            <p:nvPr/>
          </p:nvSpPr>
          <p:spPr bwMode="auto">
            <a:xfrm>
              <a:off x="4012" y="1404"/>
              <a:ext cx="21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E</a:t>
              </a:r>
            </a:p>
          </p:txBody>
        </p:sp>
        <p:sp>
          <p:nvSpPr>
            <p:cNvPr id="116808" name="Line 272"/>
            <p:cNvSpPr>
              <a:spLocks noChangeShapeType="1"/>
            </p:cNvSpPr>
            <p:nvPr/>
          </p:nvSpPr>
          <p:spPr bwMode="auto">
            <a:xfrm flipV="1">
              <a:off x="4352" y="1717"/>
              <a:ext cx="204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6809" name="Text Box 273"/>
            <p:cNvSpPr txBox="1">
              <a:spLocks noChangeArrowheads="1"/>
            </p:cNvSpPr>
            <p:nvPr/>
          </p:nvSpPr>
          <p:spPr bwMode="auto">
            <a:xfrm>
              <a:off x="3951" y="1794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sp>
          <p:nvSpPr>
            <p:cNvPr id="116810" name="Text Box 274"/>
            <p:cNvSpPr txBox="1">
              <a:spLocks noChangeArrowheads="1"/>
            </p:cNvSpPr>
            <p:nvPr/>
          </p:nvSpPr>
          <p:spPr bwMode="auto">
            <a:xfrm>
              <a:off x="4569" y="1796"/>
              <a:ext cx="372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IPv6</a:t>
              </a:r>
            </a:p>
          </p:txBody>
        </p:sp>
        <p:grpSp>
          <p:nvGrpSpPr>
            <p:cNvPr id="116811" name="Group 275"/>
            <p:cNvGrpSpPr>
              <a:grpSpLocks/>
            </p:cNvGrpSpPr>
            <p:nvPr/>
          </p:nvGrpSpPr>
          <p:grpSpPr bwMode="auto">
            <a:xfrm>
              <a:off x="3907" y="1621"/>
              <a:ext cx="437" cy="213"/>
              <a:chOff x="4396" y="1245"/>
              <a:chExt cx="672" cy="248"/>
            </a:xfrm>
          </p:grpSpPr>
          <p:sp>
            <p:nvSpPr>
              <p:cNvPr id="116822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23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24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6825" name="Group 279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6828" name="Freeform 280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829" name="Freeform 281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6826" name="Line 282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27" name="Line 283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6812" name="Group 284"/>
            <p:cNvGrpSpPr>
              <a:grpSpLocks/>
            </p:cNvGrpSpPr>
            <p:nvPr/>
          </p:nvGrpSpPr>
          <p:grpSpPr bwMode="auto">
            <a:xfrm>
              <a:off x="4521" y="1619"/>
              <a:ext cx="437" cy="213"/>
              <a:chOff x="4396" y="1245"/>
              <a:chExt cx="672" cy="248"/>
            </a:xfrm>
          </p:grpSpPr>
          <p:sp>
            <p:nvSpPr>
              <p:cNvPr id="116814" name="Oval 407"/>
              <p:cNvSpPr>
                <a:spLocks noChangeArrowheads="1"/>
              </p:cNvSpPr>
              <p:nvPr/>
            </p:nvSpPr>
            <p:spPr bwMode="auto">
              <a:xfrm>
                <a:off x="4399" y="1355"/>
                <a:ext cx="666" cy="138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15" name="Rectangle 410"/>
              <p:cNvSpPr>
                <a:spLocks noChangeArrowheads="1"/>
              </p:cNvSpPr>
              <p:nvPr/>
            </p:nvSpPr>
            <p:spPr bwMode="auto">
              <a:xfrm>
                <a:off x="4399" y="1339"/>
                <a:ext cx="669" cy="86"/>
              </a:xfrm>
              <a:prstGeom prst="rect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16816" name="Oval 411"/>
              <p:cNvSpPr>
                <a:spLocks noChangeArrowheads="1"/>
              </p:cNvSpPr>
              <p:nvPr/>
            </p:nvSpPr>
            <p:spPr bwMode="auto">
              <a:xfrm>
                <a:off x="4396" y="1245"/>
                <a:ext cx="667" cy="162"/>
              </a:xfrm>
              <a:prstGeom prst="ellipse">
                <a:avLst/>
              </a:prstGeom>
              <a:gradFill rotWithShape="1">
                <a:gsLst>
                  <a:gs pos="0">
                    <a:srgbClr val="CCCCFF"/>
                  </a:gs>
                  <a:gs pos="100000">
                    <a:srgbClr val="FFFFFF"/>
                  </a:gs>
                </a:gsLst>
                <a:lin ang="0" scaled="1"/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>
                  <a:latin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6817" name="Group 288"/>
              <p:cNvGrpSpPr>
                <a:grpSpLocks/>
              </p:cNvGrpSpPr>
              <p:nvPr/>
            </p:nvGrpSpPr>
            <p:grpSpPr bwMode="auto">
              <a:xfrm>
                <a:off x="4530" y="1287"/>
                <a:ext cx="377" cy="75"/>
                <a:chOff x="2468" y="1332"/>
                <a:chExt cx="310" cy="60"/>
              </a:xfrm>
            </p:grpSpPr>
            <p:sp>
              <p:nvSpPr>
                <p:cNvPr id="116820" name="Freeform 289"/>
                <p:cNvSpPr>
                  <a:spLocks/>
                </p:cNvSpPr>
                <p:nvPr/>
              </p:nvSpPr>
              <p:spPr bwMode="auto">
                <a:xfrm>
                  <a:off x="2468" y="1332"/>
                  <a:ext cx="310" cy="60"/>
                </a:xfrm>
                <a:custGeom>
                  <a:avLst/>
                  <a:gdLst>
                    <a:gd name="T0" fmla="*/ 0 w 310"/>
                    <a:gd name="T1" fmla="*/ 60 h 60"/>
                    <a:gd name="T2" fmla="*/ 96 w 310"/>
                    <a:gd name="T3" fmla="*/ 60 h 60"/>
                    <a:gd name="T4" fmla="*/ 192 w 310"/>
                    <a:gd name="T5" fmla="*/ 0 h 60"/>
                    <a:gd name="T6" fmla="*/ 310 w 310"/>
                    <a:gd name="T7" fmla="*/ 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310"/>
                    <a:gd name="T13" fmla="*/ 0 h 60"/>
                    <a:gd name="T14" fmla="*/ 310 w 310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310" h="60">
                      <a:moveTo>
                        <a:pt x="0" y="60"/>
                      </a:moveTo>
                      <a:lnTo>
                        <a:pt x="96" y="60"/>
                      </a:lnTo>
                      <a:lnTo>
                        <a:pt x="192" y="0"/>
                      </a:lnTo>
                      <a:lnTo>
                        <a:pt x="310" y="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821" name="Freeform 290"/>
                <p:cNvSpPr>
                  <a:spLocks/>
                </p:cNvSpPr>
                <p:nvPr/>
              </p:nvSpPr>
              <p:spPr bwMode="auto">
                <a:xfrm>
                  <a:off x="2482" y="1332"/>
                  <a:ext cx="282" cy="60"/>
                </a:xfrm>
                <a:custGeom>
                  <a:avLst/>
                  <a:gdLst>
                    <a:gd name="T0" fmla="*/ 0 w 282"/>
                    <a:gd name="T1" fmla="*/ 0 h 60"/>
                    <a:gd name="T2" fmla="*/ 96 w 282"/>
                    <a:gd name="T3" fmla="*/ 0 h 60"/>
                    <a:gd name="T4" fmla="*/ 192 w 282"/>
                    <a:gd name="T5" fmla="*/ 60 h 60"/>
                    <a:gd name="T6" fmla="*/ 282 w 282"/>
                    <a:gd name="T7" fmla="*/ 60 h 6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2"/>
                    <a:gd name="T13" fmla="*/ 0 h 60"/>
                    <a:gd name="T14" fmla="*/ 282 w 282"/>
                    <a:gd name="T15" fmla="*/ 60 h 6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2" h="60">
                      <a:moveTo>
                        <a:pt x="0" y="0"/>
                      </a:moveTo>
                      <a:lnTo>
                        <a:pt x="96" y="0"/>
                      </a:lnTo>
                      <a:lnTo>
                        <a:pt x="192" y="60"/>
                      </a:lnTo>
                      <a:lnTo>
                        <a:pt x="282" y="60"/>
                      </a:lnTo>
                    </a:path>
                  </a:pathLst>
                </a:custGeom>
                <a:noFill/>
                <a:ln w="19050" cmpd="sng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6818" name="Line 291"/>
              <p:cNvSpPr>
                <a:spLocks noChangeShapeType="1"/>
              </p:cNvSpPr>
              <p:nvPr/>
            </p:nvSpPr>
            <p:spPr bwMode="auto">
              <a:xfrm>
                <a:off x="4399" y="1321"/>
                <a:ext cx="0" cy="109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6819" name="Line 292"/>
              <p:cNvSpPr>
                <a:spLocks noChangeShapeType="1"/>
              </p:cNvSpPr>
              <p:nvPr/>
            </p:nvSpPr>
            <p:spPr bwMode="auto">
              <a:xfrm>
                <a:off x="5063" y="1327"/>
                <a:ext cx="0" cy="106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6813" name="Text Box 293"/>
            <p:cNvSpPr txBox="1">
              <a:spLocks noChangeArrowheads="1"/>
            </p:cNvSpPr>
            <p:nvPr/>
          </p:nvSpPr>
          <p:spPr bwMode="auto">
            <a:xfrm>
              <a:off x="4635" y="1408"/>
              <a:ext cx="204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F</a:t>
              </a:r>
            </a:p>
          </p:txBody>
        </p:sp>
      </p:grpSp>
      <p:sp>
        <p:nvSpPr>
          <p:cNvPr id="116749" name="Text Box 294"/>
          <p:cNvSpPr txBox="1">
            <a:spLocks noChangeArrowheads="1"/>
          </p:cNvSpPr>
          <p:nvPr/>
        </p:nvSpPr>
        <p:spPr bwMode="auto">
          <a:xfrm>
            <a:off x="4386263" y="2355850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C</a:t>
            </a:r>
          </a:p>
        </p:txBody>
      </p:sp>
      <p:sp>
        <p:nvSpPr>
          <p:cNvPr id="116750" name="Text Box 295"/>
          <p:cNvSpPr txBox="1">
            <a:spLocks noChangeArrowheads="1"/>
          </p:cNvSpPr>
          <p:nvPr/>
        </p:nvSpPr>
        <p:spPr bwMode="auto">
          <a:xfrm>
            <a:off x="5362575" y="2359025"/>
            <a:ext cx="349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D</a:t>
            </a:r>
          </a:p>
        </p:txBody>
      </p:sp>
      <p:grpSp>
        <p:nvGrpSpPr>
          <p:cNvPr id="116751" name="Group 296"/>
          <p:cNvGrpSpPr>
            <a:grpSpLocks/>
          </p:cNvGrpSpPr>
          <p:nvPr/>
        </p:nvGrpSpPr>
        <p:grpSpPr bwMode="auto">
          <a:xfrm>
            <a:off x="458788" y="1216025"/>
            <a:ext cx="7418387" cy="979488"/>
            <a:chOff x="289" y="766"/>
            <a:chExt cx="4673" cy="617"/>
          </a:xfrm>
        </p:grpSpPr>
        <p:sp>
          <p:nvSpPr>
            <p:cNvPr id="116756" name="Rectangle 297"/>
            <p:cNvSpPr>
              <a:spLocks noChangeArrowheads="1"/>
            </p:cNvSpPr>
            <p:nvPr/>
          </p:nvSpPr>
          <p:spPr bwMode="auto">
            <a:xfrm>
              <a:off x="2424" y="1085"/>
              <a:ext cx="1515" cy="42"/>
            </a:xfrm>
            <a:prstGeom prst="rect">
              <a:avLst/>
            </a:prstGeom>
            <a:solidFill>
              <a:srgbClr val="CC0000"/>
            </a:solidFill>
            <a:ln w="9525">
              <a:solidFill>
                <a:srgbClr val="CC000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6757" name="Text Box 298"/>
            <p:cNvSpPr txBox="1">
              <a:spLocks noChangeArrowheads="1"/>
            </p:cNvSpPr>
            <p:nvPr/>
          </p:nvSpPr>
          <p:spPr bwMode="auto">
            <a:xfrm>
              <a:off x="289" y="979"/>
              <a:ext cx="89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logical view:</a:t>
              </a:r>
            </a:p>
          </p:txBody>
        </p:sp>
        <p:sp>
          <p:nvSpPr>
            <p:cNvPr id="116758" name="Text Box 299"/>
            <p:cNvSpPr txBox="1">
              <a:spLocks noChangeArrowheads="1"/>
            </p:cNvSpPr>
            <p:nvPr/>
          </p:nvSpPr>
          <p:spPr bwMode="auto">
            <a:xfrm>
              <a:off x="2494" y="766"/>
              <a:ext cx="1461" cy="3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>
                <a:lnSpc>
                  <a:spcPct val="85000"/>
                </a:lnSpc>
              </a:pPr>
              <a:r>
                <a:rPr lang="en-US" altLang="en-US" sz="1600" i="1">
                  <a:solidFill>
                    <a:srgbClr val="CC0000"/>
                  </a:solidFill>
                </a:rPr>
                <a:t>IPv4 tunnel </a:t>
              </a:r>
            </a:p>
            <a:p>
              <a:pPr algn="ctr">
                <a:lnSpc>
                  <a:spcPct val="85000"/>
                </a:lnSpc>
              </a:pPr>
              <a:r>
                <a:rPr lang="en-US" altLang="en-US" sz="1600" i="1">
                  <a:solidFill>
                    <a:srgbClr val="CC0000"/>
                  </a:solidFill>
                </a:rPr>
                <a:t>connecting IPv6 routers</a:t>
              </a:r>
            </a:p>
          </p:txBody>
        </p:sp>
        <p:grpSp>
          <p:nvGrpSpPr>
            <p:cNvPr id="116759" name="Group 300"/>
            <p:cNvGrpSpPr>
              <a:grpSpLocks/>
            </p:cNvGrpSpPr>
            <p:nvPr/>
          </p:nvGrpSpPr>
          <p:grpSpPr bwMode="auto">
            <a:xfrm>
              <a:off x="3911" y="779"/>
              <a:ext cx="1051" cy="604"/>
              <a:chOff x="3907" y="1404"/>
              <a:chExt cx="1051" cy="604"/>
            </a:xfrm>
          </p:grpSpPr>
          <p:sp>
            <p:nvSpPr>
              <p:cNvPr id="116784" name="Text Box 301"/>
              <p:cNvSpPr txBox="1">
                <a:spLocks noChangeArrowheads="1"/>
              </p:cNvSpPr>
              <p:nvPr/>
            </p:nvSpPr>
            <p:spPr bwMode="auto">
              <a:xfrm>
                <a:off x="4012" y="1404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E</a:t>
                </a:r>
              </a:p>
            </p:txBody>
          </p:sp>
          <p:sp>
            <p:nvSpPr>
              <p:cNvPr id="116785" name="Line 302"/>
              <p:cNvSpPr>
                <a:spLocks noChangeShapeType="1"/>
              </p:cNvSpPr>
              <p:nvPr/>
            </p:nvSpPr>
            <p:spPr bwMode="auto">
              <a:xfrm flipV="1">
                <a:off x="4352" y="1717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6786" name="Text Box 303"/>
              <p:cNvSpPr txBox="1">
                <a:spLocks noChangeArrowheads="1"/>
              </p:cNvSpPr>
              <p:nvPr/>
            </p:nvSpPr>
            <p:spPr bwMode="auto">
              <a:xfrm>
                <a:off x="3951" y="1794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sp>
            <p:nvSpPr>
              <p:cNvPr id="116787" name="Text Box 304"/>
              <p:cNvSpPr txBox="1">
                <a:spLocks noChangeArrowheads="1"/>
              </p:cNvSpPr>
              <p:nvPr/>
            </p:nvSpPr>
            <p:spPr bwMode="auto">
              <a:xfrm>
                <a:off x="4569" y="1796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grpSp>
            <p:nvGrpSpPr>
              <p:cNvPr id="116788" name="Group 305"/>
              <p:cNvGrpSpPr>
                <a:grpSpLocks/>
              </p:cNvGrpSpPr>
              <p:nvPr/>
            </p:nvGrpSpPr>
            <p:grpSpPr bwMode="auto">
              <a:xfrm>
                <a:off x="3907" y="1621"/>
                <a:ext cx="437" cy="213"/>
                <a:chOff x="4396" y="1245"/>
                <a:chExt cx="672" cy="248"/>
              </a:xfrm>
            </p:grpSpPr>
            <p:sp>
              <p:nvSpPr>
                <p:cNvPr id="116799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800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801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6802" name="Group 309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6805" name="Freeform 310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806" name="Freeform 311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6803" name="Line 312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804" name="Line 313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6789" name="Group 314"/>
              <p:cNvGrpSpPr>
                <a:grpSpLocks/>
              </p:cNvGrpSpPr>
              <p:nvPr/>
            </p:nvGrpSpPr>
            <p:grpSpPr bwMode="auto">
              <a:xfrm>
                <a:off x="4521" y="1619"/>
                <a:ext cx="437" cy="213"/>
                <a:chOff x="4396" y="1245"/>
                <a:chExt cx="672" cy="248"/>
              </a:xfrm>
            </p:grpSpPr>
            <p:sp>
              <p:nvSpPr>
                <p:cNvPr id="116791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92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93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6794" name="Group 318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6797" name="Freeform 319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798" name="Freeform 320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6795" name="Line 321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796" name="Line 322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6790" name="Text Box 323"/>
              <p:cNvSpPr txBox="1">
                <a:spLocks noChangeArrowheads="1"/>
              </p:cNvSpPr>
              <p:nvPr/>
            </p:nvSpPr>
            <p:spPr bwMode="auto">
              <a:xfrm>
                <a:off x="4635" y="1408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F</a:t>
                </a:r>
              </a:p>
            </p:txBody>
          </p:sp>
        </p:grpSp>
        <p:grpSp>
          <p:nvGrpSpPr>
            <p:cNvPr id="116760" name="Group 324"/>
            <p:cNvGrpSpPr>
              <a:grpSpLocks/>
            </p:cNvGrpSpPr>
            <p:nvPr/>
          </p:nvGrpSpPr>
          <p:grpSpPr bwMode="auto">
            <a:xfrm>
              <a:off x="1361" y="771"/>
              <a:ext cx="1089" cy="608"/>
              <a:chOff x="1363" y="1403"/>
              <a:chExt cx="1089" cy="608"/>
            </a:xfrm>
          </p:grpSpPr>
          <p:sp>
            <p:nvSpPr>
              <p:cNvPr id="116761" name="Text Box 325"/>
              <p:cNvSpPr txBox="1">
                <a:spLocks noChangeArrowheads="1"/>
              </p:cNvSpPr>
              <p:nvPr/>
            </p:nvSpPr>
            <p:spPr bwMode="auto">
              <a:xfrm>
                <a:off x="1462" y="1403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A</a:t>
                </a:r>
              </a:p>
            </p:txBody>
          </p:sp>
          <p:sp>
            <p:nvSpPr>
              <p:cNvPr id="116762" name="Text Box 326"/>
              <p:cNvSpPr txBox="1">
                <a:spLocks noChangeArrowheads="1"/>
              </p:cNvSpPr>
              <p:nvPr/>
            </p:nvSpPr>
            <p:spPr bwMode="auto">
              <a:xfrm>
                <a:off x="2121" y="1406"/>
                <a:ext cx="212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800"/>
                  <a:t>B</a:t>
                </a:r>
              </a:p>
            </p:txBody>
          </p:sp>
          <p:sp>
            <p:nvSpPr>
              <p:cNvPr id="116763" name="Line 327"/>
              <p:cNvSpPr>
                <a:spLocks noChangeShapeType="1"/>
              </p:cNvSpPr>
              <p:nvPr/>
            </p:nvSpPr>
            <p:spPr bwMode="auto">
              <a:xfrm flipV="1">
                <a:off x="1803" y="1729"/>
                <a:ext cx="204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16764" name="Text Box 328"/>
              <p:cNvSpPr txBox="1">
                <a:spLocks noChangeArrowheads="1"/>
              </p:cNvSpPr>
              <p:nvPr/>
            </p:nvSpPr>
            <p:spPr bwMode="auto">
              <a:xfrm>
                <a:off x="1386" y="1798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sp>
            <p:nvSpPr>
              <p:cNvPr id="116765" name="Text Box 329"/>
              <p:cNvSpPr txBox="1">
                <a:spLocks noChangeArrowheads="1"/>
              </p:cNvSpPr>
              <p:nvPr/>
            </p:nvSpPr>
            <p:spPr bwMode="auto">
              <a:xfrm>
                <a:off x="2045" y="1799"/>
                <a:ext cx="372" cy="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r>
                  <a:rPr lang="en-US" altLang="en-US" sz="1600"/>
                  <a:t>IPv6</a:t>
                </a:r>
              </a:p>
            </p:txBody>
          </p:sp>
          <p:grpSp>
            <p:nvGrpSpPr>
              <p:cNvPr id="116766" name="Group 330"/>
              <p:cNvGrpSpPr>
                <a:grpSpLocks/>
              </p:cNvGrpSpPr>
              <p:nvPr/>
            </p:nvGrpSpPr>
            <p:grpSpPr bwMode="auto">
              <a:xfrm>
                <a:off x="1363" y="1621"/>
                <a:ext cx="437" cy="213"/>
                <a:chOff x="4396" y="1245"/>
                <a:chExt cx="672" cy="248"/>
              </a:xfrm>
            </p:grpSpPr>
            <p:sp>
              <p:nvSpPr>
                <p:cNvPr id="116776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77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78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6779" name="Group 334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6782" name="Freeform 335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783" name="Freeform 336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6780" name="Line 337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781" name="Line 338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6767" name="Group 339"/>
              <p:cNvGrpSpPr>
                <a:grpSpLocks/>
              </p:cNvGrpSpPr>
              <p:nvPr/>
            </p:nvGrpSpPr>
            <p:grpSpPr bwMode="auto">
              <a:xfrm>
                <a:off x="2015" y="1617"/>
                <a:ext cx="437" cy="213"/>
                <a:chOff x="4396" y="1245"/>
                <a:chExt cx="672" cy="248"/>
              </a:xfrm>
            </p:grpSpPr>
            <p:sp>
              <p:nvSpPr>
                <p:cNvPr id="116768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69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6770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6771" name="Group 343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6774" name="Freeform 344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6775" name="Freeform 345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6772" name="Line 346"/>
                <p:cNvSpPr>
                  <a:spLocks noChangeShapeType="1"/>
                </p:cNvSpPr>
                <p:nvPr/>
              </p:nvSpPr>
              <p:spPr bwMode="auto">
                <a:xfrm>
                  <a:off x="4399" y="1321"/>
                  <a:ext cx="0" cy="109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6773" name="Line 347"/>
                <p:cNvSpPr>
                  <a:spLocks noChangeShapeType="1"/>
                </p:cNvSpPr>
                <p:nvPr/>
              </p:nvSpPr>
              <p:spPr bwMode="auto">
                <a:xfrm>
                  <a:off x="5063" y="1327"/>
                  <a:ext cx="0" cy="106"/>
                </a:xfrm>
                <a:prstGeom prst="line">
                  <a:avLst/>
                </a:prstGeom>
                <a:noFill/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</p:grpSp>
      <p:pic>
        <p:nvPicPr>
          <p:cNvPr id="116752" name="Picture 34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63" y="966788"/>
            <a:ext cx="2741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2722" name="Rectangle 349"/>
          <p:cNvSpPr>
            <a:spLocks noGrp="1" noChangeArrowheads="1"/>
          </p:cNvSpPr>
          <p:nvPr>
            <p:ph type="title"/>
          </p:nvPr>
        </p:nvSpPr>
        <p:spPr>
          <a:xfrm>
            <a:off x="307975" y="214313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Tunneling</a:t>
            </a:r>
          </a:p>
        </p:txBody>
      </p:sp>
      <p:sp>
        <p:nvSpPr>
          <p:cNvPr id="116754" name="Text Box 350"/>
          <p:cNvSpPr txBox="1">
            <a:spLocks noChangeArrowheads="1"/>
          </p:cNvSpPr>
          <p:nvPr/>
        </p:nvSpPr>
        <p:spPr bwMode="auto">
          <a:xfrm>
            <a:off x="4227513" y="2992438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CC0000"/>
                </a:solidFill>
              </a:rPr>
              <a:t>IPv4</a:t>
            </a:r>
          </a:p>
        </p:txBody>
      </p:sp>
      <p:sp>
        <p:nvSpPr>
          <p:cNvPr id="116755" name="Text Box 351"/>
          <p:cNvSpPr txBox="1">
            <a:spLocks noChangeArrowheads="1"/>
          </p:cNvSpPr>
          <p:nvPr/>
        </p:nvSpPr>
        <p:spPr bwMode="auto">
          <a:xfrm>
            <a:off x="5221288" y="2994025"/>
            <a:ext cx="590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CC0000"/>
                </a:solidFill>
              </a:rPr>
              <a:t>IPv4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216401" y="6326743"/>
            <a:ext cx="245451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Figure 4.26 page 361</a:t>
            </a:r>
            <a:endParaRPr lang="ar-SA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7590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0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198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48218ED3-6B52-4E1C-AD4B-F7CF200BE342}" type="slidenum">
              <a:rPr lang="en-US" altLang="en-US" sz="1200">
                <a:latin typeface="Tahoma" panose="020B0604030504040204" pitchFamily="34" charset="0"/>
              </a:rPr>
              <a:pPr/>
              <a:t>49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119811" name="Group 2"/>
          <p:cNvGrpSpPr>
            <a:grpSpLocks/>
          </p:cNvGrpSpPr>
          <p:nvPr/>
        </p:nvGrpSpPr>
        <p:grpSpPr bwMode="auto">
          <a:xfrm>
            <a:off x="3851275" y="4497388"/>
            <a:ext cx="2847975" cy="1481137"/>
            <a:chOff x="291" y="3093"/>
            <a:chExt cx="1794" cy="933"/>
          </a:xfrm>
        </p:grpSpPr>
        <p:grpSp>
          <p:nvGrpSpPr>
            <p:cNvPr id="119888" name="Group 3"/>
            <p:cNvGrpSpPr>
              <a:grpSpLocks/>
            </p:cNvGrpSpPr>
            <p:nvPr/>
          </p:nvGrpSpPr>
          <p:grpSpPr bwMode="auto">
            <a:xfrm>
              <a:off x="291" y="3093"/>
              <a:ext cx="1794" cy="933"/>
              <a:chOff x="2124" y="2903"/>
              <a:chExt cx="1794" cy="933"/>
            </a:xfrm>
          </p:grpSpPr>
          <p:sp>
            <p:nvSpPr>
              <p:cNvPr id="119892" name="Freeform 4"/>
              <p:cNvSpPr>
                <a:spLocks/>
              </p:cNvSpPr>
              <p:nvPr/>
            </p:nvSpPr>
            <p:spPr bwMode="auto">
              <a:xfrm>
                <a:off x="2124" y="2903"/>
                <a:ext cx="1794" cy="933"/>
              </a:xfrm>
              <a:custGeom>
                <a:avLst/>
                <a:gdLst>
                  <a:gd name="T0" fmla="*/ 6 w 1794"/>
                  <a:gd name="T1" fmla="*/ 483 h 933"/>
                  <a:gd name="T2" fmla="*/ 108 w 1794"/>
                  <a:gd name="T3" fmla="*/ 125 h 933"/>
                  <a:gd name="T4" fmla="*/ 559 w 1794"/>
                  <a:gd name="T5" fmla="*/ 100 h 933"/>
                  <a:gd name="T6" fmla="*/ 1128 w 1794"/>
                  <a:gd name="T7" fmla="*/ 29 h 933"/>
                  <a:gd name="T8" fmla="*/ 1716 w 1794"/>
                  <a:gd name="T9" fmla="*/ 275 h 933"/>
                  <a:gd name="T10" fmla="*/ 1596 w 1794"/>
                  <a:gd name="T11" fmla="*/ 827 h 933"/>
                  <a:gd name="T12" fmla="*/ 1380 w 1794"/>
                  <a:gd name="T13" fmla="*/ 911 h 933"/>
                  <a:gd name="T14" fmla="*/ 840 w 1794"/>
                  <a:gd name="T15" fmla="*/ 929 h 933"/>
                  <a:gd name="T16" fmla="*/ 414 w 1794"/>
                  <a:gd name="T17" fmla="*/ 911 h 933"/>
                  <a:gd name="T18" fmla="*/ 143 w 1794"/>
                  <a:gd name="T19" fmla="*/ 832 h 933"/>
                  <a:gd name="T20" fmla="*/ 6 w 1794"/>
                  <a:gd name="T21" fmla="*/ 483 h 933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794"/>
                  <a:gd name="T34" fmla="*/ 0 h 933"/>
                  <a:gd name="T35" fmla="*/ 1794 w 1794"/>
                  <a:gd name="T36" fmla="*/ 933 h 933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794" h="933">
                    <a:moveTo>
                      <a:pt x="6" y="483"/>
                    </a:moveTo>
                    <a:cubicBezTo>
                      <a:pt x="0" y="365"/>
                      <a:pt x="16" y="189"/>
                      <a:pt x="108" y="125"/>
                    </a:cubicBezTo>
                    <a:cubicBezTo>
                      <a:pt x="200" y="61"/>
                      <a:pt x="389" y="116"/>
                      <a:pt x="559" y="100"/>
                    </a:cubicBezTo>
                    <a:cubicBezTo>
                      <a:pt x="729" y="84"/>
                      <a:pt x="935" y="0"/>
                      <a:pt x="1128" y="29"/>
                    </a:cubicBezTo>
                    <a:cubicBezTo>
                      <a:pt x="1321" y="58"/>
                      <a:pt x="1638" y="142"/>
                      <a:pt x="1716" y="275"/>
                    </a:cubicBezTo>
                    <a:cubicBezTo>
                      <a:pt x="1794" y="408"/>
                      <a:pt x="1652" y="721"/>
                      <a:pt x="1596" y="827"/>
                    </a:cubicBezTo>
                    <a:cubicBezTo>
                      <a:pt x="1540" y="933"/>
                      <a:pt x="1506" y="894"/>
                      <a:pt x="1380" y="911"/>
                    </a:cubicBezTo>
                    <a:cubicBezTo>
                      <a:pt x="1254" y="928"/>
                      <a:pt x="1001" y="929"/>
                      <a:pt x="840" y="929"/>
                    </a:cubicBezTo>
                    <a:cubicBezTo>
                      <a:pt x="679" y="929"/>
                      <a:pt x="530" y="927"/>
                      <a:pt x="414" y="911"/>
                    </a:cubicBezTo>
                    <a:cubicBezTo>
                      <a:pt x="298" y="895"/>
                      <a:pt x="211" y="903"/>
                      <a:pt x="143" y="832"/>
                    </a:cubicBezTo>
                    <a:cubicBezTo>
                      <a:pt x="75" y="761"/>
                      <a:pt x="4" y="624"/>
                      <a:pt x="6" y="483"/>
                    </a:cubicBezTo>
                    <a:close/>
                  </a:path>
                </a:pathLst>
              </a:custGeom>
              <a:solidFill>
                <a:srgbClr val="66CC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9893" name="Group 5"/>
              <p:cNvGrpSpPr>
                <a:grpSpLocks/>
              </p:cNvGrpSpPr>
              <p:nvPr/>
            </p:nvGrpSpPr>
            <p:grpSpPr bwMode="auto">
              <a:xfrm>
                <a:off x="2196" y="3160"/>
                <a:ext cx="1642" cy="415"/>
                <a:chOff x="959" y="3814"/>
                <a:chExt cx="1642" cy="415"/>
              </a:xfrm>
            </p:grpSpPr>
            <p:grpSp>
              <p:nvGrpSpPr>
                <p:cNvPr id="119928" name="Group 6"/>
                <p:cNvGrpSpPr>
                  <a:grpSpLocks/>
                </p:cNvGrpSpPr>
                <p:nvPr/>
              </p:nvGrpSpPr>
              <p:grpSpPr bwMode="auto">
                <a:xfrm>
                  <a:off x="2223" y="3814"/>
                  <a:ext cx="378" cy="181"/>
                  <a:chOff x="4396" y="1245"/>
                  <a:chExt cx="672" cy="248"/>
                </a:xfrm>
              </p:grpSpPr>
              <p:sp>
                <p:nvSpPr>
                  <p:cNvPr id="119947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55"/>
                    <a:ext cx="666" cy="13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9948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39"/>
                    <a:ext cx="669" cy="8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algn="ctr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9949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4396" y="1245"/>
                    <a:ext cx="667" cy="16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19950" name="Group 10"/>
                  <p:cNvGrpSpPr>
                    <a:grpSpLocks/>
                  </p:cNvGrpSpPr>
                  <p:nvPr/>
                </p:nvGrpSpPr>
                <p:grpSpPr bwMode="auto">
                  <a:xfrm>
                    <a:off x="4530" y="1287"/>
                    <a:ext cx="377" cy="75"/>
                    <a:chOff x="2468" y="1332"/>
                    <a:chExt cx="310" cy="60"/>
                  </a:xfrm>
                </p:grpSpPr>
                <p:sp>
                  <p:nvSpPr>
                    <p:cNvPr id="119953" name="Freeform 11"/>
                    <p:cNvSpPr>
                      <a:spLocks/>
                    </p:cNvSpPr>
                    <p:nvPr/>
                  </p:nvSpPr>
                  <p:spPr bwMode="auto">
                    <a:xfrm>
                      <a:off x="2468" y="1332"/>
                      <a:ext cx="310" cy="60"/>
                    </a:xfrm>
                    <a:custGeom>
                      <a:avLst/>
                      <a:gdLst>
                        <a:gd name="T0" fmla="*/ 0 w 310"/>
                        <a:gd name="T1" fmla="*/ 60 h 60"/>
                        <a:gd name="T2" fmla="*/ 96 w 310"/>
                        <a:gd name="T3" fmla="*/ 60 h 60"/>
                        <a:gd name="T4" fmla="*/ 192 w 310"/>
                        <a:gd name="T5" fmla="*/ 0 h 60"/>
                        <a:gd name="T6" fmla="*/ 310 w 310"/>
                        <a:gd name="T7" fmla="*/ 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310"/>
                        <a:gd name="T13" fmla="*/ 0 h 60"/>
                        <a:gd name="T14" fmla="*/ 310 w 310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310" h="60">
                          <a:moveTo>
                            <a:pt x="0" y="60"/>
                          </a:moveTo>
                          <a:lnTo>
                            <a:pt x="96" y="60"/>
                          </a:lnTo>
                          <a:lnTo>
                            <a:pt x="192" y="0"/>
                          </a:lnTo>
                          <a:lnTo>
                            <a:pt x="310" y="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954" name="Freeform 12"/>
                    <p:cNvSpPr>
                      <a:spLocks/>
                    </p:cNvSpPr>
                    <p:nvPr/>
                  </p:nvSpPr>
                  <p:spPr bwMode="auto">
                    <a:xfrm>
                      <a:off x="2482" y="1332"/>
                      <a:ext cx="282" cy="60"/>
                    </a:xfrm>
                    <a:custGeom>
                      <a:avLst/>
                      <a:gdLst>
                        <a:gd name="T0" fmla="*/ 0 w 282"/>
                        <a:gd name="T1" fmla="*/ 0 h 60"/>
                        <a:gd name="T2" fmla="*/ 96 w 282"/>
                        <a:gd name="T3" fmla="*/ 0 h 60"/>
                        <a:gd name="T4" fmla="*/ 192 w 282"/>
                        <a:gd name="T5" fmla="*/ 60 h 60"/>
                        <a:gd name="T6" fmla="*/ 282 w 282"/>
                        <a:gd name="T7" fmla="*/ 6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2"/>
                        <a:gd name="T13" fmla="*/ 0 h 60"/>
                        <a:gd name="T14" fmla="*/ 282 w 282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2" h="60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192" y="60"/>
                          </a:lnTo>
                          <a:lnTo>
                            <a:pt x="282" y="60"/>
                          </a:lnTo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9951" name="Line 13"/>
                  <p:cNvSpPr>
                    <a:spLocks noChangeShapeType="1"/>
                  </p:cNvSpPr>
                  <p:nvPr/>
                </p:nvSpPr>
                <p:spPr bwMode="auto">
                  <a:xfrm>
                    <a:off x="4400" y="1320"/>
                    <a:ext cx="0" cy="11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952" name="Line 14"/>
                  <p:cNvSpPr>
                    <a:spLocks noChangeShapeType="1"/>
                  </p:cNvSpPr>
                  <p:nvPr/>
                </p:nvSpPr>
                <p:spPr bwMode="auto">
                  <a:xfrm>
                    <a:off x="5063" y="1326"/>
                    <a:ext cx="0" cy="10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9929" name="Group 15"/>
                <p:cNvGrpSpPr>
                  <a:grpSpLocks/>
                </p:cNvGrpSpPr>
                <p:nvPr/>
              </p:nvGrpSpPr>
              <p:grpSpPr bwMode="auto">
                <a:xfrm>
                  <a:off x="1559" y="4048"/>
                  <a:ext cx="378" cy="181"/>
                  <a:chOff x="4396" y="1245"/>
                  <a:chExt cx="672" cy="248"/>
                </a:xfrm>
              </p:grpSpPr>
              <p:sp>
                <p:nvSpPr>
                  <p:cNvPr id="119939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55"/>
                    <a:ext cx="666" cy="13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9940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39"/>
                    <a:ext cx="669" cy="8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algn="ctr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9941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4396" y="1245"/>
                    <a:ext cx="667" cy="16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19942" name="Group 19"/>
                  <p:cNvGrpSpPr>
                    <a:grpSpLocks/>
                  </p:cNvGrpSpPr>
                  <p:nvPr/>
                </p:nvGrpSpPr>
                <p:grpSpPr bwMode="auto">
                  <a:xfrm>
                    <a:off x="4530" y="1287"/>
                    <a:ext cx="377" cy="75"/>
                    <a:chOff x="2468" y="1332"/>
                    <a:chExt cx="310" cy="60"/>
                  </a:xfrm>
                </p:grpSpPr>
                <p:sp>
                  <p:nvSpPr>
                    <p:cNvPr id="119945" name="Freeform 20"/>
                    <p:cNvSpPr>
                      <a:spLocks/>
                    </p:cNvSpPr>
                    <p:nvPr/>
                  </p:nvSpPr>
                  <p:spPr bwMode="auto">
                    <a:xfrm>
                      <a:off x="2468" y="1332"/>
                      <a:ext cx="310" cy="60"/>
                    </a:xfrm>
                    <a:custGeom>
                      <a:avLst/>
                      <a:gdLst>
                        <a:gd name="T0" fmla="*/ 0 w 310"/>
                        <a:gd name="T1" fmla="*/ 60 h 60"/>
                        <a:gd name="T2" fmla="*/ 96 w 310"/>
                        <a:gd name="T3" fmla="*/ 60 h 60"/>
                        <a:gd name="T4" fmla="*/ 192 w 310"/>
                        <a:gd name="T5" fmla="*/ 0 h 60"/>
                        <a:gd name="T6" fmla="*/ 310 w 310"/>
                        <a:gd name="T7" fmla="*/ 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310"/>
                        <a:gd name="T13" fmla="*/ 0 h 60"/>
                        <a:gd name="T14" fmla="*/ 310 w 310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310" h="60">
                          <a:moveTo>
                            <a:pt x="0" y="60"/>
                          </a:moveTo>
                          <a:lnTo>
                            <a:pt x="96" y="60"/>
                          </a:lnTo>
                          <a:lnTo>
                            <a:pt x="192" y="0"/>
                          </a:lnTo>
                          <a:lnTo>
                            <a:pt x="310" y="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946" name="Freeform 21"/>
                    <p:cNvSpPr>
                      <a:spLocks/>
                    </p:cNvSpPr>
                    <p:nvPr/>
                  </p:nvSpPr>
                  <p:spPr bwMode="auto">
                    <a:xfrm>
                      <a:off x="2482" y="1332"/>
                      <a:ext cx="282" cy="60"/>
                    </a:xfrm>
                    <a:custGeom>
                      <a:avLst/>
                      <a:gdLst>
                        <a:gd name="T0" fmla="*/ 0 w 282"/>
                        <a:gd name="T1" fmla="*/ 0 h 60"/>
                        <a:gd name="T2" fmla="*/ 96 w 282"/>
                        <a:gd name="T3" fmla="*/ 0 h 60"/>
                        <a:gd name="T4" fmla="*/ 192 w 282"/>
                        <a:gd name="T5" fmla="*/ 60 h 60"/>
                        <a:gd name="T6" fmla="*/ 282 w 282"/>
                        <a:gd name="T7" fmla="*/ 6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2"/>
                        <a:gd name="T13" fmla="*/ 0 h 60"/>
                        <a:gd name="T14" fmla="*/ 282 w 282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2" h="60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192" y="60"/>
                          </a:lnTo>
                          <a:lnTo>
                            <a:pt x="282" y="60"/>
                          </a:lnTo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9943" name="Line 22"/>
                  <p:cNvSpPr>
                    <a:spLocks noChangeShapeType="1"/>
                  </p:cNvSpPr>
                  <p:nvPr/>
                </p:nvSpPr>
                <p:spPr bwMode="auto">
                  <a:xfrm>
                    <a:off x="4400" y="1320"/>
                    <a:ext cx="0" cy="11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944" name="Line 23"/>
                  <p:cNvSpPr>
                    <a:spLocks noChangeShapeType="1"/>
                  </p:cNvSpPr>
                  <p:nvPr/>
                </p:nvSpPr>
                <p:spPr bwMode="auto">
                  <a:xfrm>
                    <a:off x="5063" y="1326"/>
                    <a:ext cx="0" cy="10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19930" name="Group 24"/>
                <p:cNvGrpSpPr>
                  <a:grpSpLocks/>
                </p:cNvGrpSpPr>
                <p:nvPr/>
              </p:nvGrpSpPr>
              <p:grpSpPr bwMode="auto">
                <a:xfrm>
                  <a:off x="959" y="3816"/>
                  <a:ext cx="378" cy="181"/>
                  <a:chOff x="4396" y="1245"/>
                  <a:chExt cx="672" cy="248"/>
                </a:xfrm>
              </p:grpSpPr>
              <p:sp>
                <p:nvSpPr>
                  <p:cNvPr id="119931" name="Oval 407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55"/>
                    <a:ext cx="666" cy="138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9932" name="Rectangle 410"/>
                  <p:cNvSpPr>
                    <a:spLocks noChangeArrowheads="1"/>
                  </p:cNvSpPr>
                  <p:nvPr/>
                </p:nvSpPr>
                <p:spPr bwMode="auto">
                  <a:xfrm>
                    <a:off x="4399" y="1339"/>
                    <a:ext cx="669" cy="86"/>
                  </a:xfrm>
                  <a:prstGeom prst="rect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1270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pPr algn="ctr"/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19933" name="Oval 411"/>
                  <p:cNvSpPr>
                    <a:spLocks noChangeArrowheads="1"/>
                  </p:cNvSpPr>
                  <p:nvPr/>
                </p:nvSpPr>
                <p:spPr bwMode="auto">
                  <a:xfrm>
                    <a:off x="4396" y="1245"/>
                    <a:ext cx="667" cy="162"/>
                  </a:xfrm>
                  <a:prstGeom prst="ellipse">
                    <a:avLst/>
                  </a:prstGeom>
                  <a:gradFill rotWithShape="1">
                    <a:gsLst>
                      <a:gs pos="0">
                        <a:srgbClr val="CCCCFF"/>
                      </a:gs>
                      <a:gs pos="100000">
                        <a:srgbClr val="FFFFFF"/>
                      </a:gs>
                    </a:gsLst>
                    <a:lin ang="0" scaled="1"/>
                  </a:gradFill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>
                    <a:lvl1pPr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1pPr>
                    <a:lvl2pPr marL="742950" indent="-28575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2pPr>
                    <a:lvl3pPr marL="11430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3pPr>
                    <a:lvl4pPr marL="16002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4pPr>
                    <a:lvl5pPr marL="2057400" indent="-228600"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24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MS PGothic" panose="020B0600070205080204" pitchFamily="34" charset="-128"/>
                      </a:defRPr>
                    </a:lvl9pPr>
                  </a:lstStyle>
                  <a:p>
                    <a:endParaRPr lang="en-US" altLang="en-US">
                      <a:latin typeface="Times New Roman" panose="02020603050405020304" pitchFamily="18" charset="0"/>
                      <a:cs typeface="Arial" panose="020B0604020202020204" pitchFamily="34" charset="0"/>
                    </a:endParaRPr>
                  </a:p>
                </p:txBody>
              </p:sp>
              <p:grpSp>
                <p:nvGrpSpPr>
                  <p:cNvPr id="119934" name="Group 28"/>
                  <p:cNvGrpSpPr>
                    <a:grpSpLocks/>
                  </p:cNvGrpSpPr>
                  <p:nvPr/>
                </p:nvGrpSpPr>
                <p:grpSpPr bwMode="auto">
                  <a:xfrm>
                    <a:off x="4530" y="1287"/>
                    <a:ext cx="377" cy="75"/>
                    <a:chOff x="2468" y="1332"/>
                    <a:chExt cx="310" cy="60"/>
                  </a:xfrm>
                </p:grpSpPr>
                <p:sp>
                  <p:nvSpPr>
                    <p:cNvPr id="119937" name="Freeform 29"/>
                    <p:cNvSpPr>
                      <a:spLocks/>
                    </p:cNvSpPr>
                    <p:nvPr/>
                  </p:nvSpPr>
                  <p:spPr bwMode="auto">
                    <a:xfrm>
                      <a:off x="2468" y="1332"/>
                      <a:ext cx="310" cy="60"/>
                    </a:xfrm>
                    <a:custGeom>
                      <a:avLst/>
                      <a:gdLst>
                        <a:gd name="T0" fmla="*/ 0 w 310"/>
                        <a:gd name="T1" fmla="*/ 60 h 60"/>
                        <a:gd name="T2" fmla="*/ 96 w 310"/>
                        <a:gd name="T3" fmla="*/ 60 h 60"/>
                        <a:gd name="T4" fmla="*/ 192 w 310"/>
                        <a:gd name="T5" fmla="*/ 0 h 60"/>
                        <a:gd name="T6" fmla="*/ 310 w 310"/>
                        <a:gd name="T7" fmla="*/ 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310"/>
                        <a:gd name="T13" fmla="*/ 0 h 60"/>
                        <a:gd name="T14" fmla="*/ 310 w 310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310" h="60">
                          <a:moveTo>
                            <a:pt x="0" y="60"/>
                          </a:moveTo>
                          <a:lnTo>
                            <a:pt x="96" y="60"/>
                          </a:lnTo>
                          <a:lnTo>
                            <a:pt x="192" y="0"/>
                          </a:lnTo>
                          <a:lnTo>
                            <a:pt x="310" y="0"/>
                          </a:lnTo>
                        </a:path>
                      </a:pathLst>
                    </a:custGeom>
                    <a:noFill/>
                    <a:ln w="1905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  <p:sp>
                  <p:nvSpPr>
                    <p:cNvPr id="119938" name="Freeform 30"/>
                    <p:cNvSpPr>
                      <a:spLocks/>
                    </p:cNvSpPr>
                    <p:nvPr/>
                  </p:nvSpPr>
                  <p:spPr bwMode="auto">
                    <a:xfrm>
                      <a:off x="2482" y="1332"/>
                      <a:ext cx="282" cy="60"/>
                    </a:xfrm>
                    <a:custGeom>
                      <a:avLst/>
                      <a:gdLst>
                        <a:gd name="T0" fmla="*/ 0 w 282"/>
                        <a:gd name="T1" fmla="*/ 0 h 60"/>
                        <a:gd name="T2" fmla="*/ 96 w 282"/>
                        <a:gd name="T3" fmla="*/ 0 h 60"/>
                        <a:gd name="T4" fmla="*/ 192 w 282"/>
                        <a:gd name="T5" fmla="*/ 60 h 60"/>
                        <a:gd name="T6" fmla="*/ 282 w 282"/>
                        <a:gd name="T7" fmla="*/ 60 h 60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82"/>
                        <a:gd name="T13" fmla="*/ 0 h 60"/>
                        <a:gd name="T14" fmla="*/ 282 w 282"/>
                        <a:gd name="T15" fmla="*/ 60 h 60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82" h="60">
                          <a:moveTo>
                            <a:pt x="0" y="0"/>
                          </a:moveTo>
                          <a:lnTo>
                            <a:pt x="96" y="0"/>
                          </a:lnTo>
                          <a:lnTo>
                            <a:pt x="192" y="60"/>
                          </a:lnTo>
                          <a:lnTo>
                            <a:pt x="282" y="60"/>
                          </a:lnTo>
                        </a:path>
                      </a:pathLst>
                    </a:custGeom>
                    <a:noFill/>
                    <a:ln w="12700" cmpd="sng">
                      <a:solidFill>
                        <a:srgbClr val="000000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endParaRPr lang="en-US"/>
                    </a:p>
                  </p:txBody>
                </p:sp>
              </p:grpSp>
              <p:sp>
                <p:nvSpPr>
                  <p:cNvPr id="119935" name="Line 31"/>
                  <p:cNvSpPr>
                    <a:spLocks noChangeShapeType="1"/>
                  </p:cNvSpPr>
                  <p:nvPr/>
                </p:nvSpPr>
                <p:spPr bwMode="auto">
                  <a:xfrm>
                    <a:off x="4400" y="1320"/>
                    <a:ext cx="0" cy="110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936" name="Line 32"/>
                  <p:cNvSpPr>
                    <a:spLocks noChangeShapeType="1"/>
                  </p:cNvSpPr>
                  <p:nvPr/>
                </p:nvSpPr>
                <p:spPr bwMode="auto">
                  <a:xfrm>
                    <a:off x="5063" y="1326"/>
                    <a:ext cx="0" cy="107"/>
                  </a:xfrm>
                  <a:prstGeom prst="line">
                    <a:avLst/>
                  </a:prstGeom>
                  <a:noFill/>
                  <a:ln w="19050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19894" name="Freeform 33"/>
              <p:cNvSpPr>
                <a:spLocks/>
              </p:cNvSpPr>
              <p:nvPr/>
            </p:nvSpPr>
            <p:spPr bwMode="auto">
              <a:xfrm>
                <a:off x="2574" y="3086"/>
                <a:ext cx="294" cy="166"/>
              </a:xfrm>
              <a:custGeom>
                <a:avLst/>
                <a:gdLst>
                  <a:gd name="T0" fmla="*/ 0 w 294"/>
                  <a:gd name="T1" fmla="*/ 166 h 166"/>
                  <a:gd name="T2" fmla="*/ 294 w 294"/>
                  <a:gd name="T3" fmla="*/ 0 h 166"/>
                  <a:gd name="T4" fmla="*/ 0 60000 65536"/>
                  <a:gd name="T5" fmla="*/ 0 60000 65536"/>
                  <a:gd name="T6" fmla="*/ 0 w 294"/>
                  <a:gd name="T7" fmla="*/ 0 h 166"/>
                  <a:gd name="T8" fmla="*/ 294 w 294"/>
                  <a:gd name="T9" fmla="*/ 166 h 166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4" h="166">
                    <a:moveTo>
                      <a:pt x="0" y="166"/>
                    </a:moveTo>
                    <a:lnTo>
                      <a:pt x="294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95" name="Freeform 34"/>
              <p:cNvSpPr>
                <a:spLocks/>
              </p:cNvSpPr>
              <p:nvPr/>
            </p:nvSpPr>
            <p:spPr bwMode="auto">
              <a:xfrm>
                <a:off x="3182" y="3082"/>
                <a:ext cx="272" cy="174"/>
              </a:xfrm>
              <a:custGeom>
                <a:avLst/>
                <a:gdLst>
                  <a:gd name="T0" fmla="*/ 0 w 272"/>
                  <a:gd name="T1" fmla="*/ 0 h 174"/>
                  <a:gd name="T2" fmla="*/ 272 w 272"/>
                  <a:gd name="T3" fmla="*/ 174 h 174"/>
                  <a:gd name="T4" fmla="*/ 0 60000 65536"/>
                  <a:gd name="T5" fmla="*/ 0 60000 65536"/>
                  <a:gd name="T6" fmla="*/ 0 w 272"/>
                  <a:gd name="T7" fmla="*/ 0 h 174"/>
                  <a:gd name="T8" fmla="*/ 272 w 272"/>
                  <a:gd name="T9" fmla="*/ 174 h 17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72" h="174">
                    <a:moveTo>
                      <a:pt x="0" y="0"/>
                    </a:moveTo>
                    <a:lnTo>
                      <a:pt x="272" y="17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96" name="Freeform 35"/>
              <p:cNvSpPr>
                <a:spLocks/>
              </p:cNvSpPr>
              <p:nvPr/>
            </p:nvSpPr>
            <p:spPr bwMode="auto">
              <a:xfrm>
                <a:off x="2511" y="3329"/>
                <a:ext cx="303" cy="150"/>
              </a:xfrm>
              <a:custGeom>
                <a:avLst/>
                <a:gdLst>
                  <a:gd name="T0" fmla="*/ 0 w 294"/>
                  <a:gd name="T1" fmla="*/ 0 h 174"/>
                  <a:gd name="T2" fmla="*/ 385 w 294"/>
                  <a:gd name="T3" fmla="*/ 46 h 174"/>
                  <a:gd name="T4" fmla="*/ 0 60000 65536"/>
                  <a:gd name="T5" fmla="*/ 0 60000 65536"/>
                  <a:gd name="T6" fmla="*/ 0 w 294"/>
                  <a:gd name="T7" fmla="*/ 0 h 174"/>
                  <a:gd name="T8" fmla="*/ 294 w 294"/>
                  <a:gd name="T9" fmla="*/ 174 h 17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294" h="174">
                    <a:moveTo>
                      <a:pt x="0" y="0"/>
                    </a:moveTo>
                    <a:lnTo>
                      <a:pt x="294" y="174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97" name="Freeform 36"/>
              <p:cNvSpPr>
                <a:spLocks/>
              </p:cNvSpPr>
              <p:nvPr/>
            </p:nvSpPr>
            <p:spPr bwMode="auto">
              <a:xfrm>
                <a:off x="3168" y="3322"/>
                <a:ext cx="352" cy="148"/>
              </a:xfrm>
              <a:custGeom>
                <a:avLst/>
                <a:gdLst>
                  <a:gd name="T0" fmla="*/ 0 w 352"/>
                  <a:gd name="T1" fmla="*/ 148 h 148"/>
                  <a:gd name="T2" fmla="*/ 352 w 352"/>
                  <a:gd name="T3" fmla="*/ 0 h 148"/>
                  <a:gd name="T4" fmla="*/ 0 60000 65536"/>
                  <a:gd name="T5" fmla="*/ 0 60000 65536"/>
                  <a:gd name="T6" fmla="*/ 0 w 352"/>
                  <a:gd name="T7" fmla="*/ 0 h 148"/>
                  <a:gd name="T8" fmla="*/ 352 w 352"/>
                  <a:gd name="T9" fmla="*/ 148 h 148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52" h="148">
                    <a:moveTo>
                      <a:pt x="0" y="148"/>
                    </a:moveTo>
                    <a:lnTo>
                      <a:pt x="352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98" name="Freeform 37"/>
              <p:cNvSpPr>
                <a:spLocks/>
              </p:cNvSpPr>
              <p:nvPr/>
            </p:nvSpPr>
            <p:spPr bwMode="auto">
              <a:xfrm>
                <a:off x="3528" y="3348"/>
                <a:ext cx="130" cy="320"/>
              </a:xfrm>
              <a:custGeom>
                <a:avLst/>
                <a:gdLst>
                  <a:gd name="T0" fmla="*/ 0 w 118"/>
                  <a:gd name="T1" fmla="*/ 9 h 500"/>
                  <a:gd name="T2" fmla="*/ 284 w 118"/>
                  <a:gd name="T3" fmla="*/ 0 h 500"/>
                  <a:gd name="T4" fmla="*/ 0 60000 65536"/>
                  <a:gd name="T5" fmla="*/ 0 60000 65536"/>
                  <a:gd name="T6" fmla="*/ 0 w 118"/>
                  <a:gd name="T7" fmla="*/ 0 h 500"/>
                  <a:gd name="T8" fmla="*/ 118 w 118"/>
                  <a:gd name="T9" fmla="*/ 500 h 500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18" h="500">
                    <a:moveTo>
                      <a:pt x="0" y="500"/>
                    </a:moveTo>
                    <a:lnTo>
                      <a:pt x="118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899" name="Freeform 38"/>
              <p:cNvSpPr>
                <a:spLocks/>
              </p:cNvSpPr>
              <p:nvPr/>
            </p:nvSpPr>
            <p:spPr bwMode="auto">
              <a:xfrm>
                <a:off x="2750" y="3684"/>
                <a:ext cx="464" cy="47"/>
              </a:xfrm>
              <a:custGeom>
                <a:avLst/>
                <a:gdLst>
                  <a:gd name="T0" fmla="*/ 2835 w 370"/>
                  <a:gd name="T1" fmla="*/ 1012 h 32"/>
                  <a:gd name="T2" fmla="*/ 0 w 370"/>
                  <a:gd name="T3" fmla="*/ 0 h 32"/>
                  <a:gd name="T4" fmla="*/ 0 60000 65536"/>
                  <a:gd name="T5" fmla="*/ 0 60000 65536"/>
                  <a:gd name="T6" fmla="*/ 0 w 370"/>
                  <a:gd name="T7" fmla="*/ 0 h 32"/>
                  <a:gd name="T8" fmla="*/ 370 w 370"/>
                  <a:gd name="T9" fmla="*/ 32 h 32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370" h="32">
                    <a:moveTo>
                      <a:pt x="370" y="32"/>
                    </a:move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9900" name="Freeform 39"/>
              <p:cNvSpPr>
                <a:spLocks/>
              </p:cNvSpPr>
              <p:nvPr/>
            </p:nvSpPr>
            <p:spPr bwMode="auto">
              <a:xfrm>
                <a:off x="2412" y="3344"/>
                <a:ext cx="122" cy="268"/>
              </a:xfrm>
              <a:custGeom>
                <a:avLst/>
                <a:gdLst>
                  <a:gd name="T0" fmla="*/ 6 w 176"/>
                  <a:gd name="T1" fmla="*/ 8 h 412"/>
                  <a:gd name="T2" fmla="*/ 6 w 176"/>
                  <a:gd name="T3" fmla="*/ 8 h 412"/>
                  <a:gd name="T4" fmla="*/ 0 w 176"/>
                  <a:gd name="T5" fmla="*/ 0 h 412"/>
                  <a:gd name="T6" fmla="*/ 0 60000 65536"/>
                  <a:gd name="T7" fmla="*/ 0 60000 65536"/>
                  <a:gd name="T8" fmla="*/ 0 60000 65536"/>
                  <a:gd name="T9" fmla="*/ 0 w 176"/>
                  <a:gd name="T10" fmla="*/ 0 h 412"/>
                  <a:gd name="T11" fmla="*/ 176 w 176"/>
                  <a:gd name="T12" fmla="*/ 412 h 4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76" h="412">
                    <a:moveTo>
                      <a:pt x="162" y="408"/>
                    </a:moveTo>
                    <a:lnTo>
                      <a:pt x="176" y="412"/>
                    </a:lnTo>
                    <a:lnTo>
                      <a:pt x="0" y="0"/>
                    </a:lnTo>
                  </a:path>
                </a:pathLst>
              </a:cu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19901" name="Group 40"/>
              <p:cNvGrpSpPr>
                <a:grpSpLocks/>
              </p:cNvGrpSpPr>
              <p:nvPr/>
            </p:nvGrpSpPr>
            <p:grpSpPr bwMode="auto">
              <a:xfrm>
                <a:off x="2822" y="2974"/>
                <a:ext cx="378" cy="181"/>
                <a:chOff x="4396" y="1245"/>
                <a:chExt cx="672" cy="248"/>
              </a:xfrm>
            </p:grpSpPr>
            <p:sp>
              <p:nvSpPr>
                <p:cNvPr id="119920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921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922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9923" name="Group 44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9926" name="Freeform 45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927" name="Freeform 46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9924" name="Line 47"/>
                <p:cNvSpPr>
                  <a:spLocks noChangeShapeType="1"/>
                </p:cNvSpPr>
                <p:nvPr/>
              </p:nvSpPr>
              <p:spPr bwMode="auto">
                <a:xfrm>
                  <a:off x="4400" y="1320"/>
                  <a:ext cx="0" cy="1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925" name="Line 48"/>
                <p:cNvSpPr>
                  <a:spLocks noChangeShapeType="1"/>
                </p:cNvSpPr>
                <p:nvPr/>
              </p:nvSpPr>
              <p:spPr bwMode="auto">
                <a:xfrm>
                  <a:off x="5063" y="1326"/>
                  <a:ext cx="0" cy="10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9902" name="Group 49"/>
              <p:cNvGrpSpPr>
                <a:grpSpLocks/>
              </p:cNvGrpSpPr>
              <p:nvPr/>
            </p:nvGrpSpPr>
            <p:grpSpPr bwMode="auto">
              <a:xfrm>
                <a:off x="3171" y="3604"/>
                <a:ext cx="378" cy="181"/>
                <a:chOff x="4396" y="1245"/>
                <a:chExt cx="672" cy="248"/>
              </a:xfrm>
            </p:grpSpPr>
            <p:sp>
              <p:nvSpPr>
                <p:cNvPr id="119912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913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914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9915" name="Group 53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9918" name="Freeform 54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919" name="Freeform 55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9916" name="Line 56"/>
                <p:cNvSpPr>
                  <a:spLocks noChangeShapeType="1"/>
                </p:cNvSpPr>
                <p:nvPr/>
              </p:nvSpPr>
              <p:spPr bwMode="auto">
                <a:xfrm>
                  <a:off x="4400" y="1320"/>
                  <a:ext cx="0" cy="1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917" name="Line 57"/>
                <p:cNvSpPr>
                  <a:spLocks noChangeShapeType="1"/>
                </p:cNvSpPr>
                <p:nvPr/>
              </p:nvSpPr>
              <p:spPr bwMode="auto">
                <a:xfrm>
                  <a:off x="5063" y="1326"/>
                  <a:ext cx="0" cy="10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19903" name="Group 58"/>
              <p:cNvGrpSpPr>
                <a:grpSpLocks/>
              </p:cNvGrpSpPr>
              <p:nvPr/>
            </p:nvGrpSpPr>
            <p:grpSpPr bwMode="auto">
              <a:xfrm>
                <a:off x="2403" y="3574"/>
                <a:ext cx="378" cy="181"/>
                <a:chOff x="4396" y="1245"/>
                <a:chExt cx="672" cy="248"/>
              </a:xfrm>
            </p:grpSpPr>
            <p:sp>
              <p:nvSpPr>
                <p:cNvPr id="119904" name="Oval 407"/>
                <p:cNvSpPr>
                  <a:spLocks noChangeArrowheads="1"/>
                </p:cNvSpPr>
                <p:nvPr/>
              </p:nvSpPr>
              <p:spPr bwMode="auto">
                <a:xfrm>
                  <a:off x="4399" y="1355"/>
                  <a:ext cx="666" cy="138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905" name="Rectangle 410"/>
                <p:cNvSpPr>
                  <a:spLocks noChangeArrowheads="1"/>
                </p:cNvSpPr>
                <p:nvPr/>
              </p:nvSpPr>
              <p:spPr bwMode="auto">
                <a:xfrm>
                  <a:off x="4399" y="1339"/>
                  <a:ext cx="669" cy="86"/>
                </a:xfrm>
                <a:prstGeom prst="rect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127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19906" name="Oval 411"/>
                <p:cNvSpPr>
                  <a:spLocks noChangeArrowheads="1"/>
                </p:cNvSpPr>
                <p:nvPr/>
              </p:nvSpPr>
              <p:spPr bwMode="auto">
                <a:xfrm>
                  <a:off x="4396" y="1245"/>
                  <a:ext cx="667" cy="162"/>
                </a:xfrm>
                <a:prstGeom prst="ellipse">
                  <a:avLst/>
                </a:prstGeom>
                <a:gradFill rotWithShape="1">
                  <a:gsLst>
                    <a:gs pos="0">
                      <a:srgbClr val="CCCCFF"/>
                    </a:gs>
                    <a:gs pos="100000">
                      <a:srgbClr val="FFFFFF"/>
                    </a:gs>
                  </a:gsLst>
                  <a:lin ang="0" scaled="1"/>
                </a:gradFill>
                <a:ln w="1905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>
                    <a:latin typeface="Times New Roman" panose="02020603050405020304" pitchFamily="18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19907" name="Group 62"/>
                <p:cNvGrpSpPr>
                  <a:grpSpLocks/>
                </p:cNvGrpSpPr>
                <p:nvPr/>
              </p:nvGrpSpPr>
              <p:grpSpPr bwMode="auto">
                <a:xfrm>
                  <a:off x="4530" y="1287"/>
                  <a:ext cx="377" cy="75"/>
                  <a:chOff x="2468" y="1332"/>
                  <a:chExt cx="310" cy="60"/>
                </a:xfrm>
              </p:grpSpPr>
              <p:sp>
                <p:nvSpPr>
                  <p:cNvPr id="119910" name="Freeform 63"/>
                  <p:cNvSpPr>
                    <a:spLocks/>
                  </p:cNvSpPr>
                  <p:nvPr/>
                </p:nvSpPr>
                <p:spPr bwMode="auto">
                  <a:xfrm>
                    <a:off x="2468" y="1332"/>
                    <a:ext cx="310" cy="60"/>
                  </a:xfrm>
                  <a:custGeom>
                    <a:avLst/>
                    <a:gdLst>
                      <a:gd name="T0" fmla="*/ 0 w 310"/>
                      <a:gd name="T1" fmla="*/ 60 h 60"/>
                      <a:gd name="T2" fmla="*/ 96 w 310"/>
                      <a:gd name="T3" fmla="*/ 60 h 60"/>
                      <a:gd name="T4" fmla="*/ 192 w 310"/>
                      <a:gd name="T5" fmla="*/ 0 h 60"/>
                      <a:gd name="T6" fmla="*/ 310 w 310"/>
                      <a:gd name="T7" fmla="*/ 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310"/>
                      <a:gd name="T13" fmla="*/ 0 h 60"/>
                      <a:gd name="T14" fmla="*/ 310 w 310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310" h="60">
                        <a:moveTo>
                          <a:pt x="0" y="60"/>
                        </a:moveTo>
                        <a:lnTo>
                          <a:pt x="96" y="60"/>
                        </a:lnTo>
                        <a:lnTo>
                          <a:pt x="192" y="0"/>
                        </a:lnTo>
                        <a:lnTo>
                          <a:pt x="310" y="0"/>
                        </a:lnTo>
                      </a:path>
                    </a:pathLst>
                  </a:custGeom>
                  <a:noFill/>
                  <a:ln w="1905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19911" name="Freeform 64"/>
                  <p:cNvSpPr>
                    <a:spLocks/>
                  </p:cNvSpPr>
                  <p:nvPr/>
                </p:nvSpPr>
                <p:spPr bwMode="auto">
                  <a:xfrm>
                    <a:off x="2482" y="1332"/>
                    <a:ext cx="282" cy="60"/>
                  </a:xfrm>
                  <a:custGeom>
                    <a:avLst/>
                    <a:gdLst>
                      <a:gd name="T0" fmla="*/ 0 w 282"/>
                      <a:gd name="T1" fmla="*/ 0 h 60"/>
                      <a:gd name="T2" fmla="*/ 96 w 282"/>
                      <a:gd name="T3" fmla="*/ 0 h 60"/>
                      <a:gd name="T4" fmla="*/ 192 w 282"/>
                      <a:gd name="T5" fmla="*/ 60 h 60"/>
                      <a:gd name="T6" fmla="*/ 282 w 282"/>
                      <a:gd name="T7" fmla="*/ 60 h 60"/>
                      <a:gd name="T8" fmla="*/ 0 60000 65536"/>
                      <a:gd name="T9" fmla="*/ 0 60000 65536"/>
                      <a:gd name="T10" fmla="*/ 0 60000 65536"/>
                      <a:gd name="T11" fmla="*/ 0 60000 65536"/>
                      <a:gd name="T12" fmla="*/ 0 w 282"/>
                      <a:gd name="T13" fmla="*/ 0 h 60"/>
                      <a:gd name="T14" fmla="*/ 282 w 282"/>
                      <a:gd name="T15" fmla="*/ 60 h 60"/>
                    </a:gdLst>
                    <a:ahLst/>
                    <a:cxnLst>
                      <a:cxn ang="T8">
                        <a:pos x="T0" y="T1"/>
                      </a:cxn>
                      <a:cxn ang="T9">
                        <a:pos x="T2" y="T3"/>
                      </a:cxn>
                      <a:cxn ang="T10">
                        <a:pos x="T4" y="T5"/>
                      </a:cxn>
                      <a:cxn ang="T11">
                        <a:pos x="T6" y="T7"/>
                      </a:cxn>
                    </a:cxnLst>
                    <a:rect l="T12" t="T13" r="T14" b="T15"/>
                    <a:pathLst>
                      <a:path w="282" h="60">
                        <a:moveTo>
                          <a:pt x="0" y="0"/>
                        </a:moveTo>
                        <a:lnTo>
                          <a:pt x="96" y="0"/>
                        </a:lnTo>
                        <a:lnTo>
                          <a:pt x="192" y="60"/>
                        </a:lnTo>
                        <a:lnTo>
                          <a:pt x="282" y="60"/>
                        </a:lnTo>
                      </a:path>
                    </a:pathLst>
                  </a:custGeom>
                  <a:noFill/>
                  <a:ln w="12700" cmpd="sng">
                    <a:solidFill>
                      <a:srgbClr val="000000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sp>
              <p:nvSpPr>
                <p:cNvPr id="119908" name="Line 65"/>
                <p:cNvSpPr>
                  <a:spLocks noChangeShapeType="1"/>
                </p:cNvSpPr>
                <p:nvPr/>
              </p:nvSpPr>
              <p:spPr bwMode="auto">
                <a:xfrm>
                  <a:off x="4400" y="1320"/>
                  <a:ext cx="0" cy="110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9909" name="Line 66"/>
                <p:cNvSpPr>
                  <a:spLocks noChangeShapeType="1"/>
                </p:cNvSpPr>
                <p:nvPr/>
              </p:nvSpPr>
              <p:spPr bwMode="auto">
                <a:xfrm>
                  <a:off x="5063" y="1326"/>
                  <a:ext cx="0" cy="107"/>
                </a:xfrm>
                <a:prstGeom prst="line">
                  <a:avLst/>
                </a:prstGeom>
                <a:noFill/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19889" name="Text Box 67"/>
            <p:cNvSpPr txBox="1">
              <a:spLocks noChangeArrowheads="1"/>
            </p:cNvSpPr>
            <p:nvPr/>
          </p:nvSpPr>
          <p:spPr bwMode="auto">
            <a:xfrm>
              <a:off x="667" y="3221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1</a:t>
              </a:r>
            </a:p>
          </p:txBody>
        </p:sp>
        <p:sp>
          <p:nvSpPr>
            <p:cNvPr id="119890" name="Text Box 68"/>
            <p:cNvSpPr txBox="1">
              <a:spLocks noChangeArrowheads="1"/>
            </p:cNvSpPr>
            <p:nvPr/>
          </p:nvSpPr>
          <p:spPr bwMode="auto">
            <a:xfrm>
              <a:off x="620" y="3504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2</a:t>
              </a:r>
            </a:p>
          </p:txBody>
        </p:sp>
        <p:sp>
          <p:nvSpPr>
            <p:cNvPr id="119891" name="Text Box 69"/>
            <p:cNvSpPr txBox="1">
              <a:spLocks noChangeArrowheads="1"/>
            </p:cNvSpPr>
            <p:nvPr/>
          </p:nvSpPr>
          <p:spPr bwMode="auto">
            <a:xfrm>
              <a:off x="448" y="3501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3</a:t>
              </a:r>
            </a:p>
          </p:txBody>
        </p:sp>
      </p:grpSp>
      <p:sp>
        <p:nvSpPr>
          <p:cNvPr id="119812" name="Freeform 72"/>
          <p:cNvSpPr>
            <a:spLocks/>
          </p:cNvSpPr>
          <p:nvPr/>
        </p:nvSpPr>
        <p:spPr bwMode="auto">
          <a:xfrm>
            <a:off x="2397125" y="3743325"/>
            <a:ext cx="2290763" cy="1295400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3" name="Rectangle 73"/>
          <p:cNvSpPr>
            <a:spLocks noChangeArrowheads="1"/>
          </p:cNvSpPr>
          <p:nvPr/>
        </p:nvSpPr>
        <p:spPr bwMode="auto">
          <a:xfrm>
            <a:off x="2176463" y="1417638"/>
            <a:ext cx="2528887" cy="2333625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14" name="Oval 74"/>
          <p:cNvSpPr>
            <a:spLocks noChangeArrowheads="1"/>
          </p:cNvSpPr>
          <p:nvPr/>
        </p:nvSpPr>
        <p:spPr bwMode="auto">
          <a:xfrm>
            <a:off x="2513013" y="1470025"/>
            <a:ext cx="2095500" cy="604838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15" name="Rectangle 75"/>
          <p:cNvSpPr>
            <a:spLocks noChangeArrowheads="1"/>
          </p:cNvSpPr>
          <p:nvPr/>
        </p:nvSpPr>
        <p:spPr bwMode="auto">
          <a:xfrm>
            <a:off x="2457450" y="4806950"/>
            <a:ext cx="1155700" cy="2381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16" name="Rectangle 76"/>
          <p:cNvSpPr>
            <a:spLocks noChangeArrowheads="1"/>
          </p:cNvSpPr>
          <p:nvPr/>
        </p:nvSpPr>
        <p:spPr bwMode="auto">
          <a:xfrm>
            <a:off x="2433638" y="4830763"/>
            <a:ext cx="1147762" cy="23812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17" name="Line 77"/>
          <p:cNvSpPr>
            <a:spLocks noChangeShapeType="1"/>
          </p:cNvSpPr>
          <p:nvPr/>
        </p:nvSpPr>
        <p:spPr bwMode="auto">
          <a:xfrm>
            <a:off x="3459163" y="4962525"/>
            <a:ext cx="422275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9818" name="Rectangle 78"/>
          <p:cNvSpPr>
            <a:spLocks noChangeArrowheads="1"/>
          </p:cNvSpPr>
          <p:nvPr/>
        </p:nvSpPr>
        <p:spPr bwMode="auto">
          <a:xfrm>
            <a:off x="3062288" y="4833938"/>
            <a:ext cx="427037" cy="23971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19" name="Text Box 79"/>
          <p:cNvSpPr txBox="1">
            <a:spLocks noChangeArrowheads="1"/>
          </p:cNvSpPr>
          <p:nvPr/>
        </p:nvSpPr>
        <p:spPr bwMode="auto">
          <a:xfrm>
            <a:off x="3014663" y="4806950"/>
            <a:ext cx="1841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en-US" sz="1200"/>
          </a:p>
        </p:txBody>
      </p:sp>
      <p:sp>
        <p:nvSpPr>
          <p:cNvPr id="119820" name="Text Box 80"/>
          <p:cNvSpPr txBox="1">
            <a:spLocks noChangeArrowheads="1"/>
          </p:cNvSpPr>
          <p:nvPr/>
        </p:nvSpPr>
        <p:spPr bwMode="auto">
          <a:xfrm>
            <a:off x="1298575" y="4135438"/>
            <a:ext cx="2465388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600"/>
              <a:t>IP destination address in </a:t>
            </a:r>
          </a:p>
          <a:p>
            <a:pPr eaLnBrk="1" hangingPunct="1"/>
            <a:r>
              <a:rPr lang="en-US" altLang="en-US" sz="1600"/>
              <a:t>arriving packet</a:t>
            </a:r>
            <a:r>
              <a:rPr lang="ja-JP" altLang="en-US" sz="1600"/>
              <a:t>’</a:t>
            </a:r>
            <a:r>
              <a:rPr lang="en-US" altLang="ja-JP" sz="1600"/>
              <a:t>s header</a:t>
            </a:r>
            <a:endParaRPr lang="en-US" altLang="en-US" sz="1600"/>
          </a:p>
        </p:txBody>
      </p:sp>
      <p:sp>
        <p:nvSpPr>
          <p:cNvPr id="119821" name="Line 81"/>
          <p:cNvSpPr>
            <a:spLocks noChangeShapeType="1"/>
          </p:cNvSpPr>
          <p:nvPr/>
        </p:nvSpPr>
        <p:spPr bwMode="auto">
          <a:xfrm flipH="1">
            <a:off x="2681288" y="5092700"/>
            <a:ext cx="1349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22" name="Text Box 82"/>
          <p:cNvSpPr txBox="1">
            <a:spLocks noChangeArrowheads="1"/>
          </p:cNvSpPr>
          <p:nvPr/>
        </p:nvSpPr>
        <p:spPr bwMode="auto">
          <a:xfrm>
            <a:off x="2641600" y="1627188"/>
            <a:ext cx="18637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 b="1">
                <a:solidFill>
                  <a:srgbClr val="CC0000"/>
                </a:solidFill>
              </a:rPr>
              <a:t>routing algorithm</a:t>
            </a:r>
          </a:p>
        </p:txBody>
      </p:sp>
      <p:sp>
        <p:nvSpPr>
          <p:cNvPr id="119823" name="Rectangle 83"/>
          <p:cNvSpPr>
            <a:spLocks noChangeArrowheads="1"/>
          </p:cNvSpPr>
          <p:nvPr/>
        </p:nvSpPr>
        <p:spPr bwMode="auto">
          <a:xfrm>
            <a:off x="2387600" y="2363788"/>
            <a:ext cx="2184400" cy="129857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24" name="Text Box 84"/>
          <p:cNvSpPr txBox="1">
            <a:spLocks noChangeArrowheads="1"/>
          </p:cNvSpPr>
          <p:nvPr/>
        </p:nvSpPr>
        <p:spPr bwMode="auto">
          <a:xfrm>
            <a:off x="2503488" y="2327275"/>
            <a:ext cx="2014537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rgbClr val="CC0000"/>
                </a:solidFill>
              </a:rPr>
              <a:t>local forwarding table</a:t>
            </a:r>
          </a:p>
        </p:txBody>
      </p:sp>
      <p:sp>
        <p:nvSpPr>
          <p:cNvPr id="119825" name="Text Box 85"/>
          <p:cNvSpPr txBox="1">
            <a:spLocks noChangeArrowheads="1"/>
          </p:cNvSpPr>
          <p:nvPr/>
        </p:nvSpPr>
        <p:spPr bwMode="auto">
          <a:xfrm>
            <a:off x="2430463" y="2574925"/>
            <a:ext cx="1312862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/>
              <a:t>dest address</a:t>
            </a:r>
          </a:p>
        </p:txBody>
      </p:sp>
      <p:sp>
        <p:nvSpPr>
          <p:cNvPr id="119826" name="Text Box 86"/>
          <p:cNvSpPr txBox="1">
            <a:spLocks noChangeArrowheads="1"/>
          </p:cNvSpPr>
          <p:nvPr/>
        </p:nvSpPr>
        <p:spPr bwMode="auto">
          <a:xfrm>
            <a:off x="3619500" y="2576513"/>
            <a:ext cx="10414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400"/>
              <a:t>output  link</a:t>
            </a:r>
          </a:p>
        </p:txBody>
      </p:sp>
      <p:sp>
        <p:nvSpPr>
          <p:cNvPr id="119827" name="Line 87"/>
          <p:cNvSpPr>
            <a:spLocks noChangeShapeType="1"/>
          </p:cNvSpPr>
          <p:nvPr/>
        </p:nvSpPr>
        <p:spPr bwMode="auto">
          <a:xfrm>
            <a:off x="3695700" y="2587625"/>
            <a:ext cx="7938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28" name="Text Box 88"/>
          <p:cNvSpPr txBox="1">
            <a:spLocks noChangeArrowheads="1"/>
          </p:cNvSpPr>
          <p:nvPr/>
        </p:nvSpPr>
        <p:spPr bwMode="auto">
          <a:xfrm>
            <a:off x="2417763" y="2859088"/>
            <a:ext cx="12890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 eaLnBrk="1" hangingPunct="1"/>
            <a:r>
              <a:rPr lang="en-US" altLang="en-US" sz="1200"/>
              <a:t>address-range 1</a:t>
            </a:r>
          </a:p>
          <a:p>
            <a:pPr algn="r" eaLnBrk="1" hangingPunct="1"/>
            <a:r>
              <a:rPr lang="en-US" altLang="en-US" sz="1200"/>
              <a:t>address-range 2</a:t>
            </a:r>
          </a:p>
          <a:p>
            <a:pPr algn="r" eaLnBrk="1" hangingPunct="1"/>
            <a:r>
              <a:rPr lang="en-US" altLang="en-US" sz="1200"/>
              <a:t>address-range 3</a:t>
            </a:r>
          </a:p>
          <a:p>
            <a:pPr algn="r" eaLnBrk="1" hangingPunct="1"/>
            <a:r>
              <a:rPr lang="en-US" altLang="en-US" sz="1200"/>
              <a:t>address-range 4</a:t>
            </a:r>
          </a:p>
        </p:txBody>
      </p:sp>
      <p:sp>
        <p:nvSpPr>
          <p:cNvPr id="119829" name="Text Box 89"/>
          <p:cNvSpPr txBox="1">
            <a:spLocks noChangeArrowheads="1"/>
          </p:cNvSpPr>
          <p:nvPr/>
        </p:nvSpPr>
        <p:spPr bwMode="auto">
          <a:xfrm>
            <a:off x="3711575" y="2859088"/>
            <a:ext cx="26828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1200"/>
              <a:t>3</a:t>
            </a:r>
          </a:p>
          <a:p>
            <a:pPr algn="ctr" eaLnBrk="1" hangingPunct="1"/>
            <a:r>
              <a:rPr lang="en-US" altLang="en-US" sz="1200"/>
              <a:t>2</a:t>
            </a:r>
          </a:p>
          <a:p>
            <a:pPr algn="ctr" eaLnBrk="1" hangingPunct="1"/>
            <a:r>
              <a:rPr lang="en-US" altLang="en-US" sz="1200"/>
              <a:t>2</a:t>
            </a:r>
          </a:p>
          <a:p>
            <a:pPr algn="ctr" eaLnBrk="1" hangingPunct="1"/>
            <a:r>
              <a:rPr lang="en-US" altLang="en-US" sz="1200"/>
              <a:t>1</a:t>
            </a:r>
          </a:p>
        </p:txBody>
      </p:sp>
      <p:sp>
        <p:nvSpPr>
          <p:cNvPr id="119830" name="Line 90"/>
          <p:cNvSpPr>
            <a:spLocks noChangeShapeType="1"/>
          </p:cNvSpPr>
          <p:nvPr/>
        </p:nvSpPr>
        <p:spPr bwMode="auto">
          <a:xfrm>
            <a:off x="2409825" y="2840038"/>
            <a:ext cx="2163763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1" name="Line 91"/>
          <p:cNvSpPr>
            <a:spLocks noChangeShapeType="1"/>
          </p:cNvSpPr>
          <p:nvPr/>
        </p:nvSpPr>
        <p:spPr bwMode="auto">
          <a:xfrm>
            <a:off x="2392363" y="2592388"/>
            <a:ext cx="2173287" cy="4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2" name="AutoShape 92"/>
          <p:cNvSpPr>
            <a:spLocks noChangeArrowheads="1"/>
          </p:cNvSpPr>
          <p:nvPr/>
        </p:nvSpPr>
        <p:spPr bwMode="auto">
          <a:xfrm rot="5400000">
            <a:off x="3466306" y="2082007"/>
            <a:ext cx="239713" cy="273050"/>
          </a:xfrm>
          <a:prstGeom prst="rightArrow">
            <a:avLst>
              <a:gd name="adj1" fmla="val 51167"/>
              <a:gd name="adj2" fmla="val 39736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sp>
        <p:nvSpPr>
          <p:cNvPr id="119833" name="Line 93"/>
          <p:cNvSpPr>
            <a:spLocks noChangeShapeType="1"/>
          </p:cNvSpPr>
          <p:nvPr/>
        </p:nvSpPr>
        <p:spPr bwMode="auto">
          <a:xfrm>
            <a:off x="2843213" y="4524375"/>
            <a:ext cx="363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4" name="Freeform 94"/>
          <p:cNvSpPr>
            <a:spLocks/>
          </p:cNvSpPr>
          <p:nvPr/>
        </p:nvSpPr>
        <p:spPr bwMode="auto">
          <a:xfrm>
            <a:off x="3916363" y="5014913"/>
            <a:ext cx="879475" cy="265112"/>
          </a:xfrm>
          <a:custGeom>
            <a:avLst/>
            <a:gdLst>
              <a:gd name="T0" fmla="*/ 0 w 554"/>
              <a:gd name="T1" fmla="*/ 2147483647 h 167"/>
              <a:gd name="T2" fmla="*/ 2147483647 w 554"/>
              <a:gd name="T3" fmla="*/ 2147483647 h 167"/>
              <a:gd name="T4" fmla="*/ 2147483647 w 554"/>
              <a:gd name="T5" fmla="*/ 2147483647 h 167"/>
              <a:gd name="T6" fmla="*/ 0 60000 65536"/>
              <a:gd name="T7" fmla="*/ 0 60000 65536"/>
              <a:gd name="T8" fmla="*/ 0 60000 65536"/>
              <a:gd name="T9" fmla="*/ 0 w 554"/>
              <a:gd name="T10" fmla="*/ 0 h 167"/>
              <a:gd name="T11" fmla="*/ 554 w 554"/>
              <a:gd name="T12" fmla="*/ 167 h 1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54" h="167">
                <a:moveTo>
                  <a:pt x="0" y="10"/>
                </a:moveTo>
                <a:cubicBezTo>
                  <a:pt x="102" y="0"/>
                  <a:pt x="240" y="5"/>
                  <a:pt x="324" y="26"/>
                </a:cubicBezTo>
                <a:cubicBezTo>
                  <a:pt x="416" y="52"/>
                  <a:pt x="502" y="120"/>
                  <a:pt x="554" y="167"/>
                </a:cubicBezTo>
              </a:path>
            </a:pathLst>
          </a:custGeom>
          <a:noFill/>
          <a:ln w="57150" cmpd="sng">
            <a:solidFill>
              <a:srgbClr val="CC0000"/>
            </a:solidFill>
            <a:round/>
            <a:headEnd type="non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5" name="Freeform 95"/>
          <p:cNvSpPr>
            <a:spLocks/>
          </p:cNvSpPr>
          <p:nvPr/>
        </p:nvSpPr>
        <p:spPr bwMode="auto">
          <a:xfrm flipH="1">
            <a:off x="6249988" y="4578350"/>
            <a:ext cx="577850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6" name="Freeform 96"/>
          <p:cNvSpPr>
            <a:spLocks/>
          </p:cNvSpPr>
          <p:nvPr/>
        </p:nvSpPr>
        <p:spPr bwMode="auto">
          <a:xfrm flipH="1">
            <a:off x="5240338" y="4305300"/>
            <a:ext cx="577850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7" name="Freeform 97"/>
          <p:cNvSpPr>
            <a:spLocks/>
          </p:cNvSpPr>
          <p:nvPr/>
        </p:nvSpPr>
        <p:spPr bwMode="auto">
          <a:xfrm flipH="1" flipV="1">
            <a:off x="5908675" y="5851525"/>
            <a:ext cx="542925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8" name="Freeform 98"/>
          <p:cNvSpPr>
            <a:spLocks/>
          </p:cNvSpPr>
          <p:nvPr/>
        </p:nvSpPr>
        <p:spPr bwMode="auto">
          <a:xfrm flipH="1" flipV="1">
            <a:off x="4559300" y="5835650"/>
            <a:ext cx="542925" cy="371475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39" name="Freeform 99"/>
          <p:cNvSpPr>
            <a:spLocks/>
          </p:cNvSpPr>
          <p:nvPr/>
        </p:nvSpPr>
        <p:spPr bwMode="auto">
          <a:xfrm flipH="1" flipV="1">
            <a:off x="5199063" y="5543550"/>
            <a:ext cx="542925" cy="452438"/>
          </a:xfrm>
          <a:custGeom>
            <a:avLst/>
            <a:gdLst>
              <a:gd name="T0" fmla="*/ 0 w 1443"/>
              <a:gd name="T1" fmla="*/ 0 h 816"/>
              <a:gd name="T2" fmla="*/ 2147483647 w 1443"/>
              <a:gd name="T3" fmla="*/ 2147483647 h 816"/>
              <a:gd name="T4" fmla="*/ 2147483647 w 1443"/>
              <a:gd name="T5" fmla="*/ 2147483647 h 816"/>
              <a:gd name="T6" fmla="*/ 2147483647 w 1443"/>
              <a:gd name="T7" fmla="*/ 2147483647 h 816"/>
              <a:gd name="T8" fmla="*/ 0 w 1443"/>
              <a:gd name="T9" fmla="*/ 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43"/>
              <a:gd name="T16" fmla="*/ 0 h 816"/>
              <a:gd name="T17" fmla="*/ 1443 w 1443"/>
              <a:gd name="T18" fmla="*/ 816 h 81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43" h="816">
                <a:moveTo>
                  <a:pt x="0" y="0"/>
                </a:moveTo>
                <a:cubicBezTo>
                  <a:pt x="571" y="285"/>
                  <a:pt x="856" y="408"/>
                  <a:pt x="1076" y="782"/>
                </a:cubicBezTo>
                <a:cubicBezTo>
                  <a:pt x="1185" y="775"/>
                  <a:pt x="1220" y="816"/>
                  <a:pt x="1320" y="788"/>
                </a:cubicBezTo>
                <a:cubicBezTo>
                  <a:pt x="1264" y="347"/>
                  <a:pt x="1276" y="352"/>
                  <a:pt x="1443" y="5"/>
                </a:cubicBezTo>
                <a:cubicBezTo>
                  <a:pt x="867" y="5"/>
                  <a:pt x="233" y="0"/>
                  <a:pt x="0" y="0"/>
                </a:cubicBez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19840" name="Group 100"/>
          <p:cNvGrpSpPr>
            <a:grpSpLocks/>
          </p:cNvGrpSpPr>
          <p:nvPr/>
        </p:nvGrpSpPr>
        <p:grpSpPr bwMode="auto">
          <a:xfrm>
            <a:off x="5248275" y="3860800"/>
            <a:ext cx="550863" cy="452438"/>
            <a:chOff x="2886" y="1668"/>
            <a:chExt cx="347" cy="285"/>
          </a:xfrm>
        </p:grpSpPr>
        <p:sp>
          <p:nvSpPr>
            <p:cNvPr id="119881" name="Rectangle 101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82" name="Oval 102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83" name="Rectangle 103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84" name="Line 104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5" name="Line 105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6" name="Line 106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7" name="AutoShape 107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19841" name="Group 108"/>
          <p:cNvGrpSpPr>
            <a:grpSpLocks/>
          </p:cNvGrpSpPr>
          <p:nvPr/>
        </p:nvGrpSpPr>
        <p:grpSpPr bwMode="auto">
          <a:xfrm>
            <a:off x="6261100" y="4133850"/>
            <a:ext cx="550863" cy="452438"/>
            <a:chOff x="2886" y="1668"/>
            <a:chExt cx="347" cy="285"/>
          </a:xfrm>
        </p:grpSpPr>
        <p:sp>
          <p:nvSpPr>
            <p:cNvPr id="119874" name="Rectangle 109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75" name="Oval 110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76" name="Rectangle 111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77" name="Line 112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78" name="Line 113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79" name="Line 114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80" name="AutoShape 115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19842" name="Group 116"/>
          <p:cNvGrpSpPr>
            <a:grpSpLocks/>
          </p:cNvGrpSpPr>
          <p:nvPr/>
        </p:nvGrpSpPr>
        <p:grpSpPr bwMode="auto">
          <a:xfrm>
            <a:off x="5891213" y="6210300"/>
            <a:ext cx="550862" cy="452438"/>
            <a:chOff x="2886" y="1668"/>
            <a:chExt cx="347" cy="285"/>
          </a:xfrm>
        </p:grpSpPr>
        <p:sp>
          <p:nvSpPr>
            <p:cNvPr id="119867" name="Rectangle 117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68" name="Oval 118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69" name="Rectangle 119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70" name="Line 120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71" name="Line 121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72" name="Line 122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73" name="AutoShape 123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19843" name="Group 124"/>
          <p:cNvGrpSpPr>
            <a:grpSpLocks/>
          </p:cNvGrpSpPr>
          <p:nvPr/>
        </p:nvGrpSpPr>
        <p:grpSpPr bwMode="auto">
          <a:xfrm>
            <a:off x="5195888" y="5991225"/>
            <a:ext cx="550862" cy="452438"/>
            <a:chOff x="2886" y="1668"/>
            <a:chExt cx="347" cy="285"/>
          </a:xfrm>
        </p:grpSpPr>
        <p:sp>
          <p:nvSpPr>
            <p:cNvPr id="119860" name="Rectangle 125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61" name="Oval 126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62" name="Rectangle 127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63" name="Line 128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64" name="Line 129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65" name="Line 130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66" name="AutoShape 131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grpSp>
        <p:nvGrpSpPr>
          <p:cNvPr id="119844" name="Group 132"/>
          <p:cNvGrpSpPr>
            <a:grpSpLocks/>
          </p:cNvGrpSpPr>
          <p:nvPr/>
        </p:nvGrpSpPr>
        <p:grpSpPr bwMode="auto">
          <a:xfrm>
            <a:off x="4540250" y="6183313"/>
            <a:ext cx="550863" cy="452437"/>
            <a:chOff x="2886" y="1668"/>
            <a:chExt cx="347" cy="285"/>
          </a:xfrm>
        </p:grpSpPr>
        <p:sp>
          <p:nvSpPr>
            <p:cNvPr id="119853" name="Rectangle 133"/>
            <p:cNvSpPr>
              <a:spLocks noChangeArrowheads="1"/>
            </p:cNvSpPr>
            <p:nvPr/>
          </p:nvSpPr>
          <p:spPr bwMode="auto">
            <a:xfrm>
              <a:off x="2886" y="1668"/>
              <a:ext cx="347" cy="285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54" name="Oval 134"/>
            <p:cNvSpPr>
              <a:spLocks noChangeArrowheads="1"/>
            </p:cNvSpPr>
            <p:nvPr/>
          </p:nvSpPr>
          <p:spPr bwMode="auto">
            <a:xfrm>
              <a:off x="2905" y="1674"/>
              <a:ext cx="314" cy="74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55" name="Rectangle 135"/>
            <p:cNvSpPr>
              <a:spLocks noChangeArrowheads="1"/>
            </p:cNvSpPr>
            <p:nvPr/>
          </p:nvSpPr>
          <p:spPr bwMode="auto">
            <a:xfrm>
              <a:off x="2913" y="1785"/>
              <a:ext cx="300" cy="1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19856" name="Line 136"/>
            <p:cNvSpPr>
              <a:spLocks noChangeShapeType="1"/>
            </p:cNvSpPr>
            <p:nvPr/>
          </p:nvSpPr>
          <p:spPr bwMode="auto">
            <a:xfrm>
              <a:off x="3082" y="1811"/>
              <a:ext cx="1" cy="1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57" name="Line 137"/>
            <p:cNvSpPr>
              <a:spLocks noChangeShapeType="1"/>
            </p:cNvSpPr>
            <p:nvPr/>
          </p:nvSpPr>
          <p:spPr bwMode="auto">
            <a:xfrm>
              <a:off x="2913" y="184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58" name="Line 138"/>
            <p:cNvSpPr>
              <a:spLocks noChangeShapeType="1"/>
            </p:cNvSpPr>
            <p:nvPr/>
          </p:nvSpPr>
          <p:spPr bwMode="auto">
            <a:xfrm>
              <a:off x="2912" y="1812"/>
              <a:ext cx="3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9859" name="AutoShape 139"/>
            <p:cNvSpPr>
              <a:spLocks noChangeArrowheads="1"/>
            </p:cNvSpPr>
            <p:nvPr/>
          </p:nvSpPr>
          <p:spPr bwMode="auto">
            <a:xfrm rot="5400000">
              <a:off x="3051" y="1745"/>
              <a:ext cx="29" cy="41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sp>
        <p:nvSpPr>
          <p:cNvPr id="74790" name="Rectangle 144"/>
          <p:cNvSpPr>
            <a:spLocks noGrp="1" noChangeArrowheads="1"/>
          </p:cNvSpPr>
          <p:nvPr>
            <p:ph type="title"/>
          </p:nvPr>
        </p:nvSpPr>
        <p:spPr>
          <a:xfrm>
            <a:off x="124691" y="0"/>
            <a:ext cx="9019309" cy="11430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+mj-cs"/>
              </a:rPr>
              <a:t>Interplay (</a:t>
            </a:r>
            <a:r>
              <a:rPr lang="en-US" sz="3200" dirty="0">
                <a:solidFill>
                  <a:srgbClr val="008000"/>
                </a:solidFill>
                <a:ea typeface="ＭＳ Ｐゴシック" charset="0"/>
              </a:rPr>
              <a:t>Interaction</a:t>
            </a:r>
            <a:r>
              <a:rPr lang="en-US" sz="3200" dirty="0">
                <a:ea typeface="ＭＳ Ｐゴシック" charset="0"/>
              </a:rPr>
              <a:t>)</a:t>
            </a:r>
            <a:r>
              <a:rPr lang="en-US" sz="3200" dirty="0">
                <a:ea typeface="ＭＳ Ｐゴシック" charset="0"/>
                <a:cs typeface="+mj-cs"/>
              </a:rPr>
              <a:t> between routing, forwarding*</a:t>
            </a:r>
            <a:br>
              <a:rPr lang="ar-SA" sz="3200" dirty="0">
                <a:ea typeface="ＭＳ Ｐゴシック" charset="0"/>
                <a:cs typeface="+mj-cs"/>
              </a:rPr>
            </a:br>
            <a:r>
              <a:rPr lang="en-US" sz="3200">
                <a:ea typeface="ＭＳ Ｐゴシック" charset="0"/>
                <a:cs typeface="+mj-cs"/>
              </a:rPr>
              <a:t>///EA Wed 4 Nov</a:t>
            </a:r>
            <a:endParaRPr lang="en-US" sz="3200" dirty="0">
              <a:ea typeface="ＭＳ Ｐゴシック" charset="0"/>
              <a:cs typeface="+mj-cs"/>
            </a:endParaRPr>
          </a:p>
        </p:txBody>
      </p:sp>
      <p:pic>
        <p:nvPicPr>
          <p:cNvPr id="119846" name="Picture 14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788988"/>
            <a:ext cx="77692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2" name="Group 148"/>
          <p:cNvGrpSpPr>
            <a:grpSpLocks/>
          </p:cNvGrpSpPr>
          <p:nvPr/>
        </p:nvGrpSpPr>
        <p:grpSpPr bwMode="auto">
          <a:xfrm>
            <a:off x="4416425" y="1447800"/>
            <a:ext cx="4435475" cy="641350"/>
            <a:chOff x="2782" y="912"/>
            <a:chExt cx="2794" cy="404"/>
          </a:xfrm>
        </p:grpSpPr>
        <p:sp>
          <p:nvSpPr>
            <p:cNvPr id="119851" name="Line 146"/>
            <p:cNvSpPr>
              <a:spLocks noChangeShapeType="1"/>
            </p:cNvSpPr>
            <p:nvPr/>
          </p:nvSpPr>
          <p:spPr bwMode="auto">
            <a:xfrm>
              <a:off x="2782" y="1117"/>
              <a:ext cx="1032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9852" name="Text Box 147"/>
            <p:cNvSpPr txBox="1">
              <a:spLocks noChangeArrowheads="1"/>
            </p:cNvSpPr>
            <p:nvPr/>
          </p:nvSpPr>
          <p:spPr bwMode="auto">
            <a:xfrm>
              <a:off x="3532" y="912"/>
              <a:ext cx="204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>
                  <a:solidFill>
                    <a:srgbClr val="CC0000"/>
                  </a:solidFill>
                </a:rPr>
                <a:t>routing algorithm determines</a:t>
              </a:r>
            </a:p>
            <a:p>
              <a:r>
                <a:rPr lang="en-US" altLang="en-US" sz="1800">
                  <a:solidFill>
                    <a:srgbClr val="CC0000"/>
                  </a:solidFill>
                </a:rPr>
                <a:t>end-end-path through network</a:t>
              </a:r>
            </a:p>
          </p:txBody>
        </p:sp>
      </p:grpSp>
      <p:grpSp>
        <p:nvGrpSpPr>
          <p:cNvPr id="23" name="Group 149"/>
          <p:cNvGrpSpPr>
            <a:grpSpLocks/>
          </p:cNvGrpSpPr>
          <p:nvPr/>
        </p:nvGrpSpPr>
        <p:grpSpPr bwMode="auto">
          <a:xfrm>
            <a:off x="4479925" y="2135189"/>
            <a:ext cx="4337050" cy="646113"/>
            <a:chOff x="2782" y="912"/>
            <a:chExt cx="2732" cy="407"/>
          </a:xfrm>
        </p:grpSpPr>
        <p:sp>
          <p:nvSpPr>
            <p:cNvPr id="119849" name="Line 150"/>
            <p:cNvSpPr>
              <a:spLocks noChangeShapeType="1"/>
            </p:cNvSpPr>
            <p:nvPr/>
          </p:nvSpPr>
          <p:spPr bwMode="auto">
            <a:xfrm>
              <a:off x="2782" y="1117"/>
              <a:ext cx="1032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9850" name="Text Box 151"/>
            <p:cNvSpPr txBox="1">
              <a:spLocks noChangeArrowheads="1"/>
            </p:cNvSpPr>
            <p:nvPr/>
          </p:nvSpPr>
          <p:spPr bwMode="auto">
            <a:xfrm>
              <a:off x="3532" y="912"/>
              <a:ext cx="1982" cy="4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 dirty="0">
                  <a:solidFill>
                    <a:srgbClr val="CC0000"/>
                  </a:solidFill>
                </a:rPr>
                <a:t>forwarding table determines</a:t>
              </a:r>
            </a:p>
            <a:p>
              <a:r>
                <a:rPr lang="en-US" altLang="en-US" sz="1800" dirty="0">
                  <a:solidFill>
                    <a:srgbClr val="CC0000"/>
                  </a:solidFill>
                </a:rPr>
                <a:t>local forwarding at this router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Footer Placeholder 2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608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FFFFCD29-0E6B-4318-8B54-C72EE49FD9BB}" type="slidenum">
              <a:rPr lang="en-US" altLang="en-US" sz="1200">
                <a:latin typeface="Tahoma" panose="020B0604030504040204" pitchFamily="34" charset="0"/>
              </a:rPr>
              <a:pPr/>
              <a:t>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6083" name="Picture 169" descr="underline_bas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703263"/>
            <a:ext cx="8228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6084" name="Group 166"/>
          <p:cNvGrpSpPr>
            <a:grpSpLocks/>
          </p:cNvGrpSpPr>
          <p:nvPr/>
        </p:nvGrpSpPr>
        <p:grpSpPr bwMode="auto">
          <a:xfrm>
            <a:off x="1301750" y="1198563"/>
            <a:ext cx="5530850" cy="5245100"/>
            <a:chOff x="398" y="129"/>
            <a:chExt cx="3484" cy="3304"/>
          </a:xfrm>
        </p:grpSpPr>
        <p:sp>
          <p:nvSpPr>
            <p:cNvPr id="46092" name="Freeform 2"/>
            <p:cNvSpPr>
              <a:spLocks/>
            </p:cNvSpPr>
            <p:nvPr/>
          </p:nvSpPr>
          <p:spPr bwMode="auto">
            <a:xfrm>
              <a:off x="2031" y="2058"/>
              <a:ext cx="1794" cy="933"/>
            </a:xfrm>
            <a:custGeom>
              <a:avLst/>
              <a:gdLst>
                <a:gd name="T0" fmla="*/ 6 w 1794"/>
                <a:gd name="T1" fmla="*/ 483 h 933"/>
                <a:gd name="T2" fmla="*/ 108 w 1794"/>
                <a:gd name="T3" fmla="*/ 125 h 933"/>
                <a:gd name="T4" fmla="*/ 559 w 1794"/>
                <a:gd name="T5" fmla="*/ 100 h 933"/>
                <a:gd name="T6" fmla="*/ 1128 w 1794"/>
                <a:gd name="T7" fmla="*/ 29 h 933"/>
                <a:gd name="T8" fmla="*/ 1716 w 1794"/>
                <a:gd name="T9" fmla="*/ 275 h 933"/>
                <a:gd name="T10" fmla="*/ 1596 w 1794"/>
                <a:gd name="T11" fmla="*/ 827 h 933"/>
                <a:gd name="T12" fmla="*/ 1380 w 1794"/>
                <a:gd name="T13" fmla="*/ 911 h 933"/>
                <a:gd name="T14" fmla="*/ 840 w 1794"/>
                <a:gd name="T15" fmla="*/ 929 h 933"/>
                <a:gd name="T16" fmla="*/ 414 w 1794"/>
                <a:gd name="T17" fmla="*/ 911 h 933"/>
                <a:gd name="T18" fmla="*/ 143 w 1794"/>
                <a:gd name="T19" fmla="*/ 832 h 933"/>
                <a:gd name="T20" fmla="*/ 6 w 1794"/>
                <a:gd name="T21" fmla="*/ 483 h 93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794"/>
                <a:gd name="T34" fmla="*/ 0 h 933"/>
                <a:gd name="T35" fmla="*/ 1794 w 1794"/>
                <a:gd name="T36" fmla="*/ 933 h 93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794" h="933">
                  <a:moveTo>
                    <a:pt x="6" y="483"/>
                  </a:moveTo>
                  <a:cubicBezTo>
                    <a:pt x="0" y="365"/>
                    <a:pt x="16" y="189"/>
                    <a:pt x="108" y="125"/>
                  </a:cubicBezTo>
                  <a:cubicBezTo>
                    <a:pt x="200" y="61"/>
                    <a:pt x="389" y="116"/>
                    <a:pt x="559" y="100"/>
                  </a:cubicBezTo>
                  <a:cubicBezTo>
                    <a:pt x="729" y="84"/>
                    <a:pt x="935" y="0"/>
                    <a:pt x="1128" y="29"/>
                  </a:cubicBezTo>
                  <a:cubicBezTo>
                    <a:pt x="1321" y="58"/>
                    <a:pt x="1638" y="142"/>
                    <a:pt x="1716" y="275"/>
                  </a:cubicBezTo>
                  <a:cubicBezTo>
                    <a:pt x="1794" y="408"/>
                    <a:pt x="1652" y="721"/>
                    <a:pt x="1596" y="827"/>
                  </a:cubicBezTo>
                  <a:cubicBezTo>
                    <a:pt x="1540" y="933"/>
                    <a:pt x="1506" y="894"/>
                    <a:pt x="1380" y="911"/>
                  </a:cubicBezTo>
                  <a:cubicBezTo>
                    <a:pt x="1254" y="928"/>
                    <a:pt x="1001" y="929"/>
                    <a:pt x="840" y="929"/>
                  </a:cubicBezTo>
                  <a:cubicBezTo>
                    <a:pt x="679" y="929"/>
                    <a:pt x="530" y="927"/>
                    <a:pt x="414" y="911"/>
                  </a:cubicBezTo>
                  <a:cubicBezTo>
                    <a:pt x="298" y="895"/>
                    <a:pt x="211" y="903"/>
                    <a:pt x="143" y="832"/>
                  </a:cubicBezTo>
                  <a:cubicBezTo>
                    <a:pt x="75" y="761"/>
                    <a:pt x="4" y="624"/>
                    <a:pt x="6" y="483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093" name="Freeform 3"/>
            <p:cNvSpPr>
              <a:spLocks/>
            </p:cNvSpPr>
            <p:nvPr/>
          </p:nvSpPr>
          <p:spPr bwMode="auto">
            <a:xfrm>
              <a:off x="1090" y="1594"/>
              <a:ext cx="1443" cy="816"/>
            </a:xfrm>
            <a:custGeom>
              <a:avLst/>
              <a:gdLst>
                <a:gd name="T0" fmla="*/ 0 w 1443"/>
                <a:gd name="T1" fmla="*/ 0 h 816"/>
                <a:gd name="T2" fmla="*/ 1076 w 1443"/>
                <a:gd name="T3" fmla="*/ 782 h 816"/>
                <a:gd name="T4" fmla="*/ 1320 w 1443"/>
                <a:gd name="T5" fmla="*/ 788 h 816"/>
                <a:gd name="T6" fmla="*/ 1443 w 1443"/>
                <a:gd name="T7" fmla="*/ 5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4" name="Rectangle 4"/>
            <p:cNvSpPr>
              <a:spLocks noChangeArrowheads="1"/>
            </p:cNvSpPr>
            <p:nvPr/>
          </p:nvSpPr>
          <p:spPr bwMode="auto">
            <a:xfrm>
              <a:off x="1084" y="129"/>
              <a:ext cx="1460" cy="1470"/>
            </a:xfrm>
            <a:prstGeom prst="rect">
              <a:avLst/>
            </a:prstGeom>
            <a:solidFill>
              <a:schemeClr val="accent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095" name="Oval 5"/>
            <p:cNvSpPr>
              <a:spLocks noChangeArrowheads="1"/>
            </p:cNvSpPr>
            <p:nvPr/>
          </p:nvSpPr>
          <p:spPr bwMode="auto">
            <a:xfrm>
              <a:off x="1163" y="162"/>
              <a:ext cx="1320" cy="381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096" name="Freeform 6"/>
            <p:cNvSpPr>
              <a:spLocks/>
            </p:cNvSpPr>
            <p:nvPr/>
          </p:nvSpPr>
          <p:spPr bwMode="auto">
            <a:xfrm>
              <a:off x="2433" y="2249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6097" name="Group 7"/>
            <p:cNvGrpSpPr>
              <a:grpSpLocks/>
            </p:cNvGrpSpPr>
            <p:nvPr/>
          </p:nvGrpSpPr>
          <p:grpSpPr bwMode="auto">
            <a:xfrm>
              <a:off x="2122" y="2359"/>
              <a:ext cx="316" cy="147"/>
              <a:chOff x="3600" y="219"/>
              <a:chExt cx="360" cy="175"/>
            </a:xfrm>
          </p:grpSpPr>
          <p:sp>
            <p:nvSpPr>
              <p:cNvPr id="46242" name="Oval 8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243" name="Line 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44" name="Line 1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45" name="Rectangle 1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246" name="Oval 1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6247" name="Group 1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6252" name="Line 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53" name="Line 15"/>
                <p:cNvSpPr>
                  <a:spLocks noChangeShapeType="1"/>
                </p:cNvSpPr>
                <p:nvPr/>
              </p:nvSpPr>
              <p:spPr bwMode="auto">
                <a:xfrm>
                  <a:off x="2944" y="943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54" name="Line 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48" name="Group 1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6249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50" name="Line 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51" name="Line 20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098" name="Group 21"/>
            <p:cNvGrpSpPr>
              <a:grpSpLocks/>
            </p:cNvGrpSpPr>
            <p:nvPr/>
          </p:nvGrpSpPr>
          <p:grpSpPr bwMode="auto">
            <a:xfrm>
              <a:off x="2344" y="2761"/>
              <a:ext cx="316" cy="147"/>
              <a:chOff x="3600" y="219"/>
              <a:chExt cx="360" cy="175"/>
            </a:xfrm>
          </p:grpSpPr>
          <p:sp>
            <p:nvSpPr>
              <p:cNvPr id="46229" name="Oval 22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230" name="Line 23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31" name="Line 24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32" name="Rectangle 25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233" name="Oval 26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6234" name="Group 27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6239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40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3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41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35" name="Group 31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6236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7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38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099" name="Group 35"/>
            <p:cNvGrpSpPr>
              <a:grpSpLocks/>
            </p:cNvGrpSpPr>
            <p:nvPr/>
          </p:nvGrpSpPr>
          <p:grpSpPr bwMode="auto">
            <a:xfrm>
              <a:off x="2769" y="2167"/>
              <a:ext cx="316" cy="147"/>
              <a:chOff x="3600" y="219"/>
              <a:chExt cx="360" cy="175"/>
            </a:xfrm>
          </p:grpSpPr>
          <p:sp>
            <p:nvSpPr>
              <p:cNvPr id="46216" name="Oval 36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217" name="Line 3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18" name="Line 3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19" name="Rectangle 3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220" name="Oval 4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6221" name="Group 4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6226" name="Line 4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7" name="Line 43"/>
                <p:cNvSpPr>
                  <a:spLocks noChangeShapeType="1"/>
                </p:cNvSpPr>
                <p:nvPr/>
              </p:nvSpPr>
              <p:spPr bwMode="auto">
                <a:xfrm>
                  <a:off x="2944" y="943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8" name="Line 4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22" name="Group 4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6223" name="Line 46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4" name="Line 4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25" name="Line 48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100" name="Group 49"/>
            <p:cNvGrpSpPr>
              <a:grpSpLocks/>
            </p:cNvGrpSpPr>
            <p:nvPr/>
          </p:nvGrpSpPr>
          <p:grpSpPr bwMode="auto">
            <a:xfrm>
              <a:off x="2720" y="2586"/>
              <a:ext cx="315" cy="147"/>
              <a:chOff x="3600" y="219"/>
              <a:chExt cx="360" cy="175"/>
            </a:xfrm>
          </p:grpSpPr>
          <p:sp>
            <p:nvSpPr>
              <p:cNvPr id="46203" name="Oval 50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204" name="Line 51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05" name="Line 52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206" name="Rectangle 53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3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207" name="Oval 54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6208" name="Group 55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6213" name="Line 5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4" name="Line 57"/>
                <p:cNvSpPr>
                  <a:spLocks noChangeShapeType="1"/>
                </p:cNvSpPr>
                <p:nvPr/>
              </p:nvSpPr>
              <p:spPr bwMode="auto">
                <a:xfrm>
                  <a:off x="2944" y="943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5" name="Line 5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209" name="Group 59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6210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1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12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101" name="Group 63"/>
            <p:cNvGrpSpPr>
              <a:grpSpLocks/>
            </p:cNvGrpSpPr>
            <p:nvPr/>
          </p:nvGrpSpPr>
          <p:grpSpPr bwMode="auto">
            <a:xfrm>
              <a:off x="3120" y="2773"/>
              <a:ext cx="316" cy="147"/>
              <a:chOff x="3600" y="219"/>
              <a:chExt cx="360" cy="175"/>
            </a:xfrm>
          </p:grpSpPr>
          <p:sp>
            <p:nvSpPr>
              <p:cNvPr id="46190" name="Oval 64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91" name="Line 65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92" name="Line 66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93" name="Rectangle 67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194" name="Oval 68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6195" name="Group 69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6200" name="Line 7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01" name="Line 71"/>
                <p:cNvSpPr>
                  <a:spLocks noChangeShapeType="1"/>
                </p:cNvSpPr>
                <p:nvPr/>
              </p:nvSpPr>
              <p:spPr bwMode="auto">
                <a:xfrm>
                  <a:off x="2944" y="943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202" name="Line 7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196" name="Group 73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6197" name="Line 74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8" name="Line 7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99" name="Line 76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46102" name="Group 77"/>
            <p:cNvGrpSpPr>
              <a:grpSpLocks/>
            </p:cNvGrpSpPr>
            <p:nvPr/>
          </p:nvGrpSpPr>
          <p:grpSpPr bwMode="auto">
            <a:xfrm>
              <a:off x="3400" y="2360"/>
              <a:ext cx="316" cy="147"/>
              <a:chOff x="3600" y="219"/>
              <a:chExt cx="360" cy="175"/>
            </a:xfrm>
          </p:grpSpPr>
          <p:sp>
            <p:nvSpPr>
              <p:cNvPr id="46177" name="Oval 78"/>
              <p:cNvSpPr>
                <a:spLocks noChangeArrowheads="1"/>
              </p:cNvSpPr>
              <p:nvPr/>
            </p:nvSpPr>
            <p:spPr bwMode="auto">
              <a:xfrm>
                <a:off x="3603" y="298"/>
                <a:ext cx="357" cy="9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78" name="Line 79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79" name="Line 80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80" name="Rectangle 81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2" cy="5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46181" name="Oval 82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46182" name="Group 83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46187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88" name="Line 85"/>
                <p:cNvSpPr>
                  <a:spLocks noChangeShapeType="1"/>
                </p:cNvSpPr>
                <p:nvPr/>
              </p:nvSpPr>
              <p:spPr bwMode="auto">
                <a:xfrm>
                  <a:off x="2944" y="943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89" name="Line 8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46183" name="Group 87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46184" name="Line 88"/>
                <p:cNvSpPr>
                  <a:spLocks noChangeShapeType="1"/>
                </p:cNvSpPr>
                <p:nvPr/>
              </p:nvSpPr>
              <p:spPr bwMode="auto">
                <a:xfrm flipV="1">
                  <a:off x="2848" y="846"/>
                  <a:ext cx="50" cy="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85" name="Line 8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186" name="Line 90"/>
                <p:cNvSpPr>
                  <a:spLocks noChangeShapeType="1"/>
                </p:cNvSpPr>
                <p:nvPr/>
              </p:nvSpPr>
              <p:spPr bwMode="auto">
                <a:xfrm>
                  <a:off x="2894" y="849"/>
                  <a:ext cx="52" cy="97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46103" name="Freeform 91"/>
            <p:cNvSpPr>
              <a:spLocks/>
            </p:cNvSpPr>
            <p:nvPr/>
          </p:nvSpPr>
          <p:spPr bwMode="auto">
            <a:xfrm>
              <a:off x="3089" y="2245"/>
              <a:ext cx="318" cy="194"/>
            </a:xfrm>
            <a:custGeom>
              <a:avLst/>
              <a:gdLst>
                <a:gd name="T0" fmla="*/ 0 w 318"/>
                <a:gd name="T1" fmla="*/ 0 h 194"/>
                <a:gd name="T2" fmla="*/ 318 w 318"/>
                <a:gd name="T3" fmla="*/ 194 h 194"/>
                <a:gd name="T4" fmla="*/ 0 60000 65536"/>
                <a:gd name="T5" fmla="*/ 0 60000 65536"/>
                <a:gd name="T6" fmla="*/ 0 w 318"/>
                <a:gd name="T7" fmla="*/ 0 h 194"/>
                <a:gd name="T8" fmla="*/ 318 w 318"/>
                <a:gd name="T9" fmla="*/ 194 h 1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18" h="194">
                  <a:moveTo>
                    <a:pt x="0" y="0"/>
                  </a:moveTo>
                  <a:lnTo>
                    <a:pt x="318" y="19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4" name="Freeform 92"/>
            <p:cNvSpPr>
              <a:spLocks/>
            </p:cNvSpPr>
            <p:nvPr/>
          </p:nvSpPr>
          <p:spPr bwMode="auto">
            <a:xfrm>
              <a:off x="2418" y="2492"/>
              <a:ext cx="303" cy="150"/>
            </a:xfrm>
            <a:custGeom>
              <a:avLst/>
              <a:gdLst>
                <a:gd name="T0" fmla="*/ 0 w 294"/>
                <a:gd name="T1" fmla="*/ 0 h 174"/>
                <a:gd name="T2" fmla="*/ 385 w 294"/>
                <a:gd name="T3" fmla="*/ 46 h 174"/>
                <a:gd name="T4" fmla="*/ 0 60000 65536"/>
                <a:gd name="T5" fmla="*/ 0 60000 65536"/>
                <a:gd name="T6" fmla="*/ 0 w 294"/>
                <a:gd name="T7" fmla="*/ 0 h 174"/>
                <a:gd name="T8" fmla="*/ 294 w 294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94" h="174">
                  <a:moveTo>
                    <a:pt x="0" y="0"/>
                  </a:moveTo>
                  <a:lnTo>
                    <a:pt x="294" y="174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5" name="Freeform 93"/>
            <p:cNvSpPr>
              <a:spLocks/>
            </p:cNvSpPr>
            <p:nvPr/>
          </p:nvSpPr>
          <p:spPr bwMode="auto">
            <a:xfrm>
              <a:off x="3015" y="2477"/>
              <a:ext cx="396" cy="156"/>
            </a:xfrm>
            <a:custGeom>
              <a:avLst/>
              <a:gdLst>
                <a:gd name="T0" fmla="*/ 0 w 378"/>
                <a:gd name="T1" fmla="*/ 66 h 174"/>
                <a:gd name="T2" fmla="*/ 576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6" name="Freeform 94"/>
            <p:cNvSpPr>
              <a:spLocks/>
            </p:cNvSpPr>
            <p:nvPr/>
          </p:nvSpPr>
          <p:spPr bwMode="auto">
            <a:xfrm>
              <a:off x="3435" y="2511"/>
              <a:ext cx="130" cy="320"/>
            </a:xfrm>
            <a:custGeom>
              <a:avLst/>
              <a:gdLst>
                <a:gd name="T0" fmla="*/ 0 w 118"/>
                <a:gd name="T1" fmla="*/ 9 h 500"/>
                <a:gd name="T2" fmla="*/ 284 w 118"/>
                <a:gd name="T3" fmla="*/ 0 h 500"/>
                <a:gd name="T4" fmla="*/ 0 60000 65536"/>
                <a:gd name="T5" fmla="*/ 0 60000 65536"/>
                <a:gd name="T6" fmla="*/ 0 w 118"/>
                <a:gd name="T7" fmla="*/ 0 h 500"/>
                <a:gd name="T8" fmla="*/ 118 w 118"/>
                <a:gd name="T9" fmla="*/ 500 h 50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8" h="500">
                  <a:moveTo>
                    <a:pt x="0" y="500"/>
                  </a:moveTo>
                  <a:lnTo>
                    <a:pt x="11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7" name="Freeform 95"/>
            <p:cNvSpPr>
              <a:spLocks/>
            </p:cNvSpPr>
            <p:nvPr/>
          </p:nvSpPr>
          <p:spPr bwMode="auto">
            <a:xfrm>
              <a:off x="2657" y="2847"/>
              <a:ext cx="464" cy="47"/>
            </a:xfrm>
            <a:custGeom>
              <a:avLst/>
              <a:gdLst>
                <a:gd name="T0" fmla="*/ 2835 w 370"/>
                <a:gd name="T1" fmla="*/ 1012 h 32"/>
                <a:gd name="T2" fmla="*/ 0 w 370"/>
                <a:gd name="T3" fmla="*/ 0 h 32"/>
                <a:gd name="T4" fmla="*/ 0 60000 65536"/>
                <a:gd name="T5" fmla="*/ 0 60000 65536"/>
                <a:gd name="T6" fmla="*/ 0 w 370"/>
                <a:gd name="T7" fmla="*/ 0 h 32"/>
                <a:gd name="T8" fmla="*/ 370 w 370"/>
                <a:gd name="T9" fmla="*/ 32 h 3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0" h="32">
                  <a:moveTo>
                    <a:pt x="370" y="32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8" name="Freeform 96"/>
            <p:cNvSpPr>
              <a:spLocks/>
            </p:cNvSpPr>
            <p:nvPr/>
          </p:nvSpPr>
          <p:spPr bwMode="auto">
            <a:xfrm>
              <a:off x="2319" y="2507"/>
              <a:ext cx="122" cy="268"/>
            </a:xfrm>
            <a:custGeom>
              <a:avLst/>
              <a:gdLst>
                <a:gd name="T0" fmla="*/ 6 w 176"/>
                <a:gd name="T1" fmla="*/ 8 h 412"/>
                <a:gd name="T2" fmla="*/ 6 w 176"/>
                <a:gd name="T3" fmla="*/ 8 h 412"/>
                <a:gd name="T4" fmla="*/ 0 w 176"/>
                <a:gd name="T5" fmla="*/ 0 h 412"/>
                <a:gd name="T6" fmla="*/ 0 60000 65536"/>
                <a:gd name="T7" fmla="*/ 0 60000 65536"/>
                <a:gd name="T8" fmla="*/ 0 60000 65536"/>
                <a:gd name="T9" fmla="*/ 0 w 176"/>
                <a:gd name="T10" fmla="*/ 0 h 412"/>
                <a:gd name="T11" fmla="*/ 176 w 176"/>
                <a:gd name="T12" fmla="*/ 412 h 41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6" h="412">
                  <a:moveTo>
                    <a:pt x="162" y="408"/>
                  </a:moveTo>
                  <a:lnTo>
                    <a:pt x="176" y="412"/>
                  </a:ln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09" name="Rectangle 97"/>
            <p:cNvSpPr>
              <a:spLocks noChangeArrowheads="1"/>
            </p:cNvSpPr>
            <p:nvPr/>
          </p:nvSpPr>
          <p:spPr bwMode="auto">
            <a:xfrm>
              <a:off x="1128" y="2264"/>
              <a:ext cx="728" cy="15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110" name="Rectangle 98"/>
            <p:cNvSpPr>
              <a:spLocks noChangeArrowheads="1"/>
            </p:cNvSpPr>
            <p:nvPr/>
          </p:nvSpPr>
          <p:spPr bwMode="auto">
            <a:xfrm>
              <a:off x="1113" y="2279"/>
              <a:ext cx="723" cy="150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111" name="Line 99"/>
            <p:cNvSpPr>
              <a:spLocks noChangeShapeType="1"/>
            </p:cNvSpPr>
            <p:nvPr/>
          </p:nvSpPr>
          <p:spPr bwMode="auto">
            <a:xfrm>
              <a:off x="1759" y="2362"/>
              <a:ext cx="266" cy="0"/>
            </a:xfrm>
            <a:prstGeom prst="line">
              <a:avLst/>
            </a:pr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6112" name="Text Box 100"/>
            <p:cNvSpPr txBox="1">
              <a:spLocks noChangeArrowheads="1"/>
            </p:cNvSpPr>
            <p:nvPr/>
          </p:nvSpPr>
          <p:spPr bwMode="auto">
            <a:xfrm>
              <a:off x="2390" y="2183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1</a:t>
              </a:r>
            </a:p>
          </p:txBody>
        </p:sp>
        <p:sp>
          <p:nvSpPr>
            <p:cNvPr id="46113" name="Text Box 101"/>
            <p:cNvSpPr txBox="1">
              <a:spLocks noChangeArrowheads="1"/>
            </p:cNvSpPr>
            <p:nvPr/>
          </p:nvSpPr>
          <p:spPr bwMode="auto">
            <a:xfrm>
              <a:off x="2336" y="2459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2</a:t>
              </a:r>
            </a:p>
          </p:txBody>
        </p:sp>
        <p:sp>
          <p:nvSpPr>
            <p:cNvPr id="46114" name="Text Box 102"/>
            <p:cNvSpPr txBox="1">
              <a:spLocks noChangeArrowheads="1"/>
            </p:cNvSpPr>
            <p:nvPr/>
          </p:nvSpPr>
          <p:spPr bwMode="auto">
            <a:xfrm>
              <a:off x="2178" y="2505"/>
              <a:ext cx="187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3</a:t>
              </a:r>
            </a:p>
          </p:txBody>
        </p:sp>
        <p:sp>
          <p:nvSpPr>
            <p:cNvPr id="46115" name="Rectangle 104"/>
            <p:cNvSpPr>
              <a:spLocks noChangeArrowheads="1"/>
            </p:cNvSpPr>
            <p:nvPr/>
          </p:nvSpPr>
          <p:spPr bwMode="auto">
            <a:xfrm>
              <a:off x="1509" y="2281"/>
              <a:ext cx="269" cy="151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116" name="Text Box 105"/>
            <p:cNvSpPr txBox="1">
              <a:spLocks noChangeArrowheads="1"/>
            </p:cNvSpPr>
            <p:nvPr/>
          </p:nvSpPr>
          <p:spPr bwMode="auto">
            <a:xfrm>
              <a:off x="1479" y="2264"/>
              <a:ext cx="328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200"/>
                <a:t>0111</a:t>
              </a:r>
            </a:p>
          </p:txBody>
        </p:sp>
        <p:sp>
          <p:nvSpPr>
            <p:cNvPr id="46117" name="Text Box 106"/>
            <p:cNvSpPr txBox="1">
              <a:spLocks noChangeArrowheads="1"/>
            </p:cNvSpPr>
            <p:nvPr/>
          </p:nvSpPr>
          <p:spPr bwMode="auto">
            <a:xfrm>
              <a:off x="398" y="1841"/>
              <a:ext cx="1019" cy="3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600"/>
                <a:t>value in arriving</a:t>
              </a:r>
            </a:p>
            <a:p>
              <a:pPr eaLnBrk="1" hangingPunct="1"/>
              <a:r>
                <a:rPr lang="en-US" altLang="en-US" sz="1600"/>
                <a:t>packet</a:t>
              </a:r>
              <a:r>
                <a:rPr lang="ja-JP" altLang="en-US" sz="1600"/>
                <a:t>’</a:t>
              </a:r>
              <a:r>
                <a:rPr lang="en-US" altLang="ja-JP" sz="1600"/>
                <a:t>s header</a:t>
              </a:r>
              <a:endParaRPr lang="en-US" altLang="en-US" sz="1600"/>
            </a:p>
          </p:txBody>
        </p:sp>
        <p:sp>
          <p:nvSpPr>
            <p:cNvPr id="46118" name="Line 107"/>
            <p:cNvSpPr>
              <a:spLocks noChangeShapeType="1"/>
            </p:cNvSpPr>
            <p:nvPr/>
          </p:nvSpPr>
          <p:spPr bwMode="auto">
            <a:xfrm flipH="1">
              <a:off x="1269" y="2444"/>
              <a:ext cx="8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19" name="Text Box 108"/>
            <p:cNvSpPr txBox="1">
              <a:spLocks noChangeArrowheads="1"/>
            </p:cNvSpPr>
            <p:nvPr/>
          </p:nvSpPr>
          <p:spPr bwMode="auto">
            <a:xfrm>
              <a:off x="1244" y="261"/>
              <a:ext cx="117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/>
                <a:t>routing algorithm</a:t>
              </a:r>
            </a:p>
          </p:txBody>
        </p:sp>
        <p:sp>
          <p:nvSpPr>
            <p:cNvPr id="46120" name="Rectangle 109"/>
            <p:cNvSpPr>
              <a:spLocks noChangeArrowheads="1"/>
            </p:cNvSpPr>
            <p:nvPr/>
          </p:nvSpPr>
          <p:spPr bwMode="auto">
            <a:xfrm>
              <a:off x="1197" y="732"/>
              <a:ext cx="1263" cy="80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121" name="Text Box 110"/>
            <p:cNvSpPr txBox="1">
              <a:spLocks noChangeArrowheads="1"/>
            </p:cNvSpPr>
            <p:nvPr/>
          </p:nvSpPr>
          <p:spPr bwMode="auto">
            <a:xfrm>
              <a:off x="1248" y="702"/>
              <a:ext cx="1171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400"/>
                <a:t>local forwarding table</a:t>
              </a:r>
            </a:p>
          </p:txBody>
        </p:sp>
        <p:sp>
          <p:nvSpPr>
            <p:cNvPr id="46122" name="Text Box 111"/>
            <p:cNvSpPr txBox="1">
              <a:spLocks noChangeArrowheads="1"/>
            </p:cNvSpPr>
            <p:nvPr/>
          </p:nvSpPr>
          <p:spPr bwMode="auto">
            <a:xfrm>
              <a:off x="1174" y="858"/>
              <a:ext cx="764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/>
                <a:t>header value</a:t>
              </a:r>
            </a:p>
          </p:txBody>
        </p:sp>
        <p:sp>
          <p:nvSpPr>
            <p:cNvPr id="46123" name="Text Box 112"/>
            <p:cNvSpPr txBox="1">
              <a:spLocks noChangeArrowheads="1"/>
            </p:cNvSpPr>
            <p:nvPr/>
          </p:nvSpPr>
          <p:spPr bwMode="auto">
            <a:xfrm>
              <a:off x="1846" y="859"/>
              <a:ext cx="65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/>
                <a:t>output link</a:t>
              </a:r>
            </a:p>
          </p:txBody>
        </p:sp>
        <p:sp>
          <p:nvSpPr>
            <p:cNvPr id="46124" name="Line 113"/>
            <p:cNvSpPr>
              <a:spLocks noChangeShapeType="1"/>
            </p:cNvSpPr>
            <p:nvPr/>
          </p:nvSpPr>
          <p:spPr bwMode="auto">
            <a:xfrm>
              <a:off x="1908" y="866"/>
              <a:ext cx="5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5" name="Text Box 114"/>
            <p:cNvSpPr txBox="1">
              <a:spLocks noChangeArrowheads="1"/>
            </p:cNvSpPr>
            <p:nvPr/>
          </p:nvSpPr>
          <p:spPr bwMode="auto">
            <a:xfrm>
              <a:off x="1587" y="1037"/>
              <a:ext cx="32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r" eaLnBrk="1" hangingPunct="1"/>
              <a:r>
                <a:rPr lang="en-US" altLang="en-US" sz="1200"/>
                <a:t>0100</a:t>
              </a:r>
            </a:p>
            <a:p>
              <a:pPr algn="r" eaLnBrk="1" hangingPunct="1"/>
              <a:r>
                <a:rPr lang="en-US" altLang="en-US" sz="1200"/>
                <a:t>0101</a:t>
              </a:r>
            </a:p>
            <a:p>
              <a:pPr algn="r" eaLnBrk="1" hangingPunct="1"/>
              <a:r>
                <a:rPr lang="en-US" altLang="en-US" sz="1200"/>
                <a:t>0111</a:t>
              </a:r>
            </a:p>
            <a:p>
              <a:pPr algn="r" eaLnBrk="1" hangingPunct="1"/>
              <a:r>
                <a:rPr lang="en-US" altLang="en-US" sz="1200"/>
                <a:t>1001</a:t>
              </a:r>
            </a:p>
          </p:txBody>
        </p:sp>
        <p:sp>
          <p:nvSpPr>
            <p:cNvPr id="46126" name="Text Box 115"/>
            <p:cNvSpPr txBox="1">
              <a:spLocks noChangeArrowheads="1"/>
            </p:cNvSpPr>
            <p:nvPr/>
          </p:nvSpPr>
          <p:spPr bwMode="auto">
            <a:xfrm>
              <a:off x="1918" y="1037"/>
              <a:ext cx="169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200"/>
                <a:t>3</a:t>
              </a:r>
            </a:p>
            <a:p>
              <a:pPr algn="ctr" eaLnBrk="1" hangingPunct="1"/>
              <a:r>
                <a:rPr lang="en-US" altLang="en-US" sz="1200"/>
                <a:t>2</a:t>
              </a:r>
            </a:p>
            <a:p>
              <a:pPr algn="ctr" eaLnBrk="1" hangingPunct="1"/>
              <a:r>
                <a:rPr lang="en-US" altLang="en-US" sz="1200"/>
                <a:t>2</a:t>
              </a:r>
            </a:p>
            <a:p>
              <a:pPr algn="ctr" eaLnBrk="1" hangingPunct="1"/>
              <a:r>
                <a:rPr lang="en-US" altLang="en-US" sz="1200"/>
                <a:t>1</a:t>
              </a:r>
            </a:p>
          </p:txBody>
        </p:sp>
        <p:sp>
          <p:nvSpPr>
            <p:cNvPr id="46127" name="Line 116"/>
            <p:cNvSpPr>
              <a:spLocks noChangeShapeType="1"/>
            </p:cNvSpPr>
            <p:nvPr/>
          </p:nvSpPr>
          <p:spPr bwMode="auto">
            <a:xfrm>
              <a:off x="1197" y="1028"/>
              <a:ext cx="1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8" name="Line 117"/>
            <p:cNvSpPr>
              <a:spLocks noChangeShapeType="1"/>
            </p:cNvSpPr>
            <p:nvPr/>
          </p:nvSpPr>
          <p:spPr bwMode="auto">
            <a:xfrm>
              <a:off x="1192" y="872"/>
              <a:ext cx="126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29" name="AutoShape 118"/>
            <p:cNvSpPr>
              <a:spLocks noChangeArrowheads="1"/>
            </p:cNvSpPr>
            <p:nvPr/>
          </p:nvSpPr>
          <p:spPr bwMode="auto">
            <a:xfrm rot="5400000">
              <a:off x="1763" y="548"/>
              <a:ext cx="151" cy="172"/>
            </a:xfrm>
            <a:prstGeom prst="rightArrow">
              <a:avLst>
                <a:gd name="adj1" fmla="val 51167"/>
                <a:gd name="adj2" fmla="val 39736"/>
              </a:avLst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46130" name="Line 119"/>
            <p:cNvSpPr>
              <a:spLocks noChangeShapeType="1"/>
            </p:cNvSpPr>
            <p:nvPr/>
          </p:nvSpPr>
          <p:spPr bwMode="auto">
            <a:xfrm>
              <a:off x="1371" y="2086"/>
              <a:ext cx="229" cy="2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1" name="Freeform 120"/>
            <p:cNvSpPr>
              <a:spLocks/>
            </p:cNvSpPr>
            <p:nvPr/>
          </p:nvSpPr>
          <p:spPr bwMode="auto">
            <a:xfrm>
              <a:off x="2047" y="2395"/>
              <a:ext cx="554" cy="167"/>
            </a:xfrm>
            <a:custGeom>
              <a:avLst/>
              <a:gdLst>
                <a:gd name="T0" fmla="*/ 0 w 554"/>
                <a:gd name="T1" fmla="*/ 10 h 167"/>
                <a:gd name="T2" fmla="*/ 324 w 554"/>
                <a:gd name="T3" fmla="*/ 26 h 167"/>
                <a:gd name="T4" fmla="*/ 554 w 554"/>
                <a:gd name="T5" fmla="*/ 167 h 167"/>
                <a:gd name="T6" fmla="*/ 0 60000 65536"/>
                <a:gd name="T7" fmla="*/ 0 60000 65536"/>
                <a:gd name="T8" fmla="*/ 0 60000 65536"/>
                <a:gd name="T9" fmla="*/ 0 w 554"/>
                <a:gd name="T10" fmla="*/ 0 h 167"/>
                <a:gd name="T11" fmla="*/ 554 w 554"/>
                <a:gd name="T12" fmla="*/ 167 h 16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54" h="167">
                  <a:moveTo>
                    <a:pt x="0" y="10"/>
                  </a:moveTo>
                  <a:cubicBezTo>
                    <a:pt x="102" y="0"/>
                    <a:pt x="240" y="5"/>
                    <a:pt x="324" y="26"/>
                  </a:cubicBezTo>
                  <a:cubicBezTo>
                    <a:pt x="416" y="52"/>
                    <a:pt x="502" y="120"/>
                    <a:pt x="554" y="167"/>
                  </a:cubicBezTo>
                </a:path>
              </a:pathLst>
            </a:custGeom>
            <a:noFill/>
            <a:ln w="57150" cmpd="sng">
              <a:solidFill>
                <a:srgbClr val="FF3300"/>
              </a:solidFill>
              <a:round/>
              <a:headEnd type="non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2" name="Freeform 121"/>
            <p:cNvSpPr>
              <a:spLocks/>
            </p:cNvSpPr>
            <p:nvPr/>
          </p:nvSpPr>
          <p:spPr bwMode="auto">
            <a:xfrm flipH="1">
              <a:off x="3518" y="2127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3" name="Freeform 122"/>
            <p:cNvSpPr>
              <a:spLocks/>
            </p:cNvSpPr>
            <p:nvPr/>
          </p:nvSpPr>
          <p:spPr bwMode="auto">
            <a:xfrm flipH="1">
              <a:off x="2881" y="1948"/>
              <a:ext cx="364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4" name="Freeform 123"/>
            <p:cNvSpPr>
              <a:spLocks/>
            </p:cNvSpPr>
            <p:nvPr/>
          </p:nvSpPr>
          <p:spPr bwMode="auto">
            <a:xfrm flipH="1" flipV="1">
              <a:off x="3302" y="292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5" name="Freeform 124"/>
            <p:cNvSpPr>
              <a:spLocks/>
            </p:cNvSpPr>
            <p:nvPr/>
          </p:nvSpPr>
          <p:spPr bwMode="auto">
            <a:xfrm flipH="1" flipV="1">
              <a:off x="2452" y="2912"/>
              <a:ext cx="342" cy="234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136" name="Freeform 125"/>
            <p:cNvSpPr>
              <a:spLocks/>
            </p:cNvSpPr>
            <p:nvPr/>
          </p:nvSpPr>
          <p:spPr bwMode="auto">
            <a:xfrm flipH="1" flipV="1">
              <a:off x="2855" y="2728"/>
              <a:ext cx="342" cy="285"/>
            </a:xfrm>
            <a:custGeom>
              <a:avLst/>
              <a:gdLst>
                <a:gd name="T0" fmla="*/ 0 w 1443"/>
                <a:gd name="T1" fmla="*/ 0 h 816"/>
                <a:gd name="T2" fmla="*/ 0 w 1443"/>
                <a:gd name="T3" fmla="*/ 0 h 816"/>
                <a:gd name="T4" fmla="*/ 0 w 1443"/>
                <a:gd name="T5" fmla="*/ 0 h 816"/>
                <a:gd name="T6" fmla="*/ 0 w 1443"/>
                <a:gd name="T7" fmla="*/ 0 h 816"/>
                <a:gd name="T8" fmla="*/ 0 w 1443"/>
                <a:gd name="T9" fmla="*/ 0 h 81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43"/>
                <a:gd name="T16" fmla="*/ 0 h 816"/>
                <a:gd name="T17" fmla="*/ 1443 w 1443"/>
                <a:gd name="T18" fmla="*/ 816 h 81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43" h="816">
                  <a:moveTo>
                    <a:pt x="0" y="0"/>
                  </a:moveTo>
                  <a:cubicBezTo>
                    <a:pt x="571" y="285"/>
                    <a:pt x="856" y="408"/>
                    <a:pt x="1076" y="782"/>
                  </a:cubicBezTo>
                  <a:cubicBezTo>
                    <a:pt x="1185" y="775"/>
                    <a:pt x="1220" y="816"/>
                    <a:pt x="1320" y="788"/>
                  </a:cubicBezTo>
                  <a:cubicBezTo>
                    <a:pt x="1264" y="347"/>
                    <a:pt x="1276" y="352"/>
                    <a:pt x="1443" y="5"/>
                  </a:cubicBezTo>
                  <a:cubicBezTo>
                    <a:pt x="867" y="5"/>
                    <a:pt x="233" y="0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6137" name="Group 126"/>
            <p:cNvGrpSpPr>
              <a:grpSpLocks/>
            </p:cNvGrpSpPr>
            <p:nvPr/>
          </p:nvGrpSpPr>
          <p:grpSpPr bwMode="auto">
            <a:xfrm>
              <a:off x="2886" y="1668"/>
              <a:ext cx="347" cy="285"/>
              <a:chOff x="2886" y="1668"/>
              <a:chExt cx="347" cy="285"/>
            </a:xfrm>
          </p:grpSpPr>
          <p:sp>
            <p:nvSpPr>
              <p:cNvPr id="46170" name="Rectangle 127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71" name="Oval 128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72" name="Rectangle 129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73" name="Line 130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74" name="Line 131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75" name="Line 132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76" name="AutoShape 133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46138" name="Group 134"/>
            <p:cNvGrpSpPr>
              <a:grpSpLocks/>
            </p:cNvGrpSpPr>
            <p:nvPr/>
          </p:nvGrpSpPr>
          <p:grpSpPr bwMode="auto">
            <a:xfrm>
              <a:off x="3524" y="1840"/>
              <a:ext cx="347" cy="285"/>
              <a:chOff x="2886" y="1668"/>
              <a:chExt cx="347" cy="285"/>
            </a:xfrm>
          </p:grpSpPr>
          <p:sp>
            <p:nvSpPr>
              <p:cNvPr id="46163" name="Rectangle 135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64" name="Oval 136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65" name="Rectangle 137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66" name="Line 138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7" name="Line 139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8" name="Line 140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9" name="AutoShape 141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46139" name="Group 142"/>
            <p:cNvGrpSpPr>
              <a:grpSpLocks/>
            </p:cNvGrpSpPr>
            <p:nvPr/>
          </p:nvGrpSpPr>
          <p:grpSpPr bwMode="auto">
            <a:xfrm>
              <a:off x="3291" y="3148"/>
              <a:ext cx="347" cy="285"/>
              <a:chOff x="2886" y="1668"/>
              <a:chExt cx="347" cy="285"/>
            </a:xfrm>
          </p:grpSpPr>
          <p:sp>
            <p:nvSpPr>
              <p:cNvPr id="46156" name="Rectangle 143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57" name="Oval 144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58" name="Rectangle 145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59" name="Line 146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0" name="Line 147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1" name="Line 148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62" name="AutoShape 149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46140" name="Group 150"/>
            <p:cNvGrpSpPr>
              <a:grpSpLocks/>
            </p:cNvGrpSpPr>
            <p:nvPr/>
          </p:nvGrpSpPr>
          <p:grpSpPr bwMode="auto">
            <a:xfrm>
              <a:off x="2853" y="3010"/>
              <a:ext cx="347" cy="285"/>
              <a:chOff x="2886" y="1668"/>
              <a:chExt cx="347" cy="285"/>
            </a:xfrm>
          </p:grpSpPr>
          <p:sp>
            <p:nvSpPr>
              <p:cNvPr id="46149" name="Rectangle 151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50" name="Oval 152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51" name="Rectangle 153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52" name="Line 154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53" name="Line 155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54" name="Line 156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55" name="AutoShape 157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grpSp>
          <p:nvGrpSpPr>
            <p:cNvPr id="46141" name="Group 158"/>
            <p:cNvGrpSpPr>
              <a:grpSpLocks/>
            </p:cNvGrpSpPr>
            <p:nvPr/>
          </p:nvGrpSpPr>
          <p:grpSpPr bwMode="auto">
            <a:xfrm>
              <a:off x="2440" y="3131"/>
              <a:ext cx="347" cy="285"/>
              <a:chOff x="2886" y="1668"/>
              <a:chExt cx="347" cy="285"/>
            </a:xfrm>
          </p:grpSpPr>
          <p:sp>
            <p:nvSpPr>
              <p:cNvPr id="46142" name="Rectangle 159"/>
              <p:cNvSpPr>
                <a:spLocks noChangeArrowheads="1"/>
              </p:cNvSpPr>
              <p:nvPr/>
            </p:nvSpPr>
            <p:spPr bwMode="auto">
              <a:xfrm>
                <a:off x="2886" y="1668"/>
                <a:ext cx="347" cy="285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43" name="Oval 160"/>
              <p:cNvSpPr>
                <a:spLocks noChangeArrowheads="1"/>
              </p:cNvSpPr>
              <p:nvPr/>
            </p:nvSpPr>
            <p:spPr bwMode="auto">
              <a:xfrm>
                <a:off x="2905" y="1674"/>
                <a:ext cx="314" cy="74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44" name="Rectangle 161"/>
              <p:cNvSpPr>
                <a:spLocks noChangeArrowheads="1"/>
              </p:cNvSpPr>
              <p:nvPr/>
            </p:nvSpPr>
            <p:spPr bwMode="auto">
              <a:xfrm>
                <a:off x="2913" y="1785"/>
                <a:ext cx="300" cy="1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46145" name="Line 162"/>
              <p:cNvSpPr>
                <a:spLocks noChangeShapeType="1"/>
              </p:cNvSpPr>
              <p:nvPr/>
            </p:nvSpPr>
            <p:spPr bwMode="auto">
              <a:xfrm>
                <a:off x="3082" y="1811"/>
                <a:ext cx="1" cy="1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6" name="Line 163"/>
              <p:cNvSpPr>
                <a:spLocks noChangeShapeType="1"/>
              </p:cNvSpPr>
              <p:nvPr/>
            </p:nvSpPr>
            <p:spPr bwMode="auto">
              <a:xfrm>
                <a:off x="2913" y="184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7" name="Line 164"/>
              <p:cNvSpPr>
                <a:spLocks noChangeShapeType="1"/>
              </p:cNvSpPr>
              <p:nvPr/>
            </p:nvSpPr>
            <p:spPr bwMode="auto">
              <a:xfrm>
                <a:off x="2912" y="1812"/>
                <a:ext cx="30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6148" name="AutoShape 165"/>
              <p:cNvSpPr>
                <a:spLocks noChangeArrowheads="1"/>
              </p:cNvSpPr>
              <p:nvPr/>
            </p:nvSpPr>
            <p:spPr bwMode="auto">
              <a:xfrm rot="5400000">
                <a:off x="3051" y="1745"/>
                <a:ext cx="29" cy="41"/>
              </a:xfrm>
              <a:prstGeom prst="rightArrow">
                <a:avLst>
                  <a:gd name="adj1" fmla="val 51167"/>
                  <a:gd name="adj2" fmla="val 39736"/>
                </a:avLst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</p:grpSp>
      <p:sp>
        <p:nvSpPr>
          <p:cNvPr id="46085" name="Text Box 167"/>
          <p:cNvSpPr txBox="1">
            <a:spLocks noChangeArrowheads="1"/>
          </p:cNvSpPr>
          <p:nvPr/>
        </p:nvSpPr>
        <p:spPr bwMode="auto">
          <a:xfrm>
            <a:off x="501650" y="-1689"/>
            <a:ext cx="7937429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3600" dirty="0">
                <a:solidFill>
                  <a:srgbClr val="000099"/>
                </a:solidFill>
                <a:latin typeface="Gill Sans MT" panose="020B0502020104020203" pitchFamily="34" charset="0"/>
              </a:rPr>
              <a:t>Interplay between routing and forwarding</a:t>
            </a:r>
          </a:p>
          <a:p>
            <a:r>
              <a:rPr lang="en-US" altLang="en-US" sz="3600" dirty="0">
                <a:solidFill>
                  <a:srgbClr val="000099"/>
                </a:solidFill>
                <a:latin typeface="Gill Sans MT" panose="020B0502020104020203" pitchFamily="34" charset="0"/>
              </a:rPr>
              <a:t>/// EA Wed 21 Oct,   </a:t>
            </a:r>
          </a:p>
        </p:txBody>
      </p:sp>
      <p:grpSp>
        <p:nvGrpSpPr>
          <p:cNvPr id="26" name="Group 170"/>
          <p:cNvGrpSpPr>
            <a:grpSpLocks/>
          </p:cNvGrpSpPr>
          <p:nvPr/>
        </p:nvGrpSpPr>
        <p:grpSpPr bwMode="auto">
          <a:xfrm>
            <a:off x="4360863" y="1292225"/>
            <a:ext cx="4435475" cy="641350"/>
            <a:chOff x="2782" y="912"/>
            <a:chExt cx="2794" cy="404"/>
          </a:xfrm>
        </p:grpSpPr>
        <p:sp>
          <p:nvSpPr>
            <p:cNvPr id="46090" name="Line 171"/>
            <p:cNvSpPr>
              <a:spLocks noChangeShapeType="1"/>
            </p:cNvSpPr>
            <p:nvPr/>
          </p:nvSpPr>
          <p:spPr bwMode="auto">
            <a:xfrm>
              <a:off x="2782" y="1117"/>
              <a:ext cx="1032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091" name="Text Box 172"/>
            <p:cNvSpPr txBox="1">
              <a:spLocks noChangeArrowheads="1"/>
            </p:cNvSpPr>
            <p:nvPr/>
          </p:nvSpPr>
          <p:spPr bwMode="auto">
            <a:xfrm>
              <a:off x="3532" y="912"/>
              <a:ext cx="204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>
                  <a:solidFill>
                    <a:srgbClr val="CC0000"/>
                  </a:solidFill>
                </a:rPr>
                <a:t>routing algorithm determines</a:t>
              </a:r>
            </a:p>
            <a:p>
              <a:r>
                <a:rPr lang="en-US" altLang="en-US" sz="1800">
                  <a:solidFill>
                    <a:srgbClr val="CC0000"/>
                  </a:solidFill>
                </a:rPr>
                <a:t>end-end-path through network</a:t>
              </a:r>
            </a:p>
          </p:txBody>
        </p:sp>
      </p:grpSp>
      <p:grpSp>
        <p:nvGrpSpPr>
          <p:cNvPr id="27" name="Group 173"/>
          <p:cNvGrpSpPr>
            <a:grpSpLocks/>
          </p:cNvGrpSpPr>
          <p:nvPr/>
        </p:nvGrpSpPr>
        <p:grpSpPr bwMode="auto">
          <a:xfrm>
            <a:off x="4424363" y="1979613"/>
            <a:ext cx="4308475" cy="641350"/>
            <a:chOff x="2782" y="912"/>
            <a:chExt cx="2714" cy="404"/>
          </a:xfrm>
        </p:grpSpPr>
        <p:sp>
          <p:nvSpPr>
            <p:cNvPr id="46088" name="Line 174"/>
            <p:cNvSpPr>
              <a:spLocks noChangeShapeType="1"/>
            </p:cNvSpPr>
            <p:nvPr/>
          </p:nvSpPr>
          <p:spPr bwMode="auto">
            <a:xfrm>
              <a:off x="2782" y="1117"/>
              <a:ext cx="1032" cy="0"/>
            </a:xfrm>
            <a:prstGeom prst="line">
              <a:avLst/>
            </a:prstGeom>
            <a:noFill/>
            <a:ln w="9525">
              <a:solidFill>
                <a:srgbClr val="CC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46089" name="Text Box 175"/>
            <p:cNvSpPr txBox="1">
              <a:spLocks noChangeArrowheads="1"/>
            </p:cNvSpPr>
            <p:nvPr/>
          </p:nvSpPr>
          <p:spPr bwMode="auto">
            <a:xfrm>
              <a:off x="3532" y="912"/>
              <a:ext cx="1964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>
                  <a:solidFill>
                    <a:srgbClr val="CC0000"/>
                  </a:solidFill>
                </a:rPr>
                <a:t>forwarding table determines</a:t>
              </a:r>
            </a:p>
            <a:p>
              <a:r>
                <a:rPr lang="en-US" altLang="en-US" sz="1800">
                  <a:solidFill>
                    <a:srgbClr val="CC0000"/>
                  </a:solidFill>
                </a:rPr>
                <a:t>local forwarding at this router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208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b="1" dirty="0">
                <a:solidFill>
                  <a:srgbClr val="008000"/>
                </a:solidFill>
                <a:latin typeface="Tahoma" panose="020B0604030504040204" pitchFamily="34" charset="0"/>
              </a:rPr>
              <a:t>4-50</a:t>
            </a:r>
          </a:p>
        </p:txBody>
      </p:sp>
      <p:pic>
        <p:nvPicPr>
          <p:cNvPr id="120835" name="Picture 7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488" y="847725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0836" name="Group 2"/>
          <p:cNvGrpSpPr>
            <a:grpSpLocks/>
          </p:cNvGrpSpPr>
          <p:nvPr/>
        </p:nvGrpSpPr>
        <p:grpSpPr bwMode="auto">
          <a:xfrm>
            <a:off x="3200400" y="1406525"/>
            <a:ext cx="3571875" cy="2236788"/>
            <a:chOff x="3162" y="1071"/>
            <a:chExt cx="2250" cy="1409"/>
          </a:xfrm>
        </p:grpSpPr>
        <p:sp>
          <p:nvSpPr>
            <p:cNvPr id="120840" name="Freeform 3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1" name="Freeform 4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5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43" name="Line 6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Line 7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Rectangle 8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0846" name="Oval 9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47" name="Oval 10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48" name="Line 11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Line 12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Rectangle 13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0851" name="Oval 14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52" name="Oval 15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53" name="Line 16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Line 17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Rectangle 18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0856" name="Oval 19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57" name="Oval 20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58" name="Line 21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Line 22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Rectangle 23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0861" name="Oval 24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62" name="Oval 25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63" name="Line 26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Line 27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Rectangle 28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0866" name="Oval 29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67" name="Oval 30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68" name="Line 31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Line 32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Rectangle 33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0871" name="Oval 34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0872" name="Freeform 35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3" name="Freeform 36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4" name="Freeform 37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1993521 h 174"/>
                <a:gd name="T2" fmla="*/ 5035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5" name="Freeform 38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6" name="Freeform 39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7" name="Freeform 40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8" name="Freeform 41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9" name="Freeform 42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80" name="Freeform 43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0881" name="Group 44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20907" name="Rectangle 4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0908" name="Text Box 46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u</a:t>
                </a:r>
                <a:endParaRPr lang="en-US" altLang="en-US"/>
              </a:p>
            </p:txBody>
          </p:sp>
        </p:grpSp>
        <p:grpSp>
          <p:nvGrpSpPr>
            <p:cNvPr id="120882" name="Group 47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20905" name="Rectangle 4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0906" name="Text Box 4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y</a:t>
                </a:r>
                <a:endParaRPr lang="en-US" altLang="en-US"/>
              </a:p>
            </p:txBody>
          </p:sp>
        </p:grpSp>
        <p:grpSp>
          <p:nvGrpSpPr>
            <p:cNvPr id="120883" name="Group 50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20903" name="Rectangle 5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0904" name="Text Box 52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/>
                  <a:t>x</a:t>
                </a:r>
              </a:p>
            </p:txBody>
          </p:sp>
        </p:grpSp>
        <p:grpSp>
          <p:nvGrpSpPr>
            <p:cNvPr id="120884" name="Group 53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20901" name="Rectangle 5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0902" name="Text Box 55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w</a:t>
                </a:r>
                <a:endParaRPr lang="en-US" altLang="en-US"/>
              </a:p>
            </p:txBody>
          </p:sp>
        </p:grpSp>
        <p:grpSp>
          <p:nvGrpSpPr>
            <p:cNvPr id="120885" name="Group 56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20899" name="Rectangle 57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0900" name="Text Box 58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v</a:t>
                </a:r>
                <a:endParaRPr lang="en-US" altLang="en-US"/>
              </a:p>
            </p:txBody>
          </p:sp>
        </p:grpSp>
        <p:grpSp>
          <p:nvGrpSpPr>
            <p:cNvPr id="120886" name="Group 59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20897" name="Rectangle 60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0898" name="Text Box 61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/>
                  <a:t>z</a:t>
                </a:r>
              </a:p>
            </p:txBody>
          </p:sp>
        </p:grpSp>
        <p:sp>
          <p:nvSpPr>
            <p:cNvPr id="120887" name="Text Box 62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2</a:t>
              </a:r>
              <a:endParaRPr lang="en-US" altLang="en-US"/>
            </a:p>
          </p:txBody>
        </p:sp>
        <p:sp>
          <p:nvSpPr>
            <p:cNvPr id="120888" name="Text Box 63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2</a:t>
              </a:r>
              <a:endParaRPr lang="en-US" altLang="en-US"/>
            </a:p>
          </p:txBody>
        </p:sp>
        <p:sp>
          <p:nvSpPr>
            <p:cNvPr id="120889" name="Text Box 64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1</a:t>
              </a:r>
              <a:endParaRPr lang="en-US" altLang="en-US"/>
            </a:p>
          </p:txBody>
        </p:sp>
        <p:sp>
          <p:nvSpPr>
            <p:cNvPr id="120890" name="Text Box 65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3</a:t>
              </a:r>
              <a:endParaRPr lang="en-US" altLang="en-US"/>
            </a:p>
          </p:txBody>
        </p:sp>
        <p:sp>
          <p:nvSpPr>
            <p:cNvPr id="120891" name="Text Box 66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1</a:t>
              </a:r>
              <a:endParaRPr lang="en-US" altLang="en-US"/>
            </a:p>
          </p:txBody>
        </p:sp>
        <p:sp>
          <p:nvSpPr>
            <p:cNvPr id="120892" name="Text Box 67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1</a:t>
              </a:r>
              <a:endParaRPr lang="en-US" altLang="en-US"/>
            </a:p>
          </p:txBody>
        </p:sp>
        <p:sp>
          <p:nvSpPr>
            <p:cNvPr id="120893" name="Text Box 68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2</a:t>
              </a:r>
              <a:endParaRPr lang="en-US" altLang="en-US"/>
            </a:p>
          </p:txBody>
        </p:sp>
        <p:sp>
          <p:nvSpPr>
            <p:cNvPr id="120894" name="Text Box 69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5</a:t>
              </a:r>
              <a:endParaRPr lang="en-US" altLang="en-US"/>
            </a:p>
          </p:txBody>
        </p:sp>
        <p:sp>
          <p:nvSpPr>
            <p:cNvPr id="120895" name="Text Box 70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3</a:t>
              </a:r>
              <a:endParaRPr lang="en-US" altLang="en-US"/>
            </a:p>
          </p:txBody>
        </p:sp>
        <p:sp>
          <p:nvSpPr>
            <p:cNvPr id="120896" name="Text Box 71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5</a:t>
              </a:r>
              <a:endParaRPr lang="en-US" altLang="en-US"/>
            </a:p>
          </p:txBody>
        </p:sp>
      </p:grpSp>
      <p:sp>
        <p:nvSpPr>
          <p:cNvPr id="120837" name="Text Box 72"/>
          <p:cNvSpPr txBox="1">
            <a:spLocks noChangeArrowheads="1"/>
          </p:cNvSpPr>
          <p:nvPr/>
        </p:nvSpPr>
        <p:spPr bwMode="auto">
          <a:xfrm>
            <a:off x="168812" y="3263900"/>
            <a:ext cx="875272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dirty="0"/>
              <a:t>graph: G = (N,E)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N = set of routers = { u, v, w, x, y, z }</a:t>
            </a:r>
          </a:p>
          <a:p>
            <a:pPr eaLnBrk="1" hangingPunct="1"/>
            <a:endParaRPr lang="en-US" altLang="en-US" sz="1800" dirty="0"/>
          </a:p>
          <a:p>
            <a:pPr eaLnBrk="1" hangingPunct="1"/>
            <a:r>
              <a:rPr lang="en-US" altLang="en-US" sz="1800" dirty="0"/>
              <a:t>E = set of links ={ (</a:t>
            </a:r>
            <a:r>
              <a:rPr lang="en-US" altLang="en-US" sz="1800" dirty="0" err="1"/>
              <a:t>u,v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u,x</a:t>
            </a:r>
            <a:r>
              <a:rPr lang="en-US" altLang="en-US" sz="1800" dirty="0"/>
              <a:t>), </a:t>
            </a:r>
            <a:r>
              <a:rPr lang="en-US" altLang="en-US" sz="1800" dirty="0">
                <a:solidFill>
                  <a:srgbClr val="FF0000"/>
                </a:solidFill>
              </a:rPr>
              <a:t>(</a:t>
            </a:r>
            <a:r>
              <a:rPr lang="en-US" altLang="en-US" sz="1800" strike="sngStrike" dirty="0" err="1">
                <a:solidFill>
                  <a:srgbClr val="FF0000"/>
                </a:solidFill>
              </a:rPr>
              <a:t>u,v</a:t>
            </a:r>
            <a:r>
              <a:rPr lang="en-US" altLang="en-US" sz="1800" dirty="0">
                <a:solidFill>
                  <a:srgbClr val="FF0000"/>
                </a:solidFill>
              </a:rPr>
              <a:t>)</a:t>
            </a:r>
            <a:r>
              <a:rPr lang="en-US" altLang="en-US" sz="1800" b="1" dirty="0">
                <a:solidFill>
                  <a:srgbClr val="008000"/>
                </a:solidFill>
              </a:rPr>
              <a:t> (</a:t>
            </a:r>
            <a:r>
              <a:rPr lang="en-US" altLang="en-US" sz="1800" b="1" dirty="0" err="1">
                <a:solidFill>
                  <a:srgbClr val="008000"/>
                </a:solidFill>
              </a:rPr>
              <a:t>u,w</a:t>
            </a:r>
            <a:r>
              <a:rPr lang="en-US" altLang="en-US" sz="1800" b="1" dirty="0">
                <a:solidFill>
                  <a:srgbClr val="008000"/>
                </a:solidFill>
              </a:rPr>
              <a:t>), </a:t>
            </a:r>
            <a:r>
              <a:rPr lang="en-US" altLang="en-US" sz="1800" dirty="0"/>
              <a:t>(</a:t>
            </a:r>
            <a:r>
              <a:rPr lang="en-US" altLang="en-US" sz="1800" dirty="0" err="1"/>
              <a:t>v,x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v,w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x,w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x,y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w,y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w,z</a:t>
            </a:r>
            <a:r>
              <a:rPr lang="en-US" altLang="en-US" sz="1800" dirty="0"/>
              <a:t>), (</a:t>
            </a:r>
            <a:r>
              <a:rPr lang="en-US" altLang="en-US" sz="1800" dirty="0" err="1"/>
              <a:t>y,z</a:t>
            </a:r>
            <a:r>
              <a:rPr lang="en-US" altLang="en-US" sz="1800" dirty="0"/>
              <a:t>) }</a:t>
            </a:r>
          </a:p>
          <a:p>
            <a:pPr lvl="1" eaLnBrk="1" hangingPunct="1"/>
            <a:r>
              <a:rPr lang="en-US" altLang="en-US" sz="1800" dirty="0">
                <a:solidFill>
                  <a:srgbClr val="008000"/>
                </a:solidFill>
              </a:rPr>
              <a:t>-Comment: Bidirectional Links </a:t>
            </a:r>
            <a:r>
              <a:rPr lang="en-US" altLang="en-US" sz="1800" dirty="0">
                <a:solidFill>
                  <a:srgbClr val="008000"/>
                </a:solidFill>
                <a:sym typeface="Wingdings" panose="05000000000000000000" pitchFamily="2" charset="2"/>
              </a:rPr>
              <a:t> (</a:t>
            </a:r>
            <a:r>
              <a:rPr lang="en-US" altLang="en-US" sz="1800" dirty="0" err="1">
                <a:solidFill>
                  <a:srgbClr val="008000"/>
                </a:solidFill>
                <a:sym typeface="Wingdings" panose="05000000000000000000" pitchFamily="2" charset="2"/>
              </a:rPr>
              <a:t>u,v</a:t>
            </a:r>
            <a:r>
              <a:rPr lang="en-US" altLang="en-US" sz="1800" dirty="0">
                <a:solidFill>
                  <a:srgbClr val="008000"/>
                </a:solidFill>
                <a:sym typeface="Wingdings" panose="05000000000000000000" pitchFamily="2" charset="2"/>
              </a:rPr>
              <a:t>) = (</a:t>
            </a:r>
            <a:r>
              <a:rPr lang="en-US" altLang="en-US" sz="1800" dirty="0" err="1">
                <a:solidFill>
                  <a:srgbClr val="008000"/>
                </a:solidFill>
                <a:sym typeface="Wingdings" panose="05000000000000000000" pitchFamily="2" charset="2"/>
              </a:rPr>
              <a:t>v,u</a:t>
            </a:r>
            <a:r>
              <a:rPr lang="en-US" altLang="en-US" sz="1800" dirty="0">
                <a:solidFill>
                  <a:srgbClr val="008000"/>
                </a:solidFill>
                <a:sym typeface="Wingdings" panose="05000000000000000000" pitchFamily="2" charset="2"/>
              </a:rPr>
              <a:t>)</a:t>
            </a:r>
            <a:endParaRPr lang="en-US" altLang="en-US" sz="1800" dirty="0">
              <a:solidFill>
                <a:srgbClr val="008000"/>
              </a:solidFill>
            </a:endParaRPr>
          </a:p>
        </p:txBody>
      </p:sp>
      <p:sp>
        <p:nvSpPr>
          <p:cNvPr id="75783" name="Rectangle 73"/>
          <p:cNvSpPr>
            <a:spLocks noGrp="1" noChangeArrowheads="1"/>
          </p:cNvSpPr>
          <p:nvPr>
            <p:ph type="title"/>
          </p:nvPr>
        </p:nvSpPr>
        <p:spPr>
          <a:xfrm>
            <a:off x="533400" y="207963"/>
            <a:ext cx="7772400" cy="7969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8000"/>
                </a:solidFill>
                <a:ea typeface="ＭＳ Ｐゴシック" charset="0"/>
                <a:cs typeface="+mj-cs"/>
              </a:rPr>
              <a:t>Graph abstraction</a:t>
            </a:r>
          </a:p>
        </p:txBody>
      </p:sp>
      <p:sp>
        <p:nvSpPr>
          <p:cNvPr id="120839" name="Text Box 74"/>
          <p:cNvSpPr txBox="1">
            <a:spLocks noChangeArrowheads="1"/>
          </p:cNvSpPr>
          <p:nvPr/>
        </p:nvSpPr>
        <p:spPr bwMode="auto">
          <a:xfrm>
            <a:off x="1150938" y="5157788"/>
            <a:ext cx="6762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290513" indent="-290513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i="1" dirty="0"/>
              <a:t>aside:</a:t>
            </a:r>
            <a:r>
              <a:rPr lang="en-US" altLang="en-US" sz="1800" dirty="0"/>
              <a:t> graph abstraction is useful in other network contexts, e.g., </a:t>
            </a:r>
          </a:p>
          <a:p>
            <a:r>
              <a:rPr lang="en-US" altLang="en-US" sz="1800" dirty="0"/>
              <a:t>P2P, where </a:t>
            </a:r>
            <a:r>
              <a:rPr lang="en-US" altLang="en-US" sz="1800" i="1" dirty="0"/>
              <a:t>N</a:t>
            </a:r>
            <a:r>
              <a:rPr lang="en-US" altLang="en-US" sz="1800" dirty="0"/>
              <a:t> is set of peers and </a:t>
            </a:r>
            <a:r>
              <a:rPr lang="en-US" altLang="en-US" sz="1800" i="1" dirty="0"/>
              <a:t>E</a:t>
            </a:r>
            <a:r>
              <a:rPr lang="en-US" altLang="en-US" sz="1800" dirty="0"/>
              <a:t> is set of TCP connections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7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 dirty="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218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098DF006-9BB0-4B9E-9722-26AB45727E3F}" type="slidenum">
              <a:rPr lang="en-US" altLang="en-US" sz="1200">
                <a:latin typeface="Tahoma" panose="020B0604030504040204" pitchFamily="34" charset="0"/>
              </a:rPr>
              <a:pPr/>
              <a:t>51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21859" name="Picture 7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38" y="893763"/>
            <a:ext cx="59420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680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19075"/>
            <a:ext cx="7772400" cy="908050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rgbClr val="00B050"/>
                </a:solidFill>
                <a:ea typeface="ＭＳ Ｐゴシック" charset="0"/>
                <a:cs typeface="+mj-cs"/>
              </a:rPr>
              <a:t>Graph abstraction: costs* </a:t>
            </a:r>
          </a:p>
        </p:txBody>
      </p:sp>
      <p:grpSp>
        <p:nvGrpSpPr>
          <p:cNvPr id="121861" name="Group 3"/>
          <p:cNvGrpSpPr>
            <a:grpSpLocks/>
          </p:cNvGrpSpPr>
          <p:nvPr/>
        </p:nvGrpSpPr>
        <p:grpSpPr bwMode="auto">
          <a:xfrm>
            <a:off x="920750" y="1495425"/>
            <a:ext cx="3571875" cy="2236788"/>
            <a:chOff x="3162" y="1071"/>
            <a:chExt cx="2250" cy="1409"/>
          </a:xfrm>
        </p:grpSpPr>
        <p:sp>
          <p:nvSpPr>
            <p:cNvPr id="121865" name="Freeform 4"/>
            <p:cNvSpPr>
              <a:spLocks/>
            </p:cNvSpPr>
            <p:nvPr/>
          </p:nvSpPr>
          <p:spPr bwMode="auto">
            <a:xfrm>
              <a:off x="3162" y="1071"/>
              <a:ext cx="2250" cy="1409"/>
            </a:xfrm>
            <a:custGeom>
              <a:avLst/>
              <a:gdLst>
                <a:gd name="T0" fmla="*/ 0 w 2250"/>
                <a:gd name="T1" fmla="*/ 624 h 1409"/>
                <a:gd name="T2" fmla="*/ 219 w 2250"/>
                <a:gd name="T3" fmla="*/ 321 h 1409"/>
                <a:gd name="T4" fmla="*/ 529 w 2250"/>
                <a:gd name="T5" fmla="*/ 35 h 1409"/>
                <a:gd name="T6" fmla="*/ 1551 w 2250"/>
                <a:gd name="T7" fmla="*/ 111 h 1409"/>
                <a:gd name="T8" fmla="*/ 1968 w 2250"/>
                <a:gd name="T9" fmla="*/ 483 h 1409"/>
                <a:gd name="T10" fmla="*/ 2199 w 2250"/>
                <a:gd name="T11" fmla="*/ 906 h 1409"/>
                <a:gd name="T12" fmla="*/ 1659 w 2250"/>
                <a:gd name="T13" fmla="*/ 1314 h 1409"/>
                <a:gd name="T14" fmla="*/ 993 w 2250"/>
                <a:gd name="T15" fmla="*/ 1386 h 1409"/>
                <a:gd name="T16" fmla="*/ 465 w 2250"/>
                <a:gd name="T17" fmla="*/ 1356 h 1409"/>
                <a:gd name="T18" fmla="*/ 102 w 2250"/>
                <a:gd name="T19" fmla="*/ 1068 h 1409"/>
                <a:gd name="T20" fmla="*/ 0 w 2250"/>
                <a:gd name="T21" fmla="*/ 624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6" name="Freeform 5"/>
            <p:cNvSpPr>
              <a:spLocks/>
            </p:cNvSpPr>
            <p:nvPr/>
          </p:nvSpPr>
          <p:spPr bwMode="auto">
            <a:xfrm>
              <a:off x="3498" y="1620"/>
              <a:ext cx="342" cy="186"/>
            </a:xfrm>
            <a:custGeom>
              <a:avLst/>
              <a:gdLst>
                <a:gd name="T0" fmla="*/ 0 w 342"/>
                <a:gd name="T1" fmla="*/ 186 h 186"/>
                <a:gd name="T2" fmla="*/ 342 w 342"/>
                <a:gd name="T3" fmla="*/ 0 h 186"/>
                <a:gd name="T4" fmla="*/ 0 60000 65536"/>
                <a:gd name="T5" fmla="*/ 0 60000 65536"/>
                <a:gd name="T6" fmla="*/ 0 w 342"/>
                <a:gd name="T7" fmla="*/ 0 h 186"/>
                <a:gd name="T8" fmla="*/ 342 w 342"/>
                <a:gd name="T9" fmla="*/ 186 h 18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42" h="186">
                  <a:moveTo>
                    <a:pt x="0" y="186"/>
                  </a:moveTo>
                  <a:lnTo>
                    <a:pt x="342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7" name="Oval 6"/>
            <p:cNvSpPr>
              <a:spLocks noChangeArrowheads="1"/>
            </p:cNvSpPr>
            <p:nvPr/>
          </p:nvSpPr>
          <p:spPr bwMode="auto">
            <a:xfrm>
              <a:off x="3238" y="186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68" name="Line 7"/>
            <p:cNvSpPr>
              <a:spLocks noChangeShapeType="1"/>
            </p:cNvSpPr>
            <p:nvPr/>
          </p:nvSpPr>
          <p:spPr bwMode="auto">
            <a:xfrm>
              <a:off x="3238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69" name="Line 8"/>
            <p:cNvSpPr>
              <a:spLocks noChangeShapeType="1"/>
            </p:cNvSpPr>
            <p:nvPr/>
          </p:nvSpPr>
          <p:spPr bwMode="auto">
            <a:xfrm>
              <a:off x="3551" y="185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0" name="Rectangle 9"/>
            <p:cNvSpPr>
              <a:spLocks noChangeArrowheads="1"/>
            </p:cNvSpPr>
            <p:nvPr/>
          </p:nvSpPr>
          <p:spPr bwMode="auto">
            <a:xfrm>
              <a:off x="3238" y="185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1871" name="Oval 10"/>
            <p:cNvSpPr>
              <a:spLocks noChangeArrowheads="1"/>
            </p:cNvSpPr>
            <p:nvPr/>
          </p:nvSpPr>
          <p:spPr bwMode="auto">
            <a:xfrm>
              <a:off x="3235" y="179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72" name="Oval 11"/>
            <p:cNvSpPr>
              <a:spLocks noChangeArrowheads="1"/>
            </p:cNvSpPr>
            <p:nvPr/>
          </p:nvSpPr>
          <p:spPr bwMode="auto">
            <a:xfrm>
              <a:off x="3712" y="224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73" name="Line 12"/>
            <p:cNvSpPr>
              <a:spLocks noChangeShapeType="1"/>
            </p:cNvSpPr>
            <p:nvPr/>
          </p:nvSpPr>
          <p:spPr bwMode="auto">
            <a:xfrm>
              <a:off x="3712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4" name="Line 13"/>
            <p:cNvSpPr>
              <a:spLocks noChangeShapeType="1"/>
            </p:cNvSpPr>
            <p:nvPr/>
          </p:nvSpPr>
          <p:spPr bwMode="auto">
            <a:xfrm>
              <a:off x="4025" y="224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5" name="Rectangle 14"/>
            <p:cNvSpPr>
              <a:spLocks noChangeArrowheads="1"/>
            </p:cNvSpPr>
            <p:nvPr/>
          </p:nvSpPr>
          <p:spPr bwMode="auto">
            <a:xfrm>
              <a:off x="3712" y="224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1876" name="Oval 15"/>
            <p:cNvSpPr>
              <a:spLocks noChangeArrowheads="1"/>
            </p:cNvSpPr>
            <p:nvPr/>
          </p:nvSpPr>
          <p:spPr bwMode="auto">
            <a:xfrm>
              <a:off x="3709" y="218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77" name="Oval 16"/>
            <p:cNvSpPr>
              <a:spLocks noChangeArrowheads="1"/>
            </p:cNvSpPr>
            <p:nvPr/>
          </p:nvSpPr>
          <p:spPr bwMode="auto">
            <a:xfrm>
              <a:off x="3708" y="1559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78" name="Line 17"/>
            <p:cNvSpPr>
              <a:spLocks noChangeShapeType="1"/>
            </p:cNvSpPr>
            <p:nvPr/>
          </p:nvSpPr>
          <p:spPr bwMode="auto">
            <a:xfrm>
              <a:off x="3708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79" name="Line 18"/>
            <p:cNvSpPr>
              <a:spLocks noChangeShapeType="1"/>
            </p:cNvSpPr>
            <p:nvPr/>
          </p:nvSpPr>
          <p:spPr bwMode="auto">
            <a:xfrm>
              <a:off x="4021" y="1552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0" name="Rectangle 19"/>
            <p:cNvSpPr>
              <a:spLocks noChangeArrowheads="1"/>
            </p:cNvSpPr>
            <p:nvPr/>
          </p:nvSpPr>
          <p:spPr bwMode="auto">
            <a:xfrm>
              <a:off x="3708" y="1552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1881" name="Oval 20"/>
            <p:cNvSpPr>
              <a:spLocks noChangeArrowheads="1"/>
            </p:cNvSpPr>
            <p:nvPr/>
          </p:nvSpPr>
          <p:spPr bwMode="auto">
            <a:xfrm>
              <a:off x="3705" y="1493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82" name="Oval 21"/>
            <p:cNvSpPr>
              <a:spLocks noChangeArrowheads="1"/>
            </p:cNvSpPr>
            <p:nvPr/>
          </p:nvSpPr>
          <p:spPr bwMode="auto">
            <a:xfrm>
              <a:off x="4391" y="1555"/>
              <a:ext cx="312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83" name="Line 22"/>
            <p:cNvSpPr>
              <a:spLocks noChangeShapeType="1"/>
            </p:cNvSpPr>
            <p:nvPr/>
          </p:nvSpPr>
          <p:spPr bwMode="auto">
            <a:xfrm>
              <a:off x="4391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4" name="Line 23"/>
            <p:cNvSpPr>
              <a:spLocks noChangeShapeType="1"/>
            </p:cNvSpPr>
            <p:nvPr/>
          </p:nvSpPr>
          <p:spPr bwMode="auto">
            <a:xfrm>
              <a:off x="4703" y="154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5" name="Rectangle 24"/>
            <p:cNvSpPr>
              <a:spLocks noChangeArrowheads="1"/>
            </p:cNvSpPr>
            <p:nvPr/>
          </p:nvSpPr>
          <p:spPr bwMode="auto">
            <a:xfrm>
              <a:off x="4391" y="1548"/>
              <a:ext cx="309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1886" name="Oval 25"/>
            <p:cNvSpPr>
              <a:spLocks noChangeArrowheads="1"/>
            </p:cNvSpPr>
            <p:nvPr/>
          </p:nvSpPr>
          <p:spPr bwMode="auto">
            <a:xfrm>
              <a:off x="4394" y="1492"/>
              <a:ext cx="312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87" name="Oval 26"/>
            <p:cNvSpPr>
              <a:spLocks noChangeArrowheads="1"/>
            </p:cNvSpPr>
            <p:nvPr/>
          </p:nvSpPr>
          <p:spPr bwMode="auto">
            <a:xfrm>
              <a:off x="4401" y="224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88" name="Line 27"/>
            <p:cNvSpPr>
              <a:spLocks noChangeShapeType="1"/>
            </p:cNvSpPr>
            <p:nvPr/>
          </p:nvSpPr>
          <p:spPr bwMode="auto">
            <a:xfrm>
              <a:off x="4401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89" name="Line 28"/>
            <p:cNvSpPr>
              <a:spLocks noChangeShapeType="1"/>
            </p:cNvSpPr>
            <p:nvPr/>
          </p:nvSpPr>
          <p:spPr bwMode="auto">
            <a:xfrm>
              <a:off x="4714" y="223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0" name="Rectangle 29"/>
            <p:cNvSpPr>
              <a:spLocks noChangeArrowheads="1"/>
            </p:cNvSpPr>
            <p:nvPr/>
          </p:nvSpPr>
          <p:spPr bwMode="auto">
            <a:xfrm>
              <a:off x="4401" y="223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1891" name="Oval 30"/>
            <p:cNvSpPr>
              <a:spLocks noChangeArrowheads="1"/>
            </p:cNvSpPr>
            <p:nvPr/>
          </p:nvSpPr>
          <p:spPr bwMode="auto">
            <a:xfrm>
              <a:off x="4398" y="218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92" name="Oval 31"/>
            <p:cNvSpPr>
              <a:spLocks noChangeArrowheads="1"/>
            </p:cNvSpPr>
            <p:nvPr/>
          </p:nvSpPr>
          <p:spPr bwMode="auto">
            <a:xfrm>
              <a:off x="4966" y="1905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93" name="Line 32"/>
            <p:cNvSpPr>
              <a:spLocks noChangeShapeType="1"/>
            </p:cNvSpPr>
            <p:nvPr/>
          </p:nvSpPr>
          <p:spPr bwMode="auto">
            <a:xfrm>
              <a:off x="4966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4" name="Line 33"/>
            <p:cNvSpPr>
              <a:spLocks noChangeShapeType="1"/>
            </p:cNvSpPr>
            <p:nvPr/>
          </p:nvSpPr>
          <p:spPr bwMode="auto">
            <a:xfrm>
              <a:off x="5279" y="1898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5" name="Rectangle 34"/>
            <p:cNvSpPr>
              <a:spLocks noChangeArrowheads="1"/>
            </p:cNvSpPr>
            <p:nvPr/>
          </p:nvSpPr>
          <p:spPr bwMode="auto">
            <a:xfrm>
              <a:off x="4966" y="1898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21896" name="Oval 35"/>
            <p:cNvSpPr>
              <a:spLocks noChangeArrowheads="1"/>
            </p:cNvSpPr>
            <p:nvPr/>
          </p:nvSpPr>
          <p:spPr bwMode="auto">
            <a:xfrm>
              <a:off x="4963" y="1839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21897" name="Freeform 36"/>
            <p:cNvSpPr>
              <a:spLocks/>
            </p:cNvSpPr>
            <p:nvPr/>
          </p:nvSpPr>
          <p:spPr bwMode="auto">
            <a:xfrm>
              <a:off x="4557" y="1647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8" name="Freeform 37"/>
            <p:cNvSpPr>
              <a:spLocks/>
            </p:cNvSpPr>
            <p:nvPr/>
          </p:nvSpPr>
          <p:spPr bwMode="auto">
            <a:xfrm>
              <a:off x="3864" y="1653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899" name="Freeform 38"/>
            <p:cNvSpPr>
              <a:spLocks/>
            </p:cNvSpPr>
            <p:nvPr/>
          </p:nvSpPr>
          <p:spPr bwMode="auto">
            <a:xfrm>
              <a:off x="4029" y="1638"/>
              <a:ext cx="504" cy="600"/>
            </a:xfrm>
            <a:custGeom>
              <a:avLst/>
              <a:gdLst>
                <a:gd name="T0" fmla="*/ 0 w 378"/>
                <a:gd name="T1" fmla="*/ 11993521 h 174"/>
                <a:gd name="T2" fmla="*/ 5035 w 378"/>
                <a:gd name="T3" fmla="*/ 0 h 174"/>
                <a:gd name="T4" fmla="*/ 0 60000 65536"/>
                <a:gd name="T5" fmla="*/ 0 60000 65536"/>
                <a:gd name="T6" fmla="*/ 0 w 378"/>
                <a:gd name="T7" fmla="*/ 0 h 174"/>
                <a:gd name="T8" fmla="*/ 378 w 378"/>
                <a:gd name="T9" fmla="*/ 174 h 17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78" h="174">
                  <a:moveTo>
                    <a:pt x="0" y="174"/>
                  </a:moveTo>
                  <a:lnTo>
                    <a:pt x="378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0" name="Freeform 39"/>
            <p:cNvSpPr>
              <a:spLocks/>
            </p:cNvSpPr>
            <p:nvPr/>
          </p:nvSpPr>
          <p:spPr bwMode="auto">
            <a:xfrm>
              <a:off x="4716" y="1986"/>
              <a:ext cx="366" cy="270"/>
            </a:xfrm>
            <a:custGeom>
              <a:avLst/>
              <a:gdLst>
                <a:gd name="T0" fmla="*/ 0 w 366"/>
                <a:gd name="T1" fmla="*/ 270 h 270"/>
                <a:gd name="T2" fmla="*/ 366 w 366"/>
                <a:gd name="T3" fmla="*/ 0 h 270"/>
                <a:gd name="T4" fmla="*/ 0 60000 65536"/>
                <a:gd name="T5" fmla="*/ 0 60000 65536"/>
                <a:gd name="T6" fmla="*/ 0 w 366"/>
                <a:gd name="T7" fmla="*/ 0 h 270"/>
                <a:gd name="T8" fmla="*/ 366 w 366"/>
                <a:gd name="T9" fmla="*/ 270 h 27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270">
                  <a:moveTo>
                    <a:pt x="0" y="270"/>
                  </a:moveTo>
                  <a:lnTo>
                    <a:pt x="366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1" name="Freeform 40"/>
            <p:cNvSpPr>
              <a:spLocks/>
            </p:cNvSpPr>
            <p:nvPr/>
          </p:nvSpPr>
          <p:spPr bwMode="auto">
            <a:xfrm>
              <a:off x="4035" y="226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2" name="Freeform 41"/>
            <p:cNvSpPr>
              <a:spLocks/>
            </p:cNvSpPr>
            <p:nvPr/>
          </p:nvSpPr>
          <p:spPr bwMode="auto">
            <a:xfrm>
              <a:off x="3444" y="1944"/>
              <a:ext cx="276" cy="264"/>
            </a:xfrm>
            <a:custGeom>
              <a:avLst/>
              <a:gdLst>
                <a:gd name="T0" fmla="*/ 276 w 276"/>
                <a:gd name="T1" fmla="*/ 264 h 264"/>
                <a:gd name="T2" fmla="*/ 0 w 276"/>
                <a:gd name="T3" fmla="*/ 0 h 264"/>
                <a:gd name="T4" fmla="*/ 0 60000 65536"/>
                <a:gd name="T5" fmla="*/ 0 60000 65536"/>
                <a:gd name="T6" fmla="*/ 0 w 276"/>
                <a:gd name="T7" fmla="*/ 0 h 264"/>
                <a:gd name="T8" fmla="*/ 276 w 276"/>
                <a:gd name="T9" fmla="*/ 264 h 26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76" h="264">
                  <a:moveTo>
                    <a:pt x="276" y="264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3" name="Freeform 42"/>
            <p:cNvSpPr>
              <a:spLocks/>
            </p:cNvSpPr>
            <p:nvPr/>
          </p:nvSpPr>
          <p:spPr bwMode="auto">
            <a:xfrm>
              <a:off x="4029" y="1578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4" name="Freeform 43"/>
            <p:cNvSpPr>
              <a:spLocks/>
            </p:cNvSpPr>
            <p:nvPr/>
          </p:nvSpPr>
          <p:spPr bwMode="auto">
            <a:xfrm>
              <a:off x="4704" y="1575"/>
              <a:ext cx="396" cy="267"/>
            </a:xfrm>
            <a:custGeom>
              <a:avLst/>
              <a:gdLst>
                <a:gd name="T0" fmla="*/ 396 w 396"/>
                <a:gd name="T1" fmla="*/ 267 h 267"/>
                <a:gd name="T2" fmla="*/ 0 w 396"/>
                <a:gd name="T3" fmla="*/ 0 h 267"/>
                <a:gd name="T4" fmla="*/ 0 60000 65536"/>
                <a:gd name="T5" fmla="*/ 0 60000 65536"/>
                <a:gd name="T6" fmla="*/ 0 w 396"/>
                <a:gd name="T7" fmla="*/ 0 h 267"/>
                <a:gd name="T8" fmla="*/ 396 w 396"/>
                <a:gd name="T9" fmla="*/ 267 h 26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96" h="267">
                  <a:moveTo>
                    <a:pt x="396" y="267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1905" name="Freeform 44"/>
            <p:cNvSpPr>
              <a:spLocks/>
            </p:cNvSpPr>
            <p:nvPr/>
          </p:nvSpPr>
          <p:spPr bwMode="auto">
            <a:xfrm>
              <a:off x="3387" y="1146"/>
              <a:ext cx="1110" cy="645"/>
            </a:xfrm>
            <a:custGeom>
              <a:avLst/>
              <a:gdLst>
                <a:gd name="T0" fmla="*/ 1110 w 1110"/>
                <a:gd name="T1" fmla="*/ 342 h 645"/>
                <a:gd name="T2" fmla="*/ 0 w 1110"/>
                <a:gd name="T3" fmla="*/ 645 h 645"/>
                <a:gd name="T4" fmla="*/ 0 60000 65536"/>
                <a:gd name="T5" fmla="*/ 0 60000 65536"/>
                <a:gd name="T6" fmla="*/ 0 w 1110"/>
                <a:gd name="T7" fmla="*/ 0 h 645"/>
                <a:gd name="T8" fmla="*/ 1110 w 1110"/>
                <a:gd name="T9" fmla="*/ 645 h 6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110" h="645">
                  <a:moveTo>
                    <a:pt x="1110" y="342"/>
                  </a:moveTo>
                  <a:cubicBezTo>
                    <a:pt x="1104" y="0"/>
                    <a:pt x="21" y="63"/>
                    <a:pt x="0" y="645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1906" name="Group 45"/>
            <p:cNvGrpSpPr>
              <a:grpSpLocks/>
            </p:cNvGrpSpPr>
            <p:nvPr/>
          </p:nvGrpSpPr>
          <p:grpSpPr bwMode="auto">
            <a:xfrm>
              <a:off x="3287" y="1744"/>
              <a:ext cx="205" cy="250"/>
              <a:chOff x="2954" y="2425"/>
              <a:chExt cx="208" cy="250"/>
            </a:xfrm>
          </p:grpSpPr>
          <p:sp>
            <p:nvSpPr>
              <p:cNvPr id="121932" name="Rectangle 46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1933" name="Text Box 47"/>
              <p:cNvSpPr txBox="1">
                <a:spLocks noChangeArrowheads="1"/>
              </p:cNvSpPr>
              <p:nvPr/>
            </p:nvSpPr>
            <p:spPr bwMode="auto">
              <a:xfrm>
                <a:off x="2954" y="2425"/>
                <a:ext cx="208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u</a:t>
                </a:r>
                <a:endParaRPr lang="en-US" altLang="en-US"/>
              </a:p>
            </p:txBody>
          </p:sp>
        </p:grpSp>
        <p:grpSp>
          <p:nvGrpSpPr>
            <p:cNvPr id="121907" name="Group 48"/>
            <p:cNvGrpSpPr>
              <a:grpSpLocks/>
            </p:cNvGrpSpPr>
            <p:nvPr/>
          </p:nvGrpSpPr>
          <p:grpSpPr bwMode="auto">
            <a:xfrm>
              <a:off x="4461" y="2128"/>
              <a:ext cx="196" cy="250"/>
              <a:chOff x="2958" y="2425"/>
              <a:chExt cx="199" cy="250"/>
            </a:xfrm>
          </p:grpSpPr>
          <p:sp>
            <p:nvSpPr>
              <p:cNvPr id="121930" name="Rectangle 4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1931" name="Text Box 50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y</a:t>
                </a:r>
                <a:endParaRPr lang="en-US" altLang="en-US"/>
              </a:p>
            </p:txBody>
          </p:sp>
        </p:grpSp>
        <p:grpSp>
          <p:nvGrpSpPr>
            <p:cNvPr id="121908" name="Group 51"/>
            <p:cNvGrpSpPr>
              <a:grpSpLocks/>
            </p:cNvGrpSpPr>
            <p:nvPr/>
          </p:nvGrpSpPr>
          <p:grpSpPr bwMode="auto">
            <a:xfrm>
              <a:off x="3772" y="2095"/>
              <a:ext cx="212" cy="288"/>
              <a:chOff x="2951" y="2395"/>
              <a:chExt cx="213" cy="288"/>
            </a:xfrm>
          </p:grpSpPr>
          <p:sp>
            <p:nvSpPr>
              <p:cNvPr id="121928" name="Rectangle 52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1929" name="Text Box 53"/>
              <p:cNvSpPr txBox="1">
                <a:spLocks noChangeArrowheads="1"/>
              </p:cNvSpPr>
              <p:nvPr/>
            </p:nvSpPr>
            <p:spPr bwMode="auto">
              <a:xfrm>
                <a:off x="2951" y="2395"/>
                <a:ext cx="213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/>
                  <a:t>x</a:t>
                </a:r>
              </a:p>
            </p:txBody>
          </p:sp>
        </p:grpSp>
        <p:grpSp>
          <p:nvGrpSpPr>
            <p:cNvPr id="121909" name="Group 54"/>
            <p:cNvGrpSpPr>
              <a:grpSpLocks/>
            </p:cNvGrpSpPr>
            <p:nvPr/>
          </p:nvGrpSpPr>
          <p:grpSpPr bwMode="auto">
            <a:xfrm>
              <a:off x="4438" y="1438"/>
              <a:ext cx="232" cy="250"/>
              <a:chOff x="2941" y="2425"/>
              <a:chExt cx="235" cy="250"/>
            </a:xfrm>
          </p:grpSpPr>
          <p:sp>
            <p:nvSpPr>
              <p:cNvPr id="121926" name="Rectangle 55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6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1927" name="Text Box 56"/>
              <p:cNvSpPr txBox="1">
                <a:spLocks noChangeArrowheads="1"/>
              </p:cNvSpPr>
              <p:nvPr/>
            </p:nvSpPr>
            <p:spPr bwMode="auto">
              <a:xfrm>
                <a:off x="2941" y="2425"/>
                <a:ext cx="235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w</a:t>
                </a:r>
                <a:endParaRPr lang="en-US" altLang="en-US"/>
              </a:p>
            </p:txBody>
          </p:sp>
        </p:grpSp>
        <p:grpSp>
          <p:nvGrpSpPr>
            <p:cNvPr id="121910" name="Group 57"/>
            <p:cNvGrpSpPr>
              <a:grpSpLocks/>
            </p:cNvGrpSpPr>
            <p:nvPr/>
          </p:nvGrpSpPr>
          <p:grpSpPr bwMode="auto">
            <a:xfrm>
              <a:off x="3771" y="1438"/>
              <a:ext cx="196" cy="250"/>
              <a:chOff x="2958" y="2425"/>
              <a:chExt cx="199" cy="250"/>
            </a:xfrm>
          </p:grpSpPr>
          <p:sp>
            <p:nvSpPr>
              <p:cNvPr id="121924" name="Rectangle 58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1925" name="Text Box 59"/>
              <p:cNvSpPr txBox="1">
                <a:spLocks noChangeArrowheads="1"/>
              </p:cNvSpPr>
              <p:nvPr/>
            </p:nvSpPr>
            <p:spPr bwMode="auto">
              <a:xfrm>
                <a:off x="2958" y="2425"/>
                <a:ext cx="199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v</a:t>
                </a:r>
                <a:endParaRPr lang="en-US" altLang="en-US"/>
              </a:p>
            </p:txBody>
          </p:sp>
        </p:grpSp>
        <p:grpSp>
          <p:nvGrpSpPr>
            <p:cNvPr id="121911" name="Group 60"/>
            <p:cNvGrpSpPr>
              <a:grpSpLocks/>
            </p:cNvGrpSpPr>
            <p:nvPr/>
          </p:nvGrpSpPr>
          <p:grpSpPr bwMode="auto">
            <a:xfrm>
              <a:off x="5025" y="1756"/>
              <a:ext cx="212" cy="288"/>
              <a:chOff x="2949" y="2395"/>
              <a:chExt cx="214" cy="288"/>
            </a:xfrm>
          </p:grpSpPr>
          <p:sp>
            <p:nvSpPr>
              <p:cNvPr id="121922" name="Rectangle 61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21923" name="Text Box 62"/>
              <p:cNvSpPr txBox="1">
                <a:spLocks noChangeArrowheads="1"/>
              </p:cNvSpPr>
              <p:nvPr/>
            </p:nvSpPr>
            <p:spPr bwMode="auto">
              <a:xfrm>
                <a:off x="2949" y="2395"/>
                <a:ext cx="214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/>
                  <a:t>z</a:t>
                </a:r>
              </a:p>
            </p:txBody>
          </p:sp>
        </p:grpSp>
        <p:sp>
          <p:nvSpPr>
            <p:cNvPr id="121912" name="Text Box 63"/>
            <p:cNvSpPr txBox="1">
              <a:spLocks noChangeArrowheads="1"/>
            </p:cNvSpPr>
            <p:nvPr/>
          </p:nvSpPr>
          <p:spPr bwMode="auto">
            <a:xfrm>
              <a:off x="3493" y="1568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2</a:t>
              </a:r>
              <a:endParaRPr lang="en-US" altLang="en-US"/>
            </a:p>
          </p:txBody>
        </p:sp>
        <p:sp>
          <p:nvSpPr>
            <p:cNvPr id="121913" name="Text Box 64"/>
            <p:cNvSpPr txBox="1">
              <a:spLocks noChangeArrowheads="1"/>
            </p:cNvSpPr>
            <p:nvPr/>
          </p:nvSpPr>
          <p:spPr bwMode="auto">
            <a:xfrm>
              <a:off x="3841" y="1787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2</a:t>
              </a:r>
              <a:endParaRPr lang="en-US" altLang="en-US"/>
            </a:p>
          </p:txBody>
        </p:sp>
        <p:sp>
          <p:nvSpPr>
            <p:cNvPr id="121914" name="Text Box 65"/>
            <p:cNvSpPr txBox="1">
              <a:spLocks noChangeArrowheads="1"/>
            </p:cNvSpPr>
            <p:nvPr/>
          </p:nvSpPr>
          <p:spPr bwMode="auto">
            <a:xfrm>
              <a:off x="3406" y="200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1</a:t>
              </a:r>
              <a:endParaRPr lang="en-US" altLang="en-US"/>
            </a:p>
          </p:txBody>
        </p:sp>
        <p:sp>
          <p:nvSpPr>
            <p:cNvPr id="121915" name="Text Box 66"/>
            <p:cNvSpPr txBox="1">
              <a:spLocks noChangeArrowheads="1"/>
            </p:cNvSpPr>
            <p:nvPr/>
          </p:nvSpPr>
          <p:spPr bwMode="auto">
            <a:xfrm>
              <a:off x="4225" y="1880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3</a:t>
              </a:r>
              <a:endParaRPr lang="en-US" altLang="en-US"/>
            </a:p>
          </p:txBody>
        </p:sp>
        <p:sp>
          <p:nvSpPr>
            <p:cNvPr id="121916" name="Text Box 67"/>
            <p:cNvSpPr txBox="1">
              <a:spLocks noChangeArrowheads="1"/>
            </p:cNvSpPr>
            <p:nvPr/>
          </p:nvSpPr>
          <p:spPr bwMode="auto">
            <a:xfrm>
              <a:off x="4162" y="2234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1</a:t>
              </a:r>
              <a:endParaRPr lang="en-US" altLang="en-US"/>
            </a:p>
          </p:txBody>
        </p:sp>
        <p:sp>
          <p:nvSpPr>
            <p:cNvPr id="121917" name="Text Box 68"/>
            <p:cNvSpPr txBox="1">
              <a:spLocks noChangeArrowheads="1"/>
            </p:cNvSpPr>
            <p:nvPr/>
          </p:nvSpPr>
          <p:spPr bwMode="auto">
            <a:xfrm>
              <a:off x="4522" y="180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1</a:t>
              </a:r>
              <a:endParaRPr lang="en-US" altLang="en-US"/>
            </a:p>
          </p:txBody>
        </p:sp>
        <p:sp>
          <p:nvSpPr>
            <p:cNvPr id="121918" name="Text Box 69"/>
            <p:cNvSpPr txBox="1">
              <a:spLocks noChangeArrowheads="1"/>
            </p:cNvSpPr>
            <p:nvPr/>
          </p:nvSpPr>
          <p:spPr bwMode="auto">
            <a:xfrm>
              <a:off x="4882" y="2069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2</a:t>
              </a:r>
              <a:endParaRPr lang="en-US" altLang="en-US"/>
            </a:p>
          </p:txBody>
        </p:sp>
        <p:sp>
          <p:nvSpPr>
            <p:cNvPr id="121919" name="Text Box 70"/>
            <p:cNvSpPr txBox="1">
              <a:spLocks noChangeArrowheads="1"/>
            </p:cNvSpPr>
            <p:nvPr/>
          </p:nvSpPr>
          <p:spPr bwMode="auto">
            <a:xfrm>
              <a:off x="4855" y="153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5</a:t>
              </a:r>
              <a:endParaRPr lang="en-US" altLang="en-US"/>
            </a:p>
          </p:txBody>
        </p:sp>
        <p:sp>
          <p:nvSpPr>
            <p:cNvPr id="121920" name="Text Box 71"/>
            <p:cNvSpPr txBox="1">
              <a:spLocks noChangeArrowheads="1"/>
            </p:cNvSpPr>
            <p:nvPr/>
          </p:nvSpPr>
          <p:spPr bwMode="auto">
            <a:xfrm>
              <a:off x="4120" y="1382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3</a:t>
              </a:r>
              <a:endParaRPr lang="en-US" altLang="en-US"/>
            </a:p>
          </p:txBody>
        </p:sp>
        <p:sp>
          <p:nvSpPr>
            <p:cNvPr id="121921" name="Text Box 72"/>
            <p:cNvSpPr txBox="1">
              <a:spLocks noChangeArrowheads="1"/>
            </p:cNvSpPr>
            <p:nvPr/>
          </p:nvSpPr>
          <p:spPr bwMode="auto">
            <a:xfrm>
              <a:off x="3769" y="1115"/>
              <a:ext cx="19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800"/>
                <a:t>5</a:t>
              </a:r>
              <a:endParaRPr lang="en-US" altLang="en-US"/>
            </a:p>
          </p:txBody>
        </p:sp>
      </p:grpSp>
      <p:sp>
        <p:nvSpPr>
          <p:cNvPr id="121862" name="Text Box 73"/>
          <p:cNvSpPr txBox="1">
            <a:spLocks noChangeArrowheads="1"/>
          </p:cNvSpPr>
          <p:nvPr/>
        </p:nvSpPr>
        <p:spPr bwMode="auto">
          <a:xfrm>
            <a:off x="5265738" y="1689100"/>
            <a:ext cx="3575725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c(</a:t>
            </a:r>
            <a:r>
              <a:rPr lang="en-US" altLang="en-US" sz="1800" dirty="0" err="1"/>
              <a:t>x,x</a:t>
            </a:r>
            <a:r>
              <a:rPr lang="ja-JP" altLang="en-US" sz="1800" dirty="0"/>
              <a:t>’</a:t>
            </a:r>
            <a:r>
              <a:rPr lang="en-US" altLang="ja-JP" sz="1800" dirty="0"/>
              <a:t>) = cost of link (</a:t>
            </a:r>
            <a:r>
              <a:rPr lang="en-US" altLang="ja-JP" sz="1800" dirty="0" err="1"/>
              <a:t>x,x</a:t>
            </a:r>
            <a:r>
              <a:rPr lang="ja-JP" altLang="en-US" sz="1800" dirty="0"/>
              <a:t>’</a:t>
            </a:r>
            <a:r>
              <a:rPr lang="en-US" altLang="ja-JP" sz="1800" dirty="0"/>
              <a:t>)</a:t>
            </a:r>
          </a:p>
          <a:p>
            <a:r>
              <a:rPr lang="en-US" altLang="en-US" sz="1800" dirty="0"/>
              <a:t>      e.g., c(</a:t>
            </a:r>
            <a:r>
              <a:rPr lang="en-US" altLang="en-US" sz="1800" dirty="0" err="1"/>
              <a:t>w,z</a:t>
            </a:r>
            <a:r>
              <a:rPr lang="en-US" altLang="en-US" sz="1800" dirty="0"/>
              <a:t>) = 5</a:t>
            </a:r>
          </a:p>
          <a:p>
            <a:endParaRPr lang="en-US" altLang="en-US" sz="1800" dirty="0"/>
          </a:p>
          <a:p>
            <a:r>
              <a:rPr lang="en-US" altLang="en-US" sz="1800" dirty="0">
                <a:cs typeface="Arial" panose="020B0604020202020204" pitchFamily="34" charset="0"/>
              </a:rPr>
              <a:t>cost could always be 1, or </a:t>
            </a:r>
          </a:p>
          <a:p>
            <a:r>
              <a:rPr lang="en-US" altLang="en-US" sz="1800" u="sng" dirty="0">
                <a:cs typeface="Arial" panose="020B0604020202020204" pitchFamily="34" charset="0"/>
              </a:rPr>
              <a:t>inversely</a:t>
            </a:r>
            <a:r>
              <a:rPr lang="en-US" altLang="en-US" sz="1800" dirty="0">
                <a:cs typeface="Arial" panose="020B0604020202020204" pitchFamily="34" charset="0"/>
              </a:rPr>
              <a:t> related to bandwidth,</a:t>
            </a:r>
          </a:p>
          <a:p>
            <a:r>
              <a:rPr lang="en-US" altLang="en-US" sz="1800" dirty="0">
                <a:cs typeface="Arial" panose="020B0604020202020204" pitchFamily="34" charset="0"/>
              </a:rPr>
              <a:t>or </a:t>
            </a:r>
            <a:r>
              <a:rPr lang="en-US" altLang="en-US" sz="1800" strike="sngStrike" dirty="0">
                <a:solidFill>
                  <a:srgbClr val="FF0000"/>
                </a:solidFill>
                <a:cs typeface="Arial" panose="020B0604020202020204" pitchFamily="34" charset="0"/>
              </a:rPr>
              <a:t>inversely</a:t>
            </a:r>
            <a:r>
              <a:rPr lang="en-US" altLang="en-US" sz="1800" dirty="0">
                <a:cs typeface="Arial" panose="020B0604020202020204" pitchFamily="34" charset="0"/>
              </a:rPr>
              <a:t>**  </a:t>
            </a:r>
            <a:r>
              <a:rPr lang="en-US" altLang="en-US" sz="1800" dirty="0">
                <a:solidFill>
                  <a:srgbClr val="008000"/>
                </a:solidFill>
                <a:cs typeface="Arial" panose="020B0604020202020204" pitchFamily="34" charset="0"/>
              </a:rPr>
              <a:t>directly</a:t>
            </a:r>
            <a:r>
              <a:rPr lang="en-US" altLang="en-US" sz="1800" dirty="0">
                <a:cs typeface="Arial" panose="020B0604020202020204" pitchFamily="34" charset="0"/>
              </a:rPr>
              <a:t> related to Congestion  or Delay</a:t>
            </a:r>
          </a:p>
        </p:txBody>
      </p:sp>
      <p:sp>
        <p:nvSpPr>
          <p:cNvPr id="121863" name="Text Box 74"/>
          <p:cNvSpPr txBox="1">
            <a:spLocks noChangeArrowheads="1"/>
          </p:cNvSpPr>
          <p:nvPr/>
        </p:nvSpPr>
        <p:spPr bwMode="auto">
          <a:xfrm>
            <a:off x="287703" y="3860809"/>
            <a:ext cx="78347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dirty="0"/>
              <a:t>cost of path (x</a:t>
            </a:r>
            <a:r>
              <a:rPr lang="en-US" altLang="en-US" sz="1800" baseline="-25000" dirty="0"/>
              <a:t>1</a:t>
            </a:r>
            <a:r>
              <a:rPr lang="en-US" altLang="en-US" sz="1800" dirty="0"/>
              <a:t>, x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, x</a:t>
            </a:r>
            <a:r>
              <a:rPr lang="en-US" altLang="en-US" sz="1800" baseline="-25000" dirty="0"/>
              <a:t>3</a:t>
            </a:r>
            <a:r>
              <a:rPr lang="en-US" altLang="en-US" sz="1800" dirty="0"/>
              <a:t>,…, </a:t>
            </a:r>
            <a:r>
              <a:rPr lang="en-US" altLang="en-US" sz="1800" dirty="0" err="1"/>
              <a:t>x</a:t>
            </a:r>
            <a:r>
              <a:rPr lang="en-US" altLang="en-US" sz="1800" baseline="-25000" dirty="0" err="1"/>
              <a:t>p</a:t>
            </a:r>
            <a:r>
              <a:rPr lang="en-US" altLang="en-US" sz="1800" dirty="0"/>
              <a:t>) = c(x</a:t>
            </a:r>
            <a:r>
              <a:rPr lang="en-US" altLang="en-US" sz="1800" baseline="-25000" dirty="0"/>
              <a:t>1</a:t>
            </a:r>
            <a:r>
              <a:rPr lang="en-US" altLang="en-US" sz="1800" dirty="0"/>
              <a:t>,x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) + c(x</a:t>
            </a:r>
            <a:r>
              <a:rPr lang="en-US" altLang="en-US" sz="1800" baseline="-25000" dirty="0"/>
              <a:t>2</a:t>
            </a:r>
            <a:r>
              <a:rPr lang="en-US" altLang="en-US" sz="1800" dirty="0"/>
              <a:t>,x</a:t>
            </a:r>
            <a:r>
              <a:rPr lang="en-US" altLang="en-US" sz="1800" baseline="-25000" dirty="0"/>
              <a:t>3</a:t>
            </a:r>
            <a:r>
              <a:rPr lang="en-US" altLang="en-US" sz="1800" dirty="0"/>
              <a:t>) + … + c(x</a:t>
            </a:r>
            <a:r>
              <a:rPr lang="en-US" altLang="en-US" sz="1800" baseline="-25000" dirty="0"/>
              <a:t>p-1</a:t>
            </a:r>
            <a:r>
              <a:rPr lang="en-US" altLang="en-US" sz="1800" dirty="0"/>
              <a:t>,x</a:t>
            </a:r>
            <a:r>
              <a:rPr lang="en-US" altLang="en-US" sz="1800" baseline="-25000" dirty="0"/>
              <a:t>p</a:t>
            </a:r>
            <a:r>
              <a:rPr lang="en-US" altLang="en-US" sz="1800" dirty="0"/>
              <a:t>), </a:t>
            </a:r>
            <a:r>
              <a:rPr lang="en-US" altLang="en-US" sz="1800" b="1" dirty="0">
                <a:solidFill>
                  <a:srgbClr val="00B050"/>
                </a:solidFill>
              </a:rPr>
              <a:t>for delay.</a:t>
            </a:r>
          </a:p>
          <a:p>
            <a:endParaRPr lang="en-US" altLang="en-US" sz="1800" b="1" dirty="0">
              <a:solidFill>
                <a:srgbClr val="00B050"/>
              </a:solidFill>
            </a:endParaRPr>
          </a:p>
        </p:txBody>
      </p:sp>
      <p:sp>
        <p:nvSpPr>
          <p:cNvPr id="121864" name="Text Box 75"/>
          <p:cNvSpPr txBox="1">
            <a:spLocks noChangeArrowheads="1"/>
          </p:cNvSpPr>
          <p:nvPr/>
        </p:nvSpPr>
        <p:spPr bwMode="auto">
          <a:xfrm>
            <a:off x="51126" y="4423630"/>
            <a:ext cx="8762655" cy="1261884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800" i="1" dirty="0">
                <a:solidFill>
                  <a:srgbClr val="CC0000"/>
                </a:solidFill>
                <a:latin typeface="Gill Sans MT" panose="020B0502020104020203" pitchFamily="34" charset="0"/>
              </a:rPr>
              <a:t>key question:</a:t>
            </a:r>
            <a:r>
              <a:rPr lang="en-US" altLang="en-US" dirty="0">
                <a:latin typeface="Gill Sans MT" panose="020B0502020104020203" pitchFamily="34" charset="0"/>
              </a:rPr>
              <a:t> what is the least-cost path between u and z ?</a:t>
            </a:r>
          </a:p>
          <a:p>
            <a:r>
              <a:rPr lang="en-US" altLang="en-US" sz="2800" i="1" dirty="0">
                <a:solidFill>
                  <a:srgbClr val="CC0000"/>
                </a:solidFill>
                <a:latin typeface="Gill Sans MT" panose="020B0502020104020203" pitchFamily="34" charset="0"/>
              </a:rPr>
              <a:t>routing algorithm:</a:t>
            </a:r>
            <a:r>
              <a:rPr lang="en-US" altLang="en-US" dirty="0">
                <a:latin typeface="Gill Sans MT" panose="020B0502020104020203" pitchFamily="34" charset="0"/>
              </a:rPr>
              <a:t> algorithm that finds that least cost path</a:t>
            </a:r>
          </a:p>
          <a:p>
            <a:r>
              <a:rPr lang="en-US" altLang="en-US" sz="2000" dirty="0">
                <a:solidFill>
                  <a:srgbClr val="008000"/>
                </a:solidFill>
                <a:latin typeface="Gill Sans MT" panose="020B0502020104020203" pitchFamily="34" charset="0"/>
              </a:rPr>
              <a:t>Least Cost (U-Z) (Delay)= Cost (UXYZ)= 1+1+2= 4   (= LEAST delay of all paths)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452601" y="6216133"/>
            <a:ext cx="8032968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b="1" dirty="0">
                <a:solidFill>
                  <a:srgbClr val="008000"/>
                </a:solidFill>
              </a:rPr>
              <a:t>* Q: How is total cost of a path calculated for: BW , Loss or Hop-Count?</a:t>
            </a:r>
            <a:endParaRPr lang="ar-SA" b="1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37378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2288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ACEE285-9BB6-4C90-A13A-3F7B77F3A928}" type="slidenum">
              <a:rPr lang="en-US" altLang="en-US" sz="1200">
                <a:latin typeface="Tahoma" panose="020B0604030504040204" pitchFamily="34" charset="0"/>
              </a:rPr>
              <a:pPr/>
              <a:t>52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22883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3" y="801688"/>
            <a:ext cx="6856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88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463"/>
            <a:ext cx="8940800" cy="1143000"/>
          </a:xfrm>
        </p:spPr>
        <p:txBody>
          <a:bodyPr/>
          <a:lstStyle/>
          <a:p>
            <a:r>
              <a:rPr lang="en-US" altLang="en-US" sz="3600" dirty="0"/>
              <a:t>Routing algorithm (</a:t>
            </a:r>
            <a:r>
              <a:rPr lang="en-US" altLang="en-US" sz="3600" dirty="0">
                <a:solidFill>
                  <a:srgbClr val="00B050"/>
                </a:solidFill>
              </a:rPr>
              <a:t>protocols</a:t>
            </a:r>
            <a:r>
              <a:rPr lang="en-US" altLang="en-US" sz="3600" dirty="0"/>
              <a:t>) classification*</a:t>
            </a:r>
            <a:endParaRPr lang="en-US" altLang="en-US" sz="4000" dirty="0"/>
          </a:p>
        </p:txBody>
      </p:sp>
      <p:sp>
        <p:nvSpPr>
          <p:cNvPr id="12288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2288" y="1371600"/>
            <a:ext cx="42164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</a:rPr>
              <a:t>Q: global or decentralized information?</a:t>
            </a:r>
          </a:p>
          <a:p>
            <a:pPr>
              <a:spcBef>
                <a:spcPct val="40000"/>
              </a:spcBef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</a:rPr>
              <a:t>global:</a:t>
            </a:r>
          </a:p>
          <a:p>
            <a:r>
              <a:rPr lang="en-US" altLang="en-US" sz="2400" dirty="0"/>
              <a:t>all routers have complete topology, link cost info</a:t>
            </a:r>
          </a:p>
          <a:p>
            <a:r>
              <a:rPr lang="ja-JP" altLang="en-US" sz="2400" strike="sngStrike" dirty="0">
                <a:solidFill>
                  <a:srgbClr val="000099"/>
                </a:solidFill>
              </a:rPr>
              <a:t>“</a:t>
            </a:r>
            <a:r>
              <a:rPr lang="en-US" altLang="ja-JP" sz="2400" strike="sngStrike" dirty="0">
                <a:solidFill>
                  <a:srgbClr val="000099"/>
                </a:solidFill>
              </a:rPr>
              <a:t>link state</a:t>
            </a:r>
            <a:r>
              <a:rPr lang="ja-JP" altLang="en-US" sz="2400" strike="sngStrike" dirty="0">
                <a:solidFill>
                  <a:srgbClr val="000099"/>
                </a:solidFill>
              </a:rPr>
              <a:t>”</a:t>
            </a:r>
            <a:r>
              <a:rPr lang="en-US" altLang="ja-JP" sz="2400" strike="sngStrike" dirty="0">
                <a:solidFill>
                  <a:srgbClr val="000099"/>
                </a:solidFill>
              </a:rPr>
              <a:t> algorithms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</a:rPr>
              <a:t>decentralized: </a:t>
            </a:r>
          </a:p>
          <a:p>
            <a:r>
              <a:rPr lang="en-US" altLang="en-US" sz="2400" dirty="0"/>
              <a:t>router knows physically-connected neighbors, link costs to neighbors</a:t>
            </a:r>
          </a:p>
          <a:p>
            <a:r>
              <a:rPr lang="en-US" altLang="en-US" sz="2400" dirty="0"/>
              <a:t>iterative process of computation, exchange of info with neighbors</a:t>
            </a:r>
          </a:p>
          <a:p>
            <a:r>
              <a:rPr lang="ja-JP" altLang="en-US" sz="2400" strike="sngStrike" dirty="0">
                <a:solidFill>
                  <a:srgbClr val="000099"/>
                </a:solidFill>
              </a:rPr>
              <a:t>“</a:t>
            </a:r>
            <a:r>
              <a:rPr lang="en-US" altLang="ja-JP" sz="2400" strike="sngStrike" dirty="0">
                <a:solidFill>
                  <a:srgbClr val="000099"/>
                </a:solidFill>
              </a:rPr>
              <a:t>distance vector</a:t>
            </a:r>
            <a:r>
              <a:rPr lang="ja-JP" altLang="en-US" sz="2400" strike="sngStrike" dirty="0">
                <a:solidFill>
                  <a:srgbClr val="000099"/>
                </a:solidFill>
              </a:rPr>
              <a:t>”</a:t>
            </a:r>
            <a:r>
              <a:rPr lang="en-US" altLang="ja-JP" sz="2400" strike="sngStrike" dirty="0">
                <a:solidFill>
                  <a:srgbClr val="000099"/>
                </a:solidFill>
              </a:rPr>
              <a:t> algorithms</a:t>
            </a:r>
            <a:endParaRPr lang="en-US" altLang="en-US" sz="2400" strike="sngStrike" dirty="0">
              <a:solidFill>
                <a:srgbClr val="000099"/>
              </a:solidFill>
            </a:endParaRPr>
          </a:p>
        </p:txBody>
      </p:sp>
      <p:sp>
        <p:nvSpPr>
          <p:cNvPr id="7783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838700" y="1347788"/>
            <a:ext cx="3810000" cy="46482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 dirty="0">
                <a:solidFill>
                  <a:srgbClr val="CC0000"/>
                </a:solidFill>
                <a:ea typeface="ＭＳ Ｐゴシック" charset="0"/>
                <a:cs typeface="+mn-cs"/>
              </a:rPr>
              <a:t>Q: static or dynamic?</a:t>
            </a:r>
          </a:p>
          <a:p>
            <a:pPr>
              <a:spcBef>
                <a:spcPct val="40000"/>
              </a:spcBef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ea typeface="ＭＳ Ｐゴシック" charset="0"/>
                <a:cs typeface="+mn-cs"/>
              </a:rPr>
              <a:t>static:</a:t>
            </a:r>
            <a:r>
              <a:rPr lang="en-US" sz="2400" dirty="0">
                <a:ea typeface="ＭＳ Ｐゴシック" charset="0"/>
                <a:cs typeface="+mn-cs"/>
              </a:rPr>
              <a:t> 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 dirty="0">
                <a:ea typeface="ＭＳ Ｐゴシック" charset="0"/>
                <a:cs typeface="+mn-cs"/>
              </a:rPr>
              <a:t>routes change slowly over time</a:t>
            </a:r>
          </a:p>
          <a:p>
            <a:pPr>
              <a:buFont typeface="Wingdings" charset="0"/>
              <a:buNone/>
              <a:defRPr/>
            </a:pPr>
            <a:r>
              <a:rPr lang="en-US" sz="2400" i="1" dirty="0">
                <a:solidFill>
                  <a:srgbClr val="CC0000"/>
                </a:solidFill>
                <a:ea typeface="ＭＳ Ｐゴシック" charset="0"/>
                <a:cs typeface="+mn-cs"/>
              </a:rPr>
              <a:t>dynamic: 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 dirty="0">
                <a:ea typeface="ＭＳ Ｐゴシック" charset="0"/>
                <a:cs typeface="+mn-cs"/>
              </a:rPr>
              <a:t>routes change more quickly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periodic update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in response to link cost changes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4161642" y="6350782"/>
            <a:ext cx="17272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solidFill>
                  <a:srgbClr val="00B050"/>
                </a:solidFill>
              </a:rPr>
              <a:t>*More  ( </a:t>
            </a:r>
            <a:r>
              <a:rPr lang="en-US" b="1" dirty="0">
                <a:solidFill>
                  <a:srgbClr val="00B050"/>
                </a:solidFill>
                <a:hlinkClick r:id="rId3" action="ppaction://hlinkpres?slideindex=1&amp;slidetitle="/>
              </a:rPr>
              <a:t>++ </a:t>
            </a:r>
            <a:r>
              <a:rPr lang="en-US" b="1" dirty="0">
                <a:solidFill>
                  <a:srgbClr val="00B050"/>
                </a:solidFill>
              </a:rPr>
              <a:t>)</a:t>
            </a:r>
            <a:endParaRPr lang="ar-SA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99312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43362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DA6918CA-4F61-4AE7-ABA2-67B9D4A29ECB}" type="slidenum">
              <a:rPr lang="en-US" altLang="en-US" sz="1200">
                <a:latin typeface="Tahoma" panose="020B0604030504040204" pitchFamily="34" charset="0"/>
              </a:rPr>
              <a:pPr/>
              <a:t>53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43363" name="Picture 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903288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6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41300"/>
            <a:ext cx="5164138" cy="885825"/>
          </a:xfrm>
        </p:spPr>
        <p:txBody>
          <a:bodyPr/>
          <a:lstStyle/>
          <a:p>
            <a:r>
              <a:rPr lang="en-US" altLang="en-US" sz="4000"/>
              <a:t>Hierarchical routing</a:t>
            </a:r>
            <a:endParaRPr lang="en-US" altLang="en-US"/>
          </a:p>
        </p:txBody>
      </p:sp>
      <p:sp>
        <p:nvSpPr>
          <p:cNvPr id="14336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3467100"/>
            <a:ext cx="3810000" cy="226695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CC0000"/>
                </a:solidFill>
              </a:rPr>
              <a:t>scale:</a:t>
            </a:r>
            <a:r>
              <a:rPr lang="en-US" altLang="en-US" dirty="0"/>
              <a:t> with 600 million destinations:</a:t>
            </a:r>
          </a:p>
          <a:p>
            <a:r>
              <a:rPr lang="en-US" altLang="en-US" sz="2400" dirty="0"/>
              <a:t>can</a:t>
            </a:r>
            <a:r>
              <a:rPr lang="ja-JP" altLang="en-US" sz="2400" dirty="0"/>
              <a:t>’</a:t>
            </a:r>
            <a:r>
              <a:rPr lang="en-US" altLang="ja-JP" sz="2400" dirty="0"/>
              <a:t>t store all </a:t>
            </a:r>
            <a:r>
              <a:rPr lang="en-US" altLang="ja-JP" sz="2400" dirty="0" err="1"/>
              <a:t>dest</a:t>
            </a:r>
            <a:r>
              <a:rPr lang="ja-JP" altLang="en-US" sz="2400" dirty="0"/>
              <a:t>’</a:t>
            </a:r>
            <a:r>
              <a:rPr lang="en-US" altLang="ja-JP" sz="2400" dirty="0"/>
              <a:t>s in routing tables!</a:t>
            </a:r>
          </a:p>
          <a:p>
            <a:r>
              <a:rPr lang="en-US" altLang="en-US" sz="2400" dirty="0"/>
              <a:t>routing table exchange would swamp links!</a:t>
            </a:r>
            <a:r>
              <a:rPr lang="en-US" altLang="en-US" dirty="0"/>
              <a:t> </a:t>
            </a:r>
          </a:p>
          <a:p>
            <a:endParaRPr lang="en-US" altLang="en-US" dirty="0"/>
          </a:p>
          <a:p>
            <a:endParaRPr lang="en-US" altLang="en-US" dirty="0"/>
          </a:p>
        </p:txBody>
      </p:sp>
      <p:sp>
        <p:nvSpPr>
          <p:cNvPr id="9831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48175" y="3467100"/>
            <a:ext cx="4019550" cy="2514600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administrative autonomy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ea typeface="ＭＳ Ｐゴシック" charset="0"/>
                <a:cs typeface="+mn-cs"/>
              </a:rPr>
              <a:t>internet = network of networks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ea typeface="ＭＳ Ｐゴシック" charset="0"/>
                <a:cs typeface="+mn-cs"/>
              </a:rPr>
              <a:t>each network admin may want to control routing in its own network</a:t>
            </a:r>
          </a:p>
        </p:txBody>
      </p:sp>
      <p:sp>
        <p:nvSpPr>
          <p:cNvPr id="143367" name="Rectangle 5"/>
          <p:cNvSpPr>
            <a:spLocks noChangeArrowheads="1"/>
          </p:cNvSpPr>
          <p:nvPr/>
        </p:nvSpPr>
        <p:spPr bwMode="auto">
          <a:xfrm>
            <a:off x="1449388" y="1274763"/>
            <a:ext cx="6543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800" dirty="0">
                <a:latin typeface="Gill Sans MT" panose="020B0502020104020203" pitchFamily="34" charset="0"/>
              </a:rPr>
              <a:t>our routing study thus far - idealization 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800" dirty="0">
                <a:latin typeface="Gill Sans MT" panose="020B0502020104020203" pitchFamily="34" charset="0"/>
              </a:rPr>
              <a:t>all routers identical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 sz="2800" dirty="0">
                <a:latin typeface="Gill Sans MT" panose="020B0502020104020203" pitchFamily="34" charset="0"/>
              </a:rPr>
              <a:t>network </a:t>
            </a:r>
            <a:r>
              <a:rPr lang="ja-JP" altLang="en-US" sz="2800" dirty="0">
                <a:latin typeface="Gill Sans MT" panose="020B0502020104020203" pitchFamily="34" charset="0"/>
              </a:rPr>
              <a:t>“</a:t>
            </a:r>
            <a:r>
              <a:rPr lang="en-US" altLang="ja-JP" sz="2800" dirty="0">
                <a:latin typeface="Gill Sans MT" panose="020B0502020104020203" pitchFamily="34" charset="0"/>
              </a:rPr>
              <a:t>flat</a:t>
            </a:r>
            <a:r>
              <a:rPr lang="ja-JP" altLang="en-US" sz="2800" dirty="0">
                <a:latin typeface="Gill Sans MT" panose="020B0502020104020203" pitchFamily="34" charset="0"/>
              </a:rPr>
              <a:t>”</a:t>
            </a:r>
            <a:endParaRPr lang="en-US" altLang="ja-JP" sz="2800" dirty="0">
              <a:latin typeface="Gill Sans MT" panose="020B0502020104020203" pitchFamily="34" charset="0"/>
            </a:endParaRP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en-US" sz="2800" i="1" dirty="0">
                <a:latin typeface="Gill Sans MT" panose="020B0502020104020203" pitchFamily="34" charset="0"/>
              </a:rPr>
              <a:t>… not</a:t>
            </a:r>
            <a:r>
              <a:rPr lang="en-US" altLang="en-US" sz="2800" dirty="0">
                <a:latin typeface="Gill Sans MT" panose="020B0502020104020203" pitchFamily="34" charset="0"/>
              </a:rPr>
              <a:t> true in practice</a:t>
            </a:r>
          </a:p>
        </p:txBody>
      </p:sp>
      <p:sp>
        <p:nvSpPr>
          <p:cNvPr id="9" name="مربع نص 8"/>
          <p:cNvSpPr txBox="1"/>
          <p:nvPr/>
        </p:nvSpPr>
        <p:spPr>
          <a:xfrm>
            <a:off x="143823" y="3011837"/>
            <a:ext cx="354148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000" b="1" dirty="0">
                <a:solidFill>
                  <a:srgbClr val="00B050"/>
                </a:solidFill>
              </a:rPr>
              <a:t>*Why Hierarchical Routing?</a:t>
            </a:r>
            <a:endParaRPr lang="ar-SA" sz="20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5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4438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64DF41A4-7783-4A6E-B0B3-C2C550E4DA88}" type="slidenum">
              <a:rPr lang="en-US" altLang="en-US" sz="1200">
                <a:latin typeface="Tahoma" panose="020B0604030504040204" pitchFamily="34" charset="0"/>
              </a:rPr>
              <a:pPr/>
              <a:t>54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42925" y="1495425"/>
            <a:ext cx="4098348" cy="4210050"/>
          </a:xfrm>
        </p:spPr>
        <p:txBody>
          <a:bodyPr/>
          <a:lstStyle/>
          <a:p>
            <a:r>
              <a:rPr lang="en-US" altLang="en-US" dirty="0"/>
              <a:t>aggregate routers into regions,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altLang="ja-JP" dirty="0">
                <a:solidFill>
                  <a:srgbClr val="CC0000"/>
                </a:solidFill>
              </a:rPr>
              <a:t>autonomous systems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altLang="ja-JP" dirty="0">
                <a:solidFill>
                  <a:srgbClr val="CC0000"/>
                </a:solidFill>
              </a:rPr>
              <a:t> (AS)</a:t>
            </a:r>
          </a:p>
          <a:p>
            <a:pPr lvl="1"/>
            <a:r>
              <a:rPr lang="en-US" altLang="en-US" dirty="0"/>
              <a:t>routers in same AS run same routing protocol</a:t>
            </a:r>
          </a:p>
          <a:p>
            <a:pPr lvl="2"/>
            <a:r>
              <a:rPr lang="ja-JP" altLang="en-US" dirty="0">
                <a:solidFill>
                  <a:srgbClr val="CC0000"/>
                </a:solidFill>
              </a:rPr>
              <a:t>“</a:t>
            </a:r>
            <a:r>
              <a:rPr lang="en-US" altLang="ja-JP" dirty="0">
                <a:solidFill>
                  <a:srgbClr val="CC0000"/>
                </a:solidFill>
              </a:rPr>
              <a:t>intra-AS</a:t>
            </a:r>
            <a:r>
              <a:rPr lang="ja-JP" altLang="en-US" dirty="0">
                <a:solidFill>
                  <a:srgbClr val="CC0000"/>
                </a:solidFill>
              </a:rPr>
              <a:t>”</a:t>
            </a:r>
            <a:r>
              <a:rPr lang="en-US" altLang="ja-JP" dirty="0">
                <a:solidFill>
                  <a:srgbClr val="CC0000"/>
                </a:solidFill>
              </a:rPr>
              <a:t> routing</a:t>
            </a:r>
            <a:r>
              <a:rPr lang="en-US" altLang="ja-JP" dirty="0"/>
              <a:t> protocol</a:t>
            </a:r>
          </a:p>
          <a:p>
            <a:pPr lvl="2"/>
            <a:r>
              <a:rPr lang="en-US" altLang="en-US" dirty="0"/>
              <a:t>routers in different AS can run different intra-AS routing protocol</a:t>
            </a:r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929188" y="1500188"/>
            <a:ext cx="4000500" cy="46482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 dirty="0">
                <a:solidFill>
                  <a:srgbClr val="CC0000"/>
                </a:solidFill>
              </a:rPr>
              <a:t>gateway router:</a:t>
            </a:r>
          </a:p>
          <a:p>
            <a:r>
              <a:rPr lang="en-US" altLang="en-US" sz="2400" dirty="0"/>
              <a:t>at </a:t>
            </a:r>
            <a:r>
              <a:rPr lang="ja-JP" altLang="en-US" sz="2400" dirty="0"/>
              <a:t>“</a:t>
            </a:r>
            <a:r>
              <a:rPr lang="en-US" altLang="ja-JP" sz="2400" dirty="0"/>
              <a:t>edge</a:t>
            </a:r>
            <a:r>
              <a:rPr lang="ja-JP" altLang="en-US" sz="2400" dirty="0"/>
              <a:t>”</a:t>
            </a:r>
            <a:r>
              <a:rPr lang="en-US" altLang="ja-JP" sz="2400" dirty="0"/>
              <a:t> of its own AS</a:t>
            </a:r>
          </a:p>
          <a:p>
            <a:r>
              <a:rPr lang="en-US" altLang="en-US" sz="2400" dirty="0"/>
              <a:t>has  link to router in another AS</a:t>
            </a:r>
          </a:p>
          <a:p>
            <a:r>
              <a:rPr lang="en-US" altLang="en-US" sz="2400" dirty="0">
                <a:sym typeface="Wingdings" panose="05000000000000000000" pitchFamily="2" charset="2"/>
              </a:rPr>
              <a:t></a:t>
            </a:r>
            <a:r>
              <a:rPr lang="en-US" altLang="en-US" sz="2400" dirty="0">
                <a:solidFill>
                  <a:srgbClr val="008000"/>
                </a:solidFill>
                <a:sym typeface="Wingdings" panose="05000000000000000000" pitchFamily="2" charset="2"/>
              </a:rPr>
              <a:t>next slide</a:t>
            </a:r>
            <a:endParaRPr lang="en-US" altLang="en-US" sz="2400" dirty="0">
              <a:solidFill>
                <a:srgbClr val="008000"/>
              </a:solidFill>
            </a:endParaRPr>
          </a:p>
        </p:txBody>
      </p:sp>
      <p:pic>
        <p:nvPicPr>
          <p:cNvPr id="144389" name="Picture 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903288"/>
            <a:ext cx="45704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9335" name="Rectangle 7"/>
          <p:cNvSpPr>
            <a:spLocks noGrp="1" noChangeArrowheads="1"/>
          </p:cNvSpPr>
          <p:nvPr>
            <p:ph type="title"/>
          </p:nvPr>
        </p:nvSpPr>
        <p:spPr>
          <a:xfrm>
            <a:off x="533400" y="241300"/>
            <a:ext cx="5164138" cy="885825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Hierarchical routing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0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4541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F88E96A7-AE03-47A6-A79E-98784AA93FF6}" type="slidenum">
              <a:rPr lang="en-US" altLang="en-US" sz="1200">
                <a:latin typeface="Tahoma" panose="020B0604030504040204" pitchFamily="34" charset="0"/>
              </a:rPr>
              <a:pPr/>
              <a:t>55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grpSp>
        <p:nvGrpSpPr>
          <p:cNvPr id="145411" name="Group 2"/>
          <p:cNvGrpSpPr>
            <a:grpSpLocks/>
          </p:cNvGrpSpPr>
          <p:nvPr/>
        </p:nvGrpSpPr>
        <p:grpSpPr bwMode="auto">
          <a:xfrm>
            <a:off x="204788" y="1254125"/>
            <a:ext cx="6178550" cy="4376738"/>
            <a:chOff x="0" y="878"/>
            <a:chExt cx="4232" cy="2968"/>
          </a:xfrm>
        </p:grpSpPr>
        <p:sp>
          <p:nvSpPr>
            <p:cNvPr id="145415" name="Freeform 3"/>
            <p:cNvSpPr>
              <a:spLocks/>
            </p:cNvSpPr>
            <p:nvPr/>
          </p:nvSpPr>
          <p:spPr bwMode="auto">
            <a:xfrm>
              <a:off x="2621" y="1050"/>
              <a:ext cx="1611" cy="1025"/>
            </a:xfrm>
            <a:custGeom>
              <a:avLst/>
              <a:gdLst>
                <a:gd name="T0" fmla="*/ 1063 w 1162"/>
                <a:gd name="T1" fmla="*/ 49351 h 543"/>
                <a:gd name="T2" fmla="*/ 6960 w 1162"/>
                <a:gd name="T3" fmla="*/ 4162 h 543"/>
                <a:gd name="T4" fmla="*/ 17785 w 1162"/>
                <a:gd name="T5" fmla="*/ 23973 h 543"/>
                <a:gd name="T6" fmla="*/ 21649 w 1162"/>
                <a:gd name="T7" fmla="*/ 72662 h 543"/>
                <a:gd name="T8" fmla="*/ 19828 w 1162"/>
                <a:gd name="T9" fmla="*/ 137161 h 543"/>
                <a:gd name="T10" fmla="*/ 11083 w 1162"/>
                <a:gd name="T11" fmla="*/ 164591 h 543"/>
                <a:gd name="T12" fmla="*/ 1657 w 1162"/>
                <a:gd name="T13" fmla="*/ 133650 h 543"/>
                <a:gd name="T14" fmla="*/ 1063 w 1162"/>
                <a:gd name="T15" fmla="*/ 49351 h 54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62"/>
                <a:gd name="T25" fmla="*/ 0 h 543"/>
                <a:gd name="T26" fmla="*/ 1162 w 1162"/>
                <a:gd name="T27" fmla="*/ 543 h 54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62" h="543">
                  <a:moveTo>
                    <a:pt x="56" y="162"/>
                  </a:moveTo>
                  <a:cubicBezTo>
                    <a:pt x="115" y="100"/>
                    <a:pt x="221" y="28"/>
                    <a:pt x="368" y="14"/>
                  </a:cubicBezTo>
                  <a:cubicBezTo>
                    <a:pt x="515" y="0"/>
                    <a:pt x="811" y="42"/>
                    <a:pt x="940" y="79"/>
                  </a:cubicBezTo>
                  <a:cubicBezTo>
                    <a:pt x="1069" y="116"/>
                    <a:pt x="1126" y="177"/>
                    <a:pt x="1144" y="239"/>
                  </a:cubicBezTo>
                  <a:cubicBezTo>
                    <a:pt x="1162" y="301"/>
                    <a:pt x="1141" y="401"/>
                    <a:pt x="1048" y="451"/>
                  </a:cubicBezTo>
                  <a:cubicBezTo>
                    <a:pt x="955" y="501"/>
                    <a:pt x="746" y="543"/>
                    <a:pt x="586" y="541"/>
                  </a:cubicBezTo>
                  <a:cubicBezTo>
                    <a:pt x="426" y="539"/>
                    <a:pt x="176" y="502"/>
                    <a:pt x="88" y="439"/>
                  </a:cubicBezTo>
                  <a:cubicBezTo>
                    <a:pt x="0" y="376"/>
                    <a:pt x="63" y="220"/>
                    <a:pt x="56" y="162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6" name="Freeform 4"/>
            <p:cNvSpPr>
              <a:spLocks/>
            </p:cNvSpPr>
            <p:nvPr/>
          </p:nvSpPr>
          <p:spPr bwMode="auto">
            <a:xfrm>
              <a:off x="0" y="878"/>
              <a:ext cx="1255" cy="1016"/>
            </a:xfrm>
            <a:custGeom>
              <a:avLst/>
              <a:gdLst>
                <a:gd name="T0" fmla="*/ 134 w 1198"/>
                <a:gd name="T1" fmla="*/ 270558 h 451"/>
                <a:gd name="T2" fmla="*/ 273 w 1198"/>
                <a:gd name="T3" fmla="*/ 132828 h 451"/>
                <a:gd name="T4" fmla="*/ 679 w 1198"/>
                <a:gd name="T5" fmla="*/ 73044 h 451"/>
                <a:gd name="T6" fmla="*/ 1501 w 1198"/>
                <a:gd name="T7" fmla="*/ 37135 h 451"/>
                <a:gd name="T8" fmla="*/ 1796 w 1198"/>
                <a:gd name="T9" fmla="*/ 294460 h 451"/>
                <a:gd name="T10" fmla="*/ 1350 w 1198"/>
                <a:gd name="T11" fmla="*/ 616944 h 451"/>
                <a:gd name="T12" fmla="*/ 466 w 1198"/>
                <a:gd name="T13" fmla="*/ 634874 h 451"/>
                <a:gd name="T14" fmla="*/ 54 w 1198"/>
                <a:gd name="T15" fmla="*/ 503524 h 451"/>
                <a:gd name="T16" fmla="*/ 134 w 1198"/>
                <a:gd name="T17" fmla="*/ 270558 h 45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198"/>
                <a:gd name="T28" fmla="*/ 0 h 451"/>
                <a:gd name="T29" fmla="*/ 1198 w 1198"/>
                <a:gd name="T30" fmla="*/ 451 h 45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198" h="451">
                  <a:moveTo>
                    <a:pt x="88" y="181"/>
                  </a:moveTo>
                  <a:cubicBezTo>
                    <a:pt x="159" y="143"/>
                    <a:pt x="120" y="111"/>
                    <a:pt x="180" y="89"/>
                  </a:cubicBezTo>
                  <a:cubicBezTo>
                    <a:pt x="240" y="67"/>
                    <a:pt x="313" y="60"/>
                    <a:pt x="448" y="49"/>
                  </a:cubicBezTo>
                  <a:cubicBezTo>
                    <a:pt x="583" y="38"/>
                    <a:pt x="866" y="0"/>
                    <a:pt x="988" y="25"/>
                  </a:cubicBezTo>
                  <a:cubicBezTo>
                    <a:pt x="1110" y="50"/>
                    <a:pt x="1198" y="132"/>
                    <a:pt x="1181" y="197"/>
                  </a:cubicBezTo>
                  <a:cubicBezTo>
                    <a:pt x="1164" y="262"/>
                    <a:pt x="1034" y="375"/>
                    <a:pt x="889" y="413"/>
                  </a:cubicBezTo>
                  <a:cubicBezTo>
                    <a:pt x="744" y="451"/>
                    <a:pt x="449" y="438"/>
                    <a:pt x="307" y="425"/>
                  </a:cubicBezTo>
                  <a:cubicBezTo>
                    <a:pt x="165" y="412"/>
                    <a:pt x="72" y="378"/>
                    <a:pt x="36" y="337"/>
                  </a:cubicBezTo>
                  <a:cubicBezTo>
                    <a:pt x="0" y="296"/>
                    <a:pt x="77" y="213"/>
                    <a:pt x="88" y="18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7" name="Freeform 5"/>
            <p:cNvSpPr>
              <a:spLocks/>
            </p:cNvSpPr>
            <p:nvPr/>
          </p:nvSpPr>
          <p:spPr bwMode="auto">
            <a:xfrm>
              <a:off x="810" y="1611"/>
              <a:ext cx="2007" cy="792"/>
            </a:xfrm>
            <a:custGeom>
              <a:avLst/>
              <a:gdLst>
                <a:gd name="T0" fmla="*/ 1319 w 1583"/>
                <a:gd name="T1" fmla="*/ 862 h 682"/>
                <a:gd name="T2" fmla="*/ 3445 w 1583"/>
                <a:gd name="T3" fmla="*/ 285 h 682"/>
                <a:gd name="T4" fmla="*/ 6645 w 1583"/>
                <a:gd name="T5" fmla="*/ 77 h 682"/>
                <a:gd name="T6" fmla="*/ 9794 w 1583"/>
                <a:gd name="T7" fmla="*/ 744 h 682"/>
                <a:gd name="T8" fmla="*/ 13238 w 1583"/>
                <a:gd name="T9" fmla="*/ 1642 h 682"/>
                <a:gd name="T10" fmla="*/ 10773 w 1583"/>
                <a:gd name="T11" fmla="*/ 2476 h 682"/>
                <a:gd name="T12" fmla="*/ 5844 w 1583"/>
                <a:gd name="T13" fmla="*/ 2523 h 682"/>
                <a:gd name="T14" fmla="*/ 751 w 1583"/>
                <a:gd name="T15" fmla="*/ 2291 h 682"/>
                <a:gd name="T16" fmla="*/ 1319 w 1583"/>
                <a:gd name="T17" fmla="*/ 862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18" name="Oval 6"/>
            <p:cNvSpPr>
              <a:spLocks noChangeArrowheads="1"/>
            </p:cNvSpPr>
            <p:nvPr/>
          </p:nvSpPr>
          <p:spPr bwMode="auto">
            <a:xfrm>
              <a:off x="261" y="161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19" name="Line 7"/>
            <p:cNvSpPr>
              <a:spLocks noChangeShapeType="1"/>
            </p:cNvSpPr>
            <p:nvPr/>
          </p:nvSpPr>
          <p:spPr bwMode="auto">
            <a:xfrm>
              <a:off x="261" y="1603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0" name="Line 8"/>
            <p:cNvSpPr>
              <a:spLocks noChangeShapeType="1"/>
            </p:cNvSpPr>
            <p:nvPr/>
          </p:nvSpPr>
          <p:spPr bwMode="auto">
            <a:xfrm>
              <a:off x="574" y="1603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1" name="Rectangle 9"/>
            <p:cNvSpPr>
              <a:spLocks noChangeArrowheads="1"/>
            </p:cNvSpPr>
            <p:nvPr/>
          </p:nvSpPr>
          <p:spPr bwMode="auto">
            <a:xfrm>
              <a:off x="261" y="1603"/>
              <a:ext cx="310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5422" name="Oval 10"/>
            <p:cNvSpPr>
              <a:spLocks noChangeArrowheads="1"/>
            </p:cNvSpPr>
            <p:nvPr/>
          </p:nvSpPr>
          <p:spPr bwMode="auto">
            <a:xfrm>
              <a:off x="258" y="154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23" name="Rectangle 11"/>
            <p:cNvSpPr>
              <a:spLocks noChangeArrowheads="1"/>
            </p:cNvSpPr>
            <p:nvPr/>
          </p:nvSpPr>
          <p:spPr bwMode="auto">
            <a:xfrm>
              <a:off x="345" y="1557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24" name="Text Box 12"/>
            <p:cNvSpPr txBox="1">
              <a:spLocks noChangeArrowheads="1"/>
            </p:cNvSpPr>
            <p:nvPr/>
          </p:nvSpPr>
          <p:spPr bwMode="auto">
            <a:xfrm>
              <a:off x="259" y="1492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3b</a:t>
              </a:r>
              <a:endParaRPr lang="en-US" altLang="en-US"/>
            </a:p>
          </p:txBody>
        </p:sp>
        <p:sp>
          <p:nvSpPr>
            <p:cNvPr id="145425" name="Oval 13"/>
            <p:cNvSpPr>
              <a:spLocks noChangeArrowheads="1"/>
            </p:cNvSpPr>
            <p:nvPr/>
          </p:nvSpPr>
          <p:spPr bwMode="auto">
            <a:xfrm>
              <a:off x="1479" y="221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26" name="Line 14"/>
            <p:cNvSpPr>
              <a:spLocks noChangeShapeType="1"/>
            </p:cNvSpPr>
            <p:nvPr/>
          </p:nvSpPr>
          <p:spPr bwMode="auto">
            <a:xfrm>
              <a:off x="1479" y="2209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7" name="Line 15"/>
            <p:cNvSpPr>
              <a:spLocks noChangeShapeType="1"/>
            </p:cNvSpPr>
            <p:nvPr/>
          </p:nvSpPr>
          <p:spPr bwMode="auto">
            <a:xfrm>
              <a:off x="1792" y="2209"/>
              <a:ext cx="0" cy="5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28" name="Rectangle 16"/>
            <p:cNvSpPr>
              <a:spLocks noChangeArrowheads="1"/>
            </p:cNvSpPr>
            <p:nvPr/>
          </p:nvSpPr>
          <p:spPr bwMode="auto">
            <a:xfrm>
              <a:off x="1479" y="2209"/>
              <a:ext cx="310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5429" name="Oval 17"/>
            <p:cNvSpPr>
              <a:spLocks noChangeArrowheads="1"/>
            </p:cNvSpPr>
            <p:nvPr/>
          </p:nvSpPr>
          <p:spPr bwMode="auto">
            <a:xfrm>
              <a:off x="1476" y="21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45430" name="Group 18"/>
            <p:cNvGrpSpPr>
              <a:grpSpLocks/>
            </p:cNvGrpSpPr>
            <p:nvPr/>
          </p:nvGrpSpPr>
          <p:grpSpPr bwMode="auto">
            <a:xfrm>
              <a:off x="1478" y="2092"/>
              <a:ext cx="321" cy="269"/>
              <a:chOff x="2897" y="2425"/>
              <a:chExt cx="323" cy="269"/>
            </a:xfrm>
          </p:grpSpPr>
          <p:sp>
            <p:nvSpPr>
              <p:cNvPr id="145533" name="Rectangle 1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34" name="Text Box 20"/>
              <p:cNvSpPr txBox="1">
                <a:spLocks noChangeArrowheads="1"/>
              </p:cNvSpPr>
              <p:nvPr/>
            </p:nvSpPr>
            <p:spPr bwMode="auto">
              <a:xfrm>
                <a:off x="2897" y="2425"/>
                <a:ext cx="323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1d</a:t>
                </a:r>
              </a:p>
            </p:txBody>
          </p:sp>
        </p:grpSp>
        <p:sp>
          <p:nvSpPr>
            <p:cNvPr id="145431" name="Oval 21"/>
            <p:cNvSpPr>
              <a:spLocks noChangeArrowheads="1"/>
            </p:cNvSpPr>
            <p:nvPr/>
          </p:nvSpPr>
          <p:spPr bwMode="auto">
            <a:xfrm>
              <a:off x="822" y="1478"/>
              <a:ext cx="313" cy="8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32" name="Line 22"/>
            <p:cNvSpPr>
              <a:spLocks noChangeShapeType="1"/>
            </p:cNvSpPr>
            <p:nvPr/>
          </p:nvSpPr>
          <p:spPr bwMode="auto">
            <a:xfrm>
              <a:off x="822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3" name="Line 23"/>
            <p:cNvSpPr>
              <a:spLocks noChangeShapeType="1"/>
            </p:cNvSpPr>
            <p:nvPr/>
          </p:nvSpPr>
          <p:spPr bwMode="auto">
            <a:xfrm>
              <a:off x="1135" y="147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34" name="Rectangle 24"/>
            <p:cNvSpPr>
              <a:spLocks noChangeArrowheads="1"/>
            </p:cNvSpPr>
            <p:nvPr/>
          </p:nvSpPr>
          <p:spPr bwMode="auto">
            <a:xfrm>
              <a:off x="822" y="1471"/>
              <a:ext cx="310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5435" name="Oval 25"/>
            <p:cNvSpPr>
              <a:spLocks noChangeArrowheads="1"/>
            </p:cNvSpPr>
            <p:nvPr/>
          </p:nvSpPr>
          <p:spPr bwMode="auto">
            <a:xfrm>
              <a:off x="819" y="141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36" name="Rectangle 26"/>
            <p:cNvSpPr>
              <a:spLocks noChangeArrowheads="1"/>
            </p:cNvSpPr>
            <p:nvPr/>
          </p:nvSpPr>
          <p:spPr bwMode="auto">
            <a:xfrm>
              <a:off x="906" y="1425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37" name="Text Box 27"/>
            <p:cNvSpPr txBox="1">
              <a:spLocks noChangeArrowheads="1"/>
            </p:cNvSpPr>
            <p:nvPr/>
          </p:nvSpPr>
          <p:spPr bwMode="auto">
            <a:xfrm>
              <a:off x="821" y="1359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3a</a:t>
              </a:r>
              <a:endParaRPr lang="en-US" altLang="en-US"/>
            </a:p>
          </p:txBody>
        </p:sp>
        <p:sp>
          <p:nvSpPr>
            <p:cNvPr id="145438" name="Oval 28"/>
            <p:cNvSpPr>
              <a:spLocks noChangeArrowheads="1"/>
            </p:cNvSpPr>
            <p:nvPr/>
          </p:nvSpPr>
          <p:spPr bwMode="auto">
            <a:xfrm>
              <a:off x="1443" y="182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39" name="Line 29"/>
            <p:cNvSpPr>
              <a:spLocks noChangeShapeType="1"/>
            </p:cNvSpPr>
            <p:nvPr/>
          </p:nvSpPr>
          <p:spPr bwMode="auto">
            <a:xfrm>
              <a:off x="1443" y="1814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0" name="Line 30"/>
            <p:cNvSpPr>
              <a:spLocks noChangeShapeType="1"/>
            </p:cNvSpPr>
            <p:nvPr/>
          </p:nvSpPr>
          <p:spPr bwMode="auto">
            <a:xfrm>
              <a:off x="1756" y="1814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1" name="Rectangle 31"/>
            <p:cNvSpPr>
              <a:spLocks noChangeArrowheads="1"/>
            </p:cNvSpPr>
            <p:nvPr/>
          </p:nvSpPr>
          <p:spPr bwMode="auto">
            <a:xfrm>
              <a:off x="1443" y="1814"/>
              <a:ext cx="310" cy="4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5442" name="Oval 32"/>
            <p:cNvSpPr>
              <a:spLocks noChangeArrowheads="1"/>
            </p:cNvSpPr>
            <p:nvPr/>
          </p:nvSpPr>
          <p:spPr bwMode="auto">
            <a:xfrm>
              <a:off x="1440" y="1754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45443" name="Group 33"/>
            <p:cNvGrpSpPr>
              <a:grpSpLocks/>
            </p:cNvGrpSpPr>
            <p:nvPr/>
          </p:nvGrpSpPr>
          <p:grpSpPr bwMode="auto">
            <a:xfrm>
              <a:off x="1445" y="1696"/>
              <a:ext cx="310" cy="270"/>
              <a:chOff x="2899" y="2425"/>
              <a:chExt cx="319" cy="270"/>
            </a:xfrm>
          </p:grpSpPr>
          <p:sp>
            <p:nvSpPr>
              <p:cNvPr id="145531" name="Rectangle 34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32" name="Text Box 35"/>
              <p:cNvSpPr txBox="1">
                <a:spLocks noChangeArrowheads="1"/>
              </p:cNvSpPr>
              <p:nvPr/>
            </p:nvSpPr>
            <p:spPr bwMode="auto">
              <a:xfrm>
                <a:off x="2899" y="2425"/>
                <a:ext cx="319" cy="27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1c</a:t>
                </a:r>
              </a:p>
            </p:txBody>
          </p:sp>
        </p:grpSp>
        <p:sp>
          <p:nvSpPr>
            <p:cNvPr id="145444" name="Line 36"/>
            <p:cNvSpPr>
              <a:spLocks noChangeShapeType="1"/>
            </p:cNvSpPr>
            <p:nvPr/>
          </p:nvSpPr>
          <p:spPr bwMode="auto">
            <a:xfrm>
              <a:off x="3238" y="1632"/>
              <a:ext cx="308" cy="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5" name="Line 37"/>
            <p:cNvSpPr>
              <a:spLocks noChangeShapeType="1"/>
            </p:cNvSpPr>
            <p:nvPr/>
          </p:nvSpPr>
          <p:spPr bwMode="auto">
            <a:xfrm>
              <a:off x="3562" y="1556"/>
              <a:ext cx="91" cy="11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6" name="Line 38"/>
            <p:cNvSpPr>
              <a:spLocks noChangeShapeType="1"/>
            </p:cNvSpPr>
            <p:nvPr/>
          </p:nvSpPr>
          <p:spPr bwMode="auto">
            <a:xfrm flipV="1">
              <a:off x="3170" y="1512"/>
              <a:ext cx="114" cy="7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7" name="Freeform 39"/>
            <p:cNvSpPr>
              <a:spLocks/>
            </p:cNvSpPr>
            <p:nvPr/>
          </p:nvSpPr>
          <p:spPr bwMode="auto">
            <a:xfrm>
              <a:off x="1790" y="2146"/>
              <a:ext cx="264" cy="82"/>
            </a:xfrm>
            <a:custGeom>
              <a:avLst/>
              <a:gdLst>
                <a:gd name="T0" fmla="*/ 0 w 264"/>
                <a:gd name="T1" fmla="*/ 82 h 82"/>
                <a:gd name="T2" fmla="*/ 264 w 264"/>
                <a:gd name="T3" fmla="*/ 0 h 82"/>
                <a:gd name="T4" fmla="*/ 0 60000 65536"/>
                <a:gd name="T5" fmla="*/ 0 60000 65536"/>
                <a:gd name="T6" fmla="*/ 0 w 264"/>
                <a:gd name="T7" fmla="*/ 0 h 82"/>
                <a:gd name="T8" fmla="*/ 264 w 2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64" h="82">
                  <a:moveTo>
                    <a:pt x="0" y="82"/>
                  </a:moveTo>
                  <a:lnTo>
                    <a:pt x="26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8" name="Freeform 40"/>
            <p:cNvSpPr>
              <a:spLocks/>
            </p:cNvSpPr>
            <p:nvPr/>
          </p:nvSpPr>
          <p:spPr bwMode="auto">
            <a:xfrm>
              <a:off x="1330" y="2110"/>
              <a:ext cx="152" cy="118"/>
            </a:xfrm>
            <a:custGeom>
              <a:avLst/>
              <a:gdLst>
                <a:gd name="T0" fmla="*/ 0 w 152"/>
                <a:gd name="T1" fmla="*/ 0 h 118"/>
                <a:gd name="T2" fmla="*/ 152 w 152"/>
                <a:gd name="T3" fmla="*/ 118 h 118"/>
                <a:gd name="T4" fmla="*/ 0 60000 65536"/>
                <a:gd name="T5" fmla="*/ 0 60000 65536"/>
                <a:gd name="T6" fmla="*/ 0 w 152"/>
                <a:gd name="T7" fmla="*/ 0 h 118"/>
                <a:gd name="T8" fmla="*/ 152 w 152"/>
                <a:gd name="T9" fmla="*/ 118 h 11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52" h="118">
                  <a:moveTo>
                    <a:pt x="0" y="0"/>
                  </a:moveTo>
                  <a:lnTo>
                    <a:pt x="152" y="11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49" name="Freeform 41"/>
            <p:cNvSpPr>
              <a:spLocks/>
            </p:cNvSpPr>
            <p:nvPr/>
          </p:nvSpPr>
          <p:spPr bwMode="auto">
            <a:xfrm>
              <a:off x="1454" y="2040"/>
              <a:ext cx="564" cy="82"/>
            </a:xfrm>
            <a:custGeom>
              <a:avLst/>
              <a:gdLst>
                <a:gd name="T0" fmla="*/ 0 w 564"/>
                <a:gd name="T1" fmla="*/ 0 h 82"/>
                <a:gd name="T2" fmla="*/ 564 w 564"/>
                <a:gd name="T3" fmla="*/ 82 h 82"/>
                <a:gd name="T4" fmla="*/ 0 60000 65536"/>
                <a:gd name="T5" fmla="*/ 0 60000 65536"/>
                <a:gd name="T6" fmla="*/ 0 w 564"/>
                <a:gd name="T7" fmla="*/ 0 h 82"/>
                <a:gd name="T8" fmla="*/ 564 w 564"/>
                <a:gd name="T9" fmla="*/ 82 h 8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564" h="82">
                  <a:moveTo>
                    <a:pt x="0" y="0"/>
                  </a:moveTo>
                  <a:lnTo>
                    <a:pt x="564" y="82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0" name="Freeform 42"/>
            <p:cNvSpPr>
              <a:spLocks/>
            </p:cNvSpPr>
            <p:nvPr/>
          </p:nvSpPr>
          <p:spPr bwMode="auto">
            <a:xfrm>
              <a:off x="1392" y="1878"/>
              <a:ext cx="76" cy="94"/>
            </a:xfrm>
            <a:custGeom>
              <a:avLst/>
              <a:gdLst>
                <a:gd name="T0" fmla="*/ 0 w 76"/>
                <a:gd name="T1" fmla="*/ 94 h 94"/>
                <a:gd name="T2" fmla="*/ 76 w 76"/>
                <a:gd name="T3" fmla="*/ 0 h 94"/>
                <a:gd name="T4" fmla="*/ 0 60000 65536"/>
                <a:gd name="T5" fmla="*/ 0 60000 65536"/>
                <a:gd name="T6" fmla="*/ 0 w 76"/>
                <a:gd name="T7" fmla="*/ 0 h 94"/>
                <a:gd name="T8" fmla="*/ 76 w 76"/>
                <a:gd name="T9" fmla="*/ 94 h 9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76" h="94">
                  <a:moveTo>
                    <a:pt x="0" y="94"/>
                  </a:moveTo>
                  <a:lnTo>
                    <a:pt x="76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1" name="Freeform 43"/>
            <p:cNvSpPr>
              <a:spLocks/>
            </p:cNvSpPr>
            <p:nvPr/>
          </p:nvSpPr>
          <p:spPr bwMode="auto">
            <a:xfrm>
              <a:off x="566" y="1502"/>
              <a:ext cx="252" cy="114"/>
            </a:xfrm>
            <a:custGeom>
              <a:avLst/>
              <a:gdLst>
                <a:gd name="T0" fmla="*/ 0 w 252"/>
                <a:gd name="T1" fmla="*/ 114 h 114"/>
                <a:gd name="T2" fmla="*/ 252 w 252"/>
                <a:gd name="T3" fmla="*/ 0 h 114"/>
                <a:gd name="T4" fmla="*/ 0 60000 65536"/>
                <a:gd name="T5" fmla="*/ 0 60000 65536"/>
                <a:gd name="T6" fmla="*/ 0 w 252"/>
                <a:gd name="T7" fmla="*/ 0 h 114"/>
                <a:gd name="T8" fmla="*/ 252 w 252"/>
                <a:gd name="T9" fmla="*/ 114 h 11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52" h="114">
                  <a:moveTo>
                    <a:pt x="0" y="114"/>
                  </a:moveTo>
                  <a:lnTo>
                    <a:pt x="252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2" name="Freeform 44"/>
            <p:cNvSpPr>
              <a:spLocks/>
            </p:cNvSpPr>
            <p:nvPr/>
          </p:nvSpPr>
          <p:spPr bwMode="auto">
            <a:xfrm>
              <a:off x="1002" y="1562"/>
              <a:ext cx="444" cy="258"/>
            </a:xfrm>
            <a:custGeom>
              <a:avLst/>
              <a:gdLst>
                <a:gd name="T0" fmla="*/ 0 w 444"/>
                <a:gd name="T1" fmla="*/ 0 h 258"/>
                <a:gd name="T2" fmla="*/ 444 w 444"/>
                <a:gd name="T3" fmla="*/ 258 h 258"/>
                <a:gd name="T4" fmla="*/ 0 60000 65536"/>
                <a:gd name="T5" fmla="*/ 0 60000 65536"/>
                <a:gd name="T6" fmla="*/ 0 w 444"/>
                <a:gd name="T7" fmla="*/ 0 h 258"/>
                <a:gd name="T8" fmla="*/ 444 w 444"/>
                <a:gd name="T9" fmla="*/ 258 h 258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44" h="258">
                  <a:moveTo>
                    <a:pt x="0" y="0"/>
                  </a:moveTo>
                  <a:lnTo>
                    <a:pt x="444" y="258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3" name="Freeform 45"/>
            <p:cNvSpPr>
              <a:spLocks/>
            </p:cNvSpPr>
            <p:nvPr/>
          </p:nvSpPr>
          <p:spPr bwMode="auto">
            <a:xfrm>
              <a:off x="2326" y="1680"/>
              <a:ext cx="654" cy="420"/>
            </a:xfrm>
            <a:custGeom>
              <a:avLst/>
              <a:gdLst>
                <a:gd name="T0" fmla="*/ 0 w 654"/>
                <a:gd name="T1" fmla="*/ 420 h 420"/>
                <a:gd name="T2" fmla="*/ 654 w 654"/>
                <a:gd name="T3" fmla="*/ 0 h 420"/>
                <a:gd name="T4" fmla="*/ 0 60000 65536"/>
                <a:gd name="T5" fmla="*/ 0 60000 65536"/>
                <a:gd name="T6" fmla="*/ 0 w 654"/>
                <a:gd name="T7" fmla="*/ 0 h 420"/>
                <a:gd name="T8" fmla="*/ 654 w 654"/>
                <a:gd name="T9" fmla="*/ 420 h 42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54" h="420">
                  <a:moveTo>
                    <a:pt x="0" y="420"/>
                  </a:moveTo>
                  <a:lnTo>
                    <a:pt x="654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4" name="Oval 46"/>
            <p:cNvSpPr>
              <a:spLocks noChangeArrowheads="1"/>
            </p:cNvSpPr>
            <p:nvPr/>
          </p:nvSpPr>
          <p:spPr bwMode="auto">
            <a:xfrm>
              <a:off x="2925" y="1617"/>
              <a:ext cx="313" cy="8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55" name="Line 47"/>
            <p:cNvSpPr>
              <a:spLocks noChangeShapeType="1"/>
            </p:cNvSpPr>
            <p:nvPr/>
          </p:nvSpPr>
          <p:spPr bwMode="auto">
            <a:xfrm>
              <a:off x="2925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6" name="Line 48"/>
            <p:cNvSpPr>
              <a:spLocks noChangeShapeType="1"/>
            </p:cNvSpPr>
            <p:nvPr/>
          </p:nvSpPr>
          <p:spPr bwMode="auto">
            <a:xfrm>
              <a:off x="3238" y="160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57" name="Rectangle 49"/>
            <p:cNvSpPr>
              <a:spLocks noChangeArrowheads="1"/>
            </p:cNvSpPr>
            <p:nvPr/>
          </p:nvSpPr>
          <p:spPr bwMode="auto">
            <a:xfrm>
              <a:off x="2925" y="1609"/>
              <a:ext cx="310" cy="5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5458" name="Oval 50"/>
            <p:cNvSpPr>
              <a:spLocks noChangeArrowheads="1"/>
            </p:cNvSpPr>
            <p:nvPr/>
          </p:nvSpPr>
          <p:spPr bwMode="auto">
            <a:xfrm>
              <a:off x="2922" y="155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59" name="Rectangle 51"/>
            <p:cNvSpPr>
              <a:spLocks noChangeArrowheads="1"/>
            </p:cNvSpPr>
            <p:nvPr/>
          </p:nvSpPr>
          <p:spPr bwMode="auto">
            <a:xfrm>
              <a:off x="3009" y="1563"/>
              <a:ext cx="141" cy="122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60" name="Text Box 52"/>
            <p:cNvSpPr txBox="1">
              <a:spLocks noChangeArrowheads="1"/>
            </p:cNvSpPr>
            <p:nvPr/>
          </p:nvSpPr>
          <p:spPr bwMode="auto">
            <a:xfrm>
              <a:off x="2923" y="1498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2a</a:t>
              </a:r>
              <a:endParaRPr lang="en-US" altLang="en-US"/>
            </a:p>
          </p:txBody>
        </p:sp>
        <p:sp>
          <p:nvSpPr>
            <p:cNvPr id="145461" name="Text Box 53"/>
            <p:cNvSpPr txBox="1">
              <a:spLocks noChangeArrowheads="1"/>
            </p:cNvSpPr>
            <p:nvPr/>
          </p:nvSpPr>
          <p:spPr bwMode="auto">
            <a:xfrm>
              <a:off x="597" y="1585"/>
              <a:ext cx="45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/>
                <a:t>AS3</a:t>
              </a:r>
              <a:endParaRPr lang="en-US" altLang="en-US" sz="1800"/>
            </a:p>
          </p:txBody>
        </p:sp>
        <p:sp>
          <p:nvSpPr>
            <p:cNvPr id="145462" name="Text Box 54"/>
            <p:cNvSpPr txBox="1">
              <a:spLocks noChangeArrowheads="1"/>
            </p:cNvSpPr>
            <p:nvPr/>
          </p:nvSpPr>
          <p:spPr bwMode="auto">
            <a:xfrm>
              <a:off x="2380" y="2042"/>
              <a:ext cx="456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/>
                <a:t>AS1</a:t>
              </a:r>
              <a:endParaRPr lang="en-US" altLang="en-US" sz="1800"/>
            </a:p>
          </p:txBody>
        </p:sp>
        <p:sp>
          <p:nvSpPr>
            <p:cNvPr id="145463" name="Text Box 55"/>
            <p:cNvSpPr txBox="1">
              <a:spLocks noChangeArrowheads="1"/>
            </p:cNvSpPr>
            <p:nvPr/>
          </p:nvSpPr>
          <p:spPr bwMode="auto">
            <a:xfrm>
              <a:off x="3207" y="1787"/>
              <a:ext cx="42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800"/>
                <a:t>AS2</a:t>
              </a:r>
            </a:p>
          </p:txBody>
        </p:sp>
        <p:sp>
          <p:nvSpPr>
            <p:cNvPr id="145464" name="Oval 56"/>
            <p:cNvSpPr>
              <a:spLocks noChangeArrowheads="1"/>
            </p:cNvSpPr>
            <p:nvPr/>
          </p:nvSpPr>
          <p:spPr bwMode="auto">
            <a:xfrm>
              <a:off x="1137" y="2030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65" name="Line 57"/>
            <p:cNvSpPr>
              <a:spLocks noChangeShapeType="1"/>
            </p:cNvSpPr>
            <p:nvPr/>
          </p:nvSpPr>
          <p:spPr bwMode="auto">
            <a:xfrm>
              <a:off x="1137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6" name="Line 58"/>
            <p:cNvSpPr>
              <a:spLocks noChangeShapeType="1"/>
            </p:cNvSpPr>
            <p:nvPr/>
          </p:nvSpPr>
          <p:spPr bwMode="auto">
            <a:xfrm>
              <a:off x="1451" y="2023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67" name="Rectangle 59"/>
            <p:cNvSpPr>
              <a:spLocks noChangeArrowheads="1"/>
            </p:cNvSpPr>
            <p:nvPr/>
          </p:nvSpPr>
          <p:spPr bwMode="auto">
            <a:xfrm>
              <a:off x="1137" y="2023"/>
              <a:ext cx="310" cy="47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5468" name="Oval 60"/>
            <p:cNvSpPr>
              <a:spLocks noChangeArrowheads="1"/>
            </p:cNvSpPr>
            <p:nvPr/>
          </p:nvSpPr>
          <p:spPr bwMode="auto">
            <a:xfrm>
              <a:off x="1134" y="1969"/>
              <a:ext cx="313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69" name="Rectangle 61"/>
            <p:cNvSpPr>
              <a:spLocks noChangeArrowheads="1"/>
            </p:cNvSpPr>
            <p:nvPr/>
          </p:nvSpPr>
          <p:spPr bwMode="auto">
            <a:xfrm>
              <a:off x="1219" y="1995"/>
              <a:ext cx="142" cy="96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5470" name="Text Box 62"/>
            <p:cNvSpPr txBox="1">
              <a:spLocks noChangeArrowheads="1"/>
            </p:cNvSpPr>
            <p:nvPr/>
          </p:nvSpPr>
          <p:spPr bwMode="auto">
            <a:xfrm>
              <a:off x="1137" y="1909"/>
              <a:ext cx="320" cy="2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1a</a:t>
              </a:r>
              <a:endParaRPr lang="en-US" altLang="en-US"/>
            </a:p>
          </p:txBody>
        </p:sp>
        <p:grpSp>
          <p:nvGrpSpPr>
            <p:cNvPr id="145471" name="Group 63"/>
            <p:cNvGrpSpPr>
              <a:grpSpLocks/>
            </p:cNvGrpSpPr>
            <p:nvPr/>
          </p:nvGrpSpPr>
          <p:grpSpPr bwMode="auto">
            <a:xfrm>
              <a:off x="3270" y="1384"/>
              <a:ext cx="316" cy="269"/>
              <a:chOff x="4320" y="1936"/>
              <a:chExt cx="316" cy="269"/>
            </a:xfrm>
          </p:grpSpPr>
          <p:sp>
            <p:nvSpPr>
              <p:cNvPr id="145524" name="Oval 64"/>
              <p:cNvSpPr>
                <a:spLocks noChangeArrowheads="1"/>
              </p:cNvSpPr>
              <p:nvPr/>
            </p:nvSpPr>
            <p:spPr bwMode="auto">
              <a:xfrm>
                <a:off x="4323" y="2054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25" name="Line 65"/>
              <p:cNvSpPr>
                <a:spLocks noChangeShapeType="1"/>
              </p:cNvSpPr>
              <p:nvPr/>
            </p:nvSpPr>
            <p:spPr bwMode="auto">
              <a:xfrm>
                <a:off x="4323" y="2047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6" name="Line 66"/>
              <p:cNvSpPr>
                <a:spLocks noChangeShapeType="1"/>
              </p:cNvSpPr>
              <p:nvPr/>
            </p:nvSpPr>
            <p:spPr bwMode="auto">
              <a:xfrm>
                <a:off x="4636" y="2047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7" name="Rectangle 67"/>
              <p:cNvSpPr>
                <a:spLocks noChangeArrowheads="1"/>
              </p:cNvSpPr>
              <p:nvPr/>
            </p:nvSpPr>
            <p:spPr bwMode="auto">
              <a:xfrm>
                <a:off x="4323" y="2047"/>
                <a:ext cx="310" cy="5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5528" name="Oval 68"/>
              <p:cNvSpPr>
                <a:spLocks noChangeArrowheads="1"/>
              </p:cNvSpPr>
              <p:nvPr/>
            </p:nvSpPr>
            <p:spPr bwMode="auto">
              <a:xfrm>
                <a:off x="4320" y="1988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29" name="Rectangle 69"/>
              <p:cNvSpPr>
                <a:spLocks noChangeArrowheads="1"/>
              </p:cNvSpPr>
              <p:nvPr/>
            </p:nvSpPr>
            <p:spPr bwMode="auto">
              <a:xfrm>
                <a:off x="4407" y="2001"/>
                <a:ext cx="141" cy="118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30" name="Text Box 70"/>
              <p:cNvSpPr txBox="1">
                <a:spLocks noChangeArrowheads="1"/>
              </p:cNvSpPr>
              <p:nvPr/>
            </p:nvSpPr>
            <p:spPr bwMode="auto">
              <a:xfrm>
                <a:off x="4325" y="1936"/>
                <a:ext cx="310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2c</a:t>
                </a:r>
                <a:endParaRPr lang="en-US" altLang="en-US"/>
              </a:p>
            </p:txBody>
          </p:sp>
        </p:grpSp>
        <p:grpSp>
          <p:nvGrpSpPr>
            <p:cNvPr id="145472" name="Group 71"/>
            <p:cNvGrpSpPr>
              <a:grpSpLocks/>
            </p:cNvGrpSpPr>
            <p:nvPr/>
          </p:nvGrpSpPr>
          <p:grpSpPr bwMode="auto">
            <a:xfrm>
              <a:off x="3546" y="1606"/>
              <a:ext cx="321" cy="269"/>
              <a:chOff x="4596" y="2158"/>
              <a:chExt cx="321" cy="269"/>
            </a:xfrm>
          </p:grpSpPr>
          <p:sp>
            <p:nvSpPr>
              <p:cNvPr id="145517" name="Oval 72"/>
              <p:cNvSpPr>
                <a:spLocks noChangeArrowheads="1"/>
              </p:cNvSpPr>
              <p:nvPr/>
            </p:nvSpPr>
            <p:spPr bwMode="auto">
              <a:xfrm>
                <a:off x="4599" y="2276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18" name="Line 73"/>
              <p:cNvSpPr>
                <a:spLocks noChangeShapeType="1"/>
              </p:cNvSpPr>
              <p:nvPr/>
            </p:nvSpPr>
            <p:spPr bwMode="auto">
              <a:xfrm>
                <a:off x="4599" y="2269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9" name="Line 74"/>
              <p:cNvSpPr>
                <a:spLocks noChangeShapeType="1"/>
              </p:cNvSpPr>
              <p:nvPr/>
            </p:nvSpPr>
            <p:spPr bwMode="auto">
              <a:xfrm>
                <a:off x="4910" y="2269"/>
                <a:ext cx="0" cy="5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20" name="Rectangle 75"/>
              <p:cNvSpPr>
                <a:spLocks noChangeArrowheads="1"/>
              </p:cNvSpPr>
              <p:nvPr/>
            </p:nvSpPr>
            <p:spPr bwMode="auto">
              <a:xfrm>
                <a:off x="4599" y="2269"/>
                <a:ext cx="310" cy="51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5521" name="Oval 76"/>
              <p:cNvSpPr>
                <a:spLocks noChangeArrowheads="1"/>
              </p:cNvSpPr>
              <p:nvPr/>
            </p:nvSpPr>
            <p:spPr bwMode="auto">
              <a:xfrm>
                <a:off x="4596" y="2208"/>
                <a:ext cx="313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22" name="Rectangle 77"/>
              <p:cNvSpPr>
                <a:spLocks noChangeArrowheads="1"/>
              </p:cNvSpPr>
              <p:nvPr/>
            </p:nvSpPr>
            <p:spPr bwMode="auto">
              <a:xfrm>
                <a:off x="4683" y="2221"/>
                <a:ext cx="141" cy="11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23" name="Text Box 78"/>
              <p:cNvSpPr txBox="1">
                <a:spLocks noChangeArrowheads="1"/>
              </p:cNvSpPr>
              <p:nvPr/>
            </p:nvSpPr>
            <p:spPr bwMode="auto">
              <a:xfrm>
                <a:off x="4598" y="2158"/>
                <a:ext cx="319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2b</a:t>
                </a:r>
                <a:endParaRPr lang="en-US" altLang="en-US"/>
              </a:p>
            </p:txBody>
          </p:sp>
        </p:grpSp>
        <p:grpSp>
          <p:nvGrpSpPr>
            <p:cNvPr id="145473" name="Group 79"/>
            <p:cNvGrpSpPr>
              <a:grpSpLocks/>
            </p:cNvGrpSpPr>
            <p:nvPr/>
          </p:nvGrpSpPr>
          <p:grpSpPr bwMode="auto">
            <a:xfrm>
              <a:off x="2015" y="1976"/>
              <a:ext cx="321" cy="269"/>
              <a:chOff x="2015" y="1976"/>
              <a:chExt cx="321" cy="269"/>
            </a:xfrm>
          </p:grpSpPr>
          <p:sp>
            <p:nvSpPr>
              <p:cNvPr id="145509" name="Oval 8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1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10" name="Line 81"/>
              <p:cNvSpPr>
                <a:spLocks noChangeShapeType="1"/>
              </p:cNvSpPr>
              <p:nvPr/>
            </p:nvSpPr>
            <p:spPr bwMode="auto">
              <a:xfrm>
                <a:off x="2019" y="209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1" name="Line 82"/>
              <p:cNvSpPr>
                <a:spLocks noChangeShapeType="1"/>
              </p:cNvSpPr>
              <p:nvPr/>
            </p:nvSpPr>
            <p:spPr bwMode="auto">
              <a:xfrm>
                <a:off x="2330" y="2097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12" name="Rectangle 83"/>
              <p:cNvSpPr>
                <a:spLocks noChangeArrowheads="1"/>
              </p:cNvSpPr>
              <p:nvPr/>
            </p:nvSpPr>
            <p:spPr bwMode="auto">
              <a:xfrm>
                <a:off x="2019" y="2097"/>
                <a:ext cx="310" cy="47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5513" name="Oval 84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45514" name="Group 85"/>
              <p:cNvGrpSpPr>
                <a:grpSpLocks/>
              </p:cNvGrpSpPr>
              <p:nvPr/>
            </p:nvGrpSpPr>
            <p:grpSpPr bwMode="auto">
              <a:xfrm>
                <a:off x="2015" y="1976"/>
                <a:ext cx="321" cy="269"/>
                <a:chOff x="2894" y="2425"/>
                <a:chExt cx="328" cy="269"/>
              </a:xfrm>
            </p:grpSpPr>
            <p:sp>
              <p:nvSpPr>
                <p:cNvPr id="145515" name="Rectangle 8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45516" name="Text Box 87"/>
                <p:cNvSpPr txBox="1">
                  <a:spLocks noChangeArrowheads="1"/>
                </p:cNvSpPr>
                <p:nvPr/>
              </p:nvSpPr>
              <p:spPr bwMode="auto">
                <a:xfrm>
                  <a:off x="2894" y="2425"/>
                  <a:ext cx="328" cy="26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/>
                    <a:t>1b</a:t>
                  </a:r>
                  <a:endParaRPr lang="en-US" altLang="en-US"/>
                </a:p>
              </p:txBody>
            </p:sp>
          </p:grpSp>
        </p:grpSp>
        <p:sp>
          <p:nvSpPr>
            <p:cNvPr id="145474" name="Freeform 88"/>
            <p:cNvSpPr>
              <a:spLocks/>
            </p:cNvSpPr>
            <p:nvPr/>
          </p:nvSpPr>
          <p:spPr bwMode="auto">
            <a:xfrm>
              <a:off x="1457" y="2302"/>
              <a:ext cx="1848" cy="414"/>
            </a:xfrm>
            <a:custGeom>
              <a:avLst/>
              <a:gdLst>
                <a:gd name="T0" fmla="*/ 0 w 1848"/>
                <a:gd name="T1" fmla="*/ 414 h 414"/>
                <a:gd name="T2" fmla="*/ 84 w 1848"/>
                <a:gd name="T3" fmla="*/ 0 h 414"/>
                <a:gd name="T4" fmla="*/ 384 w 1848"/>
                <a:gd name="T5" fmla="*/ 6 h 414"/>
                <a:gd name="T6" fmla="*/ 1848 w 1848"/>
                <a:gd name="T7" fmla="*/ 414 h 414"/>
                <a:gd name="T8" fmla="*/ 0 w 1848"/>
                <a:gd name="T9" fmla="*/ 414 h 41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48"/>
                <a:gd name="T16" fmla="*/ 0 h 414"/>
                <a:gd name="T17" fmla="*/ 1848 w 1848"/>
                <a:gd name="T18" fmla="*/ 414 h 41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48" h="414">
                  <a:moveTo>
                    <a:pt x="0" y="414"/>
                  </a:moveTo>
                  <a:lnTo>
                    <a:pt x="84" y="0"/>
                  </a:lnTo>
                  <a:lnTo>
                    <a:pt x="384" y="6"/>
                  </a:lnTo>
                  <a:lnTo>
                    <a:pt x="1848" y="414"/>
                  </a:lnTo>
                  <a:lnTo>
                    <a:pt x="0" y="414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5F5F5F"/>
                </a:gs>
              </a:gsLst>
              <a:lin ang="5400000" scaled="1"/>
            </a:gradFill>
            <a:ln w="9525" cap="flat" cmpd="sng">
              <a:solidFill>
                <a:srgbClr val="DDDDDD"/>
              </a:solidFill>
              <a:prstDash val="solid"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5475" name="Rectangle 89"/>
            <p:cNvSpPr>
              <a:spLocks noChangeArrowheads="1"/>
            </p:cNvSpPr>
            <p:nvPr/>
          </p:nvSpPr>
          <p:spPr bwMode="auto">
            <a:xfrm>
              <a:off x="1462" y="2729"/>
              <a:ext cx="1833" cy="111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45476" name="Group 90"/>
            <p:cNvGrpSpPr>
              <a:grpSpLocks/>
            </p:cNvGrpSpPr>
            <p:nvPr/>
          </p:nvGrpSpPr>
          <p:grpSpPr bwMode="auto">
            <a:xfrm>
              <a:off x="1578" y="2818"/>
              <a:ext cx="736" cy="479"/>
              <a:chOff x="1595" y="2898"/>
              <a:chExt cx="736" cy="479"/>
            </a:xfrm>
          </p:grpSpPr>
          <p:sp>
            <p:nvSpPr>
              <p:cNvPr id="145507" name="Oval 91"/>
              <p:cNvSpPr>
                <a:spLocks noChangeArrowheads="1"/>
              </p:cNvSpPr>
              <p:nvPr/>
            </p:nvSpPr>
            <p:spPr bwMode="auto">
              <a:xfrm>
                <a:off x="1595" y="2898"/>
                <a:ext cx="736" cy="479"/>
              </a:xfrm>
              <a:prstGeom prst="ellipse">
                <a:avLst/>
              </a:pr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08" name="Text Box 92"/>
              <p:cNvSpPr txBox="1">
                <a:spLocks noChangeArrowheads="1"/>
              </p:cNvSpPr>
              <p:nvPr/>
            </p:nvSpPr>
            <p:spPr bwMode="auto">
              <a:xfrm>
                <a:off x="1733" y="2933"/>
                <a:ext cx="553" cy="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200">
                    <a:solidFill>
                      <a:srgbClr val="000099"/>
                    </a:solidFill>
                  </a:rPr>
                  <a:t>Intra-AS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000099"/>
                    </a:solidFill>
                  </a:rPr>
                  <a:t>Routing 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000099"/>
                    </a:solidFill>
                  </a:rPr>
                  <a:t>algorithm</a:t>
                </a:r>
              </a:p>
            </p:txBody>
          </p:sp>
        </p:grpSp>
        <p:grpSp>
          <p:nvGrpSpPr>
            <p:cNvPr id="145477" name="Group 93"/>
            <p:cNvGrpSpPr>
              <a:grpSpLocks/>
            </p:cNvGrpSpPr>
            <p:nvPr/>
          </p:nvGrpSpPr>
          <p:grpSpPr bwMode="auto">
            <a:xfrm>
              <a:off x="2402" y="2826"/>
              <a:ext cx="736" cy="479"/>
              <a:chOff x="2402" y="2826"/>
              <a:chExt cx="736" cy="479"/>
            </a:xfrm>
          </p:grpSpPr>
          <p:sp>
            <p:nvSpPr>
              <p:cNvPr id="145505" name="Oval 94"/>
              <p:cNvSpPr>
                <a:spLocks noChangeArrowheads="1"/>
              </p:cNvSpPr>
              <p:nvPr/>
            </p:nvSpPr>
            <p:spPr bwMode="auto">
              <a:xfrm>
                <a:off x="2402" y="2828"/>
                <a:ext cx="736" cy="477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506" name="Text Box 95"/>
              <p:cNvSpPr txBox="1">
                <a:spLocks noChangeArrowheads="1"/>
              </p:cNvSpPr>
              <p:nvPr/>
            </p:nvSpPr>
            <p:spPr bwMode="auto">
              <a:xfrm>
                <a:off x="2539" y="2862"/>
                <a:ext cx="553" cy="43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</a:rPr>
                  <a:t>Inter-AS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</a:rPr>
                  <a:t>Routing </a:t>
                </a:r>
              </a:p>
              <a:p>
                <a:pPr eaLnBrk="1" hangingPunct="1"/>
                <a:r>
                  <a:rPr lang="en-US" altLang="en-US" sz="1200">
                    <a:solidFill>
                      <a:srgbClr val="FF0000"/>
                    </a:solidFill>
                  </a:rPr>
                  <a:t>algorithm</a:t>
                </a:r>
              </a:p>
            </p:txBody>
          </p:sp>
        </p:grpSp>
        <p:sp>
          <p:nvSpPr>
            <p:cNvPr id="145478" name="Rectangle 96"/>
            <p:cNvSpPr>
              <a:spLocks noChangeArrowheads="1"/>
            </p:cNvSpPr>
            <p:nvPr/>
          </p:nvSpPr>
          <p:spPr bwMode="auto">
            <a:xfrm>
              <a:off x="1932" y="3447"/>
              <a:ext cx="780" cy="26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 eaLnBrk="1" hangingPunct="1"/>
              <a:r>
                <a:rPr lang="en-US" altLang="en-US" sz="1400"/>
                <a:t>Forwarding</a:t>
              </a:r>
            </a:p>
            <a:p>
              <a:pPr algn="ctr" eaLnBrk="1" hangingPunct="1"/>
              <a:r>
                <a:rPr lang="en-US" altLang="en-US" sz="1400"/>
                <a:t>table</a:t>
              </a:r>
            </a:p>
          </p:txBody>
        </p:sp>
        <p:sp>
          <p:nvSpPr>
            <p:cNvPr id="145479" name="Freeform 97"/>
            <p:cNvSpPr>
              <a:spLocks/>
            </p:cNvSpPr>
            <p:nvPr/>
          </p:nvSpPr>
          <p:spPr bwMode="auto">
            <a:xfrm>
              <a:off x="1648" y="3217"/>
              <a:ext cx="275" cy="345"/>
            </a:xfrm>
            <a:custGeom>
              <a:avLst/>
              <a:gdLst>
                <a:gd name="T0" fmla="*/ 0 w 275"/>
                <a:gd name="T1" fmla="*/ 0 h 345"/>
                <a:gd name="T2" fmla="*/ 71 w 275"/>
                <a:gd name="T3" fmla="*/ 230 h 345"/>
                <a:gd name="T4" fmla="*/ 275 w 275"/>
                <a:gd name="T5" fmla="*/ 345 h 345"/>
                <a:gd name="T6" fmla="*/ 0 60000 65536"/>
                <a:gd name="T7" fmla="*/ 0 60000 65536"/>
                <a:gd name="T8" fmla="*/ 0 60000 65536"/>
                <a:gd name="T9" fmla="*/ 0 w 275"/>
                <a:gd name="T10" fmla="*/ 0 h 345"/>
                <a:gd name="T11" fmla="*/ 275 w 275"/>
                <a:gd name="T12" fmla="*/ 345 h 34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75" h="345">
                  <a:moveTo>
                    <a:pt x="0" y="0"/>
                  </a:moveTo>
                  <a:cubicBezTo>
                    <a:pt x="12" y="86"/>
                    <a:pt x="25" y="173"/>
                    <a:pt x="71" y="230"/>
                  </a:cubicBezTo>
                  <a:cubicBezTo>
                    <a:pt x="117" y="287"/>
                    <a:pt x="241" y="326"/>
                    <a:pt x="275" y="345"/>
                  </a:cubicBezTo>
                </a:path>
              </a:pathLst>
            </a:custGeom>
            <a:noFill/>
            <a:ln w="9525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0" name="Freeform 98"/>
            <p:cNvSpPr>
              <a:spLocks/>
            </p:cNvSpPr>
            <p:nvPr/>
          </p:nvSpPr>
          <p:spPr bwMode="auto">
            <a:xfrm>
              <a:off x="2712" y="3217"/>
              <a:ext cx="354" cy="372"/>
            </a:xfrm>
            <a:custGeom>
              <a:avLst/>
              <a:gdLst>
                <a:gd name="T0" fmla="*/ 354 w 354"/>
                <a:gd name="T1" fmla="*/ 0 h 372"/>
                <a:gd name="T2" fmla="*/ 248 w 354"/>
                <a:gd name="T3" fmla="*/ 274 h 372"/>
                <a:gd name="T4" fmla="*/ 0 w 354"/>
                <a:gd name="T5" fmla="*/ 372 h 372"/>
                <a:gd name="T6" fmla="*/ 0 60000 65536"/>
                <a:gd name="T7" fmla="*/ 0 60000 65536"/>
                <a:gd name="T8" fmla="*/ 0 60000 65536"/>
                <a:gd name="T9" fmla="*/ 0 w 354"/>
                <a:gd name="T10" fmla="*/ 0 h 372"/>
                <a:gd name="T11" fmla="*/ 354 w 354"/>
                <a:gd name="T12" fmla="*/ 372 h 37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54" h="372">
                  <a:moveTo>
                    <a:pt x="354" y="0"/>
                  </a:moveTo>
                  <a:cubicBezTo>
                    <a:pt x="330" y="106"/>
                    <a:pt x="307" y="212"/>
                    <a:pt x="248" y="274"/>
                  </a:cubicBezTo>
                  <a:cubicBezTo>
                    <a:pt x="189" y="336"/>
                    <a:pt x="41" y="354"/>
                    <a:pt x="0" y="372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481" name="Group 99"/>
            <p:cNvGrpSpPr>
              <a:grpSpLocks/>
            </p:cNvGrpSpPr>
            <p:nvPr/>
          </p:nvGrpSpPr>
          <p:grpSpPr bwMode="auto">
            <a:xfrm>
              <a:off x="419" y="1222"/>
              <a:ext cx="316" cy="269"/>
              <a:chOff x="2016" y="1976"/>
              <a:chExt cx="316" cy="269"/>
            </a:xfrm>
          </p:grpSpPr>
          <p:sp>
            <p:nvSpPr>
              <p:cNvPr id="145497" name="Oval 100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5498" name="Line 101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499" name="Line 102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5500" name="Rectangle 103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5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5501" name="Oval 104"/>
              <p:cNvSpPr>
                <a:spLocks noChangeArrowheads="1"/>
              </p:cNvSpPr>
              <p:nvPr/>
            </p:nvSpPr>
            <p:spPr bwMode="auto">
              <a:xfrm>
                <a:off x="2016" y="2037"/>
                <a:ext cx="313" cy="94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45502" name="Group 105"/>
              <p:cNvGrpSpPr>
                <a:grpSpLocks/>
              </p:cNvGrpSpPr>
              <p:nvPr/>
            </p:nvGrpSpPr>
            <p:grpSpPr bwMode="auto">
              <a:xfrm>
                <a:off x="2020" y="1976"/>
                <a:ext cx="308" cy="269"/>
                <a:chOff x="2899" y="2425"/>
                <a:chExt cx="315" cy="269"/>
              </a:xfrm>
            </p:grpSpPr>
            <p:sp>
              <p:nvSpPr>
                <p:cNvPr id="145503" name="Rectangle 10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0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45504" name="Text Box 107"/>
                <p:cNvSpPr txBox="1">
                  <a:spLocks noChangeArrowheads="1"/>
                </p:cNvSpPr>
                <p:nvPr/>
              </p:nvSpPr>
              <p:spPr bwMode="auto">
                <a:xfrm>
                  <a:off x="2899" y="2425"/>
                  <a:ext cx="315" cy="26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/>
                    <a:t>3c</a:t>
                  </a:r>
                  <a:endParaRPr lang="en-US" altLang="en-US"/>
                </a:p>
              </p:txBody>
            </p:sp>
          </p:grpSp>
        </p:grpSp>
        <p:sp>
          <p:nvSpPr>
            <p:cNvPr id="145482" name="Line 108"/>
            <p:cNvSpPr>
              <a:spLocks noChangeShapeType="1"/>
            </p:cNvSpPr>
            <p:nvPr/>
          </p:nvSpPr>
          <p:spPr bwMode="auto">
            <a:xfrm flipH="1">
              <a:off x="443" y="1436"/>
              <a:ext cx="62" cy="1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3" name="Line 109"/>
            <p:cNvSpPr>
              <a:spLocks noChangeShapeType="1"/>
            </p:cNvSpPr>
            <p:nvPr/>
          </p:nvSpPr>
          <p:spPr bwMode="auto">
            <a:xfrm>
              <a:off x="136" y="1482"/>
              <a:ext cx="145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4" name="Line 110"/>
            <p:cNvSpPr>
              <a:spLocks noChangeShapeType="1"/>
            </p:cNvSpPr>
            <p:nvPr/>
          </p:nvSpPr>
          <p:spPr bwMode="auto">
            <a:xfrm flipH="1">
              <a:off x="635" y="1127"/>
              <a:ext cx="136" cy="15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5" name="Line 111"/>
            <p:cNvSpPr>
              <a:spLocks noChangeShapeType="1"/>
            </p:cNvSpPr>
            <p:nvPr/>
          </p:nvSpPr>
          <p:spPr bwMode="auto">
            <a:xfrm>
              <a:off x="356" y="1118"/>
              <a:ext cx="120" cy="17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6" name="Line 112"/>
            <p:cNvSpPr>
              <a:spLocks noChangeShapeType="1"/>
            </p:cNvSpPr>
            <p:nvPr/>
          </p:nvSpPr>
          <p:spPr bwMode="auto">
            <a:xfrm flipH="1">
              <a:off x="1016" y="1211"/>
              <a:ext cx="70" cy="20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7" name="Line 113"/>
            <p:cNvSpPr>
              <a:spLocks noChangeShapeType="1"/>
            </p:cNvSpPr>
            <p:nvPr/>
          </p:nvSpPr>
          <p:spPr bwMode="auto">
            <a:xfrm>
              <a:off x="3854" y="1728"/>
              <a:ext cx="22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8" name="Line 114"/>
            <p:cNvSpPr>
              <a:spLocks noChangeShapeType="1"/>
            </p:cNvSpPr>
            <p:nvPr/>
          </p:nvSpPr>
          <p:spPr bwMode="auto">
            <a:xfrm flipV="1">
              <a:off x="3795" y="1415"/>
              <a:ext cx="262" cy="2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89" name="Line 115"/>
            <p:cNvSpPr>
              <a:spLocks noChangeShapeType="1"/>
            </p:cNvSpPr>
            <p:nvPr/>
          </p:nvSpPr>
          <p:spPr bwMode="auto">
            <a:xfrm flipH="1" flipV="1">
              <a:off x="3244" y="1245"/>
              <a:ext cx="127" cy="20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0" name="Line 116"/>
            <p:cNvSpPr>
              <a:spLocks noChangeShapeType="1"/>
            </p:cNvSpPr>
            <p:nvPr/>
          </p:nvSpPr>
          <p:spPr bwMode="auto">
            <a:xfrm flipH="1" flipV="1">
              <a:off x="2932" y="1347"/>
              <a:ext cx="136" cy="18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1" name="Line 117"/>
            <p:cNvSpPr>
              <a:spLocks noChangeShapeType="1"/>
            </p:cNvSpPr>
            <p:nvPr/>
          </p:nvSpPr>
          <p:spPr bwMode="auto">
            <a:xfrm flipH="1">
              <a:off x="1042" y="2092"/>
              <a:ext cx="135" cy="1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2" name="Line 118"/>
            <p:cNvSpPr>
              <a:spLocks noChangeShapeType="1"/>
            </p:cNvSpPr>
            <p:nvPr/>
          </p:nvSpPr>
          <p:spPr bwMode="auto">
            <a:xfrm flipH="1" flipV="1">
              <a:off x="1008" y="1991"/>
              <a:ext cx="127" cy="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3" name="Line 119"/>
            <p:cNvSpPr>
              <a:spLocks noChangeShapeType="1"/>
            </p:cNvSpPr>
            <p:nvPr/>
          </p:nvSpPr>
          <p:spPr bwMode="auto">
            <a:xfrm flipH="1">
              <a:off x="1279" y="2262"/>
              <a:ext cx="212" cy="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4" name="Line 120"/>
            <p:cNvSpPr>
              <a:spLocks noChangeShapeType="1"/>
            </p:cNvSpPr>
            <p:nvPr/>
          </p:nvSpPr>
          <p:spPr bwMode="auto">
            <a:xfrm flipV="1">
              <a:off x="1762" y="1804"/>
              <a:ext cx="229" cy="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5" name="Line 121"/>
            <p:cNvSpPr>
              <a:spLocks noChangeShapeType="1"/>
            </p:cNvSpPr>
            <p:nvPr/>
          </p:nvSpPr>
          <p:spPr bwMode="auto">
            <a:xfrm>
              <a:off x="2219" y="2177"/>
              <a:ext cx="119" cy="11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496" name="Line 122"/>
            <p:cNvSpPr>
              <a:spLocks noChangeShapeType="1"/>
            </p:cNvSpPr>
            <p:nvPr/>
          </p:nvSpPr>
          <p:spPr bwMode="auto">
            <a:xfrm>
              <a:off x="1737" y="1880"/>
              <a:ext cx="145" cy="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0357" name="Rectangle 123"/>
          <p:cNvSpPr>
            <a:spLocks noGrp="1" noChangeArrowheads="1"/>
          </p:cNvSpPr>
          <p:nvPr>
            <p:ph type="title"/>
          </p:nvPr>
        </p:nvSpPr>
        <p:spPr>
          <a:xfrm>
            <a:off x="422275" y="228600"/>
            <a:ext cx="7772400" cy="839788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Interconnected ASes</a:t>
            </a:r>
          </a:p>
        </p:txBody>
      </p:sp>
      <p:sp>
        <p:nvSpPr>
          <p:cNvPr id="100358" name="Rectangle 124"/>
          <p:cNvSpPr>
            <a:spLocks noGrp="1" noChangeArrowheads="1"/>
          </p:cNvSpPr>
          <p:nvPr>
            <p:ph type="body" sz="half" idx="2"/>
          </p:nvPr>
        </p:nvSpPr>
        <p:spPr>
          <a:xfrm>
            <a:off x="5114925" y="3159125"/>
            <a:ext cx="3810000" cy="3400425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 dirty="0">
                <a:ea typeface="ＭＳ Ｐゴシック" charset="0"/>
                <a:cs typeface="+mn-cs"/>
              </a:rPr>
              <a:t>forwarding table  configured by both intra- and inter-AS routing algorithm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Intra-AS sets entries for internal </a:t>
            </a:r>
            <a:r>
              <a:rPr lang="en-US" dirty="0" err="1">
                <a:ea typeface="ＭＳ Ｐゴシック" charset="0"/>
              </a:rPr>
              <a:t>dests</a:t>
            </a:r>
            <a:endParaRPr lang="en-US" dirty="0">
              <a:ea typeface="ＭＳ Ｐゴシック" charset="0"/>
            </a:endParaRPr>
          </a:p>
          <a:p>
            <a:pPr lvl="1">
              <a:buFont typeface="Wingdings" charset="0"/>
              <a:buChar char="§"/>
              <a:defRPr/>
            </a:pPr>
            <a:r>
              <a:rPr lang="en-US" dirty="0">
                <a:ea typeface="ＭＳ Ｐゴシック" charset="0"/>
              </a:rPr>
              <a:t>Inter-AS &amp; intra-AS sets entries for external </a:t>
            </a:r>
            <a:r>
              <a:rPr lang="en-US" dirty="0" err="1">
                <a:ea typeface="ＭＳ Ｐゴシック" charset="0"/>
              </a:rPr>
              <a:t>dests</a:t>
            </a:r>
            <a:r>
              <a:rPr lang="en-US" dirty="0">
                <a:ea typeface="ＭＳ Ｐゴシック" charset="0"/>
              </a:rPr>
              <a:t> </a:t>
            </a:r>
          </a:p>
        </p:txBody>
      </p:sp>
      <p:pic>
        <p:nvPicPr>
          <p:cNvPr id="145414" name="Picture 12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8" y="884238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8" name="مربع نص 127"/>
          <p:cNvSpPr txBox="1"/>
          <p:nvPr/>
        </p:nvSpPr>
        <p:spPr>
          <a:xfrm>
            <a:off x="155349" y="5990548"/>
            <a:ext cx="3079689" cy="646331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solidFill>
                  <a:srgbClr val="00B050"/>
                </a:solidFill>
              </a:rPr>
              <a:t>*Intra-: Internal: </a:t>
            </a:r>
            <a:r>
              <a:rPr lang="ar-SA" dirty="0">
                <a:solidFill>
                  <a:srgbClr val="00B050"/>
                </a:solidFill>
              </a:rPr>
              <a:t>داخلي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00B050"/>
                </a:solidFill>
              </a:rPr>
              <a:t>Inter-: between: </a:t>
            </a:r>
            <a:r>
              <a:rPr lang="ar-SA" dirty="0">
                <a:solidFill>
                  <a:srgbClr val="00B050"/>
                </a:solidFill>
              </a:rPr>
              <a:t>بيني، بين طرفين</a:t>
            </a:r>
          </a:p>
        </p:txBody>
      </p:sp>
    </p:spTree>
    <p:extLst>
      <p:ext uri="{BB962C8B-B14F-4D97-AF65-F5344CB8AC3E}">
        <p14:creationId xmlns:p14="http://schemas.microsoft.com/office/powerpoint/2010/main" val="106244932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4643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9B996CE2-698C-4E43-B27E-FA338DDB9FB3}" type="slidenum">
              <a:rPr lang="en-US" altLang="en-US" sz="1200">
                <a:latin typeface="Tahoma" panose="020B0604030504040204" pitchFamily="34" charset="0"/>
              </a:rPr>
              <a:pPr/>
              <a:t>56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1380" name="Rectangle 2"/>
          <p:cNvSpPr>
            <a:spLocks noGrp="1" noChangeArrowheads="1"/>
          </p:cNvSpPr>
          <p:nvPr>
            <p:ph type="title"/>
          </p:nvPr>
        </p:nvSpPr>
        <p:spPr>
          <a:xfrm>
            <a:off x="557213" y="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>
                <a:ea typeface="ＭＳ Ｐゴシック" charset="0"/>
                <a:cs typeface="+mj-cs"/>
              </a:rPr>
              <a:t>Inter-AS tasks</a:t>
            </a:r>
          </a:p>
        </p:txBody>
      </p:sp>
      <p:sp>
        <p:nvSpPr>
          <p:cNvPr id="10138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1813" y="1195388"/>
            <a:ext cx="3810000" cy="2921000"/>
          </a:xfrm>
        </p:spPr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sz="2400">
                <a:ea typeface="ＭＳ Ｐゴシック" charset="0"/>
                <a:cs typeface="+mn-cs"/>
              </a:rPr>
              <a:t>suppose router in AS1 receives datagram destined outside of AS1: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>
                <a:ea typeface="ＭＳ Ｐゴシック" charset="0"/>
              </a:rPr>
              <a:t>router should forward packet to gateway router, but which one?</a:t>
            </a:r>
          </a:p>
        </p:txBody>
      </p:sp>
      <p:sp>
        <p:nvSpPr>
          <p:cNvPr id="101382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38675" y="1195388"/>
            <a:ext cx="3810000" cy="4648200"/>
          </a:xfrm>
        </p:spPr>
        <p:txBody>
          <a:bodyPr/>
          <a:lstStyle/>
          <a:p>
            <a:pPr marL="457200" indent="-457200">
              <a:buFont typeface="Wingdings" charset="0"/>
              <a:buNone/>
              <a:defRPr/>
            </a:pPr>
            <a:r>
              <a:rPr lang="en-US" sz="2400" i="1">
                <a:solidFill>
                  <a:srgbClr val="CC0000"/>
                </a:solidFill>
                <a:ea typeface="ＭＳ Ｐゴシック" charset="0"/>
                <a:cs typeface="+mn-cs"/>
              </a:rPr>
              <a:t>AS1 must:</a:t>
            </a:r>
          </a:p>
          <a:p>
            <a:pPr marL="457200" indent="-457200">
              <a:buFont typeface="ZapfDingbats" charset="0"/>
              <a:buAutoNum type="arabicPeriod"/>
              <a:defRPr/>
            </a:pPr>
            <a:r>
              <a:rPr lang="en-US" sz="2400">
                <a:ea typeface="ＭＳ Ｐゴシック" charset="0"/>
                <a:cs typeface="+mn-cs"/>
              </a:rPr>
              <a:t>learn which dests are reachable through AS2, which through AS3</a:t>
            </a:r>
          </a:p>
          <a:p>
            <a:pPr marL="457200" indent="-457200">
              <a:buFont typeface="ZapfDingbats" charset="0"/>
              <a:buAutoNum type="arabicPeriod"/>
              <a:defRPr/>
            </a:pPr>
            <a:r>
              <a:rPr lang="en-US" sz="2400">
                <a:ea typeface="ＭＳ Ｐゴシック" charset="0"/>
                <a:cs typeface="+mn-cs"/>
              </a:rPr>
              <a:t>propagate this reachability info to all routers in AS1</a:t>
            </a:r>
          </a:p>
          <a:p>
            <a:pPr marL="457200" indent="-457200">
              <a:buFont typeface="Wingdings" charset="0"/>
              <a:buNone/>
              <a:defRPr/>
            </a:pPr>
            <a:r>
              <a:rPr lang="en-US" sz="2400" i="1">
                <a:solidFill>
                  <a:srgbClr val="CC0000"/>
                </a:solidFill>
                <a:ea typeface="ＭＳ Ｐゴシック" charset="0"/>
                <a:cs typeface="+mn-cs"/>
              </a:rPr>
              <a:t>job of inter-AS routing!</a:t>
            </a:r>
          </a:p>
        </p:txBody>
      </p:sp>
      <p:sp>
        <p:nvSpPr>
          <p:cNvPr id="146438" name="Freeform 5"/>
          <p:cNvSpPr>
            <a:spLocks/>
          </p:cNvSpPr>
          <p:nvPr/>
        </p:nvSpPr>
        <p:spPr bwMode="auto">
          <a:xfrm>
            <a:off x="7277100" y="456247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39" name="Freeform 6"/>
          <p:cNvSpPr>
            <a:spLocks/>
          </p:cNvSpPr>
          <p:nvPr/>
        </p:nvSpPr>
        <p:spPr bwMode="auto">
          <a:xfrm>
            <a:off x="5230813" y="4872038"/>
            <a:ext cx="1944687" cy="1292225"/>
          </a:xfrm>
          <a:custGeom>
            <a:avLst/>
            <a:gdLst>
              <a:gd name="T0" fmla="*/ 2147483647 w 1162"/>
              <a:gd name="T1" fmla="*/ 2147483647 h 543"/>
              <a:gd name="T2" fmla="*/ 2147483647 w 1162"/>
              <a:gd name="T3" fmla="*/ 2147483647 h 543"/>
              <a:gd name="T4" fmla="*/ 2147483647 w 1162"/>
              <a:gd name="T5" fmla="*/ 2147483647 h 543"/>
              <a:gd name="T6" fmla="*/ 2147483647 w 1162"/>
              <a:gd name="T7" fmla="*/ 2147483647 h 543"/>
              <a:gd name="T8" fmla="*/ 2147483647 w 1162"/>
              <a:gd name="T9" fmla="*/ 2147483647 h 543"/>
              <a:gd name="T10" fmla="*/ 2147483647 w 1162"/>
              <a:gd name="T11" fmla="*/ 2147483647 h 543"/>
              <a:gd name="T12" fmla="*/ 2147483647 w 1162"/>
              <a:gd name="T13" fmla="*/ 2147483647 h 543"/>
              <a:gd name="T14" fmla="*/ 2147483647 w 1162"/>
              <a:gd name="T15" fmla="*/ 2147483647 h 5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1162"/>
              <a:gd name="T25" fmla="*/ 0 h 543"/>
              <a:gd name="T26" fmla="*/ 1162 w 1162"/>
              <a:gd name="T27" fmla="*/ 543 h 543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1162" h="543">
                <a:moveTo>
                  <a:pt x="56" y="162"/>
                </a:moveTo>
                <a:cubicBezTo>
                  <a:pt x="115" y="100"/>
                  <a:pt x="221" y="28"/>
                  <a:pt x="368" y="14"/>
                </a:cubicBezTo>
                <a:cubicBezTo>
                  <a:pt x="515" y="0"/>
                  <a:pt x="811" y="42"/>
                  <a:pt x="940" y="79"/>
                </a:cubicBezTo>
                <a:cubicBezTo>
                  <a:pt x="1069" y="116"/>
                  <a:pt x="1126" y="177"/>
                  <a:pt x="1144" y="239"/>
                </a:cubicBezTo>
                <a:cubicBezTo>
                  <a:pt x="1162" y="301"/>
                  <a:pt x="1141" y="401"/>
                  <a:pt x="1048" y="451"/>
                </a:cubicBezTo>
                <a:cubicBezTo>
                  <a:pt x="955" y="501"/>
                  <a:pt x="746" y="543"/>
                  <a:pt x="586" y="541"/>
                </a:cubicBezTo>
                <a:cubicBezTo>
                  <a:pt x="426" y="539"/>
                  <a:pt x="176" y="502"/>
                  <a:pt x="88" y="439"/>
                </a:cubicBezTo>
                <a:cubicBezTo>
                  <a:pt x="0" y="376"/>
                  <a:pt x="63" y="220"/>
                  <a:pt x="56" y="16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0" name="Freeform 7"/>
          <p:cNvSpPr>
            <a:spLocks/>
          </p:cNvSpPr>
          <p:nvPr/>
        </p:nvSpPr>
        <p:spPr bwMode="auto">
          <a:xfrm>
            <a:off x="1477963" y="4164013"/>
            <a:ext cx="1679575" cy="1411287"/>
          </a:xfrm>
          <a:custGeom>
            <a:avLst/>
            <a:gdLst>
              <a:gd name="T0" fmla="*/ 2147483647 w 1198"/>
              <a:gd name="T1" fmla="*/ 2147483647 h 451"/>
              <a:gd name="T2" fmla="*/ 2147483647 w 1198"/>
              <a:gd name="T3" fmla="*/ 2147483647 h 451"/>
              <a:gd name="T4" fmla="*/ 2147483647 w 1198"/>
              <a:gd name="T5" fmla="*/ 2147483647 h 451"/>
              <a:gd name="T6" fmla="*/ 2147483647 w 1198"/>
              <a:gd name="T7" fmla="*/ 2147483647 h 451"/>
              <a:gd name="T8" fmla="*/ 2147483647 w 1198"/>
              <a:gd name="T9" fmla="*/ 2147483647 h 451"/>
              <a:gd name="T10" fmla="*/ 2147483647 w 1198"/>
              <a:gd name="T11" fmla="*/ 2147483647 h 451"/>
              <a:gd name="T12" fmla="*/ 2147483647 w 1198"/>
              <a:gd name="T13" fmla="*/ 2147483647 h 451"/>
              <a:gd name="T14" fmla="*/ 2147483647 w 1198"/>
              <a:gd name="T15" fmla="*/ 2147483647 h 451"/>
              <a:gd name="T16" fmla="*/ 2147483647 w 1198"/>
              <a:gd name="T17" fmla="*/ 2147483647 h 45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198"/>
              <a:gd name="T28" fmla="*/ 0 h 451"/>
              <a:gd name="T29" fmla="*/ 1198 w 1198"/>
              <a:gd name="T30" fmla="*/ 451 h 45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198" h="451">
                <a:moveTo>
                  <a:pt x="88" y="181"/>
                </a:moveTo>
                <a:cubicBezTo>
                  <a:pt x="159" y="143"/>
                  <a:pt x="120" y="111"/>
                  <a:pt x="180" y="89"/>
                </a:cubicBezTo>
                <a:cubicBezTo>
                  <a:pt x="240" y="67"/>
                  <a:pt x="313" y="60"/>
                  <a:pt x="448" y="49"/>
                </a:cubicBezTo>
                <a:cubicBezTo>
                  <a:pt x="583" y="38"/>
                  <a:pt x="866" y="0"/>
                  <a:pt x="988" y="25"/>
                </a:cubicBezTo>
                <a:cubicBezTo>
                  <a:pt x="1110" y="50"/>
                  <a:pt x="1198" y="132"/>
                  <a:pt x="1181" y="197"/>
                </a:cubicBezTo>
                <a:cubicBezTo>
                  <a:pt x="1164" y="262"/>
                  <a:pt x="1034" y="375"/>
                  <a:pt x="889" y="413"/>
                </a:cubicBezTo>
                <a:cubicBezTo>
                  <a:pt x="744" y="451"/>
                  <a:pt x="449" y="438"/>
                  <a:pt x="307" y="425"/>
                </a:cubicBezTo>
                <a:cubicBezTo>
                  <a:pt x="165" y="412"/>
                  <a:pt x="72" y="378"/>
                  <a:pt x="36" y="337"/>
                </a:cubicBezTo>
                <a:cubicBezTo>
                  <a:pt x="0" y="296"/>
                  <a:pt x="77" y="213"/>
                  <a:pt x="88" y="18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1" name="Freeform 8"/>
          <p:cNvSpPr>
            <a:spLocks/>
          </p:cNvSpPr>
          <p:nvPr/>
        </p:nvSpPr>
        <p:spPr bwMode="auto">
          <a:xfrm>
            <a:off x="2108200" y="4908550"/>
            <a:ext cx="400050" cy="180975"/>
          </a:xfrm>
          <a:custGeom>
            <a:avLst/>
            <a:gdLst>
              <a:gd name="T0" fmla="*/ 0 w 252"/>
              <a:gd name="T1" fmla="*/ 2147483647 h 114"/>
              <a:gd name="T2" fmla="*/ 2147483647 w 252"/>
              <a:gd name="T3" fmla="*/ 0 h 114"/>
              <a:gd name="T4" fmla="*/ 0 60000 65536"/>
              <a:gd name="T5" fmla="*/ 0 60000 65536"/>
              <a:gd name="T6" fmla="*/ 0 w 252"/>
              <a:gd name="T7" fmla="*/ 0 h 114"/>
              <a:gd name="T8" fmla="*/ 252 w 252"/>
              <a:gd name="T9" fmla="*/ 114 h 11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114">
                <a:moveTo>
                  <a:pt x="0" y="114"/>
                </a:moveTo>
                <a:lnTo>
                  <a:pt x="252" y="0"/>
                </a:lnTo>
              </a:path>
            </a:pathLst>
          </a:custGeom>
          <a:noFill/>
          <a:ln w="127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42" name="Text Box 9"/>
          <p:cNvSpPr txBox="1">
            <a:spLocks noChangeArrowheads="1"/>
          </p:cNvSpPr>
          <p:nvPr/>
        </p:nvSpPr>
        <p:spPr bwMode="auto">
          <a:xfrm>
            <a:off x="2052638" y="5129213"/>
            <a:ext cx="6651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AS3</a:t>
            </a:r>
            <a:endParaRPr lang="en-US" altLang="en-US" sz="1800"/>
          </a:p>
        </p:txBody>
      </p:sp>
      <p:sp>
        <p:nvSpPr>
          <p:cNvPr id="146443" name="Text Box 10"/>
          <p:cNvSpPr txBox="1">
            <a:spLocks noChangeArrowheads="1"/>
          </p:cNvSpPr>
          <p:nvPr/>
        </p:nvSpPr>
        <p:spPr bwMode="auto">
          <a:xfrm>
            <a:off x="5867400" y="5794375"/>
            <a:ext cx="6159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AS2</a:t>
            </a:r>
          </a:p>
        </p:txBody>
      </p:sp>
      <p:sp>
        <p:nvSpPr>
          <p:cNvPr id="146444" name="Line 11"/>
          <p:cNvSpPr>
            <a:spLocks noChangeShapeType="1"/>
          </p:cNvSpPr>
          <p:nvPr/>
        </p:nvSpPr>
        <p:spPr bwMode="auto">
          <a:xfrm flipV="1">
            <a:off x="5746750" y="5283200"/>
            <a:ext cx="434975" cy="1920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445" name="Line 12"/>
          <p:cNvSpPr>
            <a:spLocks noChangeShapeType="1"/>
          </p:cNvSpPr>
          <p:nvPr/>
        </p:nvSpPr>
        <p:spPr bwMode="auto">
          <a:xfrm flipH="1" flipV="1">
            <a:off x="2324100" y="4641850"/>
            <a:ext cx="24130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6446" name="Line 13"/>
          <p:cNvSpPr>
            <a:spLocks noChangeShapeType="1"/>
          </p:cNvSpPr>
          <p:nvPr/>
        </p:nvSpPr>
        <p:spPr bwMode="auto">
          <a:xfrm flipH="1">
            <a:off x="1882775" y="4635500"/>
            <a:ext cx="147638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6447" name="Group 14"/>
          <p:cNvGrpSpPr>
            <a:grpSpLocks/>
          </p:cNvGrpSpPr>
          <p:nvPr/>
        </p:nvGrpSpPr>
        <p:grpSpPr bwMode="auto">
          <a:xfrm>
            <a:off x="1619250" y="4903788"/>
            <a:ext cx="501650" cy="396875"/>
            <a:chOff x="873" y="3243"/>
            <a:chExt cx="316" cy="250"/>
          </a:xfrm>
        </p:grpSpPr>
        <p:sp>
          <p:nvSpPr>
            <p:cNvPr id="146545" name="Oval 15"/>
            <p:cNvSpPr>
              <a:spLocks noChangeArrowheads="1"/>
            </p:cNvSpPr>
            <p:nvPr/>
          </p:nvSpPr>
          <p:spPr bwMode="auto">
            <a:xfrm>
              <a:off x="876" y="3361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546" name="Line 16"/>
            <p:cNvSpPr>
              <a:spLocks noChangeShapeType="1"/>
            </p:cNvSpPr>
            <p:nvPr/>
          </p:nvSpPr>
          <p:spPr bwMode="auto">
            <a:xfrm>
              <a:off x="876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7" name="Line 17"/>
            <p:cNvSpPr>
              <a:spLocks noChangeShapeType="1"/>
            </p:cNvSpPr>
            <p:nvPr/>
          </p:nvSpPr>
          <p:spPr bwMode="auto">
            <a:xfrm>
              <a:off x="1189" y="3354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8" name="Rectangle 18"/>
            <p:cNvSpPr>
              <a:spLocks noChangeArrowheads="1"/>
            </p:cNvSpPr>
            <p:nvPr/>
          </p:nvSpPr>
          <p:spPr bwMode="auto">
            <a:xfrm>
              <a:off x="876" y="3354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6549" name="Oval 19"/>
            <p:cNvSpPr>
              <a:spLocks noChangeArrowheads="1"/>
            </p:cNvSpPr>
            <p:nvPr/>
          </p:nvSpPr>
          <p:spPr bwMode="auto">
            <a:xfrm>
              <a:off x="873" y="3295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550" name="Rectangle 20"/>
            <p:cNvSpPr>
              <a:spLocks noChangeArrowheads="1"/>
            </p:cNvSpPr>
            <p:nvPr/>
          </p:nvSpPr>
          <p:spPr bwMode="auto">
            <a:xfrm>
              <a:off x="960" y="3308"/>
              <a:ext cx="141" cy="124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551" name="Text Box 21"/>
            <p:cNvSpPr txBox="1">
              <a:spLocks noChangeArrowheads="1"/>
            </p:cNvSpPr>
            <p:nvPr/>
          </p:nvSpPr>
          <p:spPr bwMode="auto">
            <a:xfrm>
              <a:off x="887" y="324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3b</a:t>
              </a:r>
              <a:endParaRPr lang="en-US" altLang="en-US"/>
            </a:p>
          </p:txBody>
        </p:sp>
      </p:grpSp>
      <p:grpSp>
        <p:nvGrpSpPr>
          <p:cNvPr id="146448" name="Group 22"/>
          <p:cNvGrpSpPr>
            <a:grpSpLocks/>
          </p:cNvGrpSpPr>
          <p:nvPr/>
        </p:nvGrpSpPr>
        <p:grpSpPr bwMode="auto">
          <a:xfrm>
            <a:off x="1889125" y="4327525"/>
            <a:ext cx="501650" cy="396875"/>
            <a:chOff x="2016" y="1976"/>
            <a:chExt cx="316" cy="250"/>
          </a:xfrm>
        </p:grpSpPr>
        <p:sp>
          <p:nvSpPr>
            <p:cNvPr id="146537" name="Oval 23"/>
            <p:cNvSpPr>
              <a:spLocks noChangeArrowheads="1"/>
            </p:cNvSpPr>
            <p:nvPr/>
          </p:nvSpPr>
          <p:spPr bwMode="auto">
            <a:xfrm>
              <a:off x="2019" y="2102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538" name="Line 24"/>
            <p:cNvSpPr>
              <a:spLocks noChangeShapeType="1"/>
            </p:cNvSpPr>
            <p:nvPr/>
          </p:nvSpPr>
          <p:spPr bwMode="auto">
            <a:xfrm>
              <a:off x="2019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39" name="Line 25"/>
            <p:cNvSpPr>
              <a:spLocks noChangeShapeType="1"/>
            </p:cNvSpPr>
            <p:nvPr/>
          </p:nvSpPr>
          <p:spPr bwMode="auto">
            <a:xfrm>
              <a:off x="2332" y="2095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540" name="Rectangle 26"/>
            <p:cNvSpPr>
              <a:spLocks noChangeArrowheads="1"/>
            </p:cNvSpPr>
            <p:nvPr/>
          </p:nvSpPr>
          <p:spPr bwMode="auto">
            <a:xfrm>
              <a:off x="2019" y="2095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6541" name="Oval 27"/>
            <p:cNvSpPr>
              <a:spLocks noChangeArrowheads="1"/>
            </p:cNvSpPr>
            <p:nvPr/>
          </p:nvSpPr>
          <p:spPr bwMode="auto">
            <a:xfrm>
              <a:off x="2016" y="2036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grpSp>
          <p:nvGrpSpPr>
            <p:cNvPr id="146542" name="Group 28"/>
            <p:cNvGrpSpPr>
              <a:grpSpLocks/>
            </p:cNvGrpSpPr>
            <p:nvPr/>
          </p:nvGrpSpPr>
          <p:grpSpPr bwMode="auto">
            <a:xfrm>
              <a:off x="2032" y="1976"/>
              <a:ext cx="285" cy="250"/>
              <a:chOff x="2912" y="2425"/>
              <a:chExt cx="290" cy="250"/>
            </a:xfrm>
          </p:grpSpPr>
          <p:sp>
            <p:nvSpPr>
              <p:cNvPr id="146543" name="Rectangle 29"/>
              <p:cNvSpPr>
                <a:spLocks noChangeArrowheads="1"/>
              </p:cNvSpPr>
              <p:nvPr/>
            </p:nvSpPr>
            <p:spPr bwMode="auto">
              <a:xfrm>
                <a:off x="2982" y="2490"/>
                <a:ext cx="142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44" name="Text Box 30"/>
              <p:cNvSpPr txBox="1">
                <a:spLocks noChangeArrowheads="1"/>
              </p:cNvSpPr>
              <p:nvPr/>
            </p:nvSpPr>
            <p:spPr bwMode="auto">
              <a:xfrm>
                <a:off x="2912" y="2425"/>
                <a:ext cx="290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3c</a:t>
                </a:r>
                <a:endParaRPr lang="en-US" altLang="en-US"/>
              </a:p>
            </p:txBody>
          </p:sp>
        </p:grpSp>
      </p:grpSp>
      <p:grpSp>
        <p:nvGrpSpPr>
          <p:cNvPr id="146449" name="Group 31"/>
          <p:cNvGrpSpPr>
            <a:grpSpLocks/>
          </p:cNvGrpSpPr>
          <p:nvPr/>
        </p:nvGrpSpPr>
        <p:grpSpPr bwMode="auto">
          <a:xfrm>
            <a:off x="2466975" y="4702175"/>
            <a:ext cx="501650" cy="396875"/>
            <a:chOff x="1434" y="3104"/>
            <a:chExt cx="316" cy="250"/>
          </a:xfrm>
        </p:grpSpPr>
        <p:grpSp>
          <p:nvGrpSpPr>
            <p:cNvPr id="146529" name="Group 32"/>
            <p:cNvGrpSpPr>
              <a:grpSpLocks/>
            </p:cNvGrpSpPr>
            <p:nvPr/>
          </p:nvGrpSpPr>
          <p:grpSpPr bwMode="auto">
            <a:xfrm>
              <a:off x="1434" y="3163"/>
              <a:ext cx="316" cy="147"/>
              <a:chOff x="1434" y="3163"/>
              <a:chExt cx="316" cy="147"/>
            </a:xfrm>
          </p:grpSpPr>
          <p:sp>
            <p:nvSpPr>
              <p:cNvPr id="146531" name="Oval 33"/>
              <p:cNvSpPr>
                <a:spLocks noChangeArrowheads="1"/>
              </p:cNvSpPr>
              <p:nvPr/>
            </p:nvSpPr>
            <p:spPr bwMode="auto">
              <a:xfrm>
                <a:off x="1437" y="3229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32" name="Line 34"/>
              <p:cNvSpPr>
                <a:spLocks noChangeShapeType="1"/>
              </p:cNvSpPr>
              <p:nvPr/>
            </p:nvSpPr>
            <p:spPr bwMode="auto">
              <a:xfrm>
                <a:off x="1437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3" name="Line 35"/>
              <p:cNvSpPr>
                <a:spLocks noChangeShapeType="1"/>
              </p:cNvSpPr>
              <p:nvPr/>
            </p:nvSpPr>
            <p:spPr bwMode="auto">
              <a:xfrm>
                <a:off x="1750" y="3222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34" name="Rectangle 36"/>
              <p:cNvSpPr>
                <a:spLocks noChangeArrowheads="1"/>
              </p:cNvSpPr>
              <p:nvPr/>
            </p:nvSpPr>
            <p:spPr bwMode="auto">
              <a:xfrm>
                <a:off x="1437" y="3222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6535" name="Oval 37"/>
              <p:cNvSpPr>
                <a:spLocks noChangeArrowheads="1"/>
              </p:cNvSpPr>
              <p:nvPr/>
            </p:nvSpPr>
            <p:spPr bwMode="auto">
              <a:xfrm>
                <a:off x="1434" y="3163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36" name="Rectangle 38"/>
              <p:cNvSpPr>
                <a:spLocks noChangeArrowheads="1"/>
              </p:cNvSpPr>
              <p:nvPr/>
            </p:nvSpPr>
            <p:spPr bwMode="auto">
              <a:xfrm>
                <a:off x="1521" y="3176"/>
                <a:ext cx="142" cy="110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</p:grpSp>
        <p:sp>
          <p:nvSpPr>
            <p:cNvPr id="146530" name="Text Box 39"/>
            <p:cNvSpPr txBox="1">
              <a:spLocks noChangeArrowheads="1"/>
            </p:cNvSpPr>
            <p:nvPr/>
          </p:nvSpPr>
          <p:spPr bwMode="auto">
            <a:xfrm>
              <a:off x="1448" y="3104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3a</a:t>
              </a:r>
              <a:endParaRPr lang="en-US" altLang="en-US"/>
            </a:p>
          </p:txBody>
        </p:sp>
      </p:grpSp>
      <p:grpSp>
        <p:nvGrpSpPr>
          <p:cNvPr id="146450" name="Group 40"/>
          <p:cNvGrpSpPr>
            <a:grpSpLocks/>
          </p:cNvGrpSpPr>
          <p:nvPr/>
        </p:nvGrpSpPr>
        <p:grpSpPr bwMode="auto">
          <a:xfrm>
            <a:off x="2495550" y="5227638"/>
            <a:ext cx="2660650" cy="1122362"/>
            <a:chOff x="1572" y="3293"/>
            <a:chExt cx="1676" cy="707"/>
          </a:xfrm>
        </p:grpSpPr>
        <p:sp>
          <p:nvSpPr>
            <p:cNvPr id="146486" name="Freeform 41"/>
            <p:cNvSpPr>
              <a:spLocks/>
            </p:cNvSpPr>
            <p:nvPr/>
          </p:nvSpPr>
          <p:spPr bwMode="auto">
            <a:xfrm>
              <a:off x="1572" y="3293"/>
              <a:ext cx="1676" cy="707"/>
            </a:xfrm>
            <a:custGeom>
              <a:avLst/>
              <a:gdLst>
                <a:gd name="T0" fmla="*/ 259 w 1583"/>
                <a:gd name="T1" fmla="*/ 310 h 682"/>
                <a:gd name="T2" fmla="*/ 681 w 1583"/>
                <a:gd name="T3" fmla="*/ 102 h 682"/>
                <a:gd name="T4" fmla="*/ 1313 w 1583"/>
                <a:gd name="T5" fmla="*/ 29 h 682"/>
                <a:gd name="T6" fmla="*/ 1933 w 1583"/>
                <a:gd name="T7" fmla="*/ 268 h 682"/>
                <a:gd name="T8" fmla="*/ 2613 w 1583"/>
                <a:gd name="T9" fmla="*/ 591 h 682"/>
                <a:gd name="T10" fmla="*/ 2126 w 1583"/>
                <a:gd name="T11" fmla="*/ 888 h 682"/>
                <a:gd name="T12" fmla="*/ 1153 w 1583"/>
                <a:gd name="T13" fmla="*/ 908 h 682"/>
                <a:gd name="T14" fmla="*/ 149 w 1583"/>
                <a:gd name="T15" fmla="*/ 823 h 682"/>
                <a:gd name="T16" fmla="*/ 259 w 1583"/>
                <a:gd name="T17" fmla="*/ 310 h 682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83"/>
                <a:gd name="T28" fmla="*/ 0 h 682"/>
                <a:gd name="T29" fmla="*/ 1583 w 1583"/>
                <a:gd name="T30" fmla="*/ 682 h 682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83" h="682">
                  <a:moveTo>
                    <a:pt x="155" y="224"/>
                  </a:moveTo>
                  <a:cubicBezTo>
                    <a:pt x="208" y="137"/>
                    <a:pt x="302" y="108"/>
                    <a:pt x="407" y="74"/>
                  </a:cubicBezTo>
                  <a:cubicBezTo>
                    <a:pt x="512" y="40"/>
                    <a:pt x="660" y="0"/>
                    <a:pt x="785" y="20"/>
                  </a:cubicBezTo>
                  <a:cubicBezTo>
                    <a:pt x="910" y="40"/>
                    <a:pt x="1027" y="126"/>
                    <a:pt x="1157" y="194"/>
                  </a:cubicBezTo>
                  <a:cubicBezTo>
                    <a:pt x="1287" y="262"/>
                    <a:pt x="1545" y="353"/>
                    <a:pt x="1564" y="428"/>
                  </a:cubicBezTo>
                  <a:cubicBezTo>
                    <a:pt x="1583" y="503"/>
                    <a:pt x="1417" y="606"/>
                    <a:pt x="1272" y="644"/>
                  </a:cubicBezTo>
                  <a:cubicBezTo>
                    <a:pt x="1127" y="682"/>
                    <a:pt x="887" y="664"/>
                    <a:pt x="690" y="656"/>
                  </a:cubicBezTo>
                  <a:cubicBezTo>
                    <a:pt x="493" y="648"/>
                    <a:pt x="178" y="668"/>
                    <a:pt x="89" y="596"/>
                  </a:cubicBezTo>
                  <a:cubicBezTo>
                    <a:pt x="0" y="524"/>
                    <a:pt x="102" y="311"/>
                    <a:pt x="155" y="224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7" name="Text Box 42"/>
            <p:cNvSpPr txBox="1">
              <a:spLocks noChangeArrowheads="1"/>
            </p:cNvSpPr>
            <p:nvPr/>
          </p:nvSpPr>
          <p:spPr bwMode="auto">
            <a:xfrm>
              <a:off x="1719" y="3724"/>
              <a:ext cx="41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/>
                <a:t>AS1</a:t>
              </a:r>
              <a:endParaRPr lang="en-US" altLang="en-US" sz="1800"/>
            </a:p>
          </p:txBody>
        </p:sp>
        <p:sp>
          <p:nvSpPr>
            <p:cNvPr id="146488" name="Line 43"/>
            <p:cNvSpPr>
              <a:spLocks noChangeShapeType="1"/>
            </p:cNvSpPr>
            <p:nvPr/>
          </p:nvSpPr>
          <p:spPr bwMode="auto">
            <a:xfrm flipH="1">
              <a:off x="2134" y="3469"/>
              <a:ext cx="93" cy="10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89" name="Line 44"/>
            <p:cNvSpPr>
              <a:spLocks noChangeShapeType="1"/>
            </p:cNvSpPr>
            <p:nvPr/>
          </p:nvSpPr>
          <p:spPr bwMode="auto">
            <a:xfrm>
              <a:off x="2388" y="3491"/>
              <a:ext cx="3" cy="2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0" name="Line 45"/>
            <p:cNvSpPr>
              <a:spLocks noChangeShapeType="1"/>
            </p:cNvSpPr>
            <p:nvPr/>
          </p:nvSpPr>
          <p:spPr bwMode="auto">
            <a:xfrm>
              <a:off x="2490" y="3461"/>
              <a:ext cx="313" cy="21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1" name="Line 46"/>
            <p:cNvSpPr>
              <a:spLocks noChangeShapeType="1"/>
            </p:cNvSpPr>
            <p:nvPr/>
          </p:nvSpPr>
          <p:spPr bwMode="auto">
            <a:xfrm flipH="1">
              <a:off x="2566" y="3749"/>
              <a:ext cx="237" cy="7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2" name="Line 47"/>
            <p:cNvSpPr>
              <a:spLocks noChangeShapeType="1"/>
            </p:cNvSpPr>
            <p:nvPr/>
          </p:nvSpPr>
          <p:spPr bwMode="auto">
            <a:xfrm flipH="1" flipV="1">
              <a:off x="2202" y="3638"/>
              <a:ext cx="568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6493" name="Line 48"/>
            <p:cNvSpPr>
              <a:spLocks noChangeShapeType="1"/>
            </p:cNvSpPr>
            <p:nvPr/>
          </p:nvSpPr>
          <p:spPr bwMode="auto">
            <a:xfrm>
              <a:off x="2143" y="3689"/>
              <a:ext cx="127" cy="8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6494" name="Group 49"/>
            <p:cNvGrpSpPr>
              <a:grpSpLocks/>
            </p:cNvGrpSpPr>
            <p:nvPr/>
          </p:nvGrpSpPr>
          <p:grpSpPr bwMode="auto">
            <a:xfrm>
              <a:off x="2202" y="3293"/>
              <a:ext cx="316" cy="250"/>
              <a:chOff x="2055" y="3447"/>
              <a:chExt cx="316" cy="250"/>
            </a:xfrm>
          </p:grpSpPr>
          <p:sp>
            <p:nvSpPr>
              <p:cNvPr id="146521" name="Oval 50"/>
              <p:cNvSpPr>
                <a:spLocks noChangeArrowheads="1"/>
              </p:cNvSpPr>
              <p:nvPr/>
            </p:nvSpPr>
            <p:spPr bwMode="auto">
              <a:xfrm>
                <a:off x="2058" y="357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22" name="Line 51"/>
              <p:cNvSpPr>
                <a:spLocks noChangeShapeType="1"/>
              </p:cNvSpPr>
              <p:nvPr/>
            </p:nvSpPr>
            <p:spPr bwMode="auto">
              <a:xfrm>
                <a:off x="2058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3" name="Line 52"/>
              <p:cNvSpPr>
                <a:spLocks noChangeShapeType="1"/>
              </p:cNvSpPr>
              <p:nvPr/>
            </p:nvSpPr>
            <p:spPr bwMode="auto">
              <a:xfrm>
                <a:off x="2371" y="356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24" name="Rectangle 53"/>
              <p:cNvSpPr>
                <a:spLocks noChangeArrowheads="1"/>
              </p:cNvSpPr>
              <p:nvPr/>
            </p:nvSpPr>
            <p:spPr bwMode="auto">
              <a:xfrm>
                <a:off x="2058" y="356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6525" name="Oval 54"/>
              <p:cNvSpPr>
                <a:spLocks noChangeArrowheads="1"/>
              </p:cNvSpPr>
              <p:nvPr/>
            </p:nvSpPr>
            <p:spPr bwMode="auto">
              <a:xfrm>
                <a:off x="2055" y="3505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46526" name="Group 55"/>
              <p:cNvGrpSpPr>
                <a:grpSpLocks/>
              </p:cNvGrpSpPr>
              <p:nvPr/>
            </p:nvGrpSpPr>
            <p:grpSpPr bwMode="auto">
              <a:xfrm>
                <a:off x="2072" y="3447"/>
                <a:ext cx="285" cy="250"/>
                <a:chOff x="2912" y="2425"/>
                <a:chExt cx="292" cy="250"/>
              </a:xfrm>
            </p:grpSpPr>
            <p:sp>
              <p:nvSpPr>
                <p:cNvPr id="146527" name="Rectangle 56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46528" name="Text Box 57"/>
                <p:cNvSpPr txBox="1">
                  <a:spLocks noChangeArrowheads="1"/>
                </p:cNvSpPr>
                <p:nvPr/>
              </p:nvSpPr>
              <p:spPr bwMode="auto">
                <a:xfrm>
                  <a:off x="2912" y="2425"/>
                  <a:ext cx="292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/>
                    <a:t>1c</a:t>
                  </a:r>
                </a:p>
              </p:txBody>
            </p:sp>
          </p:grpSp>
        </p:grpSp>
        <p:grpSp>
          <p:nvGrpSpPr>
            <p:cNvPr id="146495" name="Group 58"/>
            <p:cNvGrpSpPr>
              <a:grpSpLocks/>
            </p:cNvGrpSpPr>
            <p:nvPr/>
          </p:nvGrpSpPr>
          <p:grpSpPr bwMode="auto">
            <a:xfrm>
              <a:off x="1896" y="3507"/>
              <a:ext cx="316" cy="250"/>
              <a:chOff x="1749" y="3661"/>
              <a:chExt cx="316" cy="250"/>
            </a:xfrm>
          </p:grpSpPr>
          <p:sp>
            <p:nvSpPr>
              <p:cNvPr id="146514" name="Oval 59"/>
              <p:cNvSpPr>
                <a:spLocks noChangeArrowheads="1"/>
              </p:cNvSpPr>
              <p:nvPr/>
            </p:nvSpPr>
            <p:spPr bwMode="auto">
              <a:xfrm>
                <a:off x="1752" y="3781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15" name="Line 60"/>
              <p:cNvSpPr>
                <a:spLocks noChangeShapeType="1"/>
              </p:cNvSpPr>
              <p:nvPr/>
            </p:nvSpPr>
            <p:spPr bwMode="auto">
              <a:xfrm>
                <a:off x="1752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16" name="Line 61"/>
              <p:cNvSpPr>
                <a:spLocks noChangeShapeType="1"/>
              </p:cNvSpPr>
              <p:nvPr/>
            </p:nvSpPr>
            <p:spPr bwMode="auto">
              <a:xfrm>
                <a:off x="2065" y="3774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17" name="Rectangle 62"/>
              <p:cNvSpPr>
                <a:spLocks noChangeArrowheads="1"/>
              </p:cNvSpPr>
              <p:nvPr/>
            </p:nvSpPr>
            <p:spPr bwMode="auto">
              <a:xfrm>
                <a:off x="1752" y="3774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6518" name="Oval 63"/>
              <p:cNvSpPr>
                <a:spLocks noChangeArrowheads="1"/>
              </p:cNvSpPr>
              <p:nvPr/>
            </p:nvSpPr>
            <p:spPr bwMode="auto">
              <a:xfrm>
                <a:off x="1749" y="3719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19" name="Rectangle 64"/>
              <p:cNvSpPr>
                <a:spLocks noChangeArrowheads="1"/>
              </p:cNvSpPr>
              <p:nvPr/>
            </p:nvSpPr>
            <p:spPr bwMode="auto">
              <a:xfrm>
                <a:off x="1834" y="3746"/>
                <a:ext cx="142" cy="96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20" name="Text Box 65"/>
              <p:cNvSpPr txBox="1">
                <a:spLocks noChangeArrowheads="1"/>
              </p:cNvSpPr>
              <p:nvPr/>
            </p:nvSpPr>
            <p:spPr bwMode="auto">
              <a:xfrm>
                <a:off x="1765" y="3661"/>
                <a:ext cx="294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1a</a:t>
                </a:r>
                <a:endParaRPr lang="en-US" altLang="en-US"/>
              </a:p>
            </p:txBody>
          </p:sp>
        </p:grpSp>
        <p:grpSp>
          <p:nvGrpSpPr>
            <p:cNvPr id="146496" name="Group 66"/>
            <p:cNvGrpSpPr>
              <a:grpSpLocks/>
            </p:cNvGrpSpPr>
            <p:nvPr/>
          </p:nvGrpSpPr>
          <p:grpSpPr bwMode="auto">
            <a:xfrm>
              <a:off x="2238" y="3689"/>
              <a:ext cx="316" cy="250"/>
              <a:chOff x="2091" y="3843"/>
              <a:chExt cx="316" cy="250"/>
            </a:xfrm>
          </p:grpSpPr>
          <p:sp>
            <p:nvSpPr>
              <p:cNvPr id="146506" name="Oval 67"/>
              <p:cNvSpPr>
                <a:spLocks noChangeArrowheads="1"/>
              </p:cNvSpPr>
              <p:nvPr/>
            </p:nvSpPr>
            <p:spPr bwMode="auto">
              <a:xfrm>
                <a:off x="2094" y="3967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507" name="Line 68"/>
              <p:cNvSpPr>
                <a:spLocks noChangeShapeType="1"/>
              </p:cNvSpPr>
              <p:nvPr/>
            </p:nvSpPr>
            <p:spPr bwMode="auto">
              <a:xfrm>
                <a:off x="2094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8" name="Line 69"/>
              <p:cNvSpPr>
                <a:spLocks noChangeShapeType="1"/>
              </p:cNvSpPr>
              <p:nvPr/>
            </p:nvSpPr>
            <p:spPr bwMode="auto">
              <a:xfrm>
                <a:off x="2407" y="3960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9" name="Rectangle 70"/>
              <p:cNvSpPr>
                <a:spLocks noChangeArrowheads="1"/>
              </p:cNvSpPr>
              <p:nvPr/>
            </p:nvSpPr>
            <p:spPr bwMode="auto">
              <a:xfrm>
                <a:off x="2094" y="3960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6510" name="Oval 71"/>
              <p:cNvSpPr>
                <a:spLocks noChangeArrowheads="1"/>
              </p:cNvSpPr>
              <p:nvPr/>
            </p:nvSpPr>
            <p:spPr bwMode="auto">
              <a:xfrm>
                <a:off x="2091" y="3901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46511" name="Group 72"/>
              <p:cNvGrpSpPr>
                <a:grpSpLocks/>
              </p:cNvGrpSpPr>
              <p:nvPr/>
            </p:nvGrpSpPr>
            <p:grpSpPr bwMode="auto">
              <a:xfrm>
                <a:off x="2106" y="3843"/>
                <a:ext cx="294" cy="250"/>
                <a:chOff x="2910" y="2425"/>
                <a:chExt cx="296" cy="250"/>
              </a:xfrm>
            </p:grpSpPr>
            <p:sp>
              <p:nvSpPr>
                <p:cNvPr id="146512" name="Rectangle 73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4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46513" name="Text Box 74"/>
                <p:cNvSpPr txBox="1">
                  <a:spLocks noChangeArrowheads="1"/>
                </p:cNvSpPr>
                <p:nvPr/>
              </p:nvSpPr>
              <p:spPr bwMode="auto">
                <a:xfrm>
                  <a:off x="2910" y="2425"/>
                  <a:ext cx="296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/>
                    <a:t>1d</a:t>
                  </a:r>
                </a:p>
              </p:txBody>
            </p:sp>
          </p:grpSp>
        </p:grpSp>
        <p:grpSp>
          <p:nvGrpSpPr>
            <p:cNvPr id="146497" name="Group 75"/>
            <p:cNvGrpSpPr>
              <a:grpSpLocks/>
            </p:cNvGrpSpPr>
            <p:nvPr/>
          </p:nvGrpSpPr>
          <p:grpSpPr bwMode="auto">
            <a:xfrm>
              <a:off x="2778" y="3573"/>
              <a:ext cx="316" cy="250"/>
              <a:chOff x="2016" y="1976"/>
              <a:chExt cx="316" cy="250"/>
            </a:xfrm>
          </p:grpSpPr>
          <p:sp>
            <p:nvSpPr>
              <p:cNvPr id="146498" name="Oval 76"/>
              <p:cNvSpPr>
                <a:spLocks noChangeArrowheads="1"/>
              </p:cNvSpPr>
              <p:nvPr/>
            </p:nvSpPr>
            <p:spPr bwMode="auto">
              <a:xfrm>
                <a:off x="2019" y="2102"/>
                <a:ext cx="313" cy="81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46499" name="Line 77"/>
              <p:cNvSpPr>
                <a:spLocks noChangeShapeType="1"/>
              </p:cNvSpPr>
              <p:nvPr/>
            </p:nvSpPr>
            <p:spPr bwMode="auto">
              <a:xfrm>
                <a:off x="2019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0" name="Line 78"/>
              <p:cNvSpPr>
                <a:spLocks noChangeShapeType="1"/>
              </p:cNvSpPr>
              <p:nvPr/>
            </p:nvSpPr>
            <p:spPr bwMode="auto">
              <a:xfrm>
                <a:off x="2332" y="2095"/>
                <a:ext cx="0" cy="5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6501" name="Rectangle 79"/>
              <p:cNvSpPr>
                <a:spLocks noChangeArrowheads="1"/>
              </p:cNvSpPr>
              <p:nvPr/>
            </p:nvSpPr>
            <p:spPr bwMode="auto">
              <a:xfrm>
                <a:off x="2019" y="2095"/>
                <a:ext cx="310" cy="4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endParaRPr lang="en-US" altLang="en-US"/>
              </a:p>
            </p:txBody>
          </p:sp>
          <p:sp>
            <p:nvSpPr>
              <p:cNvPr id="146502" name="Oval 80"/>
              <p:cNvSpPr>
                <a:spLocks noChangeArrowheads="1"/>
              </p:cNvSpPr>
              <p:nvPr/>
            </p:nvSpPr>
            <p:spPr bwMode="auto">
              <a:xfrm>
                <a:off x="2016" y="2036"/>
                <a:ext cx="313" cy="95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grpSp>
            <p:nvGrpSpPr>
              <p:cNvPr id="146503" name="Group 81"/>
              <p:cNvGrpSpPr>
                <a:grpSpLocks/>
              </p:cNvGrpSpPr>
              <p:nvPr/>
            </p:nvGrpSpPr>
            <p:grpSpPr bwMode="auto">
              <a:xfrm>
                <a:off x="2029" y="1976"/>
                <a:ext cx="294" cy="250"/>
                <a:chOff x="2909" y="2425"/>
                <a:chExt cx="299" cy="250"/>
              </a:xfrm>
            </p:grpSpPr>
            <p:sp>
              <p:nvSpPr>
                <p:cNvPr id="146504" name="Rectangle 82"/>
                <p:cNvSpPr>
                  <a:spLocks noChangeArrowheads="1"/>
                </p:cNvSpPr>
                <p:nvPr/>
              </p:nvSpPr>
              <p:spPr bwMode="auto">
                <a:xfrm>
                  <a:off x="2982" y="2490"/>
                  <a:ext cx="142" cy="132"/>
                </a:xfrm>
                <a:prstGeom prst="rect">
                  <a:avLst/>
                </a:prstGeom>
                <a:solidFill>
                  <a:schemeClr val="hlink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endParaRPr lang="en-US" altLang="en-US" sz="1800"/>
                </a:p>
              </p:txBody>
            </p:sp>
            <p:sp>
              <p:nvSpPr>
                <p:cNvPr id="146505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2909" y="2425"/>
                  <a:ext cx="299" cy="2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Arial" panose="020B060402020202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2000"/>
                    <a:t>1b</a:t>
                  </a:r>
                  <a:endParaRPr lang="en-US" altLang="en-US"/>
                </a:p>
              </p:txBody>
            </p:sp>
          </p:grpSp>
        </p:grpSp>
      </p:grpSp>
      <p:grpSp>
        <p:nvGrpSpPr>
          <p:cNvPr id="146451" name="Group 84"/>
          <p:cNvGrpSpPr>
            <a:grpSpLocks/>
          </p:cNvGrpSpPr>
          <p:nvPr/>
        </p:nvGrpSpPr>
        <p:grpSpPr bwMode="auto">
          <a:xfrm>
            <a:off x="5414963" y="5324475"/>
            <a:ext cx="501650" cy="396875"/>
            <a:chOff x="3537" y="3473"/>
            <a:chExt cx="316" cy="250"/>
          </a:xfrm>
        </p:grpSpPr>
        <p:sp>
          <p:nvSpPr>
            <p:cNvPr id="146479" name="Oval 85"/>
            <p:cNvSpPr>
              <a:spLocks noChangeArrowheads="1"/>
            </p:cNvSpPr>
            <p:nvPr/>
          </p:nvSpPr>
          <p:spPr bwMode="auto">
            <a:xfrm>
              <a:off x="3540" y="3598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80" name="Line 86"/>
            <p:cNvSpPr>
              <a:spLocks noChangeShapeType="1"/>
            </p:cNvSpPr>
            <p:nvPr/>
          </p:nvSpPr>
          <p:spPr bwMode="auto">
            <a:xfrm>
              <a:off x="3540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1" name="Line 87"/>
            <p:cNvSpPr>
              <a:spLocks noChangeShapeType="1"/>
            </p:cNvSpPr>
            <p:nvPr/>
          </p:nvSpPr>
          <p:spPr bwMode="auto">
            <a:xfrm>
              <a:off x="3853" y="3591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82" name="Rectangle 88"/>
            <p:cNvSpPr>
              <a:spLocks noChangeArrowheads="1"/>
            </p:cNvSpPr>
            <p:nvPr/>
          </p:nvSpPr>
          <p:spPr bwMode="auto">
            <a:xfrm>
              <a:off x="3540" y="3591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6483" name="Oval 89"/>
            <p:cNvSpPr>
              <a:spLocks noChangeArrowheads="1"/>
            </p:cNvSpPr>
            <p:nvPr/>
          </p:nvSpPr>
          <p:spPr bwMode="auto">
            <a:xfrm>
              <a:off x="3537" y="3532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84" name="Rectangle 90"/>
            <p:cNvSpPr>
              <a:spLocks noChangeArrowheads="1"/>
            </p:cNvSpPr>
            <p:nvPr/>
          </p:nvSpPr>
          <p:spPr bwMode="auto">
            <a:xfrm>
              <a:off x="3624" y="3545"/>
              <a:ext cx="141" cy="12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85" name="Text Box 91"/>
            <p:cNvSpPr txBox="1">
              <a:spLocks noChangeArrowheads="1"/>
            </p:cNvSpPr>
            <p:nvPr/>
          </p:nvSpPr>
          <p:spPr bwMode="auto">
            <a:xfrm>
              <a:off x="3551" y="3473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2a</a:t>
              </a:r>
              <a:endParaRPr lang="en-US" altLang="en-US"/>
            </a:p>
          </p:txBody>
        </p:sp>
      </p:grpSp>
      <p:sp>
        <p:nvSpPr>
          <p:cNvPr id="146452" name="Line 92"/>
          <p:cNvSpPr>
            <a:spLocks noChangeShapeType="1"/>
          </p:cNvSpPr>
          <p:nvPr/>
        </p:nvSpPr>
        <p:spPr bwMode="auto">
          <a:xfrm>
            <a:off x="6635750" y="5241925"/>
            <a:ext cx="857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53" name="Line 93"/>
          <p:cNvSpPr>
            <a:spLocks noChangeShapeType="1"/>
          </p:cNvSpPr>
          <p:nvPr/>
        </p:nvSpPr>
        <p:spPr bwMode="auto">
          <a:xfrm>
            <a:off x="6889750" y="5707063"/>
            <a:ext cx="7350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54" name="Line 94"/>
          <p:cNvSpPr>
            <a:spLocks noChangeShapeType="1"/>
          </p:cNvSpPr>
          <p:nvPr/>
        </p:nvSpPr>
        <p:spPr bwMode="auto">
          <a:xfrm>
            <a:off x="5921375" y="5553075"/>
            <a:ext cx="48895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55" name="Line 95"/>
          <p:cNvSpPr>
            <a:spLocks noChangeShapeType="1"/>
          </p:cNvSpPr>
          <p:nvPr/>
        </p:nvSpPr>
        <p:spPr bwMode="auto">
          <a:xfrm>
            <a:off x="6530975" y="5351463"/>
            <a:ext cx="68263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46456" name="Group 96"/>
          <p:cNvGrpSpPr>
            <a:grpSpLocks/>
          </p:cNvGrpSpPr>
          <p:nvPr/>
        </p:nvGrpSpPr>
        <p:grpSpPr bwMode="auto">
          <a:xfrm>
            <a:off x="6142038" y="5046663"/>
            <a:ext cx="501650" cy="396875"/>
            <a:chOff x="4320" y="1936"/>
            <a:chExt cx="316" cy="250"/>
          </a:xfrm>
        </p:grpSpPr>
        <p:sp>
          <p:nvSpPr>
            <p:cNvPr id="146472" name="Oval 97"/>
            <p:cNvSpPr>
              <a:spLocks noChangeArrowheads="1"/>
            </p:cNvSpPr>
            <p:nvPr/>
          </p:nvSpPr>
          <p:spPr bwMode="auto">
            <a:xfrm>
              <a:off x="4323" y="2054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73" name="Line 98"/>
            <p:cNvSpPr>
              <a:spLocks noChangeShapeType="1"/>
            </p:cNvSpPr>
            <p:nvPr/>
          </p:nvSpPr>
          <p:spPr bwMode="auto">
            <a:xfrm>
              <a:off x="4323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4" name="Line 99"/>
            <p:cNvSpPr>
              <a:spLocks noChangeShapeType="1"/>
            </p:cNvSpPr>
            <p:nvPr/>
          </p:nvSpPr>
          <p:spPr bwMode="auto">
            <a:xfrm>
              <a:off x="4636" y="2047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75" name="Rectangle 100"/>
            <p:cNvSpPr>
              <a:spLocks noChangeArrowheads="1"/>
            </p:cNvSpPr>
            <p:nvPr/>
          </p:nvSpPr>
          <p:spPr bwMode="auto">
            <a:xfrm>
              <a:off x="4323" y="2047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6476" name="Oval 101"/>
            <p:cNvSpPr>
              <a:spLocks noChangeArrowheads="1"/>
            </p:cNvSpPr>
            <p:nvPr/>
          </p:nvSpPr>
          <p:spPr bwMode="auto">
            <a:xfrm>
              <a:off x="4320" y="1988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77" name="Rectangle 102"/>
            <p:cNvSpPr>
              <a:spLocks noChangeArrowheads="1"/>
            </p:cNvSpPr>
            <p:nvPr/>
          </p:nvSpPr>
          <p:spPr bwMode="auto">
            <a:xfrm>
              <a:off x="4407" y="2001"/>
              <a:ext cx="141" cy="118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78" name="Text Box 103"/>
            <p:cNvSpPr txBox="1">
              <a:spLocks noChangeArrowheads="1"/>
            </p:cNvSpPr>
            <p:nvPr/>
          </p:nvSpPr>
          <p:spPr bwMode="auto">
            <a:xfrm>
              <a:off x="4338" y="1936"/>
              <a:ext cx="28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2c</a:t>
              </a:r>
              <a:endParaRPr lang="en-US" altLang="en-US"/>
            </a:p>
          </p:txBody>
        </p:sp>
      </p:grpSp>
      <p:grpSp>
        <p:nvGrpSpPr>
          <p:cNvPr id="146457" name="Group 104"/>
          <p:cNvGrpSpPr>
            <a:grpSpLocks/>
          </p:cNvGrpSpPr>
          <p:nvPr/>
        </p:nvGrpSpPr>
        <p:grpSpPr bwMode="auto">
          <a:xfrm>
            <a:off x="6405563" y="5502275"/>
            <a:ext cx="501650" cy="396875"/>
            <a:chOff x="4596" y="2158"/>
            <a:chExt cx="316" cy="250"/>
          </a:xfrm>
        </p:grpSpPr>
        <p:sp>
          <p:nvSpPr>
            <p:cNvPr id="146465" name="Oval 105"/>
            <p:cNvSpPr>
              <a:spLocks noChangeArrowheads="1"/>
            </p:cNvSpPr>
            <p:nvPr/>
          </p:nvSpPr>
          <p:spPr bwMode="auto">
            <a:xfrm>
              <a:off x="4599" y="227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66" name="Line 106"/>
            <p:cNvSpPr>
              <a:spLocks noChangeShapeType="1"/>
            </p:cNvSpPr>
            <p:nvPr/>
          </p:nvSpPr>
          <p:spPr bwMode="auto">
            <a:xfrm>
              <a:off x="4599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7" name="Line 107"/>
            <p:cNvSpPr>
              <a:spLocks noChangeShapeType="1"/>
            </p:cNvSpPr>
            <p:nvPr/>
          </p:nvSpPr>
          <p:spPr bwMode="auto">
            <a:xfrm>
              <a:off x="4912" y="226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6468" name="Rectangle 108"/>
            <p:cNvSpPr>
              <a:spLocks noChangeArrowheads="1"/>
            </p:cNvSpPr>
            <p:nvPr/>
          </p:nvSpPr>
          <p:spPr bwMode="auto">
            <a:xfrm>
              <a:off x="4599" y="226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46469" name="Oval 109"/>
            <p:cNvSpPr>
              <a:spLocks noChangeArrowheads="1"/>
            </p:cNvSpPr>
            <p:nvPr/>
          </p:nvSpPr>
          <p:spPr bwMode="auto">
            <a:xfrm>
              <a:off x="4596" y="221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70" name="Rectangle 110"/>
            <p:cNvSpPr>
              <a:spLocks noChangeArrowheads="1"/>
            </p:cNvSpPr>
            <p:nvPr/>
          </p:nvSpPr>
          <p:spPr bwMode="auto">
            <a:xfrm>
              <a:off x="4683" y="2223"/>
              <a:ext cx="142" cy="11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46471" name="Text Box 111"/>
            <p:cNvSpPr txBox="1">
              <a:spLocks noChangeArrowheads="1"/>
            </p:cNvSpPr>
            <p:nvPr/>
          </p:nvSpPr>
          <p:spPr bwMode="auto">
            <a:xfrm>
              <a:off x="4610" y="2158"/>
              <a:ext cx="29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2000"/>
                <a:t>2b</a:t>
              </a:r>
              <a:endParaRPr lang="en-US" altLang="en-US"/>
            </a:p>
          </p:txBody>
        </p:sp>
      </p:grpSp>
      <p:sp>
        <p:nvSpPr>
          <p:cNvPr id="146458" name="Text Box 112"/>
          <p:cNvSpPr txBox="1">
            <a:spLocks noChangeArrowheads="1"/>
          </p:cNvSpPr>
          <p:nvPr/>
        </p:nvSpPr>
        <p:spPr bwMode="auto">
          <a:xfrm>
            <a:off x="7656513" y="5159375"/>
            <a:ext cx="893762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other</a:t>
            </a:r>
          </a:p>
          <a:p>
            <a:r>
              <a:rPr lang="en-US" altLang="en-US" sz="1400"/>
              <a:t>networks</a:t>
            </a:r>
          </a:p>
        </p:txBody>
      </p:sp>
      <p:sp>
        <p:nvSpPr>
          <p:cNvPr id="146459" name="Freeform 113"/>
          <p:cNvSpPr>
            <a:spLocks/>
          </p:cNvSpPr>
          <p:nvPr/>
        </p:nvSpPr>
        <p:spPr bwMode="auto">
          <a:xfrm flipH="1">
            <a:off x="292100" y="4772025"/>
            <a:ext cx="1171575" cy="1758950"/>
          </a:xfrm>
          <a:custGeom>
            <a:avLst/>
            <a:gdLst>
              <a:gd name="T0" fmla="*/ 2147483647 w 738"/>
              <a:gd name="T1" fmla="*/ 2147483647 h 1108"/>
              <a:gd name="T2" fmla="*/ 2147483647 w 738"/>
              <a:gd name="T3" fmla="*/ 2147483647 h 1108"/>
              <a:gd name="T4" fmla="*/ 2147483647 w 738"/>
              <a:gd name="T5" fmla="*/ 2147483647 h 1108"/>
              <a:gd name="T6" fmla="*/ 2147483647 w 738"/>
              <a:gd name="T7" fmla="*/ 2147483647 h 1108"/>
              <a:gd name="T8" fmla="*/ 2147483647 w 738"/>
              <a:gd name="T9" fmla="*/ 2147483647 h 1108"/>
              <a:gd name="T10" fmla="*/ 2147483647 w 738"/>
              <a:gd name="T11" fmla="*/ 2147483647 h 1108"/>
              <a:gd name="T12" fmla="*/ 2147483647 w 738"/>
              <a:gd name="T13" fmla="*/ 2147483647 h 1108"/>
              <a:gd name="T14" fmla="*/ 2147483647 w 738"/>
              <a:gd name="T15" fmla="*/ 2147483647 h 11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738"/>
              <a:gd name="T25" fmla="*/ 0 h 1108"/>
              <a:gd name="T26" fmla="*/ 738 w 738"/>
              <a:gd name="T27" fmla="*/ 1108 h 11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738" h="1108">
                <a:moveTo>
                  <a:pt x="32" y="394"/>
                </a:moveTo>
                <a:cubicBezTo>
                  <a:pt x="66" y="301"/>
                  <a:pt x="108" y="228"/>
                  <a:pt x="213" y="172"/>
                </a:cubicBezTo>
                <a:cubicBezTo>
                  <a:pt x="318" y="116"/>
                  <a:pt x="588" y="0"/>
                  <a:pt x="663" y="56"/>
                </a:cubicBezTo>
                <a:cubicBezTo>
                  <a:pt x="738" y="112"/>
                  <a:pt x="659" y="346"/>
                  <a:pt x="661" y="509"/>
                </a:cubicBezTo>
                <a:cubicBezTo>
                  <a:pt x="663" y="672"/>
                  <a:pt x="731" y="956"/>
                  <a:pt x="677" y="1032"/>
                </a:cubicBezTo>
                <a:cubicBezTo>
                  <a:pt x="623" y="1108"/>
                  <a:pt x="442" y="999"/>
                  <a:pt x="338" y="962"/>
                </a:cubicBezTo>
                <a:cubicBezTo>
                  <a:pt x="234" y="925"/>
                  <a:pt x="102" y="904"/>
                  <a:pt x="51" y="809"/>
                </a:cubicBezTo>
                <a:cubicBezTo>
                  <a:pt x="0" y="715"/>
                  <a:pt x="36" y="481"/>
                  <a:pt x="32" y="394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60" name="Text Box 114"/>
          <p:cNvSpPr txBox="1">
            <a:spLocks noChangeArrowheads="1"/>
          </p:cNvSpPr>
          <p:nvPr/>
        </p:nvSpPr>
        <p:spPr bwMode="auto">
          <a:xfrm>
            <a:off x="349250" y="5556250"/>
            <a:ext cx="89376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400"/>
              <a:t>other</a:t>
            </a:r>
          </a:p>
          <a:p>
            <a:r>
              <a:rPr lang="en-US" altLang="en-US" sz="1400"/>
              <a:t>networks</a:t>
            </a:r>
          </a:p>
        </p:txBody>
      </p:sp>
      <p:sp>
        <p:nvSpPr>
          <p:cNvPr id="146461" name="Line 115"/>
          <p:cNvSpPr>
            <a:spLocks noChangeShapeType="1"/>
          </p:cNvSpPr>
          <p:nvPr/>
        </p:nvSpPr>
        <p:spPr bwMode="auto">
          <a:xfrm flipH="1">
            <a:off x="1149350" y="5118100"/>
            <a:ext cx="468313" cy="2682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46462" name="Freeform 116"/>
          <p:cNvSpPr>
            <a:spLocks/>
          </p:cNvSpPr>
          <p:nvPr/>
        </p:nvSpPr>
        <p:spPr bwMode="auto">
          <a:xfrm>
            <a:off x="4913313" y="5607050"/>
            <a:ext cx="523875" cy="261938"/>
          </a:xfrm>
          <a:custGeom>
            <a:avLst/>
            <a:gdLst>
              <a:gd name="T0" fmla="*/ 0 w 654"/>
              <a:gd name="T1" fmla="*/ 2147483647 h 420"/>
              <a:gd name="T2" fmla="*/ 2147483647 w 654"/>
              <a:gd name="T3" fmla="*/ 0 h 420"/>
              <a:gd name="T4" fmla="*/ 0 60000 65536"/>
              <a:gd name="T5" fmla="*/ 0 60000 65536"/>
              <a:gd name="T6" fmla="*/ 0 w 654"/>
              <a:gd name="T7" fmla="*/ 0 h 420"/>
              <a:gd name="T8" fmla="*/ 654 w 654"/>
              <a:gd name="T9" fmla="*/ 420 h 42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54" h="420">
                <a:moveTo>
                  <a:pt x="0" y="420"/>
                </a:moveTo>
                <a:lnTo>
                  <a:pt x="654" y="0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6463" name="Freeform 117"/>
          <p:cNvSpPr>
            <a:spLocks/>
          </p:cNvSpPr>
          <p:nvPr/>
        </p:nvSpPr>
        <p:spPr bwMode="auto">
          <a:xfrm>
            <a:off x="2800350" y="5014913"/>
            <a:ext cx="704850" cy="409575"/>
          </a:xfrm>
          <a:custGeom>
            <a:avLst/>
            <a:gdLst>
              <a:gd name="T0" fmla="*/ 0 w 444"/>
              <a:gd name="T1" fmla="*/ 0 h 258"/>
              <a:gd name="T2" fmla="*/ 2147483647 w 444"/>
              <a:gd name="T3" fmla="*/ 2147483647 h 258"/>
              <a:gd name="T4" fmla="*/ 0 60000 65536"/>
              <a:gd name="T5" fmla="*/ 0 60000 65536"/>
              <a:gd name="T6" fmla="*/ 0 w 444"/>
              <a:gd name="T7" fmla="*/ 0 h 258"/>
              <a:gd name="T8" fmla="*/ 444 w 444"/>
              <a:gd name="T9" fmla="*/ 258 h 25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444" h="258">
                <a:moveTo>
                  <a:pt x="0" y="0"/>
                </a:moveTo>
                <a:lnTo>
                  <a:pt x="444" y="25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6464" name="Picture 11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5" y="800100"/>
            <a:ext cx="36560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515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C8754A73-81DD-40EE-8414-E27E37CC0AFE}" type="slidenum">
              <a:rPr lang="en-US" altLang="en-US" sz="1200">
                <a:latin typeface="Tahoma" panose="020B0604030504040204" pitchFamily="34" charset="0"/>
              </a:rPr>
              <a:pPr/>
              <a:t>57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065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4000" dirty="0">
                <a:ea typeface="ＭＳ Ｐゴシック" charset="0"/>
                <a:cs typeface="+mj-cs"/>
              </a:rPr>
              <a:t>Intra-AS Routing ///</a:t>
            </a:r>
            <a:r>
              <a:rPr lang="en-US" sz="4000" dirty="0" err="1">
                <a:ea typeface="ＭＳ Ｐゴシック" charset="0"/>
                <a:cs typeface="+mj-cs"/>
              </a:rPr>
              <a:t>C8A</a:t>
            </a:r>
            <a:r>
              <a:rPr lang="en-US" sz="4000" dirty="0">
                <a:ea typeface="ＭＳ Ｐゴシック" charset="0"/>
                <a:cs typeface="+mj-cs"/>
              </a:rPr>
              <a:t> Tue 3 Nov</a:t>
            </a:r>
          </a:p>
        </p:txBody>
      </p:sp>
      <p:sp>
        <p:nvSpPr>
          <p:cNvPr id="10650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also known as </a:t>
            </a: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interior gateway protocols (IGP)</a:t>
            </a:r>
          </a:p>
          <a:p>
            <a:pPr>
              <a:buFont typeface="Wingdings" charset="0"/>
              <a:buChar char="v"/>
              <a:defRPr/>
            </a:pPr>
            <a:r>
              <a:rPr lang="en-US">
                <a:ea typeface="ＭＳ Ｐゴシック" charset="0"/>
                <a:cs typeface="+mn-cs"/>
              </a:rPr>
              <a:t>most common intra-AS routing protocols: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ea typeface="ＭＳ Ｐゴシック" charset="0"/>
              </a:rPr>
              <a:t>RIP: Routing Information Protocol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ea typeface="ＭＳ Ｐゴシック" charset="0"/>
              </a:rPr>
              <a:t>OSPF: Open Shortest Path First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>
                <a:ea typeface="ＭＳ Ｐゴシック" charset="0"/>
              </a:rPr>
              <a:t>IGRP: Interior Gateway Routing Protocol (Cisco proprietary)</a:t>
            </a:r>
          </a:p>
        </p:txBody>
      </p:sp>
      <p:pic>
        <p:nvPicPr>
          <p:cNvPr id="151557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175" y="1031875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52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94922E70-3449-481B-A6EF-6E92C32DFCAC}" type="slidenum">
              <a:rPr lang="en-US" altLang="en-US" sz="1200">
                <a:latin typeface="Tahoma" panose="020B0604030504040204" pitchFamily="34" charset="0"/>
              </a:rPr>
              <a:pPr/>
              <a:t>58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52579" name="Picture 56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849313"/>
            <a:ext cx="7313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752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170863" cy="941388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RIP ( Routing Information Protocol)</a:t>
            </a:r>
          </a:p>
        </p:txBody>
      </p:sp>
      <p:sp>
        <p:nvSpPr>
          <p:cNvPr id="15258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3375" y="1289050"/>
            <a:ext cx="8362950" cy="1695450"/>
          </a:xfrm>
        </p:spPr>
        <p:txBody>
          <a:bodyPr/>
          <a:lstStyle/>
          <a:p>
            <a:r>
              <a:rPr lang="en-US" altLang="en-US" sz="2400" dirty="0"/>
              <a:t>included in BSD-UNIX distribution in 1982</a:t>
            </a:r>
          </a:p>
          <a:p>
            <a:r>
              <a:rPr lang="en-US" altLang="en-US" sz="2400" dirty="0"/>
              <a:t>distance vector (DV) algorithm</a:t>
            </a:r>
          </a:p>
          <a:p>
            <a:pPr lvl="1"/>
            <a:r>
              <a:rPr lang="en-US" altLang="en-US" sz="2000" dirty="0"/>
              <a:t>distance metric: # hops (max = 15 hops), each link has cost 1</a:t>
            </a:r>
          </a:p>
          <a:p>
            <a:pPr lvl="1"/>
            <a:r>
              <a:rPr lang="en-US" altLang="en-US" sz="2000" dirty="0" err="1"/>
              <a:t>DVs</a:t>
            </a:r>
            <a:r>
              <a:rPr lang="en-US" altLang="en-US" sz="2000" dirty="0"/>
              <a:t> exchanged with neighbors every 30 sec in response message (aka </a:t>
            </a:r>
            <a:r>
              <a:rPr lang="en-US" altLang="en-US" sz="2000" dirty="0">
                <a:solidFill>
                  <a:srgbClr val="CC0000"/>
                </a:solidFill>
              </a:rPr>
              <a:t>advertisement</a:t>
            </a:r>
            <a:r>
              <a:rPr lang="en-US" altLang="en-US" sz="2000" dirty="0"/>
              <a:t>)</a:t>
            </a:r>
          </a:p>
          <a:p>
            <a:pPr lvl="1"/>
            <a:r>
              <a:rPr lang="en-US" altLang="en-US" sz="2000" dirty="0"/>
              <a:t>each advertisement: list of up to 25 destination </a:t>
            </a:r>
            <a:r>
              <a:rPr lang="en-US" altLang="en-US" sz="2000" i="1" dirty="0">
                <a:solidFill>
                  <a:srgbClr val="CC0000"/>
                </a:solidFill>
              </a:rPr>
              <a:t>subnets</a:t>
            </a:r>
            <a:r>
              <a:rPr lang="en-US" altLang="en-US" sz="2000" i="1" dirty="0">
                <a:solidFill>
                  <a:srgbClr val="FF0000"/>
                </a:solidFill>
              </a:rPr>
              <a:t> </a:t>
            </a:r>
            <a:r>
              <a:rPr lang="en-US" altLang="en-US" sz="2000" i="1" dirty="0"/>
              <a:t>(in IP addressing sense)</a:t>
            </a:r>
          </a:p>
          <a:p>
            <a:endParaRPr lang="en-US" altLang="en-US" sz="2400" dirty="0"/>
          </a:p>
          <a:p>
            <a:pPr lvl="1">
              <a:buFont typeface="Wingdings" panose="05000000000000000000" pitchFamily="2" charset="2"/>
              <a:buNone/>
            </a:pPr>
            <a:endParaRPr lang="en-US" altLang="en-US" i="1" dirty="0">
              <a:solidFill>
                <a:schemeClr val="accent2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grpSp>
        <p:nvGrpSpPr>
          <p:cNvPr id="152582" name="Group 4"/>
          <p:cNvGrpSpPr>
            <a:grpSpLocks/>
          </p:cNvGrpSpPr>
          <p:nvPr/>
        </p:nvGrpSpPr>
        <p:grpSpPr bwMode="auto">
          <a:xfrm>
            <a:off x="835025" y="4143375"/>
            <a:ext cx="3968750" cy="2336800"/>
            <a:chOff x="1824" y="912"/>
            <a:chExt cx="2688" cy="1745"/>
          </a:xfrm>
        </p:grpSpPr>
        <p:sp>
          <p:nvSpPr>
            <p:cNvPr id="152585" name="Freeform 5"/>
            <p:cNvSpPr>
              <a:spLocks/>
            </p:cNvSpPr>
            <p:nvPr/>
          </p:nvSpPr>
          <p:spPr bwMode="auto">
            <a:xfrm>
              <a:off x="1824" y="912"/>
              <a:ext cx="2688" cy="1745"/>
            </a:xfrm>
            <a:custGeom>
              <a:avLst/>
              <a:gdLst>
                <a:gd name="T0" fmla="*/ 0 w 2250"/>
                <a:gd name="T1" fmla="*/ 4278 h 1409"/>
                <a:gd name="T2" fmla="*/ 1087 w 2250"/>
                <a:gd name="T3" fmla="*/ 2207 h 1409"/>
                <a:gd name="T4" fmla="*/ 2625 w 2250"/>
                <a:gd name="T5" fmla="*/ 239 h 1409"/>
                <a:gd name="T6" fmla="*/ 7690 w 2250"/>
                <a:gd name="T7" fmla="*/ 759 h 1409"/>
                <a:gd name="T8" fmla="*/ 9756 w 2250"/>
                <a:gd name="T9" fmla="*/ 3313 h 1409"/>
                <a:gd name="T10" fmla="*/ 10901 w 2250"/>
                <a:gd name="T11" fmla="*/ 6207 h 1409"/>
                <a:gd name="T12" fmla="*/ 8225 w 2250"/>
                <a:gd name="T13" fmla="*/ 9006 h 1409"/>
                <a:gd name="T14" fmla="*/ 4924 w 2250"/>
                <a:gd name="T15" fmla="*/ 9502 h 1409"/>
                <a:gd name="T16" fmla="*/ 2303 w 2250"/>
                <a:gd name="T17" fmla="*/ 9290 h 1409"/>
                <a:gd name="T18" fmla="*/ 505 w 2250"/>
                <a:gd name="T19" fmla="*/ 7321 h 1409"/>
                <a:gd name="T20" fmla="*/ 0 w 2250"/>
                <a:gd name="T21" fmla="*/ 4278 h 140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250"/>
                <a:gd name="T34" fmla="*/ 0 h 1409"/>
                <a:gd name="T35" fmla="*/ 2250 w 2250"/>
                <a:gd name="T36" fmla="*/ 1409 h 140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250" h="1409">
                  <a:moveTo>
                    <a:pt x="0" y="624"/>
                  </a:moveTo>
                  <a:cubicBezTo>
                    <a:pt x="5" y="506"/>
                    <a:pt x="131" y="419"/>
                    <a:pt x="219" y="321"/>
                  </a:cubicBezTo>
                  <a:cubicBezTo>
                    <a:pt x="307" y="223"/>
                    <a:pt x="307" y="70"/>
                    <a:pt x="529" y="35"/>
                  </a:cubicBezTo>
                  <a:cubicBezTo>
                    <a:pt x="751" y="0"/>
                    <a:pt x="1311" y="36"/>
                    <a:pt x="1551" y="111"/>
                  </a:cubicBezTo>
                  <a:cubicBezTo>
                    <a:pt x="1791" y="186"/>
                    <a:pt x="1860" y="351"/>
                    <a:pt x="1968" y="483"/>
                  </a:cubicBezTo>
                  <a:cubicBezTo>
                    <a:pt x="2076" y="615"/>
                    <a:pt x="2250" y="767"/>
                    <a:pt x="2199" y="906"/>
                  </a:cubicBezTo>
                  <a:cubicBezTo>
                    <a:pt x="2148" y="1045"/>
                    <a:pt x="1860" y="1234"/>
                    <a:pt x="1659" y="1314"/>
                  </a:cubicBezTo>
                  <a:cubicBezTo>
                    <a:pt x="1458" y="1394"/>
                    <a:pt x="1192" y="1379"/>
                    <a:pt x="993" y="1386"/>
                  </a:cubicBezTo>
                  <a:cubicBezTo>
                    <a:pt x="794" y="1393"/>
                    <a:pt x="613" y="1409"/>
                    <a:pt x="465" y="1356"/>
                  </a:cubicBezTo>
                  <a:cubicBezTo>
                    <a:pt x="317" y="1303"/>
                    <a:pt x="180" y="1190"/>
                    <a:pt x="102" y="1068"/>
                  </a:cubicBezTo>
                  <a:cubicBezTo>
                    <a:pt x="24" y="946"/>
                    <a:pt x="21" y="716"/>
                    <a:pt x="0" y="624"/>
                  </a:cubicBezTo>
                  <a:close/>
                </a:path>
              </a:pathLst>
            </a:custGeom>
            <a:solidFill>
              <a:srgbClr val="99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86" name="Oval 6"/>
            <p:cNvSpPr>
              <a:spLocks noChangeArrowheads="1"/>
            </p:cNvSpPr>
            <p:nvPr/>
          </p:nvSpPr>
          <p:spPr bwMode="auto">
            <a:xfrm>
              <a:off x="2566" y="218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587" name="Line 7"/>
            <p:cNvSpPr>
              <a:spLocks noChangeShapeType="1"/>
            </p:cNvSpPr>
            <p:nvPr/>
          </p:nvSpPr>
          <p:spPr bwMode="auto">
            <a:xfrm>
              <a:off x="2566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88" name="Line 8"/>
            <p:cNvSpPr>
              <a:spLocks noChangeShapeType="1"/>
            </p:cNvSpPr>
            <p:nvPr/>
          </p:nvSpPr>
          <p:spPr bwMode="auto">
            <a:xfrm>
              <a:off x="2879" y="217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89" name="Rectangle 9"/>
            <p:cNvSpPr>
              <a:spLocks noChangeArrowheads="1"/>
            </p:cNvSpPr>
            <p:nvPr/>
          </p:nvSpPr>
          <p:spPr bwMode="auto">
            <a:xfrm>
              <a:off x="2566" y="2179"/>
              <a:ext cx="310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52590" name="Oval 10"/>
            <p:cNvSpPr>
              <a:spLocks noChangeArrowheads="1"/>
            </p:cNvSpPr>
            <p:nvPr/>
          </p:nvSpPr>
          <p:spPr bwMode="auto">
            <a:xfrm>
              <a:off x="2563" y="212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591" name="Oval 11"/>
            <p:cNvSpPr>
              <a:spLocks noChangeArrowheads="1"/>
            </p:cNvSpPr>
            <p:nvPr/>
          </p:nvSpPr>
          <p:spPr bwMode="auto">
            <a:xfrm>
              <a:off x="2562" y="1496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592" name="Line 12"/>
            <p:cNvSpPr>
              <a:spLocks noChangeShapeType="1"/>
            </p:cNvSpPr>
            <p:nvPr/>
          </p:nvSpPr>
          <p:spPr bwMode="auto">
            <a:xfrm>
              <a:off x="2562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93" name="Line 13"/>
            <p:cNvSpPr>
              <a:spLocks noChangeShapeType="1"/>
            </p:cNvSpPr>
            <p:nvPr/>
          </p:nvSpPr>
          <p:spPr bwMode="auto">
            <a:xfrm>
              <a:off x="2874" y="1489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94" name="Rectangle 14"/>
            <p:cNvSpPr>
              <a:spLocks noChangeArrowheads="1"/>
            </p:cNvSpPr>
            <p:nvPr/>
          </p:nvSpPr>
          <p:spPr bwMode="auto">
            <a:xfrm>
              <a:off x="2562" y="1489"/>
              <a:ext cx="312" cy="4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52595" name="Oval 15"/>
            <p:cNvSpPr>
              <a:spLocks noChangeArrowheads="1"/>
            </p:cNvSpPr>
            <p:nvPr/>
          </p:nvSpPr>
          <p:spPr bwMode="auto">
            <a:xfrm>
              <a:off x="2559" y="1430"/>
              <a:ext cx="313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596" name="Oval 16"/>
            <p:cNvSpPr>
              <a:spLocks noChangeArrowheads="1"/>
            </p:cNvSpPr>
            <p:nvPr/>
          </p:nvSpPr>
          <p:spPr bwMode="auto">
            <a:xfrm>
              <a:off x="3245" y="1492"/>
              <a:ext cx="312" cy="82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597" name="Line 17"/>
            <p:cNvSpPr>
              <a:spLocks noChangeShapeType="1"/>
            </p:cNvSpPr>
            <p:nvPr/>
          </p:nvSpPr>
          <p:spPr bwMode="auto">
            <a:xfrm>
              <a:off x="3245" y="1485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98" name="Line 18"/>
            <p:cNvSpPr>
              <a:spLocks noChangeShapeType="1"/>
            </p:cNvSpPr>
            <p:nvPr/>
          </p:nvSpPr>
          <p:spPr bwMode="auto">
            <a:xfrm>
              <a:off x="3557" y="1485"/>
              <a:ext cx="0" cy="5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599" name="Rectangle 19"/>
            <p:cNvSpPr>
              <a:spLocks noChangeArrowheads="1"/>
            </p:cNvSpPr>
            <p:nvPr/>
          </p:nvSpPr>
          <p:spPr bwMode="auto">
            <a:xfrm>
              <a:off x="3245" y="1485"/>
              <a:ext cx="309" cy="51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52600" name="Oval 20"/>
            <p:cNvSpPr>
              <a:spLocks noChangeArrowheads="1"/>
            </p:cNvSpPr>
            <p:nvPr/>
          </p:nvSpPr>
          <p:spPr bwMode="auto">
            <a:xfrm>
              <a:off x="3248" y="1429"/>
              <a:ext cx="314" cy="95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601" name="Oval 21"/>
            <p:cNvSpPr>
              <a:spLocks noChangeArrowheads="1"/>
            </p:cNvSpPr>
            <p:nvPr/>
          </p:nvSpPr>
          <p:spPr bwMode="auto">
            <a:xfrm>
              <a:off x="3255" y="2183"/>
              <a:ext cx="313" cy="81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602" name="Line 22"/>
            <p:cNvSpPr>
              <a:spLocks noChangeShapeType="1"/>
            </p:cNvSpPr>
            <p:nvPr/>
          </p:nvSpPr>
          <p:spPr bwMode="auto">
            <a:xfrm>
              <a:off x="3255" y="2176"/>
              <a:ext cx="0" cy="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3" name="Rectangle 23"/>
            <p:cNvSpPr>
              <a:spLocks noChangeArrowheads="1"/>
            </p:cNvSpPr>
            <p:nvPr/>
          </p:nvSpPr>
          <p:spPr bwMode="auto">
            <a:xfrm>
              <a:off x="3255" y="2176"/>
              <a:ext cx="310" cy="50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/>
            </a:p>
          </p:txBody>
        </p:sp>
        <p:sp>
          <p:nvSpPr>
            <p:cNvPr id="152604" name="Oval 24"/>
            <p:cNvSpPr>
              <a:spLocks noChangeArrowheads="1"/>
            </p:cNvSpPr>
            <p:nvPr/>
          </p:nvSpPr>
          <p:spPr bwMode="auto">
            <a:xfrm>
              <a:off x="3252" y="2116"/>
              <a:ext cx="313" cy="9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  <p:sp>
          <p:nvSpPr>
            <p:cNvPr id="152605" name="Freeform 25"/>
            <p:cNvSpPr>
              <a:spLocks/>
            </p:cNvSpPr>
            <p:nvPr/>
          </p:nvSpPr>
          <p:spPr bwMode="auto">
            <a:xfrm>
              <a:off x="3411" y="1584"/>
              <a:ext cx="1" cy="522"/>
            </a:xfrm>
            <a:custGeom>
              <a:avLst/>
              <a:gdLst>
                <a:gd name="T0" fmla="*/ 0 w 1"/>
                <a:gd name="T1" fmla="*/ 0 h 522"/>
                <a:gd name="T2" fmla="*/ 0 w 1"/>
                <a:gd name="T3" fmla="*/ 522 h 522"/>
                <a:gd name="T4" fmla="*/ 0 60000 65536"/>
                <a:gd name="T5" fmla="*/ 0 60000 65536"/>
                <a:gd name="T6" fmla="*/ 0 w 1"/>
                <a:gd name="T7" fmla="*/ 0 h 522"/>
                <a:gd name="T8" fmla="*/ 1 w 1"/>
                <a:gd name="T9" fmla="*/ 522 h 522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22">
                  <a:moveTo>
                    <a:pt x="0" y="0"/>
                  </a:moveTo>
                  <a:lnTo>
                    <a:pt x="0" y="522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6" name="Freeform 26"/>
            <p:cNvSpPr>
              <a:spLocks/>
            </p:cNvSpPr>
            <p:nvPr/>
          </p:nvSpPr>
          <p:spPr bwMode="auto">
            <a:xfrm>
              <a:off x="2718" y="1590"/>
              <a:ext cx="1" cy="537"/>
            </a:xfrm>
            <a:custGeom>
              <a:avLst/>
              <a:gdLst>
                <a:gd name="T0" fmla="*/ 0 w 1"/>
                <a:gd name="T1" fmla="*/ 0 h 537"/>
                <a:gd name="T2" fmla="*/ 0 w 1"/>
                <a:gd name="T3" fmla="*/ 537 h 537"/>
                <a:gd name="T4" fmla="*/ 0 60000 65536"/>
                <a:gd name="T5" fmla="*/ 0 60000 65536"/>
                <a:gd name="T6" fmla="*/ 0 w 1"/>
                <a:gd name="T7" fmla="*/ 0 h 537"/>
                <a:gd name="T8" fmla="*/ 1 w 1"/>
                <a:gd name="T9" fmla="*/ 537 h 537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537">
                  <a:moveTo>
                    <a:pt x="0" y="0"/>
                  </a:moveTo>
                  <a:lnTo>
                    <a:pt x="0" y="537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7" name="Freeform 27"/>
            <p:cNvSpPr>
              <a:spLocks/>
            </p:cNvSpPr>
            <p:nvPr/>
          </p:nvSpPr>
          <p:spPr bwMode="auto">
            <a:xfrm>
              <a:off x="2889" y="220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2608" name="Freeform 28"/>
            <p:cNvSpPr>
              <a:spLocks/>
            </p:cNvSpPr>
            <p:nvPr/>
          </p:nvSpPr>
          <p:spPr bwMode="auto">
            <a:xfrm>
              <a:off x="2883" y="1515"/>
              <a:ext cx="366" cy="1"/>
            </a:xfrm>
            <a:custGeom>
              <a:avLst/>
              <a:gdLst>
                <a:gd name="T0" fmla="*/ 366 w 366"/>
                <a:gd name="T1" fmla="*/ 0 h 1"/>
                <a:gd name="T2" fmla="*/ 0 w 366"/>
                <a:gd name="T3" fmla="*/ 0 h 1"/>
                <a:gd name="T4" fmla="*/ 0 60000 65536"/>
                <a:gd name="T5" fmla="*/ 0 60000 65536"/>
                <a:gd name="T6" fmla="*/ 0 w 366"/>
                <a:gd name="T7" fmla="*/ 0 h 1"/>
                <a:gd name="T8" fmla="*/ 366 w 366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6" h="1">
                  <a:moveTo>
                    <a:pt x="366" y="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2609" name="Group 29"/>
            <p:cNvGrpSpPr>
              <a:grpSpLocks/>
            </p:cNvGrpSpPr>
            <p:nvPr/>
          </p:nvGrpSpPr>
          <p:grpSpPr bwMode="auto">
            <a:xfrm>
              <a:off x="3289" y="2064"/>
              <a:ext cx="250" cy="296"/>
              <a:chOff x="2932" y="2424"/>
              <a:chExt cx="253" cy="296"/>
            </a:xfrm>
          </p:grpSpPr>
          <p:sp>
            <p:nvSpPr>
              <p:cNvPr id="152632" name="Rectangle 30"/>
              <p:cNvSpPr>
                <a:spLocks noChangeArrowheads="1"/>
              </p:cNvSpPr>
              <p:nvPr/>
            </p:nvSpPr>
            <p:spPr bwMode="auto">
              <a:xfrm>
                <a:off x="2984" y="2491"/>
                <a:ext cx="144" cy="132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52633" name="Text Box 31"/>
              <p:cNvSpPr txBox="1">
                <a:spLocks noChangeArrowheads="1"/>
              </p:cNvSpPr>
              <p:nvPr/>
            </p:nvSpPr>
            <p:spPr bwMode="auto">
              <a:xfrm>
                <a:off x="2934" y="2424"/>
                <a:ext cx="251" cy="29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D</a:t>
                </a:r>
                <a:endParaRPr lang="en-US" altLang="en-US"/>
              </a:p>
            </p:txBody>
          </p:sp>
        </p:grpSp>
        <p:grpSp>
          <p:nvGrpSpPr>
            <p:cNvPr id="152610" name="Group 32"/>
            <p:cNvGrpSpPr>
              <a:grpSpLocks/>
            </p:cNvGrpSpPr>
            <p:nvPr/>
          </p:nvGrpSpPr>
          <p:grpSpPr bwMode="auto">
            <a:xfrm>
              <a:off x="2595" y="2031"/>
              <a:ext cx="274" cy="341"/>
              <a:chOff x="2920" y="2394"/>
              <a:chExt cx="275" cy="341"/>
            </a:xfrm>
          </p:grpSpPr>
          <p:sp>
            <p:nvSpPr>
              <p:cNvPr id="152630" name="Rectangle 33"/>
              <p:cNvSpPr>
                <a:spLocks noChangeArrowheads="1"/>
              </p:cNvSpPr>
              <p:nvPr/>
            </p:nvSpPr>
            <p:spPr bwMode="auto">
              <a:xfrm>
                <a:off x="2981" y="2490"/>
                <a:ext cx="145" cy="13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52631" name="Text Box 34"/>
              <p:cNvSpPr txBox="1">
                <a:spLocks noChangeArrowheads="1"/>
              </p:cNvSpPr>
              <p:nvPr/>
            </p:nvSpPr>
            <p:spPr bwMode="auto">
              <a:xfrm>
                <a:off x="2920" y="2394"/>
                <a:ext cx="275" cy="34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/>
                  <a:t>C</a:t>
                </a:r>
              </a:p>
            </p:txBody>
          </p:sp>
        </p:grpSp>
        <p:grpSp>
          <p:nvGrpSpPr>
            <p:cNvPr id="152611" name="Group 35"/>
            <p:cNvGrpSpPr>
              <a:grpSpLocks/>
            </p:cNvGrpSpPr>
            <p:nvPr/>
          </p:nvGrpSpPr>
          <p:grpSpPr bwMode="auto">
            <a:xfrm>
              <a:off x="3287" y="1374"/>
              <a:ext cx="239" cy="297"/>
              <a:chOff x="2936" y="2424"/>
              <a:chExt cx="242" cy="297"/>
            </a:xfrm>
          </p:grpSpPr>
          <p:sp>
            <p:nvSpPr>
              <p:cNvPr id="152628" name="Rectangle 36"/>
              <p:cNvSpPr>
                <a:spLocks noChangeArrowheads="1"/>
              </p:cNvSpPr>
              <p:nvPr/>
            </p:nvSpPr>
            <p:spPr bwMode="auto">
              <a:xfrm>
                <a:off x="2982" y="2491"/>
                <a:ext cx="144" cy="13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52629" name="Text Box 37"/>
              <p:cNvSpPr txBox="1">
                <a:spLocks noChangeArrowheads="1"/>
              </p:cNvSpPr>
              <p:nvPr/>
            </p:nvSpPr>
            <p:spPr bwMode="auto">
              <a:xfrm>
                <a:off x="2936" y="2424"/>
                <a:ext cx="242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B</a:t>
                </a:r>
                <a:endParaRPr lang="en-US" altLang="en-US"/>
              </a:p>
            </p:txBody>
          </p:sp>
        </p:grpSp>
        <p:grpSp>
          <p:nvGrpSpPr>
            <p:cNvPr id="152612" name="Group 38"/>
            <p:cNvGrpSpPr>
              <a:grpSpLocks/>
            </p:cNvGrpSpPr>
            <p:nvPr/>
          </p:nvGrpSpPr>
          <p:grpSpPr bwMode="auto">
            <a:xfrm>
              <a:off x="2603" y="1374"/>
              <a:ext cx="241" cy="297"/>
              <a:chOff x="2936" y="2424"/>
              <a:chExt cx="244" cy="297"/>
            </a:xfrm>
          </p:grpSpPr>
          <p:sp>
            <p:nvSpPr>
              <p:cNvPr id="152626" name="Rectangle 39"/>
              <p:cNvSpPr>
                <a:spLocks noChangeArrowheads="1"/>
              </p:cNvSpPr>
              <p:nvPr/>
            </p:nvSpPr>
            <p:spPr bwMode="auto">
              <a:xfrm>
                <a:off x="2982" y="2491"/>
                <a:ext cx="144" cy="133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endParaRPr lang="en-US" altLang="en-US" sz="1800"/>
              </a:p>
            </p:txBody>
          </p:sp>
          <p:sp>
            <p:nvSpPr>
              <p:cNvPr id="152627" name="Text Box 40"/>
              <p:cNvSpPr txBox="1">
                <a:spLocks noChangeArrowheads="1"/>
              </p:cNvSpPr>
              <p:nvPr/>
            </p:nvSpPr>
            <p:spPr bwMode="auto">
              <a:xfrm>
                <a:off x="2938" y="2424"/>
                <a:ext cx="244" cy="2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2000"/>
                  <a:t>A</a:t>
                </a:r>
                <a:endParaRPr lang="en-US" altLang="en-US"/>
              </a:p>
            </p:txBody>
          </p:sp>
        </p:grpSp>
        <p:sp>
          <p:nvSpPr>
            <p:cNvPr id="152613" name="Line 41"/>
            <p:cNvSpPr>
              <a:spLocks noChangeShapeType="1"/>
            </p:cNvSpPr>
            <p:nvPr/>
          </p:nvSpPr>
          <p:spPr bwMode="auto">
            <a:xfrm>
              <a:off x="3552" y="1488"/>
              <a:ext cx="338" cy="1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4" name="Line 42"/>
            <p:cNvSpPr>
              <a:spLocks noChangeShapeType="1"/>
            </p:cNvSpPr>
            <p:nvPr/>
          </p:nvSpPr>
          <p:spPr bwMode="auto">
            <a:xfrm flipV="1">
              <a:off x="3505" y="1247"/>
              <a:ext cx="143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5" name="Line 43"/>
            <p:cNvSpPr>
              <a:spLocks noChangeShapeType="1"/>
            </p:cNvSpPr>
            <p:nvPr/>
          </p:nvSpPr>
          <p:spPr bwMode="auto">
            <a:xfrm flipV="1">
              <a:off x="3552" y="1920"/>
              <a:ext cx="240" cy="24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6" name="Line 44"/>
            <p:cNvSpPr>
              <a:spLocks noChangeShapeType="1"/>
            </p:cNvSpPr>
            <p:nvPr/>
          </p:nvSpPr>
          <p:spPr bwMode="auto">
            <a:xfrm>
              <a:off x="3552" y="2208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7" name="Line 45"/>
            <p:cNvSpPr>
              <a:spLocks noChangeShapeType="1"/>
            </p:cNvSpPr>
            <p:nvPr/>
          </p:nvSpPr>
          <p:spPr bwMode="auto">
            <a:xfrm>
              <a:off x="3552" y="2208"/>
              <a:ext cx="288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8" name="Line 46"/>
            <p:cNvSpPr>
              <a:spLocks noChangeShapeType="1"/>
            </p:cNvSpPr>
            <p:nvPr/>
          </p:nvSpPr>
          <p:spPr bwMode="auto">
            <a:xfrm flipH="1" flipV="1">
              <a:off x="2352" y="1200"/>
              <a:ext cx="288" cy="23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19" name="Line 47"/>
            <p:cNvSpPr>
              <a:spLocks noChangeShapeType="1"/>
            </p:cNvSpPr>
            <p:nvPr/>
          </p:nvSpPr>
          <p:spPr bwMode="auto">
            <a:xfrm flipH="1" flipV="1">
              <a:off x="2208" y="2112"/>
              <a:ext cx="384" cy="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2620" name="Text Box 48"/>
            <p:cNvSpPr txBox="1">
              <a:spLocks noChangeArrowheads="1"/>
            </p:cNvSpPr>
            <p:nvPr/>
          </p:nvSpPr>
          <p:spPr bwMode="auto">
            <a:xfrm>
              <a:off x="2448" y="1100"/>
              <a:ext cx="21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u</a:t>
              </a:r>
            </a:p>
          </p:txBody>
        </p:sp>
        <p:sp>
          <p:nvSpPr>
            <p:cNvPr id="152621" name="Text Box 49"/>
            <p:cNvSpPr txBox="1">
              <a:spLocks noChangeArrowheads="1"/>
            </p:cNvSpPr>
            <p:nvPr/>
          </p:nvSpPr>
          <p:spPr bwMode="auto">
            <a:xfrm>
              <a:off x="3408" y="1103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v</a:t>
              </a:r>
            </a:p>
          </p:txBody>
        </p:sp>
        <p:sp>
          <p:nvSpPr>
            <p:cNvPr id="152622" name="Text Box 50"/>
            <p:cNvSpPr txBox="1">
              <a:spLocks noChangeArrowheads="1"/>
            </p:cNvSpPr>
            <p:nvPr/>
          </p:nvSpPr>
          <p:spPr bwMode="auto">
            <a:xfrm>
              <a:off x="3648" y="1344"/>
              <a:ext cx="238" cy="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w</a:t>
              </a:r>
            </a:p>
          </p:txBody>
        </p:sp>
        <p:sp>
          <p:nvSpPr>
            <p:cNvPr id="152623" name="Text Box 51"/>
            <p:cNvSpPr txBox="1">
              <a:spLocks noChangeArrowheads="1"/>
            </p:cNvSpPr>
            <p:nvPr/>
          </p:nvSpPr>
          <p:spPr bwMode="auto">
            <a:xfrm>
              <a:off x="3696" y="1920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x</a:t>
              </a:r>
            </a:p>
          </p:txBody>
        </p:sp>
        <p:sp>
          <p:nvSpPr>
            <p:cNvPr id="152624" name="Text Box 52"/>
            <p:cNvSpPr txBox="1">
              <a:spLocks noChangeArrowheads="1"/>
            </p:cNvSpPr>
            <p:nvPr/>
          </p:nvSpPr>
          <p:spPr bwMode="auto">
            <a:xfrm>
              <a:off x="3600" y="2255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y</a:t>
              </a:r>
            </a:p>
          </p:txBody>
        </p:sp>
        <p:sp>
          <p:nvSpPr>
            <p:cNvPr id="152625" name="Text Box 53"/>
            <p:cNvSpPr txBox="1">
              <a:spLocks noChangeArrowheads="1"/>
            </p:cNvSpPr>
            <p:nvPr/>
          </p:nvSpPr>
          <p:spPr bwMode="auto">
            <a:xfrm>
              <a:off x="2304" y="2112"/>
              <a:ext cx="202" cy="2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/>
                <a:t>z</a:t>
              </a:r>
            </a:p>
          </p:txBody>
        </p:sp>
      </p:grpSp>
      <p:sp>
        <p:nvSpPr>
          <p:cNvPr id="152583" name="Text Box 54"/>
          <p:cNvSpPr txBox="1">
            <a:spLocks noChangeArrowheads="1"/>
          </p:cNvSpPr>
          <p:nvPr/>
        </p:nvSpPr>
        <p:spPr bwMode="auto">
          <a:xfrm>
            <a:off x="5811838" y="4394200"/>
            <a:ext cx="1619250" cy="228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 u="sng"/>
              <a:t>subnet</a:t>
            </a:r>
            <a:r>
              <a:rPr lang="en-US" altLang="en-US" sz="1800"/>
              <a:t>    </a:t>
            </a:r>
            <a:r>
              <a:rPr lang="en-US" altLang="en-US" sz="1800" u="sng"/>
              <a:t>hops</a:t>
            </a:r>
          </a:p>
          <a:p>
            <a:pPr eaLnBrk="1" hangingPunct="1"/>
            <a:r>
              <a:rPr lang="en-US" altLang="en-US" sz="1800"/>
              <a:t>      u         1</a:t>
            </a:r>
          </a:p>
          <a:p>
            <a:pPr eaLnBrk="1" hangingPunct="1"/>
            <a:r>
              <a:rPr lang="en-US" altLang="en-US" sz="1800"/>
              <a:t>      v         2</a:t>
            </a:r>
          </a:p>
          <a:p>
            <a:pPr eaLnBrk="1" hangingPunct="1"/>
            <a:r>
              <a:rPr lang="en-US" altLang="en-US" sz="1800"/>
              <a:t>      w        2</a:t>
            </a:r>
          </a:p>
          <a:p>
            <a:pPr eaLnBrk="1" hangingPunct="1"/>
            <a:r>
              <a:rPr lang="en-US" altLang="en-US" sz="1800"/>
              <a:t>      x         3</a:t>
            </a:r>
          </a:p>
          <a:p>
            <a:pPr eaLnBrk="1" hangingPunct="1"/>
            <a:r>
              <a:rPr lang="en-US" altLang="en-US" sz="1800"/>
              <a:t>      y         3</a:t>
            </a:r>
          </a:p>
          <a:p>
            <a:pPr eaLnBrk="1" hangingPunct="1"/>
            <a:r>
              <a:rPr lang="en-US" altLang="en-US" sz="1800"/>
              <a:t>      z         2</a:t>
            </a:r>
          </a:p>
          <a:p>
            <a:pPr eaLnBrk="1" hangingPunct="1"/>
            <a:r>
              <a:rPr lang="en-US" altLang="en-US" sz="1800"/>
              <a:t>  </a:t>
            </a:r>
          </a:p>
        </p:txBody>
      </p:sp>
      <p:sp>
        <p:nvSpPr>
          <p:cNvPr id="152584" name="Text Box 55"/>
          <p:cNvSpPr txBox="1">
            <a:spLocks noChangeArrowheads="1"/>
          </p:cNvSpPr>
          <p:nvPr/>
        </p:nvSpPr>
        <p:spPr bwMode="auto">
          <a:xfrm>
            <a:off x="4716463" y="4054475"/>
            <a:ext cx="3867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 u="sng"/>
              <a:t>from router A to destination</a:t>
            </a:r>
            <a:r>
              <a:rPr lang="en-US" altLang="en-US" sz="1800" u="sng">
                <a:solidFill>
                  <a:srgbClr val="FF0000"/>
                </a:solidFill>
              </a:rPr>
              <a:t> </a:t>
            </a:r>
            <a:r>
              <a:rPr lang="en-US" altLang="en-US" sz="1800" i="1" u="sng">
                <a:solidFill>
                  <a:srgbClr val="CC0000"/>
                </a:solidFill>
              </a:rPr>
              <a:t>subnets: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53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62029F22-6C3B-4B77-97AD-978128E0F1EF}" type="slidenum">
              <a:rPr lang="en-US" altLang="en-US" sz="1200">
                <a:latin typeface="Tahoma" panose="020B0604030504040204" pitchFamily="34" charset="0"/>
              </a:rPr>
              <a:pPr/>
              <a:t>59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153603" name="Picture 110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822325"/>
            <a:ext cx="2970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04" name="Line 2"/>
          <p:cNvSpPr>
            <a:spLocks noChangeShapeType="1"/>
          </p:cNvSpPr>
          <p:nvPr/>
        </p:nvSpPr>
        <p:spPr bwMode="auto">
          <a:xfrm>
            <a:off x="6076950" y="247491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08550" name="Rectangle 3"/>
          <p:cNvSpPr>
            <a:spLocks noGrp="1" noChangeArrowheads="1"/>
          </p:cNvSpPr>
          <p:nvPr>
            <p:ph type="title"/>
          </p:nvPr>
        </p:nvSpPr>
        <p:spPr>
          <a:xfrm>
            <a:off x="409575" y="190500"/>
            <a:ext cx="3937000" cy="863600"/>
          </a:xfrm>
        </p:spPr>
        <p:txBody>
          <a:bodyPr/>
          <a:lstStyle/>
          <a:p>
            <a:pPr>
              <a:defRPr/>
            </a:pPr>
            <a:r>
              <a:rPr lang="en-US" sz="4000">
                <a:ea typeface="ＭＳ Ｐゴシック" charset="0"/>
                <a:cs typeface="+mj-cs"/>
              </a:rPr>
              <a:t>RIP: example</a:t>
            </a:r>
            <a:r>
              <a:rPr lang="en-US" sz="3200">
                <a:ea typeface="ＭＳ Ｐゴシック" charset="0"/>
                <a:cs typeface="+mj-cs"/>
              </a:rPr>
              <a:t> </a:t>
            </a:r>
          </a:p>
        </p:txBody>
      </p:sp>
      <p:sp>
        <p:nvSpPr>
          <p:cNvPr id="153606" name="Text Box 4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b="1">
                <a:solidFill>
                  <a:srgbClr val="000099"/>
                </a:solidFill>
              </a:rPr>
              <a:t>destination subnet	  next  router      # hops to dest</a:t>
            </a:r>
          </a:p>
          <a:p>
            <a:r>
              <a:rPr lang="en-US" altLang="en-US" sz="2000" b="1"/>
              <a:t> 	</a:t>
            </a:r>
            <a:r>
              <a:rPr lang="en-US" altLang="en-US">
                <a:solidFill>
                  <a:srgbClr val="CC0000"/>
                </a:solidFill>
              </a:rPr>
              <a:t>w</a:t>
            </a:r>
            <a:r>
              <a:rPr lang="en-US" altLang="en-US"/>
              <a:t>			A		2</a:t>
            </a:r>
          </a:p>
          <a:p>
            <a:r>
              <a:rPr lang="en-US" altLang="en-US"/>
              <a:t>	</a:t>
            </a:r>
            <a:r>
              <a:rPr lang="en-US" altLang="en-US">
                <a:solidFill>
                  <a:srgbClr val="CC0000"/>
                </a:solidFill>
              </a:rPr>
              <a:t>y</a:t>
            </a:r>
            <a:r>
              <a:rPr lang="en-US" altLang="en-US"/>
              <a:t>			B		2</a:t>
            </a:r>
          </a:p>
          <a:p>
            <a:r>
              <a:rPr lang="en-US" altLang="en-US"/>
              <a:t> 	</a:t>
            </a:r>
            <a:r>
              <a:rPr lang="en-US" altLang="en-US">
                <a:solidFill>
                  <a:srgbClr val="CC0000"/>
                </a:solidFill>
              </a:rPr>
              <a:t>z</a:t>
            </a:r>
            <a:r>
              <a:rPr lang="en-US" altLang="en-US"/>
              <a:t>			B		7</a:t>
            </a:r>
          </a:p>
          <a:p>
            <a:r>
              <a:rPr lang="en-US" altLang="en-US"/>
              <a:t>	</a:t>
            </a:r>
            <a:r>
              <a:rPr lang="en-US" altLang="en-US">
                <a:solidFill>
                  <a:srgbClr val="CC0000"/>
                </a:solidFill>
              </a:rPr>
              <a:t>x</a:t>
            </a:r>
            <a:r>
              <a:rPr lang="en-US" altLang="en-US"/>
              <a:t>			--		1</a:t>
            </a:r>
          </a:p>
          <a:p>
            <a:r>
              <a:rPr lang="en-US" altLang="en-US" sz="2000"/>
              <a:t>	….			….		....</a:t>
            </a:r>
          </a:p>
        </p:txBody>
      </p:sp>
      <p:sp>
        <p:nvSpPr>
          <p:cNvPr id="153607" name="Text Box 5"/>
          <p:cNvSpPr txBox="1">
            <a:spLocks noChangeArrowheads="1"/>
          </p:cNvSpPr>
          <p:nvPr/>
        </p:nvSpPr>
        <p:spPr bwMode="auto">
          <a:xfrm>
            <a:off x="2898775" y="3825875"/>
            <a:ext cx="257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routing table in router D</a:t>
            </a:r>
          </a:p>
        </p:txBody>
      </p:sp>
      <p:sp>
        <p:nvSpPr>
          <p:cNvPr id="153608" name="Freeform 6"/>
          <p:cNvSpPr>
            <a:spLocks/>
          </p:cNvSpPr>
          <p:nvPr/>
        </p:nvSpPr>
        <p:spPr bwMode="auto">
          <a:xfrm>
            <a:off x="2528888" y="2486025"/>
            <a:ext cx="1241425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09" name="Freeform 7"/>
          <p:cNvSpPr>
            <a:spLocks/>
          </p:cNvSpPr>
          <p:nvPr/>
        </p:nvSpPr>
        <p:spPr bwMode="auto">
          <a:xfrm>
            <a:off x="2530475" y="2265363"/>
            <a:ext cx="1065213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0" name="Freeform 36"/>
          <p:cNvSpPr>
            <a:spLocks/>
          </p:cNvSpPr>
          <p:nvPr/>
        </p:nvSpPr>
        <p:spPr bwMode="auto">
          <a:xfrm>
            <a:off x="4322763" y="2486025"/>
            <a:ext cx="1243012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1" name="Freeform 51"/>
          <p:cNvSpPr>
            <a:spLocks/>
          </p:cNvSpPr>
          <p:nvPr/>
        </p:nvSpPr>
        <p:spPr bwMode="auto">
          <a:xfrm>
            <a:off x="631825" y="2498725"/>
            <a:ext cx="1243013" cy="0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0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2" name="Line 66"/>
          <p:cNvSpPr>
            <a:spLocks noChangeShapeType="1"/>
          </p:cNvSpPr>
          <p:nvPr/>
        </p:nvSpPr>
        <p:spPr bwMode="auto">
          <a:xfrm flipV="1">
            <a:off x="8091488" y="197643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3" name="Line 67"/>
          <p:cNvSpPr>
            <a:spLocks noChangeShapeType="1"/>
          </p:cNvSpPr>
          <p:nvPr/>
        </p:nvSpPr>
        <p:spPr bwMode="auto">
          <a:xfrm>
            <a:off x="8045450" y="261937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4" name="Line 68"/>
          <p:cNvSpPr>
            <a:spLocks noChangeShapeType="1"/>
          </p:cNvSpPr>
          <p:nvPr/>
        </p:nvSpPr>
        <p:spPr bwMode="auto">
          <a:xfrm>
            <a:off x="2368550" y="261143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5" name="Freeform 69"/>
          <p:cNvSpPr>
            <a:spLocks/>
          </p:cNvSpPr>
          <p:nvPr/>
        </p:nvSpPr>
        <p:spPr bwMode="auto">
          <a:xfrm rot="1183889">
            <a:off x="2522538" y="2776538"/>
            <a:ext cx="1065212" cy="2841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6" name="Freeform 70"/>
          <p:cNvSpPr>
            <a:spLocks/>
          </p:cNvSpPr>
          <p:nvPr/>
        </p:nvSpPr>
        <p:spPr bwMode="auto">
          <a:xfrm>
            <a:off x="633413" y="2278063"/>
            <a:ext cx="1065212" cy="384175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7" name="Freeform 71"/>
          <p:cNvSpPr>
            <a:spLocks/>
          </p:cNvSpPr>
          <p:nvPr/>
        </p:nvSpPr>
        <p:spPr bwMode="auto">
          <a:xfrm>
            <a:off x="4324350" y="2276475"/>
            <a:ext cx="1065213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8" name="Freeform 72"/>
          <p:cNvSpPr>
            <a:spLocks/>
          </p:cNvSpPr>
          <p:nvPr/>
        </p:nvSpPr>
        <p:spPr bwMode="auto">
          <a:xfrm>
            <a:off x="6097588" y="2266950"/>
            <a:ext cx="850900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19" name="Freeform 73"/>
          <p:cNvSpPr>
            <a:spLocks/>
          </p:cNvSpPr>
          <p:nvPr/>
        </p:nvSpPr>
        <p:spPr bwMode="auto">
          <a:xfrm rot="-2589433">
            <a:off x="8059738" y="1833563"/>
            <a:ext cx="868362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20" name="Text Box 74"/>
          <p:cNvSpPr txBox="1">
            <a:spLocks noChangeArrowheads="1"/>
          </p:cNvSpPr>
          <p:nvPr/>
        </p:nvSpPr>
        <p:spPr bwMode="auto">
          <a:xfrm>
            <a:off x="919163" y="223520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w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3621" name="Text Box 75"/>
          <p:cNvSpPr txBox="1">
            <a:spLocks noChangeArrowheads="1"/>
          </p:cNvSpPr>
          <p:nvPr/>
        </p:nvSpPr>
        <p:spPr bwMode="auto">
          <a:xfrm>
            <a:off x="2873375" y="22780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x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3622" name="Text Box 76"/>
          <p:cNvSpPr txBox="1">
            <a:spLocks noChangeArrowheads="1"/>
          </p:cNvSpPr>
          <p:nvPr/>
        </p:nvSpPr>
        <p:spPr bwMode="auto">
          <a:xfrm>
            <a:off x="6380163" y="21986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y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3623" name="Text Box 77"/>
          <p:cNvSpPr txBox="1">
            <a:spLocks noChangeArrowheads="1"/>
          </p:cNvSpPr>
          <p:nvPr/>
        </p:nvSpPr>
        <p:spPr bwMode="auto">
          <a:xfrm>
            <a:off x="8294688" y="18208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z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3624" name="Text Box 78"/>
          <p:cNvSpPr txBox="1">
            <a:spLocks noChangeArrowheads="1"/>
          </p:cNvSpPr>
          <p:nvPr/>
        </p:nvSpPr>
        <p:spPr bwMode="auto">
          <a:xfrm>
            <a:off x="1947863" y="255746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153625" name="Text Box 79"/>
          <p:cNvSpPr txBox="1">
            <a:spLocks noChangeArrowheads="1"/>
          </p:cNvSpPr>
          <p:nvPr/>
        </p:nvSpPr>
        <p:spPr bwMode="auto">
          <a:xfrm>
            <a:off x="3775075" y="32654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153626" name="Text Box 80"/>
          <p:cNvSpPr txBox="1">
            <a:spLocks noChangeArrowheads="1"/>
          </p:cNvSpPr>
          <p:nvPr/>
        </p:nvSpPr>
        <p:spPr bwMode="auto">
          <a:xfrm>
            <a:off x="3775075" y="25225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D</a:t>
            </a:r>
          </a:p>
        </p:txBody>
      </p:sp>
      <p:sp>
        <p:nvSpPr>
          <p:cNvPr id="153627" name="Text Box 81"/>
          <p:cNvSpPr txBox="1">
            <a:spLocks noChangeArrowheads="1"/>
          </p:cNvSpPr>
          <p:nvPr/>
        </p:nvSpPr>
        <p:spPr bwMode="auto">
          <a:xfrm>
            <a:off x="5559425" y="252095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B</a:t>
            </a:r>
          </a:p>
        </p:txBody>
      </p:sp>
      <p:sp>
        <p:nvSpPr>
          <p:cNvPr id="153628" name="Line 82"/>
          <p:cNvSpPr>
            <a:spLocks noChangeShapeType="1"/>
          </p:cNvSpPr>
          <p:nvPr/>
        </p:nvSpPr>
        <p:spPr bwMode="auto">
          <a:xfrm>
            <a:off x="7083425" y="246380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3629" name="Group 83"/>
          <p:cNvGrpSpPr>
            <a:grpSpLocks/>
          </p:cNvGrpSpPr>
          <p:nvPr/>
        </p:nvGrpSpPr>
        <p:grpSpPr bwMode="auto">
          <a:xfrm>
            <a:off x="5922963" y="2008188"/>
            <a:ext cx="615950" cy="363537"/>
            <a:chOff x="3731" y="1153"/>
            <a:chExt cx="388" cy="229"/>
          </a:xfrm>
        </p:grpSpPr>
        <p:sp>
          <p:nvSpPr>
            <p:cNvPr id="153685" name="Line 84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6" name="Line 85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30" name="Group 86"/>
          <p:cNvGrpSpPr>
            <a:grpSpLocks/>
          </p:cNvGrpSpPr>
          <p:nvPr/>
        </p:nvGrpSpPr>
        <p:grpSpPr bwMode="auto">
          <a:xfrm>
            <a:off x="4144963" y="1982788"/>
            <a:ext cx="615950" cy="363537"/>
            <a:chOff x="3731" y="1153"/>
            <a:chExt cx="388" cy="229"/>
          </a:xfrm>
        </p:grpSpPr>
        <p:sp>
          <p:nvSpPr>
            <p:cNvPr id="153683" name="Line 87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4" name="Line 88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3631" name="Group 89"/>
          <p:cNvGrpSpPr>
            <a:grpSpLocks/>
          </p:cNvGrpSpPr>
          <p:nvPr/>
        </p:nvGrpSpPr>
        <p:grpSpPr bwMode="auto">
          <a:xfrm>
            <a:off x="2366963" y="1957388"/>
            <a:ext cx="615950" cy="363537"/>
            <a:chOff x="3731" y="1153"/>
            <a:chExt cx="388" cy="229"/>
          </a:xfrm>
        </p:grpSpPr>
        <p:sp>
          <p:nvSpPr>
            <p:cNvPr id="153681" name="Line 90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682" name="Line 91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32" name="Line 92"/>
          <p:cNvSpPr>
            <a:spLocks noChangeShapeType="1"/>
          </p:cNvSpPr>
          <p:nvPr/>
        </p:nvSpPr>
        <p:spPr bwMode="auto">
          <a:xfrm>
            <a:off x="4278313" y="317500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3633" name="Freeform 93"/>
          <p:cNvSpPr>
            <a:spLocks/>
          </p:cNvSpPr>
          <p:nvPr/>
        </p:nvSpPr>
        <p:spPr bwMode="auto">
          <a:xfrm>
            <a:off x="4298950" y="2967038"/>
            <a:ext cx="850900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34" name="Line 94"/>
          <p:cNvSpPr>
            <a:spLocks noChangeShapeType="1"/>
          </p:cNvSpPr>
          <p:nvPr/>
        </p:nvSpPr>
        <p:spPr bwMode="auto">
          <a:xfrm>
            <a:off x="5284788" y="316388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44557" name="Rectangle 109"/>
          <p:cNvSpPr>
            <a:spLocks noChangeArrowheads="1"/>
          </p:cNvSpPr>
          <p:nvPr/>
        </p:nvSpPr>
        <p:spPr bwMode="auto">
          <a:xfrm>
            <a:off x="1216025" y="5284788"/>
            <a:ext cx="6802438" cy="312737"/>
          </a:xfrm>
          <a:prstGeom prst="rect">
            <a:avLst/>
          </a:prstGeom>
          <a:gradFill rotWithShape="1">
            <a:gsLst>
              <a:gs pos="0">
                <a:schemeClr val="accent1">
                  <a:alpha val="28998"/>
                </a:schemeClr>
              </a:gs>
              <a:gs pos="100000">
                <a:schemeClr val="accent1">
                  <a:alpha val="25000"/>
                </a:scheme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endParaRPr lang="en-US" altLang="en-US" sz="1800"/>
          </a:p>
        </p:txBody>
      </p:sp>
      <p:grpSp>
        <p:nvGrpSpPr>
          <p:cNvPr id="153636" name="Group 120"/>
          <p:cNvGrpSpPr>
            <a:grpSpLocks/>
          </p:cNvGrpSpPr>
          <p:nvPr/>
        </p:nvGrpSpPr>
        <p:grpSpPr bwMode="auto">
          <a:xfrm>
            <a:off x="3624263" y="2287588"/>
            <a:ext cx="677862" cy="315912"/>
            <a:chOff x="4396" y="1245"/>
            <a:chExt cx="672" cy="248"/>
          </a:xfrm>
        </p:grpSpPr>
        <p:sp>
          <p:nvSpPr>
            <p:cNvPr id="153673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74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75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3676" name="Group 124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3679" name="Freeform 125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80" name="Freeform 126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77" name="Line 127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78" name="Line 128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37" name="Group 129"/>
          <p:cNvGrpSpPr>
            <a:grpSpLocks/>
          </p:cNvGrpSpPr>
          <p:nvPr/>
        </p:nvGrpSpPr>
        <p:grpSpPr bwMode="auto">
          <a:xfrm>
            <a:off x="5403850" y="2305050"/>
            <a:ext cx="677863" cy="315913"/>
            <a:chOff x="4396" y="1245"/>
            <a:chExt cx="672" cy="248"/>
          </a:xfrm>
        </p:grpSpPr>
        <p:sp>
          <p:nvSpPr>
            <p:cNvPr id="153665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66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67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3668" name="Group 133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3671" name="Freeform 134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72" name="Freeform 135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69" name="Line 136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70" name="Line 137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38" name="Group 138"/>
          <p:cNvGrpSpPr>
            <a:grpSpLocks/>
          </p:cNvGrpSpPr>
          <p:nvPr/>
        </p:nvGrpSpPr>
        <p:grpSpPr bwMode="auto">
          <a:xfrm>
            <a:off x="7440613" y="2300288"/>
            <a:ext cx="677862" cy="315912"/>
            <a:chOff x="4396" y="1245"/>
            <a:chExt cx="672" cy="248"/>
          </a:xfrm>
        </p:grpSpPr>
        <p:sp>
          <p:nvSpPr>
            <p:cNvPr id="153657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58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59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3660" name="Group 142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3663" name="Freeform 143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64" name="Freeform 144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61" name="Line 145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62" name="Line 146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39" name="Group 147"/>
          <p:cNvGrpSpPr>
            <a:grpSpLocks/>
          </p:cNvGrpSpPr>
          <p:nvPr/>
        </p:nvGrpSpPr>
        <p:grpSpPr bwMode="auto">
          <a:xfrm>
            <a:off x="3609975" y="2997200"/>
            <a:ext cx="677863" cy="315913"/>
            <a:chOff x="4396" y="1245"/>
            <a:chExt cx="672" cy="248"/>
          </a:xfrm>
        </p:grpSpPr>
        <p:sp>
          <p:nvSpPr>
            <p:cNvPr id="153649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50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51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3652" name="Group 15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3655" name="Freeform 15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56" name="Freeform 15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53" name="Line 154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54" name="Line 15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3640" name="Group 156"/>
          <p:cNvGrpSpPr>
            <a:grpSpLocks/>
          </p:cNvGrpSpPr>
          <p:nvPr/>
        </p:nvGrpSpPr>
        <p:grpSpPr bwMode="auto">
          <a:xfrm>
            <a:off x="1866900" y="2324100"/>
            <a:ext cx="677863" cy="315913"/>
            <a:chOff x="4396" y="1245"/>
            <a:chExt cx="672" cy="248"/>
          </a:xfrm>
        </p:grpSpPr>
        <p:sp>
          <p:nvSpPr>
            <p:cNvPr id="153641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42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3643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3644" name="Group 16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3647" name="Freeform 16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3648" name="Freeform 16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3645" name="Line 163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46" name="Line 16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44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455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29C91004-8CE9-468C-A294-9235EB6DBF94}" type="slidenum">
              <a:rPr lang="en-US" altLang="en-US" sz="1200">
                <a:latin typeface="Tahoma" panose="020B0604030504040204" pitchFamily="34" charset="0"/>
              </a:rPr>
              <a:pPr/>
              <a:t>6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7107" name="Picture 5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1047750"/>
            <a:ext cx="45704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00B050"/>
                </a:solidFill>
                <a:ea typeface="ＭＳ Ｐゴシック" charset="0"/>
                <a:cs typeface="+mj-cs"/>
              </a:rPr>
              <a:t>*</a:t>
            </a:r>
            <a:r>
              <a:rPr lang="en-US" dirty="0">
                <a:ea typeface="ＭＳ Ｐゴシック" charset="0"/>
                <a:cs typeface="+mj-cs"/>
              </a:rPr>
              <a:t>Connection setup</a:t>
            </a:r>
            <a:br>
              <a:rPr lang="en-US" dirty="0">
                <a:ea typeface="ＭＳ Ｐゴシック" charset="0"/>
                <a:cs typeface="+mj-cs"/>
              </a:rPr>
            </a:br>
            <a:r>
              <a:rPr lang="en-US" dirty="0">
                <a:ea typeface="ＭＳ Ｐゴシック" charset="0"/>
                <a:cs typeface="+mj-cs"/>
              </a:rPr>
              <a:t>///</a:t>
            </a:r>
            <a:r>
              <a:rPr lang="en-US" dirty="0" err="1">
                <a:ea typeface="ＭＳ Ｐゴシック" charset="0"/>
                <a:cs typeface="+mj-cs"/>
              </a:rPr>
              <a:t>CA14&amp;M</a:t>
            </a:r>
            <a:r>
              <a:rPr lang="en-US" dirty="0">
                <a:ea typeface="ＭＳ Ｐゴシック" charset="0"/>
                <a:cs typeface="+mj-cs"/>
              </a:rPr>
              <a:t> Mon 26 Oct</a:t>
            </a:r>
          </a:p>
        </p:txBody>
      </p:sp>
      <p:sp>
        <p:nvSpPr>
          <p:cNvPr id="4710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20075" cy="4648200"/>
          </a:xfrm>
        </p:spPr>
        <p:txBody>
          <a:bodyPr/>
          <a:lstStyle/>
          <a:p>
            <a:r>
              <a:rPr lang="en-US" altLang="en-US" dirty="0"/>
              <a:t>3</a:t>
            </a:r>
            <a:r>
              <a:rPr lang="en-US" altLang="en-US" baseline="30000" dirty="0"/>
              <a:t>rd</a:t>
            </a:r>
            <a:r>
              <a:rPr lang="en-US" altLang="en-US" dirty="0"/>
              <a:t> important function in </a:t>
            </a:r>
            <a:r>
              <a:rPr lang="en-US" altLang="en-US" i="1" dirty="0"/>
              <a:t>some</a:t>
            </a:r>
            <a:r>
              <a:rPr lang="en-US" altLang="en-US" dirty="0"/>
              <a:t> network architectures:</a:t>
            </a:r>
          </a:p>
          <a:p>
            <a:pPr lvl="1"/>
            <a:r>
              <a:rPr lang="en-US" altLang="en-US" dirty="0"/>
              <a:t>ATM*, frame relay, X.25     </a:t>
            </a:r>
          </a:p>
          <a:p>
            <a:r>
              <a:rPr lang="en-US" altLang="en-US" dirty="0"/>
              <a:t>before datagrams flow, two end hosts </a:t>
            </a:r>
            <a:r>
              <a:rPr lang="en-US" altLang="en-US" i="1" dirty="0"/>
              <a:t>and</a:t>
            </a:r>
            <a:r>
              <a:rPr lang="en-US" altLang="en-US" dirty="0"/>
              <a:t> intervening routers establish virtual connection</a:t>
            </a:r>
          </a:p>
          <a:p>
            <a:pPr lvl="1"/>
            <a:r>
              <a:rPr lang="en-US" altLang="en-US" dirty="0"/>
              <a:t>routers get involved</a:t>
            </a:r>
          </a:p>
          <a:p>
            <a:r>
              <a:rPr lang="en-US" altLang="en-US" dirty="0"/>
              <a:t>network </a:t>
            </a:r>
            <a:r>
              <a:rPr lang="en-US" altLang="en-US" dirty="0">
                <a:solidFill>
                  <a:srgbClr val="00B050"/>
                </a:solidFill>
              </a:rPr>
              <a:t>layer</a:t>
            </a:r>
            <a:r>
              <a:rPr lang="en-US" altLang="en-US" dirty="0"/>
              <a:t> vs transport layer connection service:</a:t>
            </a:r>
          </a:p>
          <a:p>
            <a:pPr lvl="1"/>
            <a:r>
              <a:rPr lang="en-US" altLang="en-US" i="1" dirty="0">
                <a:solidFill>
                  <a:srgbClr val="CC0000"/>
                </a:solidFill>
              </a:rPr>
              <a:t>network:</a:t>
            </a:r>
            <a:r>
              <a:rPr lang="en-US" altLang="en-US" dirty="0"/>
              <a:t> between two hosts (may also involve intervening routers in case of VCs)</a:t>
            </a:r>
          </a:p>
          <a:p>
            <a:pPr lvl="1"/>
            <a:r>
              <a:rPr lang="en-US" altLang="en-US" i="1" dirty="0">
                <a:solidFill>
                  <a:srgbClr val="CC0000"/>
                </a:solidFill>
              </a:rPr>
              <a:t>transport:</a:t>
            </a:r>
            <a:r>
              <a:rPr lang="en-US" altLang="en-US" dirty="0"/>
              <a:t> between two processes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A19286B-F1EC-4266-9646-6C41A9DFEFF4}"/>
              </a:ext>
            </a:extLst>
          </p:cNvPr>
          <p:cNvSpPr txBox="1"/>
          <p:nvPr/>
        </p:nvSpPr>
        <p:spPr>
          <a:xfrm>
            <a:off x="122184" y="5838042"/>
            <a:ext cx="887667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*ATM Networks: Asynchronous Transfer Mode Networks</a:t>
            </a:r>
            <a:endParaRPr lang="ar-SA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154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DCB45EE-5C40-443B-A285-7D9B50BDAB29}" type="slidenum">
              <a:rPr lang="en-US" altLang="en-US" sz="1200">
                <a:latin typeface="Tahoma" panose="020B0604030504040204" pitchFamily="34" charset="0"/>
              </a:rPr>
              <a:pPr/>
              <a:t>60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54627" name="Line 123"/>
          <p:cNvSpPr>
            <a:spLocks noChangeShapeType="1"/>
          </p:cNvSpPr>
          <p:nvPr/>
        </p:nvSpPr>
        <p:spPr bwMode="auto">
          <a:xfrm>
            <a:off x="6076950" y="2608263"/>
            <a:ext cx="9794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28" name="Freeform 124"/>
          <p:cNvSpPr>
            <a:spLocks/>
          </p:cNvSpPr>
          <p:nvPr/>
        </p:nvSpPr>
        <p:spPr bwMode="auto">
          <a:xfrm>
            <a:off x="2528888" y="2619375"/>
            <a:ext cx="1241425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29" name="Freeform 125"/>
          <p:cNvSpPr>
            <a:spLocks/>
          </p:cNvSpPr>
          <p:nvPr/>
        </p:nvSpPr>
        <p:spPr bwMode="auto">
          <a:xfrm>
            <a:off x="2530475" y="2398713"/>
            <a:ext cx="1065213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0" name="Freeform 126"/>
          <p:cNvSpPr>
            <a:spLocks/>
          </p:cNvSpPr>
          <p:nvPr/>
        </p:nvSpPr>
        <p:spPr bwMode="auto">
          <a:xfrm>
            <a:off x="4322763" y="2619375"/>
            <a:ext cx="1243012" cy="1588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2147483647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1" name="Freeform 127"/>
          <p:cNvSpPr>
            <a:spLocks/>
          </p:cNvSpPr>
          <p:nvPr/>
        </p:nvSpPr>
        <p:spPr bwMode="auto">
          <a:xfrm>
            <a:off x="631825" y="2632075"/>
            <a:ext cx="1243013" cy="0"/>
          </a:xfrm>
          <a:custGeom>
            <a:avLst/>
            <a:gdLst>
              <a:gd name="T0" fmla="*/ 0 w 805"/>
              <a:gd name="T1" fmla="*/ 0 h 1"/>
              <a:gd name="T2" fmla="*/ 2147483647 w 805"/>
              <a:gd name="T3" fmla="*/ 0 h 1"/>
              <a:gd name="T4" fmla="*/ 0 60000 65536"/>
              <a:gd name="T5" fmla="*/ 0 60000 65536"/>
              <a:gd name="T6" fmla="*/ 0 w 805"/>
              <a:gd name="T7" fmla="*/ 0 h 1"/>
              <a:gd name="T8" fmla="*/ 805 w 805"/>
              <a:gd name="T9" fmla="*/ 0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805" h="1">
                <a:moveTo>
                  <a:pt x="0" y="0"/>
                </a:moveTo>
                <a:lnTo>
                  <a:pt x="805" y="1"/>
                </a:lnTo>
              </a:path>
            </a:pathLst>
          </a:cu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2" name="Line 128"/>
          <p:cNvSpPr>
            <a:spLocks noChangeShapeType="1"/>
          </p:cNvSpPr>
          <p:nvPr/>
        </p:nvSpPr>
        <p:spPr bwMode="auto">
          <a:xfrm flipV="1">
            <a:off x="8091488" y="2109788"/>
            <a:ext cx="604837" cy="3540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3" name="Line 129"/>
          <p:cNvSpPr>
            <a:spLocks noChangeShapeType="1"/>
          </p:cNvSpPr>
          <p:nvPr/>
        </p:nvSpPr>
        <p:spPr bwMode="auto">
          <a:xfrm>
            <a:off x="8045450" y="2752725"/>
            <a:ext cx="604838" cy="354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4" name="Line 130"/>
          <p:cNvSpPr>
            <a:spLocks noChangeShapeType="1"/>
          </p:cNvSpPr>
          <p:nvPr/>
        </p:nvSpPr>
        <p:spPr bwMode="auto">
          <a:xfrm>
            <a:off x="2368550" y="2744788"/>
            <a:ext cx="1255713" cy="547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5" name="Freeform 131"/>
          <p:cNvSpPr>
            <a:spLocks/>
          </p:cNvSpPr>
          <p:nvPr/>
        </p:nvSpPr>
        <p:spPr bwMode="auto">
          <a:xfrm rot="1183889">
            <a:off x="2522538" y="2909888"/>
            <a:ext cx="1065212" cy="2841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6" name="Freeform 132"/>
          <p:cNvSpPr>
            <a:spLocks/>
          </p:cNvSpPr>
          <p:nvPr/>
        </p:nvSpPr>
        <p:spPr bwMode="auto">
          <a:xfrm>
            <a:off x="633413" y="2411413"/>
            <a:ext cx="1065212" cy="384175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7" name="Freeform 133"/>
          <p:cNvSpPr>
            <a:spLocks/>
          </p:cNvSpPr>
          <p:nvPr/>
        </p:nvSpPr>
        <p:spPr bwMode="auto">
          <a:xfrm>
            <a:off x="4324350" y="2409825"/>
            <a:ext cx="1065213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8" name="Freeform 134"/>
          <p:cNvSpPr>
            <a:spLocks/>
          </p:cNvSpPr>
          <p:nvPr/>
        </p:nvSpPr>
        <p:spPr bwMode="auto">
          <a:xfrm>
            <a:off x="6097588" y="2400300"/>
            <a:ext cx="850900" cy="385763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39" name="Freeform 135"/>
          <p:cNvSpPr>
            <a:spLocks/>
          </p:cNvSpPr>
          <p:nvPr/>
        </p:nvSpPr>
        <p:spPr bwMode="auto">
          <a:xfrm rot="-2589433">
            <a:off x="8059738" y="1966913"/>
            <a:ext cx="868362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40" name="Text Box 136"/>
          <p:cNvSpPr txBox="1">
            <a:spLocks noChangeArrowheads="1"/>
          </p:cNvSpPr>
          <p:nvPr/>
        </p:nvSpPr>
        <p:spPr bwMode="auto">
          <a:xfrm>
            <a:off x="919163" y="236855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w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4641" name="Text Box 137"/>
          <p:cNvSpPr txBox="1">
            <a:spLocks noChangeArrowheads="1"/>
          </p:cNvSpPr>
          <p:nvPr/>
        </p:nvSpPr>
        <p:spPr bwMode="auto">
          <a:xfrm>
            <a:off x="2873375" y="24114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x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4642" name="Text Box 138"/>
          <p:cNvSpPr txBox="1">
            <a:spLocks noChangeArrowheads="1"/>
          </p:cNvSpPr>
          <p:nvPr/>
        </p:nvSpPr>
        <p:spPr bwMode="auto">
          <a:xfrm>
            <a:off x="6380163" y="23320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y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4643" name="Text Box 139"/>
          <p:cNvSpPr txBox="1">
            <a:spLocks noChangeArrowheads="1"/>
          </p:cNvSpPr>
          <p:nvPr/>
        </p:nvSpPr>
        <p:spPr bwMode="auto">
          <a:xfrm>
            <a:off x="8294688" y="195421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>
                <a:solidFill>
                  <a:srgbClr val="CC0000"/>
                </a:solidFill>
              </a:rPr>
              <a:t>z</a:t>
            </a:r>
            <a:endParaRPr lang="en-US" altLang="en-US" sz="1800">
              <a:solidFill>
                <a:srgbClr val="CC0000"/>
              </a:solidFill>
            </a:endParaRPr>
          </a:p>
        </p:txBody>
      </p:sp>
      <p:sp>
        <p:nvSpPr>
          <p:cNvPr id="154644" name="Text Box 140"/>
          <p:cNvSpPr txBox="1">
            <a:spLocks noChangeArrowheads="1"/>
          </p:cNvSpPr>
          <p:nvPr/>
        </p:nvSpPr>
        <p:spPr bwMode="auto">
          <a:xfrm>
            <a:off x="1947863" y="2690813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A</a:t>
            </a:r>
          </a:p>
        </p:txBody>
      </p:sp>
      <p:sp>
        <p:nvSpPr>
          <p:cNvPr id="154645" name="Text Box 141"/>
          <p:cNvSpPr txBox="1">
            <a:spLocks noChangeArrowheads="1"/>
          </p:cNvSpPr>
          <p:nvPr/>
        </p:nvSpPr>
        <p:spPr bwMode="auto">
          <a:xfrm>
            <a:off x="3775075" y="33988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C</a:t>
            </a:r>
          </a:p>
        </p:txBody>
      </p:sp>
      <p:sp>
        <p:nvSpPr>
          <p:cNvPr id="154646" name="Text Box 142"/>
          <p:cNvSpPr txBox="1">
            <a:spLocks noChangeArrowheads="1"/>
          </p:cNvSpPr>
          <p:nvPr/>
        </p:nvSpPr>
        <p:spPr bwMode="auto">
          <a:xfrm>
            <a:off x="3775075" y="265588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D</a:t>
            </a:r>
          </a:p>
        </p:txBody>
      </p:sp>
      <p:sp>
        <p:nvSpPr>
          <p:cNvPr id="154647" name="Text Box 143"/>
          <p:cNvSpPr txBox="1">
            <a:spLocks noChangeArrowheads="1"/>
          </p:cNvSpPr>
          <p:nvPr/>
        </p:nvSpPr>
        <p:spPr bwMode="auto">
          <a:xfrm>
            <a:off x="5559425" y="26543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/>
              <a:t>B</a:t>
            </a:r>
          </a:p>
        </p:txBody>
      </p:sp>
      <p:sp>
        <p:nvSpPr>
          <p:cNvPr id="154648" name="Line 144"/>
          <p:cNvSpPr>
            <a:spLocks noChangeShapeType="1"/>
          </p:cNvSpPr>
          <p:nvPr/>
        </p:nvSpPr>
        <p:spPr bwMode="auto">
          <a:xfrm>
            <a:off x="7083425" y="2597150"/>
            <a:ext cx="344488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4649" name="Group 145"/>
          <p:cNvGrpSpPr>
            <a:grpSpLocks/>
          </p:cNvGrpSpPr>
          <p:nvPr/>
        </p:nvGrpSpPr>
        <p:grpSpPr bwMode="auto">
          <a:xfrm>
            <a:off x="5922963" y="2141538"/>
            <a:ext cx="615950" cy="363537"/>
            <a:chOff x="3731" y="1153"/>
            <a:chExt cx="388" cy="229"/>
          </a:xfrm>
        </p:grpSpPr>
        <p:sp>
          <p:nvSpPr>
            <p:cNvPr id="154718" name="Line 146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19" name="Line 147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4650" name="Group 148"/>
          <p:cNvGrpSpPr>
            <a:grpSpLocks/>
          </p:cNvGrpSpPr>
          <p:nvPr/>
        </p:nvGrpSpPr>
        <p:grpSpPr bwMode="auto">
          <a:xfrm>
            <a:off x="4144963" y="2116138"/>
            <a:ext cx="615950" cy="363537"/>
            <a:chOff x="3731" y="1153"/>
            <a:chExt cx="388" cy="229"/>
          </a:xfrm>
        </p:grpSpPr>
        <p:sp>
          <p:nvSpPr>
            <p:cNvPr id="154716" name="Line 149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17" name="Line 150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54651" name="Group 151"/>
          <p:cNvGrpSpPr>
            <a:grpSpLocks/>
          </p:cNvGrpSpPr>
          <p:nvPr/>
        </p:nvGrpSpPr>
        <p:grpSpPr bwMode="auto">
          <a:xfrm>
            <a:off x="2366963" y="2090738"/>
            <a:ext cx="615950" cy="363537"/>
            <a:chOff x="3731" y="1153"/>
            <a:chExt cx="388" cy="229"/>
          </a:xfrm>
        </p:grpSpPr>
        <p:sp>
          <p:nvSpPr>
            <p:cNvPr id="154714" name="Line 152"/>
            <p:cNvSpPr>
              <a:spLocks noChangeShapeType="1"/>
            </p:cNvSpPr>
            <p:nvPr/>
          </p:nvSpPr>
          <p:spPr bwMode="auto">
            <a:xfrm flipV="1">
              <a:off x="3731" y="1259"/>
              <a:ext cx="205" cy="1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4715" name="Line 153"/>
            <p:cNvSpPr>
              <a:spLocks noChangeShapeType="1"/>
            </p:cNvSpPr>
            <p:nvPr/>
          </p:nvSpPr>
          <p:spPr bwMode="auto">
            <a:xfrm flipV="1">
              <a:off x="3944" y="1153"/>
              <a:ext cx="175" cy="9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4652" name="Line 154"/>
          <p:cNvSpPr>
            <a:spLocks noChangeShapeType="1"/>
          </p:cNvSpPr>
          <p:nvPr/>
        </p:nvSpPr>
        <p:spPr bwMode="auto">
          <a:xfrm>
            <a:off x="4278313" y="3308350"/>
            <a:ext cx="9794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4653" name="Freeform 155"/>
          <p:cNvSpPr>
            <a:spLocks/>
          </p:cNvSpPr>
          <p:nvPr/>
        </p:nvSpPr>
        <p:spPr bwMode="auto">
          <a:xfrm>
            <a:off x="4298950" y="3100388"/>
            <a:ext cx="850900" cy="385762"/>
          </a:xfrm>
          <a:custGeom>
            <a:avLst/>
            <a:gdLst>
              <a:gd name="T0" fmla="*/ 2147483647 w 690"/>
              <a:gd name="T1" fmla="*/ 2147483647 h 274"/>
              <a:gd name="T2" fmla="*/ 2147483647 w 690"/>
              <a:gd name="T3" fmla="*/ 2147483647 h 274"/>
              <a:gd name="T4" fmla="*/ 2147483647 w 690"/>
              <a:gd name="T5" fmla="*/ 2147483647 h 274"/>
              <a:gd name="T6" fmla="*/ 2147483647 w 690"/>
              <a:gd name="T7" fmla="*/ 2147483647 h 274"/>
              <a:gd name="T8" fmla="*/ 2147483647 w 690"/>
              <a:gd name="T9" fmla="*/ 2147483647 h 274"/>
              <a:gd name="T10" fmla="*/ 2147483647 w 690"/>
              <a:gd name="T11" fmla="*/ 2147483647 h 27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690"/>
              <a:gd name="T19" fmla="*/ 0 h 274"/>
              <a:gd name="T20" fmla="*/ 690 w 690"/>
              <a:gd name="T21" fmla="*/ 274 h 27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690" h="274">
                <a:moveTo>
                  <a:pt x="391" y="60"/>
                </a:moveTo>
                <a:cubicBezTo>
                  <a:pt x="297" y="52"/>
                  <a:pt x="123" y="0"/>
                  <a:pt x="73" y="30"/>
                </a:cubicBezTo>
                <a:cubicBezTo>
                  <a:pt x="23" y="60"/>
                  <a:pt x="0" y="202"/>
                  <a:pt x="88" y="238"/>
                </a:cubicBezTo>
                <a:cubicBezTo>
                  <a:pt x="176" y="274"/>
                  <a:pt x="508" y="272"/>
                  <a:pt x="599" y="245"/>
                </a:cubicBezTo>
                <a:cubicBezTo>
                  <a:pt x="690" y="218"/>
                  <a:pt x="671" y="106"/>
                  <a:pt x="636" y="75"/>
                </a:cubicBezTo>
                <a:cubicBezTo>
                  <a:pt x="601" y="44"/>
                  <a:pt x="485" y="68"/>
                  <a:pt x="391" y="6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4654" name="Line 156"/>
          <p:cNvSpPr>
            <a:spLocks noChangeShapeType="1"/>
          </p:cNvSpPr>
          <p:nvPr/>
        </p:nvSpPr>
        <p:spPr bwMode="auto">
          <a:xfrm>
            <a:off x="5284788" y="3297238"/>
            <a:ext cx="344487" cy="317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54655" name="Group 157"/>
          <p:cNvGrpSpPr>
            <a:grpSpLocks/>
          </p:cNvGrpSpPr>
          <p:nvPr/>
        </p:nvGrpSpPr>
        <p:grpSpPr bwMode="auto">
          <a:xfrm>
            <a:off x="3624263" y="2420938"/>
            <a:ext cx="677862" cy="315912"/>
            <a:chOff x="4396" y="1245"/>
            <a:chExt cx="672" cy="248"/>
          </a:xfrm>
        </p:grpSpPr>
        <p:sp>
          <p:nvSpPr>
            <p:cNvPr id="154706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707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708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4709" name="Group 161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4712" name="Freeform 162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713" name="Freeform 163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710" name="Line 164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11" name="Line 165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656" name="Group 166"/>
          <p:cNvGrpSpPr>
            <a:grpSpLocks/>
          </p:cNvGrpSpPr>
          <p:nvPr/>
        </p:nvGrpSpPr>
        <p:grpSpPr bwMode="auto">
          <a:xfrm>
            <a:off x="5403850" y="2438400"/>
            <a:ext cx="677863" cy="315913"/>
            <a:chOff x="4396" y="1245"/>
            <a:chExt cx="672" cy="248"/>
          </a:xfrm>
        </p:grpSpPr>
        <p:sp>
          <p:nvSpPr>
            <p:cNvPr id="154698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99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700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4701" name="Group 170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4704" name="Freeform 171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705" name="Freeform 172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702" name="Line 173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703" name="Line 174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657" name="Group 175"/>
          <p:cNvGrpSpPr>
            <a:grpSpLocks/>
          </p:cNvGrpSpPr>
          <p:nvPr/>
        </p:nvGrpSpPr>
        <p:grpSpPr bwMode="auto">
          <a:xfrm>
            <a:off x="7440613" y="2433638"/>
            <a:ext cx="677862" cy="315912"/>
            <a:chOff x="4396" y="1245"/>
            <a:chExt cx="672" cy="248"/>
          </a:xfrm>
        </p:grpSpPr>
        <p:sp>
          <p:nvSpPr>
            <p:cNvPr id="154690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91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92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4693" name="Group 179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4696" name="Freeform 180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97" name="Freeform 181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694" name="Line 182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95" name="Line 183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658" name="Group 184"/>
          <p:cNvGrpSpPr>
            <a:grpSpLocks/>
          </p:cNvGrpSpPr>
          <p:nvPr/>
        </p:nvGrpSpPr>
        <p:grpSpPr bwMode="auto">
          <a:xfrm>
            <a:off x="3609975" y="3130550"/>
            <a:ext cx="677863" cy="315913"/>
            <a:chOff x="4396" y="1245"/>
            <a:chExt cx="672" cy="248"/>
          </a:xfrm>
        </p:grpSpPr>
        <p:sp>
          <p:nvSpPr>
            <p:cNvPr id="154682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83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84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4685" name="Group 188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4688" name="Freeform 189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89" name="Freeform 190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686" name="Line 191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87" name="Line 192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54659" name="Group 193"/>
          <p:cNvGrpSpPr>
            <a:grpSpLocks/>
          </p:cNvGrpSpPr>
          <p:nvPr/>
        </p:nvGrpSpPr>
        <p:grpSpPr bwMode="auto">
          <a:xfrm>
            <a:off x="1866900" y="2457450"/>
            <a:ext cx="677863" cy="315913"/>
            <a:chOff x="4396" y="1245"/>
            <a:chExt cx="672" cy="248"/>
          </a:xfrm>
        </p:grpSpPr>
        <p:sp>
          <p:nvSpPr>
            <p:cNvPr id="154674" name="Oval 407"/>
            <p:cNvSpPr>
              <a:spLocks noChangeArrowheads="1"/>
            </p:cNvSpPr>
            <p:nvPr/>
          </p:nvSpPr>
          <p:spPr bwMode="auto">
            <a:xfrm>
              <a:off x="4399" y="1355"/>
              <a:ext cx="666" cy="138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75" name="Rectangle 410"/>
            <p:cNvSpPr>
              <a:spLocks noChangeArrowheads="1"/>
            </p:cNvSpPr>
            <p:nvPr/>
          </p:nvSpPr>
          <p:spPr bwMode="auto">
            <a:xfrm>
              <a:off x="4399" y="1339"/>
              <a:ext cx="669" cy="86"/>
            </a:xfrm>
            <a:prstGeom prst="rect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pPr algn="ctr"/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sp>
          <p:nvSpPr>
            <p:cNvPr id="154676" name="Oval 411"/>
            <p:cNvSpPr>
              <a:spLocks noChangeArrowheads="1"/>
            </p:cNvSpPr>
            <p:nvPr/>
          </p:nvSpPr>
          <p:spPr bwMode="auto">
            <a:xfrm>
              <a:off x="4396" y="1245"/>
              <a:ext cx="667" cy="162"/>
            </a:xfrm>
            <a:prstGeom prst="ellipse">
              <a:avLst/>
            </a:prstGeom>
            <a:gradFill rotWithShape="1">
              <a:gsLst>
                <a:gs pos="0">
                  <a:srgbClr val="CCCCFF"/>
                </a:gs>
                <a:gs pos="100000">
                  <a:srgbClr val="FFFFFF"/>
                </a:gs>
              </a:gsLst>
              <a:lin ang="0" scaled="1"/>
            </a:gra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>
                <a:latin typeface="Times New Roman" panose="02020603050405020304" pitchFamily="18" charset="0"/>
                <a:cs typeface="Arial" panose="020B0604020202020204" pitchFamily="34" charset="0"/>
              </a:endParaRPr>
            </a:p>
          </p:txBody>
        </p:sp>
        <p:grpSp>
          <p:nvGrpSpPr>
            <p:cNvPr id="154677" name="Group 197"/>
            <p:cNvGrpSpPr>
              <a:grpSpLocks/>
            </p:cNvGrpSpPr>
            <p:nvPr/>
          </p:nvGrpSpPr>
          <p:grpSpPr bwMode="auto">
            <a:xfrm>
              <a:off x="4530" y="1287"/>
              <a:ext cx="377" cy="75"/>
              <a:chOff x="2468" y="1332"/>
              <a:chExt cx="310" cy="60"/>
            </a:xfrm>
          </p:grpSpPr>
          <p:sp>
            <p:nvSpPr>
              <p:cNvPr id="154680" name="Freeform 198"/>
              <p:cNvSpPr>
                <a:spLocks/>
              </p:cNvSpPr>
              <p:nvPr/>
            </p:nvSpPr>
            <p:spPr bwMode="auto">
              <a:xfrm>
                <a:off x="2468" y="1332"/>
                <a:ext cx="310" cy="60"/>
              </a:xfrm>
              <a:custGeom>
                <a:avLst/>
                <a:gdLst>
                  <a:gd name="T0" fmla="*/ 0 w 310"/>
                  <a:gd name="T1" fmla="*/ 60 h 60"/>
                  <a:gd name="T2" fmla="*/ 96 w 310"/>
                  <a:gd name="T3" fmla="*/ 60 h 60"/>
                  <a:gd name="T4" fmla="*/ 192 w 310"/>
                  <a:gd name="T5" fmla="*/ 0 h 60"/>
                  <a:gd name="T6" fmla="*/ 310 w 310"/>
                  <a:gd name="T7" fmla="*/ 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310"/>
                  <a:gd name="T13" fmla="*/ 0 h 60"/>
                  <a:gd name="T14" fmla="*/ 310 w 310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310" h="60">
                    <a:moveTo>
                      <a:pt x="0" y="60"/>
                    </a:moveTo>
                    <a:lnTo>
                      <a:pt x="96" y="60"/>
                    </a:lnTo>
                    <a:lnTo>
                      <a:pt x="192" y="0"/>
                    </a:lnTo>
                    <a:lnTo>
                      <a:pt x="310" y="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4681" name="Freeform 199"/>
              <p:cNvSpPr>
                <a:spLocks/>
              </p:cNvSpPr>
              <p:nvPr/>
            </p:nvSpPr>
            <p:spPr bwMode="auto">
              <a:xfrm>
                <a:off x="2482" y="1332"/>
                <a:ext cx="282" cy="60"/>
              </a:xfrm>
              <a:custGeom>
                <a:avLst/>
                <a:gdLst>
                  <a:gd name="T0" fmla="*/ 0 w 282"/>
                  <a:gd name="T1" fmla="*/ 0 h 60"/>
                  <a:gd name="T2" fmla="*/ 96 w 282"/>
                  <a:gd name="T3" fmla="*/ 0 h 60"/>
                  <a:gd name="T4" fmla="*/ 192 w 282"/>
                  <a:gd name="T5" fmla="*/ 60 h 60"/>
                  <a:gd name="T6" fmla="*/ 282 w 282"/>
                  <a:gd name="T7" fmla="*/ 60 h 6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2"/>
                  <a:gd name="T13" fmla="*/ 0 h 60"/>
                  <a:gd name="T14" fmla="*/ 282 w 282"/>
                  <a:gd name="T15" fmla="*/ 60 h 6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2" h="60">
                    <a:moveTo>
                      <a:pt x="0" y="0"/>
                    </a:moveTo>
                    <a:lnTo>
                      <a:pt x="96" y="0"/>
                    </a:lnTo>
                    <a:lnTo>
                      <a:pt x="192" y="60"/>
                    </a:lnTo>
                    <a:lnTo>
                      <a:pt x="282" y="60"/>
                    </a:lnTo>
                  </a:path>
                </a:pathLst>
              </a:custGeom>
              <a:noFill/>
              <a:ln w="19050" cmpd="sng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54678" name="Line 200"/>
            <p:cNvSpPr>
              <a:spLocks noChangeShapeType="1"/>
            </p:cNvSpPr>
            <p:nvPr/>
          </p:nvSpPr>
          <p:spPr bwMode="auto">
            <a:xfrm>
              <a:off x="4399" y="1321"/>
              <a:ext cx="0" cy="10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679" name="Line 201"/>
            <p:cNvSpPr>
              <a:spLocks noChangeShapeType="1"/>
            </p:cNvSpPr>
            <p:nvPr/>
          </p:nvSpPr>
          <p:spPr bwMode="auto">
            <a:xfrm>
              <a:off x="5063" y="1326"/>
              <a:ext cx="0" cy="107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660" name="Text Box 3"/>
          <p:cNvSpPr txBox="1">
            <a:spLocks noChangeArrowheads="1"/>
          </p:cNvSpPr>
          <p:nvPr/>
        </p:nvSpPr>
        <p:spPr bwMode="auto">
          <a:xfrm>
            <a:off x="1220788" y="4205288"/>
            <a:ext cx="6780212" cy="2098675"/>
          </a:xfrm>
          <a:prstGeom prst="rect">
            <a:avLst/>
          </a:prstGeom>
          <a:noFill/>
          <a:ln w="28575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b="1">
                <a:solidFill>
                  <a:srgbClr val="000099"/>
                </a:solidFill>
              </a:rPr>
              <a:t>destination subnet	  next  router      # hops to dest</a:t>
            </a:r>
          </a:p>
          <a:p>
            <a:r>
              <a:rPr lang="en-US" altLang="en-US" sz="2000" b="1"/>
              <a:t> 	</a:t>
            </a:r>
            <a:r>
              <a:rPr lang="en-US" altLang="en-US">
                <a:solidFill>
                  <a:srgbClr val="CC0000"/>
                </a:solidFill>
              </a:rPr>
              <a:t>w</a:t>
            </a:r>
            <a:r>
              <a:rPr lang="en-US" altLang="en-US"/>
              <a:t>			A		2</a:t>
            </a:r>
          </a:p>
          <a:p>
            <a:r>
              <a:rPr lang="en-US" altLang="en-US"/>
              <a:t>	</a:t>
            </a:r>
            <a:r>
              <a:rPr lang="en-US" altLang="en-US">
                <a:solidFill>
                  <a:srgbClr val="CC0000"/>
                </a:solidFill>
              </a:rPr>
              <a:t>y</a:t>
            </a:r>
            <a:r>
              <a:rPr lang="en-US" altLang="en-US"/>
              <a:t>			B		2</a:t>
            </a:r>
          </a:p>
          <a:p>
            <a:r>
              <a:rPr lang="en-US" altLang="en-US"/>
              <a:t> 	</a:t>
            </a:r>
            <a:r>
              <a:rPr lang="en-US" altLang="en-US">
                <a:solidFill>
                  <a:srgbClr val="CC0000"/>
                </a:solidFill>
              </a:rPr>
              <a:t>z</a:t>
            </a:r>
            <a:r>
              <a:rPr lang="en-US" altLang="en-US"/>
              <a:t>			B		7</a:t>
            </a:r>
          </a:p>
          <a:p>
            <a:r>
              <a:rPr lang="en-US" altLang="en-US"/>
              <a:t>	</a:t>
            </a:r>
            <a:r>
              <a:rPr lang="en-US" altLang="en-US">
                <a:solidFill>
                  <a:srgbClr val="CC0000"/>
                </a:solidFill>
              </a:rPr>
              <a:t>x</a:t>
            </a:r>
            <a:r>
              <a:rPr lang="en-US" altLang="en-US"/>
              <a:t>			--		1</a:t>
            </a:r>
          </a:p>
          <a:p>
            <a:r>
              <a:rPr lang="en-US" altLang="en-US" sz="2000"/>
              <a:t>	….			….		....</a:t>
            </a:r>
          </a:p>
        </p:txBody>
      </p:sp>
      <p:sp>
        <p:nvSpPr>
          <p:cNvPr id="154661" name="Text Box 4"/>
          <p:cNvSpPr txBox="1">
            <a:spLocks noChangeArrowheads="1"/>
          </p:cNvSpPr>
          <p:nvPr/>
        </p:nvSpPr>
        <p:spPr bwMode="auto">
          <a:xfrm>
            <a:off x="2898775" y="3825875"/>
            <a:ext cx="25717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800"/>
              <a:t>routing table in router D</a:t>
            </a:r>
          </a:p>
        </p:txBody>
      </p:sp>
      <p:grpSp>
        <p:nvGrpSpPr>
          <p:cNvPr id="15" name="Group 110"/>
          <p:cNvGrpSpPr>
            <a:grpSpLocks/>
          </p:cNvGrpSpPr>
          <p:nvPr/>
        </p:nvGrpSpPr>
        <p:grpSpPr bwMode="auto">
          <a:xfrm>
            <a:off x="4738688" y="5032375"/>
            <a:ext cx="896937" cy="576263"/>
            <a:chOff x="2985" y="3170"/>
            <a:chExt cx="565" cy="363"/>
          </a:xfrm>
        </p:grpSpPr>
        <p:sp>
          <p:nvSpPr>
            <p:cNvPr id="154672" name="Line 111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673" name="Text Box 112"/>
            <p:cNvSpPr txBox="1">
              <a:spLocks noChangeArrowheads="1"/>
            </p:cNvSpPr>
            <p:nvPr/>
          </p:nvSpPr>
          <p:spPr bwMode="auto">
            <a:xfrm>
              <a:off x="3306" y="3170"/>
              <a:ext cx="24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/>
                <a:t>A</a:t>
              </a:r>
            </a:p>
          </p:txBody>
        </p:sp>
      </p:grpSp>
      <p:grpSp>
        <p:nvGrpSpPr>
          <p:cNvPr id="16" name="Group 113"/>
          <p:cNvGrpSpPr>
            <a:grpSpLocks/>
          </p:cNvGrpSpPr>
          <p:nvPr/>
        </p:nvGrpSpPr>
        <p:grpSpPr bwMode="auto">
          <a:xfrm>
            <a:off x="6551613" y="4995863"/>
            <a:ext cx="863600" cy="576262"/>
            <a:chOff x="2985" y="3170"/>
            <a:chExt cx="544" cy="363"/>
          </a:xfrm>
        </p:grpSpPr>
        <p:sp>
          <p:nvSpPr>
            <p:cNvPr id="154670" name="Line 114"/>
            <p:cNvSpPr>
              <a:spLocks noChangeShapeType="1"/>
            </p:cNvSpPr>
            <p:nvPr/>
          </p:nvSpPr>
          <p:spPr bwMode="auto">
            <a:xfrm flipV="1">
              <a:off x="2985" y="3330"/>
              <a:ext cx="345" cy="203"/>
            </a:xfrm>
            <a:prstGeom prst="line">
              <a:avLst/>
            </a:prstGeom>
            <a:noFill/>
            <a:ln w="19050">
              <a:solidFill>
                <a:srgbClr val="CC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4671" name="Text Box 115"/>
            <p:cNvSpPr txBox="1">
              <a:spLocks noChangeArrowheads="1"/>
            </p:cNvSpPr>
            <p:nvPr/>
          </p:nvSpPr>
          <p:spPr bwMode="auto">
            <a:xfrm>
              <a:off x="3306" y="3170"/>
              <a:ext cx="223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/>
                <a:t>5</a:t>
              </a:r>
            </a:p>
          </p:txBody>
        </p:sp>
      </p:grpSp>
      <p:grpSp>
        <p:nvGrpSpPr>
          <p:cNvPr id="17" name="Group 116"/>
          <p:cNvGrpSpPr>
            <a:grpSpLocks/>
          </p:cNvGrpSpPr>
          <p:nvPr/>
        </p:nvGrpSpPr>
        <p:grpSpPr bwMode="auto">
          <a:xfrm>
            <a:off x="2082800" y="920750"/>
            <a:ext cx="3562350" cy="1728788"/>
            <a:chOff x="1312" y="440"/>
            <a:chExt cx="2244" cy="1089"/>
          </a:xfrm>
        </p:grpSpPr>
        <p:sp>
          <p:nvSpPr>
            <p:cNvPr id="154667" name="Text Box 117"/>
            <p:cNvSpPr txBox="1">
              <a:spLocks noChangeArrowheads="1"/>
            </p:cNvSpPr>
            <p:nvPr/>
          </p:nvSpPr>
          <p:spPr bwMode="auto">
            <a:xfrm>
              <a:off x="1312" y="639"/>
              <a:ext cx="1454" cy="728"/>
            </a:xfrm>
            <a:prstGeom prst="rect">
              <a:avLst/>
            </a:prstGeom>
            <a:noFill/>
            <a:ln w="28575">
              <a:solidFill>
                <a:srgbClr val="CC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 b="1" dirty="0">
                  <a:solidFill>
                    <a:schemeClr val="accent2"/>
                  </a:solidFill>
                </a:rPr>
                <a:t> </a:t>
              </a:r>
              <a:r>
                <a:rPr lang="en-US" altLang="en-US" sz="1600" b="1" dirty="0" err="1">
                  <a:solidFill>
                    <a:srgbClr val="000099"/>
                  </a:solidFill>
                </a:rPr>
                <a:t>dest</a:t>
              </a:r>
              <a:r>
                <a:rPr lang="en-US" altLang="en-US" sz="1600" b="1" dirty="0">
                  <a:solidFill>
                    <a:srgbClr val="000099"/>
                  </a:solidFill>
                </a:rPr>
                <a:t>     next  hops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600" b="1" dirty="0"/>
                <a:t>   </a:t>
              </a:r>
              <a:r>
                <a:rPr lang="en-US" altLang="en-US" sz="1600" dirty="0">
                  <a:solidFill>
                    <a:srgbClr val="CC0000"/>
                  </a:solidFill>
                </a:rPr>
                <a:t>w</a:t>
              </a:r>
              <a:r>
                <a:rPr lang="en-US" altLang="en-US" sz="1600" dirty="0"/>
                <a:t>	  -       1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600" dirty="0"/>
                <a:t>   </a:t>
              </a:r>
              <a:r>
                <a:rPr lang="en-US" altLang="en-US" sz="1600" dirty="0">
                  <a:solidFill>
                    <a:srgbClr val="CC0000"/>
                  </a:solidFill>
                </a:rPr>
                <a:t>x</a:t>
              </a:r>
              <a:r>
                <a:rPr lang="en-US" altLang="en-US" sz="1600" dirty="0"/>
                <a:t>	  -       1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600" dirty="0">
                  <a:solidFill>
                    <a:srgbClr val="FF0000"/>
                  </a:solidFill>
                </a:rPr>
                <a:t>   </a:t>
              </a:r>
              <a:r>
                <a:rPr lang="en-US" altLang="en-US" sz="1600" dirty="0">
                  <a:solidFill>
                    <a:srgbClr val="CC0000"/>
                  </a:solidFill>
                </a:rPr>
                <a:t>z</a:t>
              </a:r>
              <a:r>
                <a:rPr lang="en-US" altLang="en-US" sz="1600" dirty="0"/>
                <a:t>	  C      4</a:t>
              </a:r>
            </a:p>
            <a:p>
              <a:pPr>
                <a:lnSpc>
                  <a:spcPct val="90000"/>
                </a:lnSpc>
              </a:pPr>
              <a:r>
                <a:rPr lang="en-US" altLang="en-US" sz="1600" dirty="0"/>
                <a:t>   ….	  …     ...</a:t>
              </a:r>
            </a:p>
          </p:txBody>
        </p:sp>
        <p:sp>
          <p:nvSpPr>
            <p:cNvPr id="154668" name="Text Box 118"/>
            <p:cNvSpPr txBox="1">
              <a:spLocks noChangeArrowheads="1"/>
            </p:cNvSpPr>
            <p:nvPr/>
          </p:nvSpPr>
          <p:spPr bwMode="auto">
            <a:xfrm>
              <a:off x="2230" y="440"/>
              <a:ext cx="1326" cy="2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1600"/>
                <a:t>A-to-D advertisement</a:t>
              </a:r>
            </a:p>
          </p:txBody>
        </p:sp>
        <p:sp>
          <p:nvSpPr>
            <p:cNvPr id="154669" name="AutoShape 119"/>
            <p:cNvSpPr>
              <a:spLocks noChangeArrowheads="1"/>
            </p:cNvSpPr>
            <p:nvPr/>
          </p:nvSpPr>
          <p:spPr bwMode="auto">
            <a:xfrm>
              <a:off x="1349" y="1271"/>
              <a:ext cx="1285" cy="258"/>
            </a:xfrm>
            <a:prstGeom prst="curvedDownArrow">
              <a:avLst>
                <a:gd name="adj1" fmla="val 99612"/>
                <a:gd name="adj2" fmla="val 199225"/>
                <a:gd name="adj3" fmla="val 33333"/>
              </a:avLst>
            </a:prstGeom>
            <a:gradFill rotWithShape="1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panose="020B0604020202020204" pitchFamily="34" charset="0"/>
                  <a:ea typeface="MS PGothic" panose="020B0600070205080204" pitchFamily="34" charset="-128"/>
                </a:defRPr>
              </a:lvl9pPr>
            </a:lstStyle>
            <a:p>
              <a:endParaRPr lang="en-US" altLang="en-US" sz="1800"/>
            </a:p>
          </p:txBody>
        </p:sp>
      </p:grpSp>
      <p:pic>
        <p:nvPicPr>
          <p:cNvPr id="154665" name="Picture 121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388" y="822325"/>
            <a:ext cx="2970212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9611" name="Rectangle 122"/>
          <p:cNvSpPr>
            <a:spLocks noGrp="1" noChangeArrowheads="1"/>
          </p:cNvSpPr>
          <p:nvPr>
            <p:ph type="title"/>
          </p:nvPr>
        </p:nvSpPr>
        <p:spPr>
          <a:xfrm>
            <a:off x="409575" y="190500"/>
            <a:ext cx="3937000" cy="8636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RIP: example* </a:t>
            </a:r>
          </a:p>
        </p:txBody>
      </p:sp>
      <p:sp>
        <p:nvSpPr>
          <p:cNvPr id="2" name="مربع نص 1"/>
          <p:cNvSpPr txBox="1"/>
          <p:nvPr/>
        </p:nvSpPr>
        <p:spPr>
          <a:xfrm>
            <a:off x="4165649" y="365418"/>
            <a:ext cx="3909852" cy="4616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=Slide 59 but After 30 sec</a:t>
            </a:r>
            <a:endParaRPr lang="ar-SA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522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3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228354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9CBE028E-A222-4A2E-8209-D019EB4D3388}" type="slidenum">
              <a:rPr lang="en-US" altLang="en-US" sz="1200">
                <a:latin typeface="Tahoma" panose="020B0604030504040204" pitchFamily="34" charset="0"/>
              </a:rPr>
              <a:pPr/>
              <a:t>61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500188"/>
            <a:ext cx="3810000" cy="261778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4.1 introduction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4.2 virtual circuit and datagram networks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4.3 what</a:t>
            </a:r>
            <a:r>
              <a:rPr lang="ja-JP" altLang="en-US" sz="2400"/>
              <a:t>’</a:t>
            </a:r>
            <a:r>
              <a:rPr lang="en-US" altLang="ja-JP" sz="2400"/>
              <a:t>s inside a router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/>
              <a:t>4.4 IP: Internet Protocol</a:t>
            </a:r>
          </a:p>
          <a:p>
            <a:pPr lvl="1"/>
            <a:r>
              <a:rPr lang="en-US" altLang="en-US" sz="2000"/>
              <a:t>datagram format, IPv4 addressing, ICMP, IPv6</a:t>
            </a:r>
          </a:p>
        </p:txBody>
      </p:sp>
      <p:sp>
        <p:nvSpPr>
          <p:cNvPr id="228356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500188"/>
            <a:ext cx="3810000" cy="26955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4.5 routing algorithms</a:t>
            </a:r>
          </a:p>
          <a:p>
            <a:pPr lvl="1"/>
            <a:r>
              <a:rPr lang="en-US" altLang="en-US" sz="2000" dirty="0"/>
              <a:t>link state, distance vector, hierarchical routing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400" dirty="0"/>
              <a:t>4.6 routing in the Internet</a:t>
            </a:r>
          </a:p>
          <a:p>
            <a:pPr lvl="1"/>
            <a:r>
              <a:rPr lang="en-US" altLang="en-US" sz="2000" dirty="0"/>
              <a:t>RIP, OSPF, BGP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400" dirty="0"/>
          </a:p>
          <a:p>
            <a:endParaRPr lang="en-US" altLang="en-US" sz="2400" dirty="0"/>
          </a:p>
        </p:txBody>
      </p:sp>
      <p:sp>
        <p:nvSpPr>
          <p:cNvPr id="228357" name="Rectangle 2"/>
          <p:cNvSpPr>
            <a:spLocks noChangeArrowheads="1"/>
          </p:cNvSpPr>
          <p:nvPr/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4400" dirty="0">
                <a:solidFill>
                  <a:srgbClr val="000099"/>
                </a:solidFill>
                <a:latin typeface="Gill Sans MT" panose="020B0502020104020203" pitchFamily="34" charset="0"/>
              </a:rPr>
              <a:t>Chapter 4: </a:t>
            </a:r>
            <a:r>
              <a:rPr lang="en-US" altLang="en-US" sz="4400" i="1" dirty="0">
                <a:solidFill>
                  <a:srgbClr val="000099"/>
                </a:solidFill>
                <a:latin typeface="Gill Sans MT" panose="020B0502020104020203" pitchFamily="34" charset="0"/>
              </a:rPr>
              <a:t>Summary </a:t>
            </a:r>
          </a:p>
        </p:txBody>
      </p:sp>
      <p:pic>
        <p:nvPicPr>
          <p:cNvPr id="228358" name="Picture 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738" y="1055688"/>
            <a:ext cx="41132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8359" name="Rectangle 9"/>
          <p:cNvSpPr>
            <a:spLocks noChangeArrowheads="1"/>
          </p:cNvSpPr>
          <p:nvPr/>
        </p:nvSpPr>
        <p:spPr bwMode="auto">
          <a:xfrm>
            <a:off x="588963" y="4165600"/>
            <a:ext cx="8064500" cy="162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>
                <a:latin typeface="Gill Sans MT" panose="020B0502020104020203" pitchFamily="34" charset="0"/>
              </a:rPr>
              <a:t>understand principles behind network layer services:</a:t>
            </a:r>
          </a:p>
          <a:p>
            <a:pPr lvl="1"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Font typeface="Wingdings" panose="05000000000000000000" pitchFamily="2" charset="2"/>
              <a:buChar char="§"/>
            </a:pPr>
            <a:r>
              <a:rPr lang="en-US" altLang="en-US">
                <a:latin typeface="Gill Sans MT" panose="020B0502020104020203" pitchFamily="34" charset="0"/>
              </a:rPr>
              <a:t>network layer service models, forwarding versus routing how a router works, routing (path selection), broadcast, multicast</a:t>
            </a:r>
          </a:p>
          <a:p>
            <a:pPr>
              <a:lnSpc>
                <a:spcPct val="85000"/>
              </a:lnSpc>
              <a:spcBef>
                <a:spcPct val="20000"/>
              </a:spcBef>
              <a:buClr>
                <a:srgbClr val="000099"/>
              </a:buClr>
              <a:buSzPct val="65000"/>
              <a:buFont typeface="Wingdings" panose="05000000000000000000" pitchFamily="2" charset="2"/>
              <a:buChar char="v"/>
            </a:pPr>
            <a:r>
              <a:rPr lang="en-US" altLang="en-US">
                <a:latin typeface="Gill Sans MT" panose="020B0502020104020203" pitchFamily="34" charset="0"/>
              </a:rPr>
              <a:t>instantiation, implementation in the Internet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Footer Placeholder 5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8130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5452F330-9633-4015-86E1-2EDDF3F7F380}" type="slidenum">
              <a:rPr lang="en-US" altLang="en-US" sz="1200">
                <a:latin typeface="Tahoma" panose="020B0604030504040204" pitchFamily="34" charset="0"/>
              </a:rPr>
              <a:pPr/>
              <a:t>7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-10556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dirty="0">
                <a:ea typeface="ＭＳ Ｐゴシック" charset="0"/>
                <a:cs typeface="+mj-cs"/>
              </a:rPr>
              <a:t>Network service model</a:t>
            </a:r>
          </a:p>
        </p:txBody>
      </p:sp>
      <p:sp>
        <p:nvSpPr>
          <p:cNvPr id="48132" name="Rectangle 13"/>
          <p:cNvSpPr>
            <a:spLocks noChangeArrowheads="1"/>
          </p:cNvSpPr>
          <p:nvPr/>
        </p:nvSpPr>
        <p:spPr bwMode="auto">
          <a:xfrm>
            <a:off x="568037" y="1222519"/>
            <a:ext cx="755491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altLang="en-US" sz="2800" i="1" dirty="0">
                <a:solidFill>
                  <a:srgbClr val="CC0000"/>
                </a:solidFill>
                <a:latin typeface="Gill Sans MT" panose="020B0502020104020203" pitchFamily="34" charset="0"/>
              </a:rPr>
              <a:t>Q:</a:t>
            </a:r>
            <a:r>
              <a:rPr lang="en-US" altLang="en-US" sz="2800" dirty="0">
                <a:latin typeface="Gill Sans MT" panose="020B0502020104020203" pitchFamily="34" charset="0"/>
              </a:rPr>
              <a:t> What </a:t>
            </a:r>
            <a:r>
              <a:rPr lang="en-US" altLang="en-US" sz="2800" i="1" dirty="0">
                <a:solidFill>
                  <a:srgbClr val="000099"/>
                </a:solidFill>
                <a:latin typeface="Gill Sans MT" panose="020B0502020104020203" pitchFamily="34" charset="0"/>
              </a:rPr>
              <a:t>service model</a:t>
            </a:r>
            <a:r>
              <a:rPr lang="en-US" altLang="en-US" sz="2800" dirty="0">
                <a:latin typeface="Gill Sans MT" panose="020B0502020104020203" pitchFamily="34" charset="0"/>
              </a:rPr>
              <a:t> for </a:t>
            </a:r>
            <a:r>
              <a:rPr lang="ja-JP" altLang="en-US" sz="2800" dirty="0">
                <a:latin typeface="Gill Sans MT" panose="020B0502020104020203" pitchFamily="34" charset="0"/>
              </a:rPr>
              <a:t>“</a:t>
            </a:r>
            <a:r>
              <a:rPr lang="en-US" altLang="ja-JP" sz="2800" dirty="0">
                <a:latin typeface="Gill Sans MT" panose="020B0502020104020203" pitchFamily="34" charset="0"/>
              </a:rPr>
              <a:t>channel</a:t>
            </a:r>
            <a:r>
              <a:rPr lang="ja-JP" altLang="en-US" sz="2800" dirty="0">
                <a:latin typeface="Gill Sans MT" panose="020B0502020104020203" pitchFamily="34" charset="0"/>
              </a:rPr>
              <a:t>”</a:t>
            </a:r>
            <a:r>
              <a:rPr lang="en-US" altLang="ja-JP" sz="2800" dirty="0">
                <a:latin typeface="Gill Sans MT" panose="020B0502020104020203" pitchFamily="34" charset="0"/>
              </a:rPr>
              <a:t> transporting datagrams from sender to receiver?</a:t>
            </a:r>
            <a:endParaRPr lang="en-US" altLang="en-US" sz="2800" dirty="0">
              <a:latin typeface="Gill Sans MT" panose="020B0502020104020203" pitchFamily="34" charset="0"/>
            </a:endParaRPr>
          </a:p>
        </p:txBody>
      </p:sp>
      <p:sp>
        <p:nvSpPr>
          <p:cNvPr id="8198" name="Rectangle 15"/>
          <p:cNvSpPr>
            <a:spLocks noGrp="1" noChangeArrowheads="1"/>
          </p:cNvSpPr>
          <p:nvPr>
            <p:ph type="body" sz="half" idx="1"/>
          </p:nvPr>
        </p:nvSpPr>
        <p:spPr>
          <a:xfrm>
            <a:off x="442913" y="2587625"/>
            <a:ext cx="3810000" cy="2528888"/>
          </a:xfrm>
        </p:spPr>
        <p:txBody>
          <a:bodyPr/>
          <a:lstStyle/>
          <a:p>
            <a:pPr>
              <a:buFont typeface="Wingdings" charset="0"/>
              <a:buNone/>
              <a:defRPr/>
            </a:pPr>
            <a:r>
              <a:rPr lang="en-US" i="1">
                <a:solidFill>
                  <a:srgbClr val="CC0000"/>
                </a:solidFill>
                <a:ea typeface="ＭＳ Ｐゴシック" charset="0"/>
                <a:cs typeface="+mn-cs"/>
              </a:rPr>
              <a:t>example services for individual datagrams: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ea typeface="ＭＳ Ｐゴシック" charset="0"/>
                <a:cs typeface="+mn-cs"/>
              </a:rPr>
              <a:t>guaranteed delivery</a:t>
            </a:r>
          </a:p>
          <a:p>
            <a:pPr>
              <a:buFont typeface="Wingdings" charset="0"/>
              <a:buChar char="v"/>
              <a:defRPr/>
            </a:pPr>
            <a:r>
              <a:rPr lang="en-US" sz="2400">
                <a:ea typeface="ＭＳ Ｐゴシック" charset="0"/>
                <a:cs typeface="+mn-cs"/>
              </a:rPr>
              <a:t>guaranteed delivery with less than 40 msec delay</a:t>
            </a:r>
          </a:p>
        </p:txBody>
      </p:sp>
      <p:sp>
        <p:nvSpPr>
          <p:cNvPr id="48134" name="Rectangle 16"/>
          <p:cNvSpPr>
            <a:spLocks noGrp="1" noChangeArrowheads="1"/>
          </p:cNvSpPr>
          <p:nvPr>
            <p:ph type="body" sz="half" idx="2"/>
          </p:nvPr>
        </p:nvSpPr>
        <p:spPr>
          <a:xfrm>
            <a:off x="4559300" y="2579688"/>
            <a:ext cx="3810000" cy="3686175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i="1">
                <a:solidFill>
                  <a:srgbClr val="CC0000"/>
                </a:solidFill>
              </a:rPr>
              <a:t>example services for a flow of datagrams:</a:t>
            </a:r>
          </a:p>
          <a:p>
            <a:r>
              <a:rPr lang="en-US" altLang="en-US" sz="2400"/>
              <a:t>in-order datagram delivery</a:t>
            </a:r>
          </a:p>
          <a:p>
            <a:r>
              <a:rPr lang="en-US" altLang="en-US" sz="2400"/>
              <a:t>guaranteed minimum bandwidth to flow</a:t>
            </a:r>
          </a:p>
          <a:p>
            <a:r>
              <a:rPr lang="en-US" altLang="en-US" sz="2400"/>
              <a:t>restrictions on changes in inter-packet spacing</a:t>
            </a:r>
          </a:p>
          <a:p>
            <a:endParaRPr lang="en-US" altLang="en-US" sz="2400"/>
          </a:p>
        </p:txBody>
      </p:sp>
      <p:pic>
        <p:nvPicPr>
          <p:cNvPr id="48135" name="Picture 17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1033463"/>
            <a:ext cx="54848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4915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467725" y="6363655"/>
            <a:ext cx="676275" cy="276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166F634B-A6A0-4DAF-862A-7C2CEAD19AFC}" type="slidenum">
              <a:rPr lang="en-US" altLang="en-US" sz="1200">
                <a:latin typeface="Tahoma" panose="020B0604030504040204" pitchFamily="34" charset="0"/>
              </a:rPr>
              <a:pPr/>
              <a:t>8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pic>
        <p:nvPicPr>
          <p:cNvPr id="49155" name="Picture 18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957263"/>
            <a:ext cx="70246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6" name="Rectangle 2"/>
          <p:cNvSpPr>
            <a:spLocks noGrp="1" noChangeArrowheads="1"/>
          </p:cNvSpPr>
          <p:nvPr>
            <p:ph type="title"/>
          </p:nvPr>
        </p:nvSpPr>
        <p:spPr>
          <a:xfrm>
            <a:off x="297872" y="116609"/>
            <a:ext cx="8333509" cy="974725"/>
          </a:xfrm>
        </p:spPr>
        <p:txBody>
          <a:bodyPr/>
          <a:lstStyle/>
          <a:p>
            <a:r>
              <a:rPr lang="en-US" altLang="en-US" dirty="0"/>
              <a:t>Network layer service models:*</a:t>
            </a:r>
            <a:endParaRPr lang="en-US" altLang="en-US" sz="4800" dirty="0"/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295758" y="1506538"/>
            <a:ext cx="1552092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r"/>
            <a:r>
              <a:rPr lang="en-US" altLang="en-US" sz="2000" dirty="0"/>
              <a:t>Network</a:t>
            </a:r>
          </a:p>
          <a:p>
            <a:pPr algn="r"/>
            <a:r>
              <a:rPr lang="en-US" altLang="en-US" sz="2000" dirty="0"/>
              <a:t>Architecture</a:t>
            </a:r>
          </a:p>
          <a:p>
            <a:pPr algn="r"/>
            <a:endParaRPr lang="en-US" altLang="en-US" sz="2000" dirty="0"/>
          </a:p>
          <a:p>
            <a:pPr algn="r"/>
            <a:r>
              <a:rPr lang="en-US" altLang="en-US" sz="2000" dirty="0"/>
              <a:t>Internet</a:t>
            </a:r>
          </a:p>
          <a:p>
            <a:pPr algn="r"/>
            <a:r>
              <a:rPr lang="en-US" altLang="en-US" sz="2000" dirty="0"/>
              <a:t>(IP)   </a:t>
            </a:r>
          </a:p>
          <a:p>
            <a:pPr algn="r"/>
            <a:r>
              <a:rPr lang="en-US" altLang="en-US" sz="2000" dirty="0"/>
              <a:t>ATM*</a:t>
            </a:r>
          </a:p>
          <a:p>
            <a:pPr algn="r"/>
            <a:endParaRPr lang="en-US" altLang="en-US" sz="2000" dirty="0"/>
          </a:p>
          <a:p>
            <a:pPr algn="r"/>
            <a:r>
              <a:rPr lang="en-US" altLang="en-US" sz="2000" dirty="0"/>
              <a:t>ATM</a:t>
            </a:r>
          </a:p>
          <a:p>
            <a:pPr algn="r"/>
            <a:endParaRPr lang="en-US" altLang="en-US" sz="2000" dirty="0"/>
          </a:p>
          <a:p>
            <a:pPr algn="r"/>
            <a:r>
              <a:rPr lang="en-US" altLang="en-US" sz="2000" dirty="0"/>
              <a:t>ATM</a:t>
            </a:r>
          </a:p>
          <a:p>
            <a:pPr algn="r"/>
            <a:endParaRPr lang="en-US" altLang="en-US" sz="2000" dirty="0"/>
          </a:p>
          <a:p>
            <a:pPr algn="r"/>
            <a:r>
              <a:rPr lang="en-US" altLang="en-US" sz="2000" dirty="0"/>
              <a:t>ATM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1966913" y="1506538"/>
            <a:ext cx="1309687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Service</a:t>
            </a:r>
          </a:p>
          <a:p>
            <a:r>
              <a:rPr lang="en-US" altLang="en-US" sz="2000"/>
              <a:t>Model</a:t>
            </a:r>
          </a:p>
          <a:p>
            <a:endParaRPr lang="en-US" altLang="en-US" sz="2000"/>
          </a:p>
          <a:p>
            <a:r>
              <a:rPr lang="en-US" altLang="en-US" sz="2000"/>
              <a:t>best effort</a:t>
            </a:r>
          </a:p>
          <a:p>
            <a:endParaRPr lang="en-US" altLang="en-US" sz="2000"/>
          </a:p>
          <a:p>
            <a:r>
              <a:rPr lang="en-US" altLang="en-US" sz="2000"/>
              <a:t>CBR</a:t>
            </a:r>
          </a:p>
          <a:p>
            <a:endParaRPr lang="en-US" altLang="en-US" sz="2000"/>
          </a:p>
          <a:p>
            <a:r>
              <a:rPr lang="en-US" altLang="en-US" sz="2000"/>
              <a:t>VBR</a:t>
            </a:r>
          </a:p>
          <a:p>
            <a:endParaRPr lang="en-US" altLang="en-US" sz="2000"/>
          </a:p>
          <a:p>
            <a:r>
              <a:rPr lang="en-US" altLang="en-US" sz="2000"/>
              <a:t>ABR</a:t>
            </a:r>
          </a:p>
          <a:p>
            <a:endParaRPr lang="en-US" altLang="en-US" sz="2000"/>
          </a:p>
          <a:p>
            <a:r>
              <a:rPr lang="en-US" altLang="en-US" sz="2000"/>
              <a:t>UBR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3300413" y="1801813"/>
            <a:ext cx="153828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dirty="0"/>
              <a:t>Bandwidth</a:t>
            </a:r>
          </a:p>
          <a:p>
            <a:endParaRPr lang="en-US" altLang="en-US" sz="2000" dirty="0"/>
          </a:p>
          <a:p>
            <a:r>
              <a:rPr lang="en-US" altLang="en-US" sz="2000" dirty="0"/>
              <a:t>no</a:t>
            </a:r>
          </a:p>
          <a:p>
            <a:endParaRPr lang="en-US" altLang="en-US" sz="2000" dirty="0"/>
          </a:p>
          <a:p>
            <a:r>
              <a:rPr lang="en-US" altLang="en-US" sz="2000" dirty="0"/>
              <a:t>constant</a:t>
            </a:r>
          </a:p>
          <a:p>
            <a:r>
              <a:rPr lang="en-US" altLang="en-US" sz="2000" dirty="0"/>
              <a:t>rate</a:t>
            </a:r>
          </a:p>
          <a:p>
            <a:r>
              <a:rPr lang="en-US" altLang="en-US" sz="2000" dirty="0"/>
              <a:t>guaranteed</a:t>
            </a:r>
          </a:p>
          <a:p>
            <a:r>
              <a:rPr lang="en-US" altLang="en-US" sz="2000" dirty="0"/>
              <a:t>rate</a:t>
            </a:r>
          </a:p>
          <a:p>
            <a:r>
              <a:rPr lang="en-US" altLang="en-US" sz="2000" dirty="0"/>
              <a:t>guaranteed </a:t>
            </a:r>
          </a:p>
          <a:p>
            <a:r>
              <a:rPr lang="en-US" altLang="en-US" sz="2000" dirty="0"/>
              <a:t>minimum</a:t>
            </a:r>
          </a:p>
          <a:p>
            <a:r>
              <a:rPr lang="en-US" altLang="en-US" sz="2000" dirty="0"/>
              <a:t>no</a:t>
            </a:r>
            <a:endParaRPr lang="en-US" altLang="en-US" dirty="0">
              <a:latin typeface="Times New Roman" panose="02020603050405020304" pitchFamily="18" charset="0"/>
            </a:endParaRPr>
          </a:p>
        </p:txBody>
      </p:sp>
      <p:sp>
        <p:nvSpPr>
          <p:cNvPr id="49160" name="Text Box 11"/>
          <p:cNvSpPr txBox="1">
            <a:spLocks noChangeArrowheads="1"/>
          </p:cNvSpPr>
          <p:nvPr/>
        </p:nvSpPr>
        <p:spPr bwMode="auto">
          <a:xfrm>
            <a:off x="4700588" y="1801813"/>
            <a:ext cx="720725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Loss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61" name="Text Box 12"/>
          <p:cNvSpPr txBox="1">
            <a:spLocks noChangeArrowheads="1"/>
          </p:cNvSpPr>
          <p:nvPr/>
        </p:nvSpPr>
        <p:spPr bwMode="auto">
          <a:xfrm>
            <a:off x="5424488" y="1811338"/>
            <a:ext cx="831850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Order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62" name="Text Box 13"/>
          <p:cNvSpPr txBox="1">
            <a:spLocks noChangeArrowheads="1"/>
          </p:cNvSpPr>
          <p:nvPr/>
        </p:nvSpPr>
        <p:spPr bwMode="auto">
          <a:xfrm>
            <a:off x="6281738" y="1811338"/>
            <a:ext cx="947737" cy="344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Timing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yes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</a:p>
          <a:p>
            <a:endParaRPr lang="en-US" altLang="en-US" sz="2000"/>
          </a:p>
          <a:p>
            <a:r>
              <a:rPr lang="en-US" altLang="en-US" sz="2000"/>
              <a:t>no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63" name="Text Box 14"/>
          <p:cNvSpPr txBox="1">
            <a:spLocks noChangeArrowheads="1"/>
          </p:cNvSpPr>
          <p:nvPr/>
        </p:nvSpPr>
        <p:spPr bwMode="auto">
          <a:xfrm>
            <a:off x="7281863" y="1525588"/>
            <a:ext cx="175612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 dirty="0"/>
              <a:t>Congestion</a:t>
            </a:r>
          </a:p>
          <a:p>
            <a:r>
              <a:rPr lang="en-US" altLang="en-US" sz="2000" dirty="0"/>
              <a:t>feedback</a:t>
            </a:r>
          </a:p>
          <a:p>
            <a:endParaRPr lang="en-US" altLang="en-US" sz="2000" dirty="0"/>
          </a:p>
          <a:p>
            <a:r>
              <a:rPr lang="en-US" altLang="en-US" sz="1800" dirty="0"/>
              <a:t>no (inferred</a:t>
            </a:r>
          </a:p>
          <a:p>
            <a:r>
              <a:rPr lang="en-US" altLang="en-US" sz="1800" dirty="0"/>
              <a:t>via loss)</a:t>
            </a:r>
          </a:p>
          <a:p>
            <a:endParaRPr lang="en-US" altLang="en-US" sz="1800" dirty="0"/>
          </a:p>
          <a:p>
            <a:r>
              <a:rPr lang="en-US" altLang="en-US" sz="1800" dirty="0"/>
              <a:t>no congestion</a:t>
            </a:r>
          </a:p>
          <a:p>
            <a:endParaRPr lang="en-US" altLang="en-US" sz="1800" dirty="0"/>
          </a:p>
          <a:p>
            <a:r>
              <a:rPr lang="en-US" altLang="en-US" sz="1800" dirty="0"/>
              <a:t>no congestion</a:t>
            </a:r>
          </a:p>
          <a:p>
            <a:endParaRPr lang="en-US" altLang="en-US" sz="1800" dirty="0"/>
          </a:p>
          <a:p>
            <a:r>
              <a:rPr lang="en-US" altLang="en-US" sz="1800" dirty="0"/>
              <a:t>yes</a:t>
            </a:r>
          </a:p>
          <a:p>
            <a:endParaRPr lang="en-US" altLang="en-US" sz="1800" dirty="0"/>
          </a:p>
          <a:p>
            <a:r>
              <a:rPr lang="en-US" altLang="en-US" sz="1800" dirty="0"/>
              <a:t>no</a:t>
            </a:r>
            <a:endParaRPr lang="en-US" altLang="en-US" sz="2000" dirty="0">
              <a:latin typeface="Times New Roman" panose="02020603050405020304" pitchFamily="18" charset="0"/>
            </a:endParaRPr>
          </a:p>
        </p:txBody>
      </p:sp>
      <p:sp>
        <p:nvSpPr>
          <p:cNvPr id="49164" name="Text Box 15"/>
          <p:cNvSpPr txBox="1">
            <a:spLocks noChangeArrowheads="1"/>
          </p:cNvSpPr>
          <p:nvPr/>
        </p:nvSpPr>
        <p:spPr bwMode="auto">
          <a:xfrm>
            <a:off x="4672013" y="1374775"/>
            <a:ext cx="17208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2000"/>
              <a:t>Guarantees ?</a:t>
            </a:r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9165" name="Line 16"/>
          <p:cNvSpPr>
            <a:spLocks noChangeShapeType="1"/>
          </p:cNvSpPr>
          <p:nvPr/>
        </p:nvSpPr>
        <p:spPr bwMode="auto">
          <a:xfrm flipV="1">
            <a:off x="3390900" y="1800225"/>
            <a:ext cx="3733800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166" name="Line 19"/>
          <p:cNvSpPr>
            <a:spLocks noChangeShapeType="1"/>
          </p:cNvSpPr>
          <p:nvPr/>
        </p:nvSpPr>
        <p:spPr bwMode="auto">
          <a:xfrm>
            <a:off x="646113" y="2308225"/>
            <a:ext cx="7985125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9167" name="Line 25"/>
          <p:cNvSpPr>
            <a:spLocks noChangeShapeType="1"/>
          </p:cNvSpPr>
          <p:nvPr/>
        </p:nvSpPr>
        <p:spPr bwMode="auto">
          <a:xfrm>
            <a:off x="904875" y="3098800"/>
            <a:ext cx="743743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9168" name="Line 26"/>
          <p:cNvSpPr>
            <a:spLocks noChangeShapeType="1"/>
          </p:cNvSpPr>
          <p:nvPr/>
        </p:nvSpPr>
        <p:spPr bwMode="auto">
          <a:xfrm>
            <a:off x="901700" y="3708400"/>
            <a:ext cx="743743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9169" name="Line 27"/>
          <p:cNvSpPr>
            <a:spLocks noChangeShapeType="1"/>
          </p:cNvSpPr>
          <p:nvPr/>
        </p:nvSpPr>
        <p:spPr bwMode="auto">
          <a:xfrm>
            <a:off x="898525" y="4329113"/>
            <a:ext cx="7437438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 dirty="0"/>
          </a:p>
        </p:txBody>
      </p:sp>
      <p:sp>
        <p:nvSpPr>
          <p:cNvPr id="49170" name="Line 28"/>
          <p:cNvSpPr>
            <a:spLocks noChangeShapeType="1"/>
          </p:cNvSpPr>
          <p:nvPr/>
        </p:nvSpPr>
        <p:spPr bwMode="auto">
          <a:xfrm>
            <a:off x="906463" y="4905375"/>
            <a:ext cx="7437437" cy="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" name="مربع نص 1"/>
          <p:cNvSpPr txBox="1"/>
          <p:nvPr/>
        </p:nvSpPr>
        <p:spPr>
          <a:xfrm>
            <a:off x="122184" y="5598886"/>
            <a:ext cx="8876673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sz="2400" b="1" dirty="0">
                <a:solidFill>
                  <a:srgbClr val="00B050"/>
                </a:solidFill>
              </a:rPr>
              <a:t>*</a:t>
            </a:r>
            <a:r>
              <a:rPr lang="en-US" sz="2000" b="1" dirty="0">
                <a:solidFill>
                  <a:srgbClr val="00B050"/>
                </a:solidFill>
              </a:rPr>
              <a:t>In ATM Networks: CBR: Constant Bit Rate. </a:t>
            </a:r>
            <a:r>
              <a:rPr lang="en-US" sz="2000" b="1" dirty="0" err="1">
                <a:solidFill>
                  <a:srgbClr val="00B050"/>
                </a:solidFill>
              </a:rPr>
              <a:t>VBR</a:t>
            </a:r>
            <a:r>
              <a:rPr lang="en-US" sz="2000" b="1" dirty="0">
                <a:solidFill>
                  <a:srgbClr val="00B050"/>
                </a:solidFill>
              </a:rPr>
              <a:t>: Variable Bit Rate.  </a:t>
            </a:r>
            <a:r>
              <a:rPr lang="en-US" sz="2000" b="1" dirty="0" err="1">
                <a:solidFill>
                  <a:srgbClr val="00B050"/>
                </a:solidFill>
              </a:rPr>
              <a:t>ABR</a:t>
            </a:r>
            <a:r>
              <a:rPr lang="en-US" sz="2000" b="1" dirty="0">
                <a:solidFill>
                  <a:srgbClr val="00B050"/>
                </a:solidFill>
              </a:rPr>
              <a:t>: Available Bit Rate. </a:t>
            </a:r>
            <a:r>
              <a:rPr lang="en-US" sz="2000" b="1" dirty="0" err="1">
                <a:solidFill>
                  <a:srgbClr val="00B050"/>
                </a:solidFill>
              </a:rPr>
              <a:t>UBR</a:t>
            </a:r>
            <a:r>
              <a:rPr lang="en-US" sz="2000" b="1" dirty="0">
                <a:solidFill>
                  <a:srgbClr val="00B050"/>
                </a:solidFill>
              </a:rPr>
              <a:t>: Unspecified Bit Rate.</a:t>
            </a:r>
            <a:endParaRPr lang="ar-SA" sz="24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103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Network Layer</a:t>
            </a: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r>
              <a:rPr lang="en-US" altLang="en-US" sz="1200">
                <a:latin typeface="Tahoma" panose="020B0604030504040204" pitchFamily="34" charset="0"/>
              </a:rPr>
              <a:t>4-</a:t>
            </a:r>
            <a:fld id="{5C1BFC9C-9BEC-4739-905E-D98326EDE513}" type="slidenum">
              <a:rPr lang="en-US" altLang="en-US" sz="1200">
                <a:latin typeface="Tahoma" panose="020B0604030504040204" pitchFamily="34" charset="0"/>
              </a:rPr>
              <a:pPr/>
              <a:t>9</a:t>
            </a:fld>
            <a:endParaRPr lang="en-US" altLang="en-US" sz="1200">
              <a:latin typeface="Tahoma" panose="020B0604030504040204" pitchFamily="34" charset="0"/>
            </a:endParaRP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>
          <a:xfrm>
            <a:off x="422562" y="0"/>
            <a:ext cx="8319655" cy="1143000"/>
          </a:xfrm>
        </p:spPr>
        <p:txBody>
          <a:bodyPr/>
          <a:lstStyle/>
          <a:p>
            <a:pPr>
              <a:defRPr/>
            </a:pPr>
            <a:r>
              <a:rPr lang="en-US" sz="4000" dirty="0">
                <a:ea typeface="ＭＳ Ｐゴシック" charset="0"/>
                <a:cs typeface="+mj-cs"/>
              </a:rPr>
              <a:t>Connection, connection-less service</a:t>
            </a:r>
            <a:br>
              <a:rPr lang="en-US" sz="4000" dirty="0">
                <a:ea typeface="ＭＳ Ｐゴシック" charset="0"/>
                <a:cs typeface="+mj-cs"/>
              </a:rPr>
            </a:br>
            <a:r>
              <a:rPr lang="en-US" sz="4000" dirty="0">
                <a:ea typeface="ＭＳ Ｐゴシック" charset="0"/>
                <a:cs typeface="+mj-cs"/>
              </a:rPr>
              <a:t>/// </a:t>
            </a:r>
            <a:r>
              <a:rPr lang="en-US" sz="4000" dirty="0" err="1">
                <a:ea typeface="ＭＳ Ｐゴシック" charset="0"/>
                <a:cs typeface="+mj-cs"/>
              </a:rPr>
              <a:t>C8A</a:t>
            </a:r>
            <a:r>
              <a:rPr lang="en-US" sz="4000" dirty="0">
                <a:ea typeface="ＭＳ Ｐゴシック" charset="0"/>
                <a:cs typeface="+mj-cs"/>
              </a:rPr>
              <a:t> Sun 25 Oct</a:t>
            </a:r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charset="0"/>
              <a:buChar char="v"/>
              <a:defRPr/>
            </a:pPr>
            <a:r>
              <a:rPr lang="en-US" i="1" dirty="0">
                <a:solidFill>
                  <a:srgbClr val="000099"/>
                </a:solidFill>
                <a:ea typeface="ＭＳ Ｐゴシック" charset="0"/>
                <a:cs typeface="+mn-cs"/>
              </a:rPr>
              <a:t>datagram </a:t>
            </a:r>
            <a:r>
              <a:rPr lang="en-US" dirty="0">
                <a:ea typeface="ＭＳ Ｐゴシック" charset="0"/>
                <a:cs typeface="+mn-cs"/>
              </a:rPr>
              <a:t>network: provides network-layer </a:t>
            </a:r>
            <a:r>
              <a:rPr lang="en-US" i="1" dirty="0">
                <a:solidFill>
                  <a:srgbClr val="000099"/>
                </a:solidFill>
                <a:ea typeface="ＭＳ Ｐゴシック" charset="0"/>
                <a:cs typeface="+mn-cs"/>
              </a:rPr>
              <a:t>connectionless</a:t>
            </a:r>
            <a:r>
              <a:rPr lang="en-US" dirty="0">
                <a:ea typeface="ＭＳ Ｐゴシック" charset="0"/>
                <a:cs typeface="+mn-cs"/>
              </a:rPr>
              <a:t> service</a:t>
            </a:r>
          </a:p>
          <a:p>
            <a:pPr>
              <a:buFont typeface="Wingdings" charset="0"/>
              <a:buChar char="v"/>
              <a:defRPr/>
            </a:pPr>
            <a:r>
              <a:rPr lang="en-US" i="1" dirty="0">
                <a:solidFill>
                  <a:srgbClr val="000099"/>
                </a:solidFill>
                <a:ea typeface="ＭＳ Ｐゴシック" charset="0"/>
                <a:cs typeface="+mn-cs"/>
              </a:rPr>
              <a:t>virtual-circuit</a:t>
            </a:r>
            <a:r>
              <a:rPr lang="en-US" dirty="0">
                <a:ea typeface="ＭＳ Ｐゴシック" charset="0"/>
                <a:cs typeface="+mn-cs"/>
              </a:rPr>
              <a:t> network: provides network-layer </a:t>
            </a:r>
            <a:r>
              <a:rPr lang="en-US" i="1" dirty="0">
                <a:solidFill>
                  <a:srgbClr val="000099"/>
                </a:solidFill>
                <a:ea typeface="ＭＳ Ｐゴシック" charset="0"/>
                <a:cs typeface="+mn-cs"/>
              </a:rPr>
              <a:t>connection</a:t>
            </a:r>
            <a:r>
              <a:rPr lang="en-US" dirty="0">
                <a:ea typeface="ＭＳ Ｐゴシック" charset="0"/>
                <a:cs typeface="+mn-cs"/>
              </a:rPr>
              <a:t> service</a:t>
            </a:r>
          </a:p>
          <a:p>
            <a:pPr>
              <a:buFont typeface="Wingdings" charset="0"/>
              <a:buChar char="v"/>
              <a:defRPr/>
            </a:pPr>
            <a:r>
              <a:rPr lang="en-US" dirty="0">
                <a:ea typeface="ＭＳ Ｐゴシック" charset="0"/>
                <a:cs typeface="+mn-cs"/>
              </a:rPr>
              <a:t>analogous to TCP/UDP </a:t>
            </a:r>
            <a:r>
              <a:rPr lang="en-US" dirty="0" err="1">
                <a:ea typeface="ＭＳ Ｐゴシック" charset="0"/>
                <a:cs typeface="+mn-cs"/>
              </a:rPr>
              <a:t>connecton</a:t>
            </a:r>
            <a:r>
              <a:rPr lang="en-US" dirty="0">
                <a:ea typeface="ＭＳ Ｐゴシック" charset="0"/>
                <a:cs typeface="+mn-cs"/>
              </a:rPr>
              <a:t>-oriented / connectionless transport-layer services, but: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 i="1" dirty="0">
                <a:solidFill>
                  <a:srgbClr val="CC0000"/>
                </a:solidFill>
                <a:ea typeface="ＭＳ Ｐゴシック" charset="0"/>
              </a:rPr>
              <a:t>service: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host-to-host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 i="1" dirty="0">
                <a:solidFill>
                  <a:srgbClr val="CC0000"/>
                </a:solidFill>
                <a:ea typeface="ＭＳ Ｐゴシック" charset="0"/>
              </a:rPr>
              <a:t>no choice: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network provides one or the other</a:t>
            </a:r>
          </a:p>
          <a:p>
            <a:pPr lvl="1">
              <a:buFont typeface="Wingdings" charset="0"/>
              <a:buChar char="§"/>
              <a:defRPr/>
            </a:pPr>
            <a:r>
              <a:rPr lang="en-US" sz="2800" i="1" dirty="0">
                <a:solidFill>
                  <a:srgbClr val="CC0000"/>
                </a:solidFill>
                <a:ea typeface="ＭＳ Ｐゴシック" charset="0"/>
              </a:rPr>
              <a:t>implementation:</a:t>
            </a:r>
            <a:r>
              <a:rPr lang="en-US" sz="2800" dirty="0">
                <a:solidFill>
                  <a:srgbClr val="FF0000"/>
                </a:solidFill>
                <a:ea typeface="ＭＳ Ｐゴシック" charset="0"/>
              </a:rPr>
              <a:t> </a:t>
            </a:r>
            <a:r>
              <a:rPr lang="en-US" sz="2800" dirty="0">
                <a:ea typeface="ＭＳ Ｐゴシック" charset="0"/>
              </a:rPr>
              <a:t>in network core</a:t>
            </a:r>
          </a:p>
        </p:txBody>
      </p:sp>
      <p:pic>
        <p:nvPicPr>
          <p:cNvPr id="51205" name="Picture 4" descr="underline_base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750" y="1004888"/>
            <a:ext cx="7313613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22300</TotalTime>
  <Words>4951</Words>
  <Application>Microsoft Office PowerPoint</Application>
  <PresentationFormat>عرض على الشاشة (4:3)</PresentationFormat>
  <Paragraphs>1411</Paragraphs>
  <Slides>61</Slides>
  <Notes>4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61</vt:i4>
      </vt:variant>
    </vt:vector>
  </HeadingPairs>
  <TitlesOfParts>
    <vt:vector size="72" baseType="lpstr">
      <vt:lpstr>Arial</vt:lpstr>
      <vt:lpstr>Arial Rounded MT Bold</vt:lpstr>
      <vt:lpstr>Comic Sans MS</vt:lpstr>
      <vt:lpstr>Courier New</vt:lpstr>
      <vt:lpstr>Gill Sans MT</vt:lpstr>
      <vt:lpstr>Tahoma</vt:lpstr>
      <vt:lpstr>Times</vt:lpstr>
      <vt:lpstr>Times New Roman</vt:lpstr>
      <vt:lpstr>Wingdings</vt:lpstr>
      <vt:lpstr>ZapfDingbats</vt:lpstr>
      <vt:lpstr>Default Design</vt:lpstr>
      <vt:lpstr> Computer Networks</vt:lpstr>
      <vt:lpstr>*Chapter 4: network layer</vt:lpstr>
      <vt:lpstr>Network layer</vt:lpstr>
      <vt:lpstr>Two key network-layer functions</vt:lpstr>
      <vt:lpstr>عرض تقديمي في PowerPoint</vt:lpstr>
      <vt:lpstr>*Connection setup ///CA14&amp;M Mon 26 Oct</vt:lpstr>
      <vt:lpstr>Network service model</vt:lpstr>
      <vt:lpstr>Network layer service models:*</vt:lpstr>
      <vt:lpstr>Connection, connection-less service /// C8A Sun 25 Oct</vt:lpstr>
      <vt:lpstr>Datagram networks</vt:lpstr>
      <vt:lpstr>Datagram forwarding  table*</vt:lpstr>
      <vt:lpstr>*Datagram forwarding  table</vt:lpstr>
      <vt:lpstr>/Longest prefix matching* </vt:lpstr>
      <vt:lpstr>The Internet network layer*</vt:lpstr>
      <vt:lpstr>IPv4 datagram format*  ///EA Mon 26 Oct</vt:lpstr>
      <vt:lpstr>IP fragmentation, reassembly</vt:lpstr>
      <vt:lpstr>IP fragmentation, reassembly*</vt:lpstr>
      <vt:lpstr>IP addressing: introduction</vt:lpstr>
      <vt:lpstr>*IP addressing: introduction</vt:lpstr>
      <vt:lpstr>Subnets</vt:lpstr>
      <vt:lpstr>**Subnets and Subnet Mask*</vt:lpstr>
      <vt:lpstr>* Subnets</vt:lpstr>
      <vt:lpstr>*IP addressing: CIDR ///CA14&amp;M Mon 2 Nov</vt:lpstr>
      <vt:lpstr>IP addresses: how to get one? ///EA Mon 2 Nov </vt:lpstr>
      <vt:lpstr>DHCP: Dynamic Host Configuration Protocol</vt:lpstr>
      <vt:lpstr>DHCP client-server scenario*</vt:lpstr>
      <vt:lpstr>DHCP client-server scenario* </vt:lpstr>
      <vt:lpstr>DHCP: more than IP addresses</vt:lpstr>
      <vt:lpstr>DHCP: example</vt:lpstr>
      <vt:lpstr>DHCP: example</vt:lpstr>
      <vt:lpstr>IP addresses: how to get one?* </vt:lpstr>
      <vt:lpstr>Hierarchical addressing: route aggregation*</vt:lpstr>
      <vt:lpstr>Hierarchical addressing: more specific routes</vt:lpstr>
      <vt:lpstr>IP addressing: the last word...</vt:lpstr>
      <vt:lpstr>NAT: network address translation* ///C8A sun 1 Nov, CA14&amp;M Wed 4 Nov</vt:lpstr>
      <vt:lpstr>NAT: network address translation</vt:lpstr>
      <vt:lpstr>NAT: network address translation</vt:lpstr>
      <vt:lpstr>NAT: network address translation</vt:lpstr>
      <vt:lpstr>NAT: network address translation</vt:lpstr>
      <vt:lpstr>/NAT traversal problem</vt:lpstr>
      <vt:lpstr>/NAT traversal problem</vt:lpstr>
      <vt:lpstr>/NAT traversal problem*</vt:lpstr>
      <vt:lpstr>**IPv6: motivation *</vt:lpstr>
      <vt:lpstr>IPv6 datagram format</vt:lpstr>
      <vt:lpstr>Other changes from IPv4*</vt:lpstr>
      <vt:lpstr>Transition from IPv4 to IPv6</vt:lpstr>
      <vt:lpstr>Tunneling</vt:lpstr>
      <vt:lpstr>Tunneling</vt:lpstr>
      <vt:lpstr>Interplay (Interaction) between routing, forwarding* ///EA Wed 4 Nov</vt:lpstr>
      <vt:lpstr>Graph abstraction</vt:lpstr>
      <vt:lpstr>Graph abstraction: costs* </vt:lpstr>
      <vt:lpstr>Routing algorithm (protocols) classification*</vt:lpstr>
      <vt:lpstr>Hierarchical routing</vt:lpstr>
      <vt:lpstr>Hierarchical routing</vt:lpstr>
      <vt:lpstr>Interconnected ASes</vt:lpstr>
      <vt:lpstr>Inter-AS tasks</vt:lpstr>
      <vt:lpstr>Intra-AS Routing ///C8A Tue 3 Nov</vt:lpstr>
      <vt:lpstr>RIP ( Routing Information Protocol)</vt:lpstr>
      <vt:lpstr>RIP: example </vt:lpstr>
      <vt:lpstr>RIP: example* 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Abdullah Mohammad Saeed Al Binali</cp:lastModifiedBy>
  <cp:revision>468</cp:revision>
  <dcterms:created xsi:type="dcterms:W3CDTF">1999-10-08T19:08:27Z</dcterms:created>
  <dcterms:modified xsi:type="dcterms:W3CDTF">2020-11-04T12:37:15Z</dcterms:modified>
</cp:coreProperties>
</file>