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20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6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2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7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halaf" initials="k" lastIdx="0" clrIdx="0">
    <p:extLst>
      <p:ext uri="{19B8F6BF-5375-455C-9EA6-DF929625EA0E}">
        <p15:presenceInfo xmlns:p15="http://schemas.microsoft.com/office/powerpoint/2012/main" userId="khala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1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Fast 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</c:v>
                </c:pt>
                <c:pt idx="1">
                  <c:v>3.8</c:v>
                </c:pt>
                <c:pt idx="2">
                  <c:v>2.2000000000000002</c:v>
                </c:pt>
                <c:pt idx="3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D8-498D-8539-BBE901C373B4}"/>
            </c:ext>
          </c:extLst>
        </c:ser>
        <c:ser>
          <c:idx val="1"/>
          <c:order val="1"/>
          <c:tx>
            <c:v>Slow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6</c:v>
                </c:pt>
                <c:pt idx="1">
                  <c:v>4.2</c:v>
                </c:pt>
                <c:pt idx="2">
                  <c:v>3.5</c:v>
                </c:pt>
                <c:pt idx="3">
                  <c:v>3.1</c:v>
                </c:pt>
                <c:pt idx="4">
                  <c:v>2.85</c:v>
                </c:pt>
                <c:pt idx="5">
                  <c:v>2.6</c:v>
                </c:pt>
                <c:pt idx="6">
                  <c:v>2.4</c:v>
                </c:pt>
                <c:pt idx="7">
                  <c:v>2.2000000000000002</c:v>
                </c:pt>
                <c:pt idx="8">
                  <c:v>2.1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D8-498D-8539-BBE901C373B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D8-498D-8539-BBE901C373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62841056"/>
        <c:axId val="1062845632"/>
      </c:lineChart>
      <c:catAx>
        <c:axId val="10628410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Iteration Number</a:t>
                </a:r>
              </a:p>
            </c:rich>
          </c:tx>
          <c:layout>
            <c:manualLayout>
              <c:xMode val="edge"/>
              <c:yMode val="edge"/>
              <c:x val="0.31883889799816212"/>
              <c:y val="0.8646515454224937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2845632"/>
        <c:crosses val="autoZero"/>
        <c:auto val="1"/>
        <c:lblAlgn val="ctr"/>
        <c:lblOffset val="100"/>
        <c:noMultiLvlLbl val="0"/>
      </c:catAx>
      <c:valAx>
        <c:axId val="1062845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X</a:t>
                </a:r>
              </a:p>
              <a:p>
                <a:pPr>
                  <a:defRPr/>
                </a:pPr>
                <a:endParaRPr lang="en-GB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284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80346264497258213"/>
          <c:y val="0.23683491176506166"/>
          <c:w val="0.18128182489774591"/>
          <c:h val="0.447006059726405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dk1"/>
      </a:solidFill>
      <a:prstDash val="solid"/>
      <a:round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KU-PED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301B2-D5C6-4E56-99AA-2E5C1DF64349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Dr Yousef S. Khalaf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ADEA6-AB7C-4468-8210-A82AF63C7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031548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KU-PED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56C09-CBC9-40FD-84E2-1BD3B877E2A8}" type="datetimeFigureOut">
              <a:rPr lang="en-GB" smtClean="0"/>
              <a:t>31/08/2020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Dr Yousef S. Khalaf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5170B-A3CF-47E1-A8FD-4BEDB6D9D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3408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3734F9-70C0-4CE3-9B71-002AA69B0CF0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7612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80254-2803-4A81-A231-0243EC9F3F72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1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88949-EDB9-4044-8997-A6F799A66B5C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270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A693-AF6E-4FED-BBE0-FEF9C7EBC4EC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7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0D80FEE-2E7E-44AE-81FA-AB62B473BBA6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0597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2A6C-62CF-4EA6-9A46-177D21621E5A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88790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040D9-3142-41A2-AF68-AE1E4EAFCE1F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02908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511F-2473-49FC-B5F4-78A16AF2DBFC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690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C39-059E-4F89-9987-6CAB02C08DC6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8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FC632ED-BA34-46EA-8D1A-FA91763FFBA2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82416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2621FA2-4BBB-400F-B798-4481C571F502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978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80E2C8C-E40F-431D-8DC1-AC1A59587C60}" type="datetime1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9355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5.emf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6.emf"/><Relationship Id="rId4" Type="http://schemas.openxmlformats.org/officeDocument/2006/relationships/image" Target="../media/image2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8.emf"/><Relationship Id="rId4" Type="http://schemas.openxmlformats.org/officeDocument/2006/relationships/image" Target="../media/image27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0.wmf"/><Relationship Id="rId11" Type="http://schemas.openxmlformats.org/officeDocument/2006/relationships/image" Target="../media/image33.e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34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image" Target="../media/image3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6.wmf"/><Relationship Id="rId11" Type="http://schemas.openxmlformats.org/officeDocument/2006/relationships/image" Target="../media/image38.wmf"/><Relationship Id="rId5" Type="http://schemas.openxmlformats.org/officeDocument/2006/relationships/oleObject" Target="../embeddings/oleObject27.bin"/><Relationship Id="rId10" Type="http://schemas.openxmlformats.org/officeDocument/2006/relationships/oleObject" Target="../embeddings/oleObject30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29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35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39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3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8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7" Type="http://schemas.openxmlformats.org/officeDocument/2006/relationships/image" Target="../media/image6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61.emf"/><Relationship Id="rId4" Type="http://schemas.openxmlformats.org/officeDocument/2006/relationships/image" Target="../media/image5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63.wmf"/><Relationship Id="rId11" Type="http://schemas.openxmlformats.org/officeDocument/2006/relationships/image" Target="../media/image66.emf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5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879217" cy="2541431"/>
          </a:xfrm>
        </p:spPr>
        <p:txBody>
          <a:bodyPr>
            <a:normAutofit fontScale="90000"/>
          </a:bodyPr>
          <a:lstStyle/>
          <a:p>
            <a:r>
              <a:rPr lang="en-GB" sz="1300" dirty="0" smtClean="0"/>
              <a:t>Kuwait </a:t>
            </a:r>
            <a:r>
              <a:rPr lang="en-GB" sz="1300" dirty="0"/>
              <a:t>University		 </a:t>
            </a:r>
            <a:r>
              <a:rPr lang="en-GB" sz="1300" dirty="0" smtClean="0"/>
              <a:t>		spring 2020</a:t>
            </a:r>
            <a:br>
              <a:rPr lang="en-GB" sz="1300" dirty="0" smtClean="0"/>
            </a:br>
            <a:r>
              <a:rPr lang="en-GB" sz="1300" dirty="0" smtClean="0"/>
              <a:t>Department of Petroleum Engineering 		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/>
              <a:t/>
            </a:r>
            <a:br>
              <a:rPr lang="en-GB" sz="1600" dirty="0"/>
            </a:br>
            <a:r>
              <a:rPr lang="en-GB" sz="2800" dirty="0" smtClean="0"/>
              <a:t>PE 437</a:t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NUMERICAL METHODS IN PETROLEUM ENGINEERING</a:t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1800" dirty="0" smtClean="0"/>
              <a:t>Part 3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1600" dirty="0" smtClean="0"/>
              <a:t>Dr Yousef s. khalaf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9666667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58126" y="272534"/>
            <a:ext cx="38369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Thomas Algorithm: (Tridiagonal Matrix)</a:t>
            </a:r>
          </a:p>
        </p:txBody>
      </p:sp>
      <p:sp>
        <p:nvSpPr>
          <p:cNvPr id="5" name="Rectangle 4"/>
          <p:cNvSpPr/>
          <p:nvPr/>
        </p:nvSpPr>
        <p:spPr>
          <a:xfrm>
            <a:off x="1358126" y="687824"/>
            <a:ext cx="622377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pt-BR" dirty="0"/>
              <a:t>1.	Set:  	A1 =0</a:t>
            </a:r>
          </a:p>
          <a:p>
            <a:r>
              <a:rPr lang="pt-BR" dirty="0" smtClean="0"/>
              <a:t>	CImax </a:t>
            </a:r>
            <a:r>
              <a:rPr lang="pt-BR" dirty="0"/>
              <a:t>= 0</a:t>
            </a:r>
          </a:p>
          <a:p>
            <a:r>
              <a:rPr lang="pt-BR" dirty="0" smtClean="0"/>
              <a:t>	E1 </a:t>
            </a:r>
            <a:r>
              <a:rPr lang="pt-BR" dirty="0"/>
              <a:t>= 0</a:t>
            </a:r>
          </a:p>
          <a:p>
            <a:r>
              <a:rPr lang="pt-BR" dirty="0" smtClean="0"/>
              <a:t>	F1 </a:t>
            </a:r>
            <a:r>
              <a:rPr lang="pt-BR" dirty="0"/>
              <a:t>= 0</a:t>
            </a:r>
          </a:p>
        </p:txBody>
      </p:sp>
      <p:sp>
        <p:nvSpPr>
          <p:cNvPr id="6" name="Rectangle 5"/>
          <p:cNvSpPr/>
          <p:nvPr/>
        </p:nvSpPr>
        <p:spPr>
          <a:xfrm>
            <a:off x="1358126" y="249108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2.	Calculate Ei+1, Fi+1   for i = 1,2, 3…., Imax</a:t>
            </a:r>
          </a:p>
          <a:p>
            <a:r>
              <a:rPr lang="it-IT" dirty="0" smtClean="0"/>
              <a:t>	Ei+1 </a:t>
            </a:r>
            <a:r>
              <a:rPr lang="it-IT" dirty="0"/>
              <a:t>= - (Bi + Ai Ei)-1</a:t>
            </a:r>
          </a:p>
          <a:p>
            <a:r>
              <a:rPr lang="it-IT" dirty="0" smtClean="0"/>
              <a:t>	Fi+1 </a:t>
            </a:r>
            <a:r>
              <a:rPr lang="it-IT" dirty="0"/>
              <a:t>= (Bi + AiEi)-1 (Di – AiFi)</a:t>
            </a:r>
          </a:p>
        </p:txBody>
      </p:sp>
      <p:sp>
        <p:nvSpPr>
          <p:cNvPr id="7" name="Rectangle 6"/>
          <p:cNvSpPr/>
          <p:nvPr/>
        </p:nvSpPr>
        <p:spPr>
          <a:xfrm>
            <a:off x="1358126" y="3787743"/>
            <a:ext cx="6096000" cy="106465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07000"/>
              </a:lnSpc>
            </a:pPr>
            <a:r>
              <a:rPr lang="en-US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	Compute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</a:t>
            </a:r>
            <a:r>
              <a:rPr lang="en-US" baseline="-25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= 1, 2, 3…., Imax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Set    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</a:t>
            </a:r>
            <a:r>
              <a:rPr lang="en-US" baseline="-25000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Imax</a:t>
            </a:r>
            <a:r>
              <a:rPr lang="en-US" baseline="-25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F</a:t>
            </a:r>
            <a:r>
              <a:rPr lang="en-US" baseline="-25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Imax+1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en-US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E</a:t>
            </a:r>
            <a:r>
              <a:rPr lang="en-US" baseline="-25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baseline="-25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F</a:t>
            </a:r>
            <a:r>
              <a:rPr lang="en-US" baseline="-25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, 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Imax-1, Imax-2, ….3, 2, 1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81900" y="1183243"/>
            <a:ext cx="3692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General notes on direct Method: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0" y="1727954"/>
            <a:ext cx="403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Depending on the floating-point word of the computational device used, </a:t>
            </a:r>
            <a:r>
              <a:rPr lang="en-GB" dirty="0" smtClean="0"/>
              <a:t> round </a:t>
            </a:r>
            <a:r>
              <a:rPr lang="en-GB" dirty="0"/>
              <a:t>off errors can accumulate and grow uncontrollably to invalidate the </a:t>
            </a:r>
            <a:r>
              <a:rPr lang="en-GB" dirty="0" smtClean="0"/>
              <a:t>solution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9087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81521" y="215384"/>
            <a:ext cx="2263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2- Iterative Method</a:t>
            </a:r>
          </a:p>
        </p:txBody>
      </p:sp>
      <p:sp>
        <p:nvSpPr>
          <p:cNvPr id="47" name="Right Arrow 46"/>
          <p:cNvSpPr/>
          <p:nvPr/>
        </p:nvSpPr>
        <p:spPr>
          <a:xfrm>
            <a:off x="2931623" y="1361529"/>
            <a:ext cx="357447" cy="195349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ight Arrow 47"/>
          <p:cNvSpPr/>
          <p:nvPr/>
        </p:nvSpPr>
        <p:spPr>
          <a:xfrm>
            <a:off x="4723709" y="1361529"/>
            <a:ext cx="357447" cy="195349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Down Arrow 49"/>
          <p:cNvSpPr/>
          <p:nvPr/>
        </p:nvSpPr>
        <p:spPr>
          <a:xfrm>
            <a:off x="6542116" y="1635876"/>
            <a:ext cx="163375" cy="465166"/>
          </a:xfrm>
          <a:prstGeom prst="down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ight Arrow 50"/>
          <p:cNvSpPr/>
          <p:nvPr/>
        </p:nvSpPr>
        <p:spPr>
          <a:xfrm>
            <a:off x="7459425" y="2148792"/>
            <a:ext cx="205047" cy="152400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ight Arrow 51"/>
          <p:cNvSpPr/>
          <p:nvPr/>
        </p:nvSpPr>
        <p:spPr>
          <a:xfrm>
            <a:off x="8165031" y="2148792"/>
            <a:ext cx="205047" cy="152400"/>
          </a:xfrm>
          <a:prstGeom prst="righ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Left Arrow 52"/>
          <p:cNvSpPr/>
          <p:nvPr/>
        </p:nvSpPr>
        <p:spPr>
          <a:xfrm>
            <a:off x="5850378" y="2157095"/>
            <a:ext cx="199506" cy="152773"/>
          </a:xfrm>
          <a:prstGeom prst="lef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Left Arrow 53"/>
          <p:cNvSpPr/>
          <p:nvPr/>
        </p:nvSpPr>
        <p:spPr>
          <a:xfrm>
            <a:off x="5331360" y="2148792"/>
            <a:ext cx="199506" cy="152773"/>
          </a:xfrm>
          <a:prstGeom prst="left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1635459" y="1136037"/>
            <a:ext cx="11576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System of </a:t>
            </a:r>
            <a:endParaRPr lang="en-GB" dirty="0" smtClean="0"/>
          </a:p>
          <a:p>
            <a:r>
              <a:rPr lang="en-GB" dirty="0" smtClean="0"/>
              <a:t>Equations </a:t>
            </a:r>
            <a:endParaRPr lang="en-GB" dirty="0"/>
          </a:p>
        </p:txBody>
      </p:sp>
      <p:sp>
        <p:nvSpPr>
          <p:cNvPr id="57" name="Rectangle 56"/>
          <p:cNvSpPr/>
          <p:nvPr/>
        </p:nvSpPr>
        <p:spPr>
          <a:xfrm>
            <a:off x="3317176" y="1270464"/>
            <a:ext cx="1388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Initial Guess 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946028" y="1266544"/>
            <a:ext cx="18087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 Iterative Method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963173" y="2037286"/>
            <a:ext cx="14846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Convergence </a:t>
            </a:r>
            <a:endParaRPr lang="en-GB" dirty="0" smtClean="0"/>
          </a:p>
          <a:p>
            <a:pPr algn="ctr"/>
            <a:r>
              <a:rPr lang="en-GB" dirty="0" smtClean="0"/>
              <a:t>Test</a:t>
            </a:r>
            <a:endParaRPr lang="en-GB" dirty="0"/>
          </a:p>
        </p:txBody>
      </p:sp>
      <p:sp>
        <p:nvSpPr>
          <p:cNvPr id="60" name="Rectangle 59"/>
          <p:cNvSpPr/>
          <p:nvPr/>
        </p:nvSpPr>
        <p:spPr>
          <a:xfrm>
            <a:off x="7662498" y="2037286"/>
            <a:ext cx="492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Yes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451723" y="2048815"/>
            <a:ext cx="490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No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389071" y="1863917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 smtClean="0"/>
              <a:t>Solution</a:t>
            </a:r>
          </a:p>
          <a:p>
            <a:pPr algn="ctr"/>
            <a:r>
              <a:rPr lang="en-GB" dirty="0" smtClean="0"/>
              <a:t> </a:t>
            </a:r>
            <a:r>
              <a:rPr lang="en-GB" dirty="0"/>
              <a:t>Vector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562722" y="2037286"/>
            <a:ext cx="865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Update</a:t>
            </a:r>
          </a:p>
        </p:txBody>
      </p:sp>
      <p:sp>
        <p:nvSpPr>
          <p:cNvPr id="65" name="Up Arrow 64"/>
          <p:cNvSpPr/>
          <p:nvPr/>
        </p:nvSpPr>
        <p:spPr>
          <a:xfrm>
            <a:off x="5153891" y="1620634"/>
            <a:ext cx="177469" cy="480408"/>
          </a:xfrm>
          <a:prstGeom prst="up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1635459" y="3104321"/>
            <a:ext cx="39446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Comparison of fast and slow conversion</a:t>
            </a:r>
          </a:p>
        </p:txBody>
      </p:sp>
      <p:graphicFrame>
        <p:nvGraphicFramePr>
          <p:cNvPr id="67" name="Chart 66" title="Intitial guess"/>
          <p:cNvGraphicFramePr/>
          <p:nvPr>
            <p:extLst>
              <p:ext uri="{D42A27DB-BD31-4B8C-83A1-F6EECF244321}">
                <p14:modId xmlns:p14="http://schemas.microsoft.com/office/powerpoint/2010/main" val="2221452204"/>
              </p:ext>
            </p:extLst>
          </p:nvPr>
        </p:nvGraphicFramePr>
        <p:xfrm>
          <a:off x="5827731" y="3545980"/>
          <a:ext cx="4162425" cy="2552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9" name="Straight Arrow Connector 68"/>
          <p:cNvCxnSpPr/>
          <p:nvPr/>
        </p:nvCxnSpPr>
        <p:spPr>
          <a:xfrm flipV="1">
            <a:off x="5331360" y="5045283"/>
            <a:ext cx="3917820" cy="2"/>
          </a:xfrm>
          <a:prstGeom prst="straightConnector1">
            <a:avLst/>
          </a:prstGeom>
          <a:ln w="28575">
            <a:solidFill>
              <a:srgbClr val="0070C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4343837" y="4753512"/>
            <a:ext cx="925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X-exact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157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7" grpId="0" animBg="1"/>
      <p:bldP spid="48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5" grpId="0" animBg="1"/>
      <p:bldP spid="66" grpId="0"/>
      <p:bldGraphic spid="67" grpId="0">
        <p:bldAsOne/>
      </p:bldGraphic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82486" y="0"/>
            <a:ext cx="21934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r>
              <a:rPr lang="en-GB" dirty="0"/>
              <a:t>A-	Jacobi Iteration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839686" y="852492"/>
            <a:ext cx="7026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It is relatively slow convergence rate. The procedure is as follows:</a:t>
            </a:r>
          </a:p>
        </p:txBody>
      </p:sp>
      <p:sp>
        <p:nvSpPr>
          <p:cNvPr id="6" name="Rectangle 5"/>
          <p:cNvSpPr/>
          <p:nvPr/>
        </p:nvSpPr>
        <p:spPr>
          <a:xfrm>
            <a:off x="1839686" y="1427985"/>
            <a:ext cx="27556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1-	Start with Initial guess.</a:t>
            </a:r>
          </a:p>
        </p:txBody>
      </p:sp>
      <p:sp>
        <p:nvSpPr>
          <p:cNvPr id="7" name="Rectangle 6"/>
          <p:cNvSpPr/>
          <p:nvPr/>
        </p:nvSpPr>
        <p:spPr>
          <a:xfrm>
            <a:off x="1839686" y="2035097"/>
            <a:ext cx="78758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2-	No. 1 initial guess is used to determine a second “improved approximation”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1866900" y="2642209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3-	The 2nd improved approximation is used to calculate a 3rd “improved approximation”, we continue this process until it converges. </a:t>
            </a:r>
          </a:p>
        </p:txBody>
      </p:sp>
    </p:spTree>
    <p:extLst>
      <p:ext uri="{BB962C8B-B14F-4D97-AF65-F5344CB8AC3E}">
        <p14:creationId xmlns:p14="http://schemas.microsoft.com/office/powerpoint/2010/main" val="168219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3312" y="141905"/>
            <a:ext cx="1019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Example: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3312" y="713406"/>
            <a:ext cx="3602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Given the following set of equations:</a:t>
            </a:r>
          </a:p>
        </p:txBody>
      </p:sp>
      <p:sp>
        <p:nvSpPr>
          <p:cNvPr id="6" name="Rectangle 5"/>
          <p:cNvSpPr/>
          <p:nvPr/>
        </p:nvSpPr>
        <p:spPr>
          <a:xfrm>
            <a:off x="1427739" y="188906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1-	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188602"/>
              </p:ext>
            </p:extLst>
          </p:nvPr>
        </p:nvGraphicFramePr>
        <p:xfrm>
          <a:off x="2108438" y="1485899"/>
          <a:ext cx="4178061" cy="1453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" imgW="2336800" imgH="1219200" progId="Equation.3">
                  <p:embed/>
                </p:oleObj>
              </mc:Choice>
              <mc:Fallback>
                <p:oleObj name="Equation" r:id="rId3" imgW="2336800" imgH="1219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438" y="1485899"/>
                        <a:ext cx="4178061" cy="14532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427739" y="306471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GB" dirty="0"/>
          </a:p>
          <a:p>
            <a:r>
              <a:rPr lang="en-GB" dirty="0"/>
              <a:t>2- Rearrange the above equations in the following form: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074069" y="4072532"/>
            <a:ext cx="2039630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398230"/>
              </p:ext>
            </p:extLst>
          </p:nvPr>
        </p:nvGraphicFramePr>
        <p:xfrm>
          <a:off x="2074070" y="4072532"/>
          <a:ext cx="4636973" cy="2303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5" imgW="2768600" imgH="1993900" progId="Equation.3">
                  <p:embed/>
                </p:oleObj>
              </mc:Choice>
              <mc:Fallback>
                <p:oleObj name="Equation" r:id="rId5" imgW="2768600" imgH="1993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070" y="4072532"/>
                        <a:ext cx="4636973" cy="23031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518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220" y="473529"/>
            <a:ext cx="7210381" cy="734786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97959" y="1529834"/>
            <a:ext cx="23406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4- Check Convergence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741939"/>
              </p:ext>
            </p:extLst>
          </p:nvPr>
        </p:nvGraphicFramePr>
        <p:xfrm>
          <a:off x="2579913" y="2198796"/>
          <a:ext cx="2514601" cy="1491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4" imgW="1244600" imgH="1244600" progId="Equation.3">
                  <p:embed/>
                </p:oleObj>
              </mc:Choice>
              <mc:Fallback>
                <p:oleObj name="Equation" r:id="rId4" imgW="1244600" imgH="1244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913" y="2198796"/>
                        <a:ext cx="2514601" cy="14914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911781" y="2759860"/>
            <a:ext cx="668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max. 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3758" y="4251321"/>
            <a:ext cx="6041785" cy="146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5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28600" y="7334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by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935" y="540378"/>
            <a:ext cx="7090636" cy="107615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477845" y="2019691"/>
            <a:ext cx="4751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The general algorithm for Jacobi Iteration</a:t>
            </a:r>
            <a:r>
              <a:rPr lang="en-GB" dirty="0"/>
              <a:t>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77845" y="2646260"/>
            <a:ext cx="1305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1- Calculate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3009" y="3264609"/>
            <a:ext cx="8091820" cy="850191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477845" y="4465236"/>
            <a:ext cx="2615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2- Check for convergence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3009" y="5216906"/>
            <a:ext cx="7748920" cy="54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80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59013" y="256205"/>
            <a:ext cx="1019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Example: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9013" y="860362"/>
            <a:ext cx="3341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Given the following linear system: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27062"/>
              </p:ext>
            </p:extLst>
          </p:nvPr>
        </p:nvGraphicFramePr>
        <p:xfrm>
          <a:off x="3719442" y="1464519"/>
          <a:ext cx="2811987" cy="131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3" imgW="1765300" imgH="914400" progId="Equation.3">
                  <p:embed/>
                </p:oleObj>
              </mc:Choice>
              <mc:Fallback>
                <p:oleObj name="Equation" r:id="rId3" imgW="1765300" imgH="914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442" y="1464519"/>
                        <a:ext cx="2811987" cy="13113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259012" y="3010682"/>
            <a:ext cx="87993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If we choose (0, 0, 0, 0) as the initial approximation </a:t>
            </a:r>
            <a:r>
              <a:rPr lang="en-GB" dirty="0" smtClean="0"/>
              <a:t>with                , </a:t>
            </a:r>
            <a:r>
              <a:rPr lang="en-GB" dirty="0"/>
              <a:t>then the first approximate solution is given by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771541"/>
              </p:ext>
            </p:extLst>
          </p:nvPr>
        </p:nvGraphicFramePr>
        <p:xfrm>
          <a:off x="3719442" y="3891838"/>
          <a:ext cx="2811987" cy="1269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5" imgW="1828800" imgH="914400" progId="Equation.3">
                  <p:embed/>
                </p:oleObj>
              </mc:Choice>
              <mc:Fallback>
                <p:oleObj name="Equation" r:id="rId5" imgW="1828800" imgH="914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442" y="3891838"/>
                        <a:ext cx="2811987" cy="12691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7591425" y="1518072"/>
            <a:ext cx="21992829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239627"/>
              </p:ext>
            </p:extLst>
          </p:nvPr>
        </p:nvGraphicFramePr>
        <p:xfrm>
          <a:off x="6577693" y="3103323"/>
          <a:ext cx="1013732" cy="294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7" imgW="558558" imgH="203112" progId="Equation.3">
                  <p:embed/>
                </p:oleObj>
              </mc:Choice>
              <mc:Fallback>
                <p:oleObj name="Equation" r:id="rId7" imgW="558558" imgH="20311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7693" y="3103323"/>
                        <a:ext cx="1013732" cy="2943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452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68186" y="142492"/>
            <a:ext cx="101618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Using the approximations obtained, the iterative procedure is repeated until the desired accuracy has been reached. The following are the approximated solutions after five iterations.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316864"/>
              </p:ext>
            </p:extLst>
          </p:nvPr>
        </p:nvGraphicFramePr>
        <p:xfrm>
          <a:off x="3159495" y="1284848"/>
          <a:ext cx="4737595" cy="29629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0157">
                  <a:extLst>
                    <a:ext uri="{9D8B030D-6E8A-4147-A177-3AD203B41FA5}">
                      <a16:colId xmlns:a16="http://schemas.microsoft.com/office/drawing/2014/main" val="1395923790"/>
                    </a:ext>
                  </a:extLst>
                </a:gridCol>
                <a:gridCol w="939287">
                  <a:extLst>
                    <a:ext uri="{9D8B030D-6E8A-4147-A177-3AD203B41FA5}">
                      <a16:colId xmlns:a16="http://schemas.microsoft.com/office/drawing/2014/main" val="925137679"/>
                    </a:ext>
                  </a:extLst>
                </a:gridCol>
                <a:gridCol w="832259">
                  <a:extLst>
                    <a:ext uri="{9D8B030D-6E8A-4147-A177-3AD203B41FA5}">
                      <a16:colId xmlns:a16="http://schemas.microsoft.com/office/drawing/2014/main" val="867281166"/>
                    </a:ext>
                  </a:extLst>
                </a:gridCol>
                <a:gridCol w="893633">
                  <a:extLst>
                    <a:ext uri="{9D8B030D-6E8A-4147-A177-3AD203B41FA5}">
                      <a16:colId xmlns:a16="http://schemas.microsoft.com/office/drawing/2014/main" val="1317088363"/>
                    </a:ext>
                  </a:extLst>
                </a:gridCol>
                <a:gridCol w="832259">
                  <a:extLst>
                    <a:ext uri="{9D8B030D-6E8A-4147-A177-3AD203B41FA5}">
                      <a16:colId xmlns:a16="http://schemas.microsoft.com/office/drawing/2014/main" val="2173207947"/>
                    </a:ext>
                  </a:extLst>
                </a:gridCol>
              </a:tblGrid>
              <a:tr h="1078619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effectLst/>
                        </a:rPr>
                        <a:t>Iteration No.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25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x1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25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x2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25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x3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25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x4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756593"/>
                  </a:ext>
                </a:extLst>
              </a:tr>
              <a:tr h="376867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0.6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2.27272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-1.1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 dirty="0">
                          <a:solidFill>
                            <a:sysClr val="windowText" lastClr="000000"/>
                          </a:solidFill>
                          <a:effectLst/>
                        </a:rPr>
                        <a:t>1.875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371755"/>
                  </a:ext>
                </a:extLst>
              </a:tr>
              <a:tr h="376867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 dirty="0"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1.04727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1.7159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-0.80522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 dirty="0">
                          <a:solidFill>
                            <a:sysClr val="windowText" lastClr="000000"/>
                          </a:solidFill>
                          <a:effectLst/>
                        </a:rPr>
                        <a:t>0.88522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136680"/>
                  </a:ext>
                </a:extLst>
              </a:tr>
              <a:tr h="376867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 dirty="0">
                          <a:solidFill>
                            <a:sysClr val="windowText" lastClr="000000"/>
                          </a:solidFill>
                          <a:effectLst/>
                        </a:rPr>
                        <a:t>3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0.93263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2.05330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-1.0493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 dirty="0">
                          <a:solidFill>
                            <a:sysClr val="windowText" lastClr="000000"/>
                          </a:solidFill>
                          <a:effectLst/>
                        </a:rPr>
                        <a:t>1.13088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8556153"/>
                  </a:ext>
                </a:extLst>
              </a:tr>
              <a:tr h="376867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 dirty="0">
                          <a:solidFill>
                            <a:sysClr val="windowText" lastClr="000000"/>
                          </a:solidFill>
                          <a:effectLst/>
                        </a:rPr>
                        <a:t>4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1.01519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1.95369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-0.9681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 dirty="0">
                          <a:solidFill>
                            <a:sysClr val="windowText" lastClr="000000"/>
                          </a:solidFill>
                          <a:effectLst/>
                        </a:rPr>
                        <a:t>0.97384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2959261"/>
                  </a:ext>
                </a:extLst>
              </a:tr>
              <a:tr h="376867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 dirty="0">
                          <a:solidFill>
                            <a:sysClr val="windowText" lastClr="000000"/>
                          </a:solidFill>
                          <a:effectLst/>
                        </a:rPr>
                        <a:t>5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0.98899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2.0114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>
                          <a:solidFill>
                            <a:sysClr val="windowText" lastClr="000000"/>
                          </a:solidFill>
                          <a:effectLst/>
                        </a:rPr>
                        <a:t>-1.0102</a:t>
                      </a:r>
                      <a:endParaRPr lang="en-GB" sz="12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050" dirty="0">
                          <a:solidFill>
                            <a:sysClr val="windowText" lastClr="000000"/>
                          </a:solidFill>
                          <a:effectLst/>
                        </a:rPr>
                        <a:t>1.02135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960" marR="60960" marT="30480" marB="304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703419"/>
                  </a:ext>
                </a:extLst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1498588" y="4757742"/>
            <a:ext cx="4597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The exact solution of the system is (1, 2, −1, 1).</a:t>
            </a:r>
          </a:p>
        </p:txBody>
      </p:sp>
    </p:spTree>
    <p:extLst>
      <p:ext uri="{BB962C8B-B14F-4D97-AF65-F5344CB8AC3E}">
        <p14:creationId xmlns:p14="http://schemas.microsoft.com/office/powerpoint/2010/main" val="227648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14093" y="174562"/>
            <a:ext cx="2505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B- Gauss-Seidel Iteration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414092" y="705535"/>
            <a:ext cx="91668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/>
              <a:t>This method modifies the Jacobi Iteration by using the latest information available in the R.H.S.</a:t>
            </a:r>
          </a:p>
        </p:txBody>
      </p:sp>
      <p:sp>
        <p:nvSpPr>
          <p:cNvPr id="6" name="Rectangle 5"/>
          <p:cNvSpPr/>
          <p:nvPr/>
        </p:nvSpPr>
        <p:spPr>
          <a:xfrm>
            <a:off x="1414092" y="1236508"/>
            <a:ext cx="3602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Given the following set of equations:</a:t>
            </a:r>
          </a:p>
        </p:txBody>
      </p:sp>
      <p:sp>
        <p:nvSpPr>
          <p:cNvPr id="7" name="Rectangle 6"/>
          <p:cNvSpPr/>
          <p:nvPr/>
        </p:nvSpPr>
        <p:spPr>
          <a:xfrm>
            <a:off x="1414092" y="300963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1-	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400670"/>
              </p:ext>
            </p:extLst>
          </p:nvPr>
        </p:nvGraphicFramePr>
        <p:xfrm>
          <a:off x="2667000" y="2216286"/>
          <a:ext cx="4566638" cy="2041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3" imgW="2336800" imgH="1219200" progId="Equation.3">
                  <p:embed/>
                </p:oleObj>
              </mc:Choice>
              <mc:Fallback>
                <p:oleObj name="Equation" r:id="rId3" imgW="2336800" imgH="1219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216286"/>
                        <a:ext cx="4566638" cy="20417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498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19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40489" y="419491"/>
            <a:ext cx="5396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2- Rearrange the above equations in the following form: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383732"/>
              </p:ext>
            </p:extLst>
          </p:nvPr>
        </p:nvGraphicFramePr>
        <p:xfrm>
          <a:off x="2939144" y="1126672"/>
          <a:ext cx="6155870" cy="2726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3" imgW="3251200" imgH="1993900" progId="Equation.3">
                  <p:embed/>
                </p:oleObj>
              </mc:Choice>
              <mc:Fallback>
                <p:oleObj name="Equation" r:id="rId3" imgW="3251200" imgH="1993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9144" y="1126672"/>
                        <a:ext cx="6155870" cy="27268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829417"/>
              </p:ext>
            </p:extLst>
          </p:nvPr>
        </p:nvGraphicFramePr>
        <p:xfrm>
          <a:off x="3363686" y="4373894"/>
          <a:ext cx="2318657" cy="490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5" imgW="1079032" imgH="241195" progId="Equation.3">
                  <p:embed/>
                </p:oleObj>
              </mc:Choice>
              <mc:Fallback>
                <p:oleObj name="Equation" r:id="rId5" imgW="1079032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3686" y="4373894"/>
                        <a:ext cx="2318657" cy="4900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1340489" y="4434273"/>
            <a:ext cx="8673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3- Using initial guess  </a:t>
            </a:r>
            <a:r>
              <a:rPr lang="en-GB" dirty="0" smtClean="0"/>
              <a:t>                                    </a:t>
            </a:r>
            <a:r>
              <a:rPr lang="en-GB" dirty="0"/>
              <a:t>for all unknowns, solve for new iteration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452516" y="4394517"/>
            <a:ext cx="567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Calibri" panose="020F0502020204030204" pitchFamily="34" charset="0"/>
                <a:ea typeface="Times New Roman" panose="02020603050405020304" pitchFamily="18" charset="0"/>
              </a:rPr>
              <a:t>x</a:t>
            </a:r>
            <a:r>
              <a:rPr lang="en-US" i="1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k+1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752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447801"/>
            <a:ext cx="2939322" cy="49529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tx1"/>
                </a:solidFill>
              </a:rPr>
              <a:t>1- Direct </a:t>
            </a:r>
            <a:r>
              <a:rPr lang="en-GB" dirty="0">
                <a:solidFill>
                  <a:schemeClr val="tx1"/>
                </a:solidFill>
              </a:rPr>
              <a:t>Method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065415"/>
          </a:xfrm>
        </p:spPr>
        <p:txBody>
          <a:bodyPr>
            <a:normAutofit fontScale="90000"/>
          </a:bodyPr>
          <a:lstStyle/>
          <a:p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en-US" sz="2400" b="1" u="sng" dirty="0" smtClean="0"/>
              <a:t>Chapter </a:t>
            </a:r>
            <a:r>
              <a:rPr lang="en-US" sz="2400" b="1" u="sng" dirty="0"/>
              <a:t>4:</a:t>
            </a:r>
            <a:r>
              <a:rPr lang="en-US" sz="2400" b="1" dirty="0"/>
              <a:t> Methods of Solution</a:t>
            </a:r>
            <a:r>
              <a:rPr lang="en-GB" sz="2400" dirty="0"/>
              <a:t/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7" name="Rectangle 6"/>
          <p:cNvSpPr/>
          <p:nvPr/>
        </p:nvSpPr>
        <p:spPr>
          <a:xfrm>
            <a:off x="2247900" y="1863596"/>
            <a:ext cx="373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r>
              <a:rPr lang="en-GB" dirty="0"/>
              <a:t>A-	Gaussian Elimination</a:t>
            </a:r>
          </a:p>
          <a:p>
            <a:r>
              <a:rPr lang="en-GB" dirty="0"/>
              <a:t>B-	Gauss-Jordan Elimination</a:t>
            </a:r>
          </a:p>
          <a:p>
            <a:r>
              <a:rPr lang="en-GB" dirty="0"/>
              <a:t>C-	Thomas Algorithm</a:t>
            </a:r>
          </a:p>
        </p:txBody>
      </p:sp>
      <p:sp>
        <p:nvSpPr>
          <p:cNvPr id="8" name="Rectangle 7"/>
          <p:cNvSpPr/>
          <p:nvPr/>
        </p:nvSpPr>
        <p:spPr>
          <a:xfrm>
            <a:off x="1251678" y="3479720"/>
            <a:ext cx="23804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/>
              <a:t>2-	Iterative Method</a:t>
            </a:r>
          </a:p>
        </p:txBody>
      </p:sp>
      <p:sp>
        <p:nvSpPr>
          <p:cNvPr id="9" name="Rectangle 8"/>
          <p:cNvSpPr/>
          <p:nvPr/>
        </p:nvSpPr>
        <p:spPr>
          <a:xfrm>
            <a:off x="2247900" y="411758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A-	Jacobi Iteration</a:t>
            </a:r>
          </a:p>
          <a:p>
            <a:r>
              <a:rPr lang="en-GB" dirty="0"/>
              <a:t>B-	Gauss-Seidel Iteration</a:t>
            </a:r>
          </a:p>
          <a:p>
            <a:r>
              <a:rPr lang="en-GB" dirty="0"/>
              <a:t>C-	Successive Over Relaxation (SOR)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57923" y="5181467"/>
            <a:ext cx="29337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-	Point SOR</a:t>
            </a:r>
          </a:p>
          <a:p>
            <a:r>
              <a:rPr lang="en-GB" dirty="0"/>
              <a:t>-	Line SOR</a:t>
            </a:r>
          </a:p>
          <a:p>
            <a:r>
              <a:rPr lang="en-GB" dirty="0"/>
              <a:t>-	Block SOR</a:t>
            </a:r>
          </a:p>
        </p:txBody>
      </p:sp>
    </p:spTree>
    <p:extLst>
      <p:ext uri="{BB962C8B-B14F-4D97-AF65-F5344CB8AC3E}">
        <p14:creationId xmlns:p14="http://schemas.microsoft.com/office/powerpoint/2010/main" val="268431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20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15036" y="272534"/>
            <a:ext cx="23406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4- Check Convergence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2271808" y="1987034"/>
            <a:ext cx="627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max.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32239"/>
              </p:ext>
            </p:extLst>
          </p:nvPr>
        </p:nvGraphicFramePr>
        <p:xfrm>
          <a:off x="3102534" y="1265464"/>
          <a:ext cx="2775857" cy="1812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3" imgW="1244600" imgH="1244600" progId="Equation.3">
                  <p:embed/>
                </p:oleObj>
              </mc:Choice>
              <mc:Fallback>
                <p:oleObj name="Equation" r:id="rId3" imgW="1244600" imgH="1244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2534" y="1265464"/>
                        <a:ext cx="2775857" cy="18124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0220" y="3740375"/>
            <a:ext cx="8658179" cy="1141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30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21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53676" y="419491"/>
            <a:ext cx="4742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The general algorithm for Gauss-Seidel Iteration:</a:t>
            </a:r>
          </a:p>
        </p:txBody>
      </p:sp>
      <p:sp>
        <p:nvSpPr>
          <p:cNvPr id="5" name="Rectangle 4"/>
          <p:cNvSpPr/>
          <p:nvPr/>
        </p:nvSpPr>
        <p:spPr>
          <a:xfrm>
            <a:off x="1353676" y="1448191"/>
            <a:ext cx="13051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1- Calculate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523803"/>
              </p:ext>
            </p:extLst>
          </p:nvPr>
        </p:nvGraphicFramePr>
        <p:xfrm>
          <a:off x="3053442" y="1273630"/>
          <a:ext cx="4833258" cy="783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3" imgW="2349500" imgH="444500" progId="Equation.3">
                  <p:embed/>
                </p:oleObj>
              </mc:Choice>
              <mc:Fallback>
                <p:oleObj name="Equation" r:id="rId3" imgW="2349500" imgH="444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3442" y="1273630"/>
                        <a:ext cx="4833258" cy="7837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7886700" y="1448191"/>
            <a:ext cx="1588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, i= 1, 2, 3, …, n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1353676" y="2763296"/>
            <a:ext cx="2615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2- Check for convergence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4714" y="3391949"/>
            <a:ext cx="6879772" cy="54972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53676" y="4338349"/>
            <a:ext cx="7296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Note: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53675" y="4783935"/>
            <a:ext cx="81219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Gauss-Seidel iteration converges twice as fast as Jacobi Iteration.</a:t>
            </a:r>
          </a:p>
        </p:txBody>
      </p:sp>
    </p:spTree>
    <p:extLst>
      <p:ext uri="{BB962C8B-B14F-4D97-AF65-F5344CB8AC3E}">
        <p14:creationId xmlns:p14="http://schemas.microsoft.com/office/powerpoint/2010/main" val="187690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4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22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56984" y="190891"/>
            <a:ext cx="1019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Example:</a:t>
            </a:r>
          </a:p>
        </p:txBody>
      </p:sp>
      <p:sp>
        <p:nvSpPr>
          <p:cNvPr id="5" name="Rectangle 4"/>
          <p:cNvSpPr/>
          <p:nvPr/>
        </p:nvSpPr>
        <p:spPr>
          <a:xfrm>
            <a:off x="1356984" y="739837"/>
            <a:ext cx="57331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Use the Gauss-Seidel method to solve the following system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826828" y="303431"/>
            <a:ext cx="1958109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872646"/>
              </p:ext>
            </p:extLst>
          </p:nvPr>
        </p:nvGraphicFramePr>
        <p:xfrm>
          <a:off x="3500438" y="1186784"/>
          <a:ext cx="2019300" cy="1252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9" name="Equation" r:id="rId3" imgW="1257300" imgH="914400" progId="Equation.3">
                  <p:embed/>
                </p:oleObj>
              </mc:Choice>
              <mc:Fallback>
                <p:oleObj name="Equation" r:id="rId3" imgW="1257300" imgH="914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1186784"/>
                        <a:ext cx="2019300" cy="12522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356984" y="2578426"/>
            <a:ext cx="1005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Solution: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612868"/>
              </p:ext>
            </p:extLst>
          </p:nvPr>
        </p:nvGraphicFramePr>
        <p:xfrm>
          <a:off x="3305807" y="3534161"/>
          <a:ext cx="2213929" cy="1335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840">
                  <a:extLst>
                    <a:ext uri="{9D8B030D-6E8A-4147-A177-3AD203B41FA5}">
                      <a16:colId xmlns:a16="http://schemas.microsoft.com/office/drawing/2014/main" val="3714940610"/>
                    </a:ext>
                  </a:extLst>
                </a:gridCol>
                <a:gridCol w="534840">
                  <a:extLst>
                    <a:ext uri="{9D8B030D-6E8A-4147-A177-3AD203B41FA5}">
                      <a16:colId xmlns:a16="http://schemas.microsoft.com/office/drawing/2014/main" val="2908539320"/>
                    </a:ext>
                  </a:extLst>
                </a:gridCol>
                <a:gridCol w="534840">
                  <a:extLst>
                    <a:ext uri="{9D8B030D-6E8A-4147-A177-3AD203B41FA5}">
                      <a16:colId xmlns:a16="http://schemas.microsoft.com/office/drawing/2014/main" val="4101841027"/>
                    </a:ext>
                  </a:extLst>
                </a:gridCol>
                <a:gridCol w="609409">
                  <a:extLst>
                    <a:ext uri="{9D8B030D-6E8A-4147-A177-3AD203B41FA5}">
                      <a16:colId xmlns:a16="http://schemas.microsoft.com/office/drawing/2014/main" val="3376180538"/>
                    </a:ext>
                  </a:extLst>
                </a:gridCol>
              </a:tblGrid>
              <a:tr h="263125">
                <a:tc>
                  <a:txBody>
                    <a:bodyPr/>
                    <a:lstStyle/>
                    <a:p>
                      <a:pPr algn="ctr"/>
                      <a:r>
                        <a:rPr lang="en-GB" sz="1350" dirty="0">
                          <a:effectLst/>
                        </a:rPr>
                        <a:t>k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588147"/>
                  </a:ext>
                </a:extLst>
              </a:tr>
              <a:tr h="214398"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0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69061"/>
                  </a:ext>
                </a:extLst>
              </a:tr>
              <a:tr h="214398"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1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401165"/>
                  </a:ext>
                </a:extLst>
              </a:tr>
              <a:tr h="214398"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2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968772"/>
                  </a:ext>
                </a:extLst>
              </a:tr>
              <a:tr h="214398"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3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4099978"/>
                  </a:ext>
                </a:extLst>
              </a:tr>
              <a:tr h="214398"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4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647356"/>
                  </a:ext>
                </a:extLst>
              </a:tr>
            </a:tbl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387258"/>
              </p:ext>
            </p:extLst>
          </p:nvPr>
        </p:nvGraphicFramePr>
        <p:xfrm>
          <a:off x="4006561" y="3545478"/>
          <a:ext cx="190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0" name="Equation" r:id="rId5" imgW="190500" imgH="228600" progId="Equation.3">
                  <p:embed/>
                </p:oleObj>
              </mc:Choice>
              <mc:Fallback>
                <p:oleObj name="Equation" r:id="rId5" imgW="1905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561" y="3545478"/>
                        <a:ext cx="1905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550712"/>
              </p:ext>
            </p:extLst>
          </p:nvPr>
        </p:nvGraphicFramePr>
        <p:xfrm>
          <a:off x="4510088" y="3552094"/>
          <a:ext cx="190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1" name="Equation" r:id="rId7" imgW="190500" imgH="228600" progId="Equation.3">
                  <p:embed/>
                </p:oleObj>
              </mc:Choice>
              <mc:Fallback>
                <p:oleObj name="Equation" r:id="rId7" imgW="1905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088" y="3552094"/>
                        <a:ext cx="1905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458269"/>
              </p:ext>
            </p:extLst>
          </p:nvPr>
        </p:nvGraphicFramePr>
        <p:xfrm>
          <a:off x="5088315" y="3546724"/>
          <a:ext cx="1905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2" name="Equation" r:id="rId9" imgW="190417" imgH="241195" progId="Equation.3">
                  <p:embed/>
                </p:oleObj>
              </mc:Choice>
              <mc:Fallback>
                <p:oleObj name="Equation" r:id="rId9" imgW="190417" imgH="241195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8315" y="3546724"/>
                        <a:ext cx="1905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1356984" y="5101766"/>
            <a:ext cx="4358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The exact solution is: </a:t>
            </a:r>
            <a:r>
              <a:rPr lang="en-GB" i="1" dirty="0" smtClean="0"/>
              <a:t>x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1, </a:t>
            </a: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 =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2, </a:t>
            </a: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3 =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/>
              <a:t>.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472111"/>
              </p:ext>
            </p:extLst>
          </p:nvPr>
        </p:nvGraphicFramePr>
        <p:xfrm>
          <a:off x="3840728" y="4005139"/>
          <a:ext cx="1679008" cy="215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814">
                  <a:extLst>
                    <a:ext uri="{9D8B030D-6E8A-4147-A177-3AD203B41FA5}">
                      <a16:colId xmlns:a16="http://schemas.microsoft.com/office/drawing/2014/main" val="2419062603"/>
                    </a:ext>
                  </a:extLst>
                </a:gridCol>
                <a:gridCol w="534814">
                  <a:extLst>
                    <a:ext uri="{9D8B030D-6E8A-4147-A177-3AD203B41FA5}">
                      <a16:colId xmlns:a16="http://schemas.microsoft.com/office/drawing/2014/main" val="3869428112"/>
                    </a:ext>
                  </a:extLst>
                </a:gridCol>
                <a:gridCol w="609380">
                  <a:extLst>
                    <a:ext uri="{9D8B030D-6E8A-4147-A177-3AD203B41FA5}">
                      <a16:colId xmlns:a16="http://schemas.microsoft.com/office/drawing/2014/main" val="3325795674"/>
                    </a:ext>
                  </a:extLst>
                </a:gridCol>
              </a:tblGrid>
              <a:tr h="215624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0.75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2.50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3.015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51407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345907"/>
              </p:ext>
            </p:extLst>
          </p:nvPr>
        </p:nvGraphicFramePr>
        <p:xfrm>
          <a:off x="3840729" y="4219439"/>
          <a:ext cx="1679007" cy="208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814">
                  <a:extLst>
                    <a:ext uri="{9D8B030D-6E8A-4147-A177-3AD203B41FA5}">
                      <a16:colId xmlns:a16="http://schemas.microsoft.com/office/drawing/2014/main" val="3708980498"/>
                    </a:ext>
                  </a:extLst>
                </a:gridCol>
                <a:gridCol w="534814">
                  <a:extLst>
                    <a:ext uri="{9D8B030D-6E8A-4147-A177-3AD203B41FA5}">
                      <a16:colId xmlns:a16="http://schemas.microsoft.com/office/drawing/2014/main" val="251675921"/>
                    </a:ext>
                  </a:extLst>
                </a:gridCol>
                <a:gridCol w="609379">
                  <a:extLst>
                    <a:ext uri="{9D8B030D-6E8A-4147-A177-3AD203B41FA5}">
                      <a16:colId xmlns:a16="http://schemas.microsoft.com/office/drawing/2014/main" val="2842460032"/>
                    </a:ext>
                  </a:extLst>
                </a:gridCol>
              </a:tblGrid>
              <a:tr h="208281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0.91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2.00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3.01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628644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777296"/>
              </p:ext>
            </p:extLst>
          </p:nvPr>
        </p:nvGraphicFramePr>
        <p:xfrm>
          <a:off x="3840729" y="4429149"/>
          <a:ext cx="1679007" cy="2219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814">
                  <a:extLst>
                    <a:ext uri="{9D8B030D-6E8A-4147-A177-3AD203B41FA5}">
                      <a16:colId xmlns:a16="http://schemas.microsoft.com/office/drawing/2014/main" val="3389407720"/>
                    </a:ext>
                  </a:extLst>
                </a:gridCol>
                <a:gridCol w="534814">
                  <a:extLst>
                    <a:ext uri="{9D8B030D-6E8A-4147-A177-3AD203B41FA5}">
                      <a16:colId xmlns:a16="http://schemas.microsoft.com/office/drawing/2014/main" val="3260470493"/>
                    </a:ext>
                  </a:extLst>
                </a:gridCol>
                <a:gridCol w="609379">
                  <a:extLst>
                    <a:ext uri="{9D8B030D-6E8A-4147-A177-3AD203B41FA5}">
                      <a16:colId xmlns:a16="http://schemas.microsoft.com/office/drawing/2014/main" val="3758221017"/>
                    </a:ext>
                  </a:extLst>
                </a:gridCol>
              </a:tblGrid>
              <a:tr h="221934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1.00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2.00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3.00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282172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52459"/>
              </p:ext>
            </p:extLst>
          </p:nvPr>
        </p:nvGraphicFramePr>
        <p:xfrm>
          <a:off x="3840729" y="4660515"/>
          <a:ext cx="1679008" cy="210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814">
                  <a:extLst>
                    <a:ext uri="{9D8B030D-6E8A-4147-A177-3AD203B41FA5}">
                      <a16:colId xmlns:a16="http://schemas.microsoft.com/office/drawing/2014/main" val="2571015686"/>
                    </a:ext>
                  </a:extLst>
                </a:gridCol>
                <a:gridCol w="534814">
                  <a:extLst>
                    <a:ext uri="{9D8B030D-6E8A-4147-A177-3AD203B41FA5}">
                      <a16:colId xmlns:a16="http://schemas.microsoft.com/office/drawing/2014/main" val="2735463512"/>
                    </a:ext>
                  </a:extLst>
                </a:gridCol>
                <a:gridCol w="609380">
                  <a:extLst>
                    <a:ext uri="{9D8B030D-6E8A-4147-A177-3AD203B41FA5}">
                      <a16:colId xmlns:a16="http://schemas.microsoft.com/office/drawing/2014/main" val="1801208211"/>
                    </a:ext>
                  </a:extLst>
                </a:gridCol>
              </a:tblGrid>
              <a:tr h="21019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1.00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2.00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</a:rPr>
                        <a:t>3.00</a:t>
                      </a:r>
                      <a:endParaRPr lang="en-GB" sz="1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216274"/>
                  </a:ext>
                </a:extLst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62387" y="2609802"/>
            <a:ext cx="6587343" cy="636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98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23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0146" y="321520"/>
            <a:ext cx="37068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C- Successive Over Relaxation (SOR)</a:t>
            </a:r>
          </a:p>
        </p:txBody>
      </p:sp>
      <p:sp>
        <p:nvSpPr>
          <p:cNvPr id="5" name="Rectangle 4"/>
          <p:cNvSpPr/>
          <p:nvPr/>
        </p:nvSpPr>
        <p:spPr>
          <a:xfrm>
            <a:off x="1387928" y="798523"/>
            <a:ext cx="74621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This method uses a convergence rate accelerator to reduce the residuals effectively to zero.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387929" y="1552525"/>
            <a:ext cx="13931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- Point SOR</a:t>
            </a:r>
          </a:p>
        </p:txBody>
      </p:sp>
      <p:sp>
        <p:nvSpPr>
          <p:cNvPr id="7" name="Rectangle 6"/>
          <p:cNvSpPr/>
          <p:nvPr/>
        </p:nvSpPr>
        <p:spPr>
          <a:xfrm>
            <a:off x="1387927" y="2029528"/>
            <a:ext cx="95522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We can start by rearranging the set of equations in step 2 of the Gauss-Seidel iteration by adding and subtracting  to the R.H.S as follows: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409997"/>
              </p:ext>
            </p:extLst>
          </p:nvPr>
        </p:nvGraphicFramePr>
        <p:xfrm>
          <a:off x="2781061" y="2925849"/>
          <a:ext cx="6934439" cy="2695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3" imgW="4038600" imgH="1993900" progId="Equation.3">
                  <p:embed/>
                </p:oleObj>
              </mc:Choice>
              <mc:Fallback>
                <p:oleObj name="Equation" r:id="rId3" imgW="4038600" imgH="1993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061" y="2925849"/>
                        <a:ext cx="6934439" cy="26958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76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24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55926" y="440319"/>
            <a:ext cx="6966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Applying PSOR formula to the above set of equations yield the following: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360060"/>
              </p:ext>
            </p:extLst>
          </p:nvPr>
        </p:nvGraphicFramePr>
        <p:xfrm>
          <a:off x="1812471" y="1322614"/>
          <a:ext cx="7102929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3" name="Equation" r:id="rId3" imgW="3759200" imgH="431800" progId="Equation.3">
                  <p:embed/>
                </p:oleObj>
              </mc:Choice>
              <mc:Fallback>
                <p:oleObj name="Equation" r:id="rId3" imgW="37592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471" y="1322614"/>
                        <a:ext cx="7102929" cy="800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09821"/>
              </p:ext>
            </p:extLst>
          </p:nvPr>
        </p:nvGraphicFramePr>
        <p:xfrm>
          <a:off x="1812470" y="2635677"/>
          <a:ext cx="7102929" cy="85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4" name="Equation" r:id="rId5" imgW="3060700" imgH="444500" progId="Equation.3">
                  <p:embed/>
                </p:oleObj>
              </mc:Choice>
              <mc:Fallback>
                <p:oleObj name="Equation" r:id="rId5" imgW="30607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470" y="2635677"/>
                        <a:ext cx="7102929" cy="8586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8915399" y="2880329"/>
            <a:ext cx="1653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, i = 1, 2, 3, …, n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1812470" y="3932687"/>
            <a:ext cx="899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Where: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028017" y="50945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690795"/>
              </p:ext>
            </p:extLst>
          </p:nvPr>
        </p:nvGraphicFramePr>
        <p:xfrm>
          <a:off x="1028017" y="5048794"/>
          <a:ext cx="152400" cy="45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5" name="Equation" r:id="rId7" imgW="152334" imgH="139639" progId="Equation.3">
                  <p:embed/>
                </p:oleObj>
              </mc:Choice>
              <mc:Fallback>
                <p:oleObj name="Equation" r:id="rId7" imgW="152334" imgH="13963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017" y="5048794"/>
                        <a:ext cx="152400" cy="457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563586" y="4333009"/>
            <a:ext cx="60089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587944"/>
              </p:ext>
            </p:extLst>
          </p:nvPr>
        </p:nvGraphicFramePr>
        <p:xfrm>
          <a:off x="2535082" y="4390946"/>
          <a:ext cx="506186" cy="273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9" imgW="152334" imgH="139639" progId="Equation.3">
                  <p:embed/>
                </p:oleObj>
              </mc:Choice>
              <mc:Fallback>
                <p:oleObj name="Equation" r:id="rId9" imgW="152334" imgH="13963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082" y="4390946"/>
                        <a:ext cx="506186" cy="2738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2939142" y="4356349"/>
            <a:ext cx="2473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= accelerator parameter</a:t>
            </a:r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2563584" y="4920554"/>
            <a:ext cx="2313993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752815"/>
              </p:ext>
            </p:extLst>
          </p:nvPr>
        </p:nvGraphicFramePr>
        <p:xfrm>
          <a:off x="2563585" y="4920554"/>
          <a:ext cx="506186" cy="495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10" imgW="266469" imgH="241091" progId="Equation.3">
                  <p:embed/>
                </p:oleObj>
              </mc:Choice>
              <mc:Fallback>
                <p:oleObj name="Equation" r:id="rId10" imgW="266469" imgH="24109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585" y="4920554"/>
                        <a:ext cx="506186" cy="4958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069770" y="5000825"/>
            <a:ext cx="7788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= optimum accelerator parameter (will take the residual to zero with less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iteration</a:t>
            </a:r>
            <a:r>
              <a:rPr lang="en-GB" dirty="0"/>
              <a:t>); for fast convergence use </a:t>
            </a: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212395" y="21077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184074"/>
              </p:ext>
            </p:extLst>
          </p:nvPr>
        </p:nvGraphicFramePr>
        <p:xfrm>
          <a:off x="6530064" y="5546039"/>
          <a:ext cx="1187905" cy="333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8" name="Equation" r:id="rId12" imgW="596641" imgH="177723" progId="Equation.3">
                  <p:embed/>
                </p:oleObj>
              </mc:Choice>
              <mc:Fallback>
                <p:oleObj name="Equation" r:id="rId12" imgW="596641" imgH="177723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0064" y="5546039"/>
                        <a:ext cx="1187905" cy="3338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033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8" grpId="0"/>
      <p:bldP spid="2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25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57532" y="295394"/>
            <a:ext cx="1212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Line SOR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5787"/>
              </p:ext>
            </p:extLst>
          </p:nvPr>
        </p:nvGraphicFramePr>
        <p:xfrm>
          <a:off x="1557532" y="896816"/>
          <a:ext cx="7885406" cy="509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3" imgW="3949700" imgH="254000" progId="Equation.3">
                  <p:embed/>
                </p:oleObj>
              </mc:Choice>
              <mc:Fallback>
                <p:oleObj name="Equation" r:id="rId3" imgW="3949700" imgH="254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532" y="896816"/>
                        <a:ext cx="7885406" cy="5099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557531" y="1638860"/>
            <a:ext cx="2668180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371600" y="2855930"/>
            <a:ext cx="2420066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550874"/>
              </p:ext>
            </p:extLst>
          </p:nvPr>
        </p:nvGraphicFramePr>
        <p:xfrm>
          <a:off x="1371600" y="2855930"/>
          <a:ext cx="10058400" cy="836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5" imgW="5067300" imgH="431800" progId="Equation.3">
                  <p:embed/>
                </p:oleObj>
              </mc:Choice>
              <mc:Fallback>
                <p:oleObj name="Equation" r:id="rId5" imgW="50673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55930"/>
                        <a:ext cx="10058400" cy="8368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557531" y="1517441"/>
            <a:ext cx="2800813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891689"/>
              </p:ext>
            </p:extLst>
          </p:nvPr>
        </p:nvGraphicFramePr>
        <p:xfrm>
          <a:off x="1557531" y="1517441"/>
          <a:ext cx="8993238" cy="909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quation" r:id="rId7" imgW="3911600" imgH="482600" progId="Equation.3">
                  <p:embed/>
                </p:oleObj>
              </mc:Choice>
              <mc:Fallback>
                <p:oleObj name="Equation" r:id="rId7" imgW="3911600" imgH="482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531" y="1517441"/>
                        <a:ext cx="8993238" cy="9092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233288"/>
              </p:ext>
            </p:extLst>
          </p:nvPr>
        </p:nvGraphicFramePr>
        <p:xfrm>
          <a:off x="1371599" y="3779205"/>
          <a:ext cx="9179169" cy="2129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9" imgW="3035300" imgH="1117600" progId="Equation.3">
                  <p:embed/>
                </p:oleObj>
              </mc:Choice>
              <mc:Fallback>
                <p:oleObj name="Equation" r:id="rId9" imgW="3035300" imgH="1117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599" y="3779205"/>
                        <a:ext cx="9179169" cy="21292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840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26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225012"/>
              </p:ext>
            </p:extLst>
          </p:nvPr>
        </p:nvGraphicFramePr>
        <p:xfrm>
          <a:off x="1565029" y="334107"/>
          <a:ext cx="8704385" cy="896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3" imgW="3721100" imgH="482600" progId="Equation.3">
                  <p:embed/>
                </p:oleObj>
              </mc:Choice>
              <mc:Fallback>
                <p:oleObj name="Equation" r:id="rId3" imgW="37211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029" y="334107"/>
                        <a:ext cx="8704385" cy="8968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285607"/>
              </p:ext>
            </p:extLst>
          </p:nvPr>
        </p:nvGraphicFramePr>
        <p:xfrm>
          <a:off x="1969475" y="1547446"/>
          <a:ext cx="886264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5" imgW="3619500" imgH="254000" progId="Equation.3">
                  <p:embed/>
                </p:oleObj>
              </mc:Choice>
              <mc:Fallback>
                <p:oleObj name="Equation" r:id="rId5" imgW="3619500" imgH="254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9475" y="1547446"/>
                        <a:ext cx="8862648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969475" y="2479431"/>
            <a:ext cx="2993189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842416"/>
              </p:ext>
            </p:extLst>
          </p:nvPr>
        </p:nvGraphicFramePr>
        <p:xfrm>
          <a:off x="1969475" y="2479431"/>
          <a:ext cx="8862648" cy="439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Equation" r:id="rId7" imgW="3606800" imgH="254000" progId="Equation.3">
                  <p:embed/>
                </p:oleObj>
              </mc:Choice>
              <mc:Fallback>
                <p:oleObj name="Equation" r:id="rId7" imgW="3606800" imgH="254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9475" y="2479431"/>
                        <a:ext cx="8862648" cy="4396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288345"/>
              </p:ext>
            </p:extLst>
          </p:nvPr>
        </p:nvGraphicFramePr>
        <p:xfrm>
          <a:off x="1969475" y="3547225"/>
          <a:ext cx="8862648" cy="15698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Equation" r:id="rId9" imgW="3390900" imgH="736600" progId="Equation.3">
                  <p:embed/>
                </p:oleObj>
              </mc:Choice>
              <mc:Fallback>
                <p:oleObj name="Equation" r:id="rId9" imgW="3390900" imgH="736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9475" y="3547225"/>
                        <a:ext cx="8862648" cy="15698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486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27</a:t>
            </a:fld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48508" y="3341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217470"/>
              </p:ext>
            </p:extLst>
          </p:nvPr>
        </p:nvGraphicFramePr>
        <p:xfrm>
          <a:off x="1248508" y="334108"/>
          <a:ext cx="2790092" cy="351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3" imgW="1244600" imgH="203200" progId="Equation.3">
                  <p:embed/>
                </p:oleObj>
              </mc:Choice>
              <mc:Fallback>
                <p:oleObj name="Equation" r:id="rId3" imgW="1244600" imgH="203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8508" y="334108"/>
                        <a:ext cx="2790092" cy="3516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494547"/>
              </p:ext>
            </p:extLst>
          </p:nvPr>
        </p:nvGraphicFramePr>
        <p:xfrm>
          <a:off x="1248507" y="1019908"/>
          <a:ext cx="900332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Equation" r:id="rId5" imgW="3581400" imgH="254000" progId="Equation.3">
                  <p:embed/>
                </p:oleObj>
              </mc:Choice>
              <mc:Fallback>
                <p:oleObj name="Equation" r:id="rId5" imgW="3581400" imgH="254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8507" y="1019908"/>
                        <a:ext cx="9003323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455338"/>
              </p:ext>
            </p:extLst>
          </p:nvPr>
        </p:nvGraphicFramePr>
        <p:xfrm>
          <a:off x="1248507" y="1905732"/>
          <a:ext cx="9003323" cy="468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Equation" r:id="rId7" imgW="3632200" imgH="254000" progId="Equation.3">
                  <p:embed/>
                </p:oleObj>
              </mc:Choice>
              <mc:Fallback>
                <p:oleObj name="Equation" r:id="rId7" imgW="3632200" imgH="254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8507" y="1905732"/>
                        <a:ext cx="9003323" cy="4681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365549"/>
              </p:ext>
            </p:extLst>
          </p:nvPr>
        </p:nvGraphicFramePr>
        <p:xfrm>
          <a:off x="1318845" y="2802547"/>
          <a:ext cx="886264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Equation" r:id="rId9" imgW="3619500" imgH="254000" progId="Equation.3">
                  <p:embed/>
                </p:oleObj>
              </mc:Choice>
              <mc:Fallback>
                <p:oleObj name="Equation" r:id="rId9" imgW="3619500" imgH="254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8845" y="2802547"/>
                        <a:ext cx="8862645" cy="428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318845" y="365979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670229"/>
              </p:ext>
            </p:extLst>
          </p:nvPr>
        </p:nvGraphicFramePr>
        <p:xfrm>
          <a:off x="1318845" y="3659795"/>
          <a:ext cx="9056078" cy="1615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11" imgW="3340100" imgH="736600" progId="Equation.3">
                  <p:embed/>
                </p:oleObj>
              </mc:Choice>
              <mc:Fallback>
                <p:oleObj name="Equation" r:id="rId11" imgW="3340100" imgH="736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8845" y="3659795"/>
                        <a:ext cx="9056078" cy="16155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315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28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865555"/>
              </p:ext>
            </p:extLst>
          </p:nvPr>
        </p:nvGraphicFramePr>
        <p:xfrm>
          <a:off x="1512277" y="316523"/>
          <a:ext cx="2526323" cy="38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3" imgW="1231366" imgH="203112" progId="Equation.3">
                  <p:embed/>
                </p:oleObj>
              </mc:Choice>
              <mc:Fallback>
                <p:oleObj name="Equation" r:id="rId3" imgW="1231366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277" y="316523"/>
                        <a:ext cx="2526323" cy="386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639075"/>
              </p:ext>
            </p:extLst>
          </p:nvPr>
        </p:nvGraphicFramePr>
        <p:xfrm>
          <a:off x="1512277" y="844062"/>
          <a:ext cx="8704385" cy="650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5" imgW="3517900" imgH="342900" progId="Equation.3">
                  <p:embed/>
                </p:oleObj>
              </mc:Choice>
              <mc:Fallback>
                <p:oleObj name="Equation" r:id="rId5" imgW="3517900" imgH="342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277" y="844062"/>
                        <a:ext cx="8704385" cy="6506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272678"/>
              </p:ext>
            </p:extLst>
          </p:nvPr>
        </p:nvGraphicFramePr>
        <p:xfrm>
          <a:off x="1512276" y="1828799"/>
          <a:ext cx="8704385" cy="422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Equation" r:id="rId7" imgW="3657600" imgH="254000" progId="Equation.3">
                  <p:embed/>
                </p:oleObj>
              </mc:Choice>
              <mc:Fallback>
                <p:oleObj name="Equation" r:id="rId7" imgW="3657600" imgH="254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276" y="1828799"/>
                        <a:ext cx="8704385" cy="4220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512275" y="2637222"/>
            <a:ext cx="2939739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14631"/>
              </p:ext>
            </p:extLst>
          </p:nvPr>
        </p:nvGraphicFramePr>
        <p:xfrm>
          <a:off x="1512276" y="2637222"/>
          <a:ext cx="8704385" cy="440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4" name="Equation" r:id="rId9" imgW="3606800" imgH="254000" progId="Equation.3">
                  <p:embed/>
                </p:oleObj>
              </mc:Choice>
              <mc:Fallback>
                <p:oleObj name="Equation" r:id="rId9" imgW="3606800" imgH="254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276" y="2637222"/>
                        <a:ext cx="8704385" cy="4400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512274" y="3413040"/>
            <a:ext cx="3220119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354768"/>
              </p:ext>
            </p:extLst>
          </p:nvPr>
        </p:nvGraphicFramePr>
        <p:xfrm>
          <a:off x="1512275" y="3413040"/>
          <a:ext cx="8704386" cy="1616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" name="Equation" r:id="rId11" imgW="3302000" imgH="736600" progId="Equation.3">
                  <p:embed/>
                </p:oleObj>
              </mc:Choice>
              <mc:Fallback>
                <p:oleObj name="Equation" r:id="rId11" imgW="3302000" imgH="736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275" y="3413040"/>
                        <a:ext cx="8704386" cy="1616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160702"/>
              </p:ext>
            </p:extLst>
          </p:nvPr>
        </p:nvGraphicFramePr>
        <p:xfrm>
          <a:off x="1512274" y="5573852"/>
          <a:ext cx="8704387" cy="548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Equation" r:id="rId13" imgW="4102100" imgH="254000" progId="Equation.3">
                  <p:embed/>
                </p:oleObj>
              </mc:Choice>
              <mc:Fallback>
                <p:oleObj name="Equation" r:id="rId13" imgW="4102100" imgH="2540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274" y="5573852"/>
                        <a:ext cx="8704387" cy="5488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437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90438" y="6150261"/>
            <a:ext cx="2819399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29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31866" y="325288"/>
            <a:ext cx="1350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Block SOR</a:t>
            </a:r>
          </a:p>
        </p:txBody>
      </p:sp>
      <p:sp>
        <p:nvSpPr>
          <p:cNvPr id="5" name="Rectangle 4"/>
          <p:cNvSpPr/>
          <p:nvPr/>
        </p:nvSpPr>
        <p:spPr>
          <a:xfrm>
            <a:off x="1431866" y="905580"/>
            <a:ext cx="2759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Given the following system: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032252"/>
              </p:ext>
            </p:extLst>
          </p:nvPr>
        </p:nvGraphicFramePr>
        <p:xfrm>
          <a:off x="2610503" y="1688123"/>
          <a:ext cx="4388174" cy="1195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Equation" r:id="rId3" imgW="1676400" imgH="711200" progId="Equation.3">
                  <p:embed/>
                </p:oleObj>
              </mc:Choice>
              <mc:Fallback>
                <p:oleObj name="Equation" r:id="rId3" imgW="1676400" imgH="711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503" y="1688123"/>
                        <a:ext cx="4388174" cy="11957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431865" y="3297088"/>
            <a:ext cx="93299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Where B1, C1, A2, …, B3 represent blocks that may have 10’s on entries. Example is the resultant matrix from D-4 order.</a:t>
            </a:r>
          </a:p>
        </p:txBody>
      </p:sp>
      <p:sp>
        <p:nvSpPr>
          <p:cNvPr id="9" name="Rectangle 8"/>
          <p:cNvSpPr/>
          <p:nvPr/>
        </p:nvSpPr>
        <p:spPr>
          <a:xfrm>
            <a:off x="1431865" y="4171964"/>
            <a:ext cx="1149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Solution: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Solve 	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1865" y="4769841"/>
            <a:ext cx="8468273" cy="953924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106891" y="5780929"/>
            <a:ext cx="1511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2-	Calculate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756313"/>
              </p:ext>
            </p:extLst>
          </p:nvPr>
        </p:nvGraphicFramePr>
        <p:xfrm>
          <a:off x="4038600" y="5780929"/>
          <a:ext cx="3206262" cy="3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Equation" r:id="rId6" imgW="1473200" imgH="228600" progId="Equation.3">
                  <p:embed/>
                </p:oleObj>
              </mc:Choice>
              <mc:Fallback>
                <p:oleObj name="Equation" r:id="rId6" imgW="14732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780929"/>
                        <a:ext cx="3206262" cy="3693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069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63039" y="804672"/>
            <a:ext cx="2195819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61872" y="2450592"/>
            <a:ext cx="298513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1261872" y="435340"/>
            <a:ext cx="2028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1- Direct Method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8676" y="1174729"/>
            <a:ext cx="7697585" cy="45290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640187" y="2097260"/>
            <a:ext cx="2398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A- Gaussian Elimination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78676" y="2583066"/>
            <a:ext cx="87893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Gaussian Elimination is a systematic application of elementary row operations to convert the system to upper triangular form. Once the coefficient matrix is upper triangular form, we use back substitution to calculate a solution.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78676" y="3673955"/>
            <a:ext cx="87893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To solve </a:t>
            </a:r>
            <a:r>
              <a:rPr lang="en-GB" dirty="0" err="1"/>
              <a:t>Ax</a:t>
            </a:r>
            <a:r>
              <a:rPr lang="en-GB" dirty="0"/>
              <a:t>=b (A=matrix, x=unknown vector, b=RHS vector) using Gaussian Elimination, the matrix A should be diagonally </a:t>
            </a:r>
            <a:r>
              <a:rPr lang="en-GB" dirty="0" smtClean="0"/>
              <a:t>dominant. </a:t>
            </a:r>
            <a:endParaRPr lang="en-GB" dirty="0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5219700" y="4272559"/>
            <a:ext cx="5905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020306"/>
              </p:ext>
            </p:extLst>
          </p:nvPr>
        </p:nvGraphicFramePr>
        <p:xfrm>
          <a:off x="4921136" y="4580313"/>
          <a:ext cx="2227810" cy="572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4" imgW="1294838" imgH="355446" progId="Equation.3">
                  <p:embed/>
                </p:oleObj>
              </mc:Choice>
              <mc:Fallback>
                <p:oleObj name="Equation" r:id="rId4" imgW="1294838" imgH="355446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136" y="4580313"/>
                        <a:ext cx="2227810" cy="5720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857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30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12678" y="378041"/>
            <a:ext cx="11370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3-	Solve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193074"/>
              </p:ext>
            </p:extLst>
          </p:nvPr>
        </p:nvGraphicFramePr>
        <p:xfrm>
          <a:off x="3270739" y="351338"/>
          <a:ext cx="4695092" cy="42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6" name="Equation" r:id="rId3" imgW="2070100" imgH="241300" progId="Equation.3">
                  <p:embed/>
                </p:oleObj>
              </mc:Choice>
              <mc:Fallback>
                <p:oleObj name="Equation" r:id="rId3" imgW="20701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739" y="351338"/>
                        <a:ext cx="4695092" cy="4227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1981199" y="1011088"/>
            <a:ext cx="22368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By any direct method.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12678" y="1784811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4-	Calculate 	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50204"/>
              </p:ext>
            </p:extLst>
          </p:nvPr>
        </p:nvGraphicFramePr>
        <p:xfrm>
          <a:off x="3300412" y="1784811"/>
          <a:ext cx="4665419" cy="36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Equation" r:id="rId5" imgW="1473200" imgH="228600" progId="Equation.3">
                  <p:embed/>
                </p:oleObj>
              </mc:Choice>
              <mc:Fallback>
                <p:oleObj name="Equation" r:id="rId5" imgW="14732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412" y="1784811"/>
                        <a:ext cx="4665419" cy="3693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412678" y="3006915"/>
            <a:ext cx="1201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5-	Solve 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875725"/>
              </p:ext>
            </p:extLst>
          </p:nvPr>
        </p:nvGraphicFramePr>
        <p:xfrm>
          <a:off x="3300412" y="2933884"/>
          <a:ext cx="4521828" cy="461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Equation" r:id="rId7" imgW="1485900" imgH="241300" progId="Equation.3">
                  <p:embed/>
                </p:oleObj>
              </mc:Choice>
              <mc:Fallback>
                <p:oleObj name="Equation" r:id="rId7" imgW="1485900" imgH="2413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412" y="2933884"/>
                        <a:ext cx="4521828" cy="4619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1412678" y="3841751"/>
            <a:ext cx="1511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6-	Calculate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975468"/>
              </p:ext>
            </p:extLst>
          </p:nvPr>
        </p:nvGraphicFramePr>
        <p:xfrm>
          <a:off x="3285575" y="3841751"/>
          <a:ext cx="4665419" cy="44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Equation" r:id="rId9" imgW="1473200" imgH="241300" progId="Equation.3">
                  <p:embed/>
                </p:oleObj>
              </mc:Choice>
              <mc:Fallback>
                <p:oleObj name="Equation" r:id="rId9" imgW="1473200" imgH="241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575" y="3841751"/>
                        <a:ext cx="4665419" cy="441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1395589" y="4879189"/>
            <a:ext cx="28225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7-	Check for convergence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12240" y="4843558"/>
            <a:ext cx="7620000" cy="758398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2112452" y="5512236"/>
            <a:ext cx="1624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if yes then Stop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112452" y="5960617"/>
            <a:ext cx="4442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if no then update &amp; repeat steps 2, 4, 6, and 7.</a:t>
            </a:r>
          </a:p>
        </p:txBody>
      </p:sp>
    </p:spTree>
    <p:extLst>
      <p:ext uri="{BB962C8B-B14F-4D97-AF65-F5344CB8AC3E}">
        <p14:creationId xmlns:p14="http://schemas.microsoft.com/office/powerpoint/2010/main" val="388585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5" grpId="0"/>
      <p:bldP spid="18" grpId="0"/>
      <p:bldP spid="21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21007" y="1810512"/>
            <a:ext cx="2107495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543812" y="487180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1620982" y="5868786"/>
            <a:ext cx="27469732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1078991" y="380290"/>
            <a:ext cx="75316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Example:</a:t>
            </a:r>
          </a:p>
          <a:p>
            <a:r>
              <a:rPr lang="en-GB" dirty="0"/>
              <a:t>       Use Gaussian Elimination to solve for the following equations: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347165"/>
              </p:ext>
            </p:extLst>
          </p:nvPr>
        </p:nvGraphicFramePr>
        <p:xfrm>
          <a:off x="2928756" y="1228620"/>
          <a:ext cx="1916040" cy="1011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3" imgW="1180800" imgH="685800" progId="Equation.3">
                  <p:embed/>
                </p:oleObj>
              </mc:Choice>
              <mc:Fallback>
                <p:oleObj name="Equation" r:id="rId3" imgW="1180800" imgH="6858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756" y="1228620"/>
                        <a:ext cx="1916040" cy="10114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1078991" y="2369262"/>
            <a:ext cx="24361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Forward substitution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78990" y="2746995"/>
            <a:ext cx="93032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To eliminate x1 from eq. #2; multiply equation # 1 by  then added to eq. #2. To eliminate x1 from eq. #3, add eq. # 1 to # 3 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261137"/>
              </p:ext>
            </p:extLst>
          </p:nvPr>
        </p:nvGraphicFramePr>
        <p:xfrm>
          <a:off x="2928756" y="3675076"/>
          <a:ext cx="1916040" cy="1196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5" imgW="1143000" imgH="685800" progId="Equation.3">
                  <p:embed/>
                </p:oleObj>
              </mc:Choice>
              <mc:Fallback>
                <p:oleObj name="Equation" r:id="rId5" imgW="1143000" imgH="6858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756" y="3675076"/>
                        <a:ext cx="1916040" cy="11967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845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92752" y="896112"/>
            <a:ext cx="25362594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492752" y="2302587"/>
            <a:ext cx="26046934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492751" y="3716561"/>
            <a:ext cx="2621886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492750" y="5026776"/>
            <a:ext cx="25793239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" name="Rectangle 3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200150" y="331490"/>
            <a:ext cx="952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To eliminate x2 from eq. #3; multiply equation # 2 by  then added to eq. #3</a:t>
            </a:r>
          </a:p>
          <a:p>
            <a:r>
              <a:rPr lang="en-GB" dirty="0"/>
              <a:t>Equations will reduce to: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076589"/>
              </p:ext>
            </p:extLst>
          </p:nvPr>
        </p:nvGraphicFramePr>
        <p:xfrm>
          <a:off x="3546474" y="1171530"/>
          <a:ext cx="2759075" cy="1441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3" imgW="1371600" imgH="863280" progId="Equation.3">
                  <p:embed/>
                </p:oleObj>
              </mc:Choice>
              <mc:Fallback>
                <p:oleObj name="Equation" r:id="rId3" imgW="1371600" imgH="86328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474" y="1171530"/>
                        <a:ext cx="2759075" cy="14410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1200150" y="279723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/>
              <a:t>Backward </a:t>
            </a:r>
            <a:r>
              <a:rPr lang="en-GB" b="1" dirty="0" smtClean="0"/>
              <a:t>substitution</a:t>
            </a:r>
          </a:p>
          <a:p>
            <a:endParaRPr lang="en-GB" dirty="0"/>
          </a:p>
          <a:p>
            <a:r>
              <a:rPr lang="en-GB" dirty="0"/>
              <a:t>Solve directly to get X3=3, X2=2, X1=1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38250" y="3864328"/>
            <a:ext cx="898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Notes: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247775" y="5311254"/>
            <a:ext cx="96964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- For large systems of equations, Gaussian Elimination take a lot of time (specially for small time steps) to solve the system and will take a lot of storage.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38250" y="4419133"/>
            <a:ext cx="9486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Gaussian Elimination uses approximately n</a:t>
            </a:r>
            <a:r>
              <a:rPr lang="en-US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/3  steps for all multiplication and n</a:t>
            </a:r>
            <a:r>
              <a:rPr lang="en-US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/3 for number of additions, so the total number of steps is 2n</a:t>
            </a:r>
            <a:r>
              <a:rPr lang="en-US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/3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82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3" grpId="0"/>
      <p:bldP spid="26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63040" y="512064"/>
            <a:ext cx="2460822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255530" y="142732"/>
            <a:ext cx="3209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B- Gauss-Jordan Elimination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55530" y="695236"/>
            <a:ext cx="9964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The goal of Gauss-Jordan Elimination is to transform the coefficient matrix into a diagonal matrix. We work to eliminate the elements both above and below the diagonal element of a given column in one way through the matrix.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55530" y="1801737"/>
            <a:ext cx="11753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b="1" dirty="0" smtClean="0"/>
          </a:p>
          <a:p>
            <a:r>
              <a:rPr lang="en-GB" b="1" dirty="0" smtClean="0"/>
              <a:t>Example</a:t>
            </a:r>
            <a:r>
              <a:rPr lang="en-GB" dirty="0"/>
              <a:t>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55530" y="2171069"/>
            <a:ext cx="29001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Original </a:t>
            </a:r>
            <a:r>
              <a:rPr lang="en-GB" dirty="0"/>
              <a:t>system of equations: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735840"/>
              </p:ext>
            </p:extLst>
          </p:nvPr>
        </p:nvGraphicFramePr>
        <p:xfrm>
          <a:off x="3279775" y="3092450"/>
          <a:ext cx="3592513" cy="171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3" imgW="2234880" imgH="1218960" progId="Equation.3">
                  <p:embed/>
                </p:oleObj>
              </mc:Choice>
              <mc:Fallback>
                <p:oleObj name="Equation" r:id="rId3" imgW="2234880" imgH="121896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3092450"/>
                        <a:ext cx="3592513" cy="1719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5867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19097" y="1664208"/>
            <a:ext cx="29459852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280159" y="4053866"/>
            <a:ext cx="2979769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280159" y="284714"/>
            <a:ext cx="59937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First step: Eliminate x1 from all equations except the first one.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067709"/>
              </p:ext>
            </p:extLst>
          </p:nvPr>
        </p:nvGraphicFramePr>
        <p:xfrm>
          <a:off x="2362200" y="954038"/>
          <a:ext cx="4114800" cy="2021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3" imgW="2336800" imgH="1219200" progId="Equation.3">
                  <p:embed/>
                </p:oleObj>
              </mc:Choice>
              <mc:Fallback>
                <p:oleObj name="Equation" r:id="rId3" imgW="2336800" imgH="12192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54038"/>
                        <a:ext cx="4114800" cy="20218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1280159" y="3147828"/>
            <a:ext cx="54409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Second step: Eliminate x2 from all equations except eq.2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806671"/>
              </p:ext>
            </p:extLst>
          </p:nvPr>
        </p:nvGraphicFramePr>
        <p:xfrm>
          <a:off x="2952751" y="3788661"/>
          <a:ext cx="3371850" cy="1946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5" imgW="1727200" imgH="1219200" progId="Equation.3">
                  <p:embed/>
                </p:oleObj>
              </mc:Choice>
              <mc:Fallback>
                <p:oleObj name="Equation" r:id="rId5" imgW="1727200" imgH="12192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1" y="3788661"/>
                        <a:ext cx="3371850" cy="19461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028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2767" y="512064"/>
            <a:ext cx="2919195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72766" y="4681004"/>
            <a:ext cx="27509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428750" y="389905"/>
            <a:ext cx="7467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Continue similar to the previous steps until reaching the following:</a:t>
            </a:r>
          </a:p>
        </p:txBody>
      </p: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4038599" y="991333"/>
            <a:ext cx="2220685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719243"/>
              </p:ext>
            </p:extLst>
          </p:nvPr>
        </p:nvGraphicFramePr>
        <p:xfrm>
          <a:off x="4038600" y="991333"/>
          <a:ext cx="1143000" cy="1994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3" imgW="533400" imgH="1155700" progId="Equation.3">
                  <p:embed/>
                </p:oleObj>
              </mc:Choice>
              <mc:Fallback>
                <p:oleObj name="Equation" r:id="rId3" imgW="533400" imgH="11557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991333"/>
                        <a:ext cx="1143000" cy="19949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1572766" y="3464335"/>
            <a:ext cx="898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Notes: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62100" y="3924397"/>
            <a:ext cx="8801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- Gauss-Jordan Elimination uses approximately   steps for all multiplication and   for number of additions, so the total number of steps is </a:t>
            </a:r>
          </a:p>
        </p:txBody>
      </p:sp>
    </p:spTree>
    <p:extLst>
      <p:ext uri="{BB962C8B-B14F-4D97-AF65-F5344CB8AC3E}">
        <p14:creationId xmlns:p14="http://schemas.microsoft.com/office/powerpoint/2010/main" val="182179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Y.S. Khalaf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36192" y="841248"/>
            <a:ext cx="4033606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366157" y="329684"/>
            <a:ext cx="2685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C-	Thomas Algorithm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983481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When finite difference equations are written along a line (1-D), always tri-diagonal set of equations will be generated. Thomas algorithm is a fast method for such systems.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2082284"/>
            <a:ext cx="1284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Examples: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8800" y="258092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Closed boundary reservoir with 4 nodes</a:t>
            </a:r>
          </a:p>
          <a:p>
            <a:endParaRPr lang="en-GB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890005"/>
              </p:ext>
            </p:extLst>
          </p:nvPr>
        </p:nvGraphicFramePr>
        <p:xfrm>
          <a:off x="3113126" y="3356559"/>
          <a:ext cx="3897274" cy="1558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r:id="rId3" imgW="2171700" imgH="939800" progId="Equation.DSMT4">
                  <p:embed/>
                </p:oleObj>
              </mc:Choice>
              <mc:Fallback>
                <p:oleObj r:id="rId3" imgW="2171700" imgH="939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126" y="3356559"/>
                        <a:ext cx="3897274" cy="15583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175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DFA148E455494CB5D0AA766B2724F0" ma:contentTypeVersion="2" ma:contentTypeDescription="Create a new document." ma:contentTypeScope="" ma:versionID="5f032dfbb67f4e6494a1a98bb6013108">
  <xsd:schema xmlns:xsd="http://www.w3.org/2001/XMLSchema" xmlns:xs="http://www.w3.org/2001/XMLSchema" xmlns:p="http://schemas.microsoft.com/office/2006/metadata/properties" xmlns:ns2="b54f43bc-f0c8-4084-8c1b-2bc473963535" targetNamespace="http://schemas.microsoft.com/office/2006/metadata/properties" ma:root="true" ma:fieldsID="2a9d989168f5c2dd9083a825f8c19b69" ns2:_="">
    <xsd:import namespace="b54f43bc-f0c8-4084-8c1b-2bc4739635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f43bc-f0c8-4084-8c1b-2bc4739635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620A4E8-FE1F-435D-BAAF-666EDFC29B07}"/>
</file>

<file path=customXml/itemProps2.xml><?xml version="1.0" encoding="utf-8"?>
<ds:datastoreItem xmlns:ds="http://schemas.openxmlformats.org/officeDocument/2006/customXml" ds:itemID="{B7404589-B291-4642-BAB8-598C9102D60D}"/>
</file>

<file path=customXml/itemProps3.xml><?xml version="1.0" encoding="utf-8"?>
<ds:datastoreItem xmlns:ds="http://schemas.openxmlformats.org/officeDocument/2006/customXml" ds:itemID="{8FD3B5EA-7B58-49D2-8420-A47F8962E4F7}"/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644</TotalTime>
  <Words>1052</Words>
  <Application>Microsoft Office PowerPoint</Application>
  <PresentationFormat>Widescreen</PresentationFormat>
  <Paragraphs>252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Gill Sans MT</vt:lpstr>
      <vt:lpstr>Impact</vt:lpstr>
      <vt:lpstr>Times New Roman</vt:lpstr>
      <vt:lpstr>Badge</vt:lpstr>
      <vt:lpstr>Equation</vt:lpstr>
      <vt:lpstr>Equation.DSMT4</vt:lpstr>
      <vt:lpstr>Microsoft Equation 3.0</vt:lpstr>
      <vt:lpstr>Kuwait University     spring 2020 Department of Petroleum Engineering       PE 437  NUMERICAL METHODS IN PETROLEUM ENGINEERING  Part 3  </vt:lpstr>
      <vt:lpstr> Chapter 4: Methods of Solution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Kuwait University  Department of Petroleum Engineering   spring 2020    PE 437  NUMERICAL METHODS IN PETROLEUM ENGINEERING</dc:title>
  <dc:creator>khalaf</dc:creator>
  <cp:lastModifiedBy>yousef hashem</cp:lastModifiedBy>
  <cp:revision>67</cp:revision>
  <dcterms:created xsi:type="dcterms:W3CDTF">2020-08-07T09:15:02Z</dcterms:created>
  <dcterms:modified xsi:type="dcterms:W3CDTF">2020-08-31T04:38:32Z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0x010100C8DFA148E455494CB5D0AA766B2724F0</vt:lpwstr>
  </property>
</Properties>
</file>