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82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halaf" initials="k" lastIdx="0" clrIdx="0">
    <p:extLst>
      <p:ext uri="{19B8F6BF-5375-455C-9EA6-DF929625EA0E}">
        <p15:presenceInfo xmlns:p15="http://schemas.microsoft.com/office/powerpoint/2012/main" userId="khalaf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1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6.wmf"/><Relationship Id="rId1" Type="http://schemas.openxmlformats.org/officeDocument/2006/relationships/image" Target="../media/image48.wmf"/><Relationship Id="rId4" Type="http://schemas.openxmlformats.org/officeDocument/2006/relationships/image" Target="../media/image5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6.wmf"/><Relationship Id="rId4" Type="http://schemas.openxmlformats.org/officeDocument/2006/relationships/image" Target="../media/image53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image" Target="../media/image67.wmf"/><Relationship Id="rId18" Type="http://schemas.openxmlformats.org/officeDocument/2006/relationships/image" Target="../media/image72.wmf"/><Relationship Id="rId3" Type="http://schemas.openxmlformats.org/officeDocument/2006/relationships/image" Target="../media/image57.wmf"/><Relationship Id="rId7" Type="http://schemas.openxmlformats.org/officeDocument/2006/relationships/image" Target="../media/image61.wmf"/><Relationship Id="rId12" Type="http://schemas.openxmlformats.org/officeDocument/2006/relationships/image" Target="../media/image66.wmf"/><Relationship Id="rId17" Type="http://schemas.openxmlformats.org/officeDocument/2006/relationships/image" Target="../media/image71.wmf"/><Relationship Id="rId2" Type="http://schemas.openxmlformats.org/officeDocument/2006/relationships/image" Target="../media/image56.wmf"/><Relationship Id="rId16" Type="http://schemas.openxmlformats.org/officeDocument/2006/relationships/image" Target="../media/image70.wmf"/><Relationship Id="rId1" Type="http://schemas.openxmlformats.org/officeDocument/2006/relationships/image" Target="../media/image55.wmf"/><Relationship Id="rId6" Type="http://schemas.openxmlformats.org/officeDocument/2006/relationships/image" Target="../media/image60.wmf"/><Relationship Id="rId11" Type="http://schemas.openxmlformats.org/officeDocument/2006/relationships/image" Target="../media/image65.wmf"/><Relationship Id="rId5" Type="http://schemas.openxmlformats.org/officeDocument/2006/relationships/image" Target="../media/image59.wmf"/><Relationship Id="rId15" Type="http://schemas.openxmlformats.org/officeDocument/2006/relationships/image" Target="../media/image69.wmf"/><Relationship Id="rId10" Type="http://schemas.openxmlformats.org/officeDocument/2006/relationships/image" Target="../media/image64.wmf"/><Relationship Id="rId19" Type="http://schemas.openxmlformats.org/officeDocument/2006/relationships/image" Target="../media/image73.wmf"/><Relationship Id="rId4" Type="http://schemas.openxmlformats.org/officeDocument/2006/relationships/image" Target="../media/image58.wmf"/><Relationship Id="rId9" Type="http://schemas.openxmlformats.org/officeDocument/2006/relationships/image" Target="../media/image63.wmf"/><Relationship Id="rId14" Type="http://schemas.openxmlformats.org/officeDocument/2006/relationships/image" Target="../media/image68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12" Type="http://schemas.openxmlformats.org/officeDocument/2006/relationships/image" Target="../media/image32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11" Type="http://schemas.openxmlformats.org/officeDocument/2006/relationships/image" Target="../media/image31.wmf"/><Relationship Id="rId5" Type="http://schemas.openxmlformats.org/officeDocument/2006/relationships/image" Target="../media/image25.wmf"/><Relationship Id="rId10" Type="http://schemas.openxmlformats.org/officeDocument/2006/relationships/image" Target="../media/image30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33.wmf"/><Relationship Id="rId1" Type="http://schemas.openxmlformats.org/officeDocument/2006/relationships/image" Target="../media/image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2.wmf"/><Relationship Id="rId5" Type="http://schemas.openxmlformats.org/officeDocument/2006/relationships/image" Target="../media/image6.wmf"/><Relationship Id="rId4" Type="http://schemas.openxmlformats.org/officeDocument/2006/relationships/image" Target="../media/image4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6.wmf"/><Relationship Id="rId1" Type="http://schemas.openxmlformats.org/officeDocument/2006/relationships/image" Target="../media/image43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smtClean="0"/>
              <a:t>KU-PED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2301B2-D5C6-4E56-99AA-2E5C1DF64349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smtClean="0"/>
              <a:t>Dr Yousef S. Khalaf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ADEA6-AB7C-4468-8210-A82AF63C7B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2031548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smtClean="0"/>
              <a:t>KU-PED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456C09-CBC9-40FD-84E2-1BD3B877E2A8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smtClean="0"/>
              <a:t>Dr Yousef S. Khalaf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45170B-A3CF-47E1-A8FD-4BEDB6D9D1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934087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73734F9-70C0-4CE3-9B71-002AA69B0CF0}" type="datetime1">
              <a:rPr lang="en-US" smtClean="0"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76127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80254-2803-4A81-A231-0243EC9F3F72}" type="datetime1">
              <a:rPr lang="en-US" smtClean="0"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415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88949-EDB9-4044-8997-A6F799A66B5C}" type="datetime1">
              <a:rPr lang="en-US" smtClean="0"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270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4A693-AF6E-4FED-BBE0-FEF9C7EBC4EC}" type="datetime1">
              <a:rPr lang="en-US" smtClean="0"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75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0D80FEE-2E7E-44AE-81FA-AB62B473BBA6}" type="datetime1">
              <a:rPr lang="en-US" smtClean="0"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20597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2A6C-62CF-4EA6-9A46-177D21621E5A}" type="datetime1">
              <a:rPr lang="en-US" smtClean="0"/>
              <a:t>9/9/2020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88790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040D9-3142-41A2-AF68-AE1E4EAFCE1F}" type="datetime1">
              <a:rPr lang="en-US" smtClean="0"/>
              <a:t>9/9/2020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02908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7511F-2473-49FC-B5F4-78A16AF2DBFC}" type="datetime1">
              <a:rPr lang="en-US" smtClean="0"/>
              <a:t>9/9/2020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690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EC39-059E-4F89-9987-6CAB02C08DC6}" type="datetime1">
              <a:rPr lang="en-US" smtClean="0"/>
              <a:t>9/9/2020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89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1FC632ED-BA34-46EA-8D1A-FA91763FFBA2}" type="datetime1">
              <a:rPr lang="en-US" smtClean="0"/>
              <a:t>9/9/2020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4824163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2621FA2-4BBB-400F-B798-4481C571F502}" type="datetime1">
              <a:rPr lang="en-US" smtClean="0"/>
              <a:t>9/9/2020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978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80E2C8C-E40F-431D-8DC1-AC1A59587C60}" type="datetime1">
              <a:rPr lang="en-US" smtClean="0"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93559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6.wmf"/><Relationship Id="rId9" Type="http://schemas.openxmlformats.org/officeDocument/2006/relationships/image" Target="../media/image3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13" Type="http://schemas.openxmlformats.org/officeDocument/2006/relationships/image" Target="../media/image6.wmf"/><Relationship Id="rId3" Type="http://schemas.openxmlformats.org/officeDocument/2006/relationships/oleObject" Target="../embeddings/oleObject38.bin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3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41.wmf"/><Relationship Id="rId5" Type="http://schemas.openxmlformats.org/officeDocument/2006/relationships/oleObject" Target="../embeddings/oleObject39.bin"/><Relationship Id="rId15" Type="http://schemas.openxmlformats.org/officeDocument/2006/relationships/image" Target="../media/image42.wmf"/><Relationship Id="rId10" Type="http://schemas.openxmlformats.org/officeDocument/2006/relationships/oleObject" Target="../embeddings/oleObject42.bin"/><Relationship Id="rId4" Type="http://schemas.openxmlformats.org/officeDocument/2006/relationships/image" Target="../media/image39.wmf"/><Relationship Id="rId9" Type="http://schemas.openxmlformats.org/officeDocument/2006/relationships/image" Target="../media/image1.wmf"/><Relationship Id="rId14" Type="http://schemas.openxmlformats.org/officeDocument/2006/relationships/oleObject" Target="../embeddings/oleObject4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oleObject" Target="../embeddings/oleObject48.bin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45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50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1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3" Type="http://schemas.openxmlformats.org/officeDocument/2006/relationships/oleObject" Target="../embeddings/oleObject34.bin"/><Relationship Id="rId7" Type="http://schemas.openxmlformats.org/officeDocument/2006/relationships/image" Target="../media/image54.emf"/><Relationship Id="rId12" Type="http://schemas.openxmlformats.org/officeDocument/2006/relationships/image" Target="../media/image5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52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54.bin"/></Relationships>
</file>

<file path=ppt/slides/_rels/slide1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1.bin"/><Relationship Id="rId18" Type="http://schemas.openxmlformats.org/officeDocument/2006/relationships/image" Target="../media/image62.wmf"/><Relationship Id="rId26" Type="http://schemas.openxmlformats.org/officeDocument/2006/relationships/image" Target="../media/image66.wmf"/><Relationship Id="rId39" Type="http://schemas.openxmlformats.org/officeDocument/2006/relationships/oleObject" Target="../embeddings/oleObject74.bin"/><Relationship Id="rId21" Type="http://schemas.openxmlformats.org/officeDocument/2006/relationships/oleObject" Target="../embeddings/oleObject65.bin"/><Relationship Id="rId34" Type="http://schemas.openxmlformats.org/officeDocument/2006/relationships/image" Target="../media/image70.wmf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59.wmf"/><Relationship Id="rId17" Type="http://schemas.openxmlformats.org/officeDocument/2006/relationships/oleObject" Target="../embeddings/oleObject63.bin"/><Relationship Id="rId25" Type="http://schemas.openxmlformats.org/officeDocument/2006/relationships/oleObject" Target="../embeddings/oleObject67.bin"/><Relationship Id="rId33" Type="http://schemas.openxmlformats.org/officeDocument/2006/relationships/oleObject" Target="../embeddings/oleObject71.bin"/><Relationship Id="rId38" Type="http://schemas.openxmlformats.org/officeDocument/2006/relationships/image" Target="../media/image72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1.wmf"/><Relationship Id="rId20" Type="http://schemas.openxmlformats.org/officeDocument/2006/relationships/image" Target="../media/image63.wmf"/><Relationship Id="rId29" Type="http://schemas.openxmlformats.org/officeDocument/2006/relationships/oleObject" Target="../embeddings/oleObject69.bin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60.bin"/><Relationship Id="rId24" Type="http://schemas.openxmlformats.org/officeDocument/2006/relationships/image" Target="../media/image65.wmf"/><Relationship Id="rId32" Type="http://schemas.openxmlformats.org/officeDocument/2006/relationships/image" Target="../media/image69.wmf"/><Relationship Id="rId37" Type="http://schemas.openxmlformats.org/officeDocument/2006/relationships/oleObject" Target="../embeddings/oleObject73.bin"/><Relationship Id="rId40" Type="http://schemas.openxmlformats.org/officeDocument/2006/relationships/image" Target="../media/image73.wmf"/><Relationship Id="rId5" Type="http://schemas.openxmlformats.org/officeDocument/2006/relationships/oleObject" Target="../embeddings/oleObject57.bin"/><Relationship Id="rId15" Type="http://schemas.openxmlformats.org/officeDocument/2006/relationships/oleObject" Target="../embeddings/oleObject62.bin"/><Relationship Id="rId23" Type="http://schemas.openxmlformats.org/officeDocument/2006/relationships/oleObject" Target="../embeddings/oleObject66.bin"/><Relationship Id="rId28" Type="http://schemas.openxmlformats.org/officeDocument/2006/relationships/image" Target="../media/image67.wmf"/><Relationship Id="rId36" Type="http://schemas.openxmlformats.org/officeDocument/2006/relationships/image" Target="../media/image71.wmf"/><Relationship Id="rId10" Type="http://schemas.openxmlformats.org/officeDocument/2006/relationships/image" Target="../media/image58.wmf"/><Relationship Id="rId19" Type="http://schemas.openxmlformats.org/officeDocument/2006/relationships/oleObject" Target="../embeddings/oleObject64.bin"/><Relationship Id="rId31" Type="http://schemas.openxmlformats.org/officeDocument/2006/relationships/oleObject" Target="../embeddings/oleObject70.bin"/><Relationship Id="rId4" Type="http://schemas.openxmlformats.org/officeDocument/2006/relationships/image" Target="../media/image55.wmf"/><Relationship Id="rId9" Type="http://schemas.openxmlformats.org/officeDocument/2006/relationships/oleObject" Target="../embeddings/oleObject59.bin"/><Relationship Id="rId14" Type="http://schemas.openxmlformats.org/officeDocument/2006/relationships/image" Target="../media/image60.wmf"/><Relationship Id="rId22" Type="http://schemas.openxmlformats.org/officeDocument/2006/relationships/image" Target="../media/image64.wmf"/><Relationship Id="rId27" Type="http://schemas.openxmlformats.org/officeDocument/2006/relationships/oleObject" Target="../embeddings/oleObject68.bin"/><Relationship Id="rId30" Type="http://schemas.openxmlformats.org/officeDocument/2006/relationships/image" Target="../media/image68.wmf"/><Relationship Id="rId35" Type="http://schemas.openxmlformats.org/officeDocument/2006/relationships/oleObject" Target="../embeddings/oleObject72.bin"/><Relationship Id="rId8" Type="http://schemas.openxmlformats.org/officeDocument/2006/relationships/image" Target="../media/image57.wmf"/><Relationship Id="rId3" Type="http://schemas.openxmlformats.org/officeDocument/2006/relationships/oleObject" Target="../embeddings/oleObject56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image" Target="../media/image2.emf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7.bin"/><Relationship Id="rId18" Type="http://schemas.openxmlformats.org/officeDocument/2006/relationships/oleObject" Target="../embeddings/oleObject10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8.wmf"/><Relationship Id="rId17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9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7.wmf"/><Relationship Id="rId19" Type="http://schemas.openxmlformats.org/officeDocument/2006/relationships/image" Target="../media/image11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15.emf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11" Type="http://schemas.openxmlformats.org/officeDocument/2006/relationships/image" Target="../media/image14.wmf"/><Relationship Id="rId5" Type="http://schemas.openxmlformats.org/officeDocument/2006/relationships/oleObject" Target="../embeddings/oleObject11.bin"/><Relationship Id="rId10" Type="http://schemas.openxmlformats.org/officeDocument/2006/relationships/oleObject" Target="../embeddings/oleObject13.bin"/><Relationship Id="rId4" Type="http://schemas.openxmlformats.org/officeDocument/2006/relationships/image" Target="../media/image16.emf"/><Relationship Id="rId9" Type="http://schemas.openxmlformats.org/officeDocument/2006/relationships/image" Target="../media/image1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emf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28.wmf"/><Relationship Id="rId26" Type="http://schemas.openxmlformats.org/officeDocument/2006/relationships/image" Target="../media/image32.wmf"/><Relationship Id="rId3" Type="http://schemas.openxmlformats.org/officeDocument/2006/relationships/oleObject" Target="../embeddings/oleObject15.bin"/><Relationship Id="rId21" Type="http://schemas.openxmlformats.org/officeDocument/2006/relationships/oleObject" Target="../embeddings/oleObject24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2.bin"/><Relationship Id="rId25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7.wmf"/><Relationship Id="rId20" Type="http://schemas.openxmlformats.org/officeDocument/2006/relationships/image" Target="../media/image29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19.bin"/><Relationship Id="rId24" Type="http://schemas.openxmlformats.org/officeDocument/2006/relationships/image" Target="../media/image31.wmf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23" Type="http://schemas.openxmlformats.org/officeDocument/2006/relationships/oleObject" Target="../embeddings/oleObject25.bin"/><Relationship Id="rId10" Type="http://schemas.openxmlformats.org/officeDocument/2006/relationships/image" Target="../media/image24.wmf"/><Relationship Id="rId19" Type="http://schemas.openxmlformats.org/officeDocument/2006/relationships/oleObject" Target="../embeddings/oleObject23.bin"/><Relationship Id="rId4" Type="http://schemas.openxmlformats.org/officeDocument/2006/relationships/image" Target="../media/image21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6.wmf"/><Relationship Id="rId22" Type="http://schemas.openxmlformats.org/officeDocument/2006/relationships/image" Target="../media/image30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3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5" Type="http://schemas.openxmlformats.org/officeDocument/2006/relationships/image" Target="../media/image36.wmf"/><Relationship Id="rId10" Type="http://schemas.openxmlformats.org/officeDocument/2006/relationships/image" Target="../media/image3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30.bin"/><Relationship Id="rId14" Type="http://schemas.openxmlformats.org/officeDocument/2006/relationships/oleObject" Target="../embeddings/oleObject3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879217" cy="2541431"/>
          </a:xfrm>
        </p:spPr>
        <p:txBody>
          <a:bodyPr>
            <a:normAutofit fontScale="90000"/>
          </a:bodyPr>
          <a:lstStyle/>
          <a:p>
            <a:r>
              <a:rPr lang="en-GB" sz="1300" dirty="0" smtClean="0"/>
              <a:t>Kuwait </a:t>
            </a:r>
            <a:r>
              <a:rPr lang="en-GB" sz="1300" dirty="0"/>
              <a:t>University		 </a:t>
            </a:r>
            <a:r>
              <a:rPr lang="en-GB" sz="1300" dirty="0" smtClean="0"/>
              <a:t>		spring 2020</a:t>
            </a:r>
            <a:br>
              <a:rPr lang="en-GB" sz="1300" dirty="0" smtClean="0"/>
            </a:br>
            <a:r>
              <a:rPr lang="en-GB" sz="1300" dirty="0" smtClean="0"/>
              <a:t>Department of Petroleum Engineering 		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/>
              <a:t/>
            </a:r>
            <a:br>
              <a:rPr lang="en-GB" sz="1600" dirty="0"/>
            </a:b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/>
              <a:t/>
            </a:r>
            <a:br>
              <a:rPr lang="en-GB" sz="1600" dirty="0"/>
            </a:br>
            <a:r>
              <a:rPr lang="en-GB" sz="2800" dirty="0" smtClean="0"/>
              <a:t>PE 437</a:t>
            </a:r>
            <a:br>
              <a:rPr lang="en-GB" sz="2800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>NUMERICAL METHODS IN PETROLEUM ENGINEERING</a:t>
            </a:r>
            <a:br>
              <a:rPr lang="en-GB" sz="2800" dirty="0" smtClean="0"/>
            </a:br>
            <a:r>
              <a:rPr lang="en-GB" sz="2800" dirty="0"/>
              <a:t/>
            </a:r>
            <a:br>
              <a:rPr lang="en-GB" sz="2800" dirty="0"/>
            </a:br>
            <a:r>
              <a:rPr lang="en-GB" sz="1800" dirty="0" smtClean="0"/>
              <a:t>Part 4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/>
              <a:t/>
            </a:r>
            <a:br>
              <a:rPr lang="en-GB" sz="2800" dirty="0"/>
            </a:br>
            <a:endParaRPr lang="en-GB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1600" dirty="0" smtClean="0"/>
              <a:t>Dr Yousef s. khalaf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9666667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10</a:t>
            </a:fld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7583927"/>
              </p:ext>
            </p:extLst>
          </p:nvPr>
        </p:nvGraphicFramePr>
        <p:xfrm>
          <a:off x="1496783" y="2233789"/>
          <a:ext cx="870856" cy="391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5" name="Equation" r:id="rId3" imgW="190417" imgH="152334" progId="Equation.3">
                  <p:embed/>
                </p:oleObj>
              </mc:Choice>
              <mc:Fallback>
                <p:oleObj name="Equation" r:id="rId3" imgW="190417" imgH="152334" progId="Equation.3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6783" y="2233789"/>
                        <a:ext cx="870856" cy="3918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188910"/>
              </p:ext>
            </p:extLst>
          </p:nvPr>
        </p:nvGraphicFramePr>
        <p:xfrm>
          <a:off x="2465610" y="2148255"/>
          <a:ext cx="5295904" cy="5629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6" name="Equation" r:id="rId5" imgW="1524000" imgH="241300" progId="Equation.3">
                  <p:embed/>
                </p:oleObj>
              </mc:Choice>
              <mc:Fallback>
                <p:oleObj name="Equation" r:id="rId5" imgW="1524000" imgH="2413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5610" y="2148255"/>
                        <a:ext cx="5295904" cy="56295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1681063" y="2916775"/>
            <a:ext cx="5686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The above equation is Bi-diagonal system with 2 unknowns</a:t>
            </a:r>
          </a:p>
        </p:txBody>
      </p:sp>
      <p:sp>
        <p:nvSpPr>
          <p:cNvPr id="8" name="Rectangle 7"/>
          <p:cNvSpPr/>
          <p:nvPr/>
        </p:nvSpPr>
        <p:spPr>
          <a:xfrm>
            <a:off x="1681063" y="3375716"/>
            <a:ext cx="5022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Stability conditions for BDI: </a:t>
            </a:r>
            <a:r>
              <a:rPr lang="en-GB" b="1" dirty="0"/>
              <a:t>Unconditional stable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9502872"/>
              </p:ext>
            </p:extLst>
          </p:nvPr>
        </p:nvGraphicFramePr>
        <p:xfrm>
          <a:off x="1496783" y="1091862"/>
          <a:ext cx="870856" cy="391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7" name="Equation" r:id="rId7" imgW="190417" imgH="152334" progId="Equation.3">
                  <p:embed/>
                </p:oleObj>
              </mc:Choice>
              <mc:Fallback>
                <p:oleObj name="Equation" r:id="rId7" imgW="190417" imgH="152334" progId="Equation.3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6783" y="1091862"/>
                        <a:ext cx="870856" cy="3918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7921181"/>
              </p:ext>
            </p:extLst>
          </p:nvPr>
        </p:nvGraphicFramePr>
        <p:xfrm>
          <a:off x="2171695" y="1051860"/>
          <a:ext cx="5393875" cy="5630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8" name="Equation" r:id="rId8" imgW="1866900" imgH="241300" progId="Equation.3">
                  <p:embed/>
                </p:oleObj>
              </mc:Choice>
              <mc:Fallback>
                <p:oleObj name="Equation" r:id="rId8" imgW="1866900" imgH="241300" progId="Equation.3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695" y="1051860"/>
                        <a:ext cx="5393875" cy="56300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7761514" y="1103139"/>
            <a:ext cx="29772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, multiply by (–) and rearrange</a:t>
            </a:r>
          </a:p>
        </p:txBody>
      </p:sp>
    </p:spTree>
    <p:extLst>
      <p:ext uri="{BB962C8B-B14F-4D97-AF65-F5344CB8AC3E}">
        <p14:creationId xmlns:p14="http://schemas.microsoft.com/office/powerpoint/2010/main" val="3149917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11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08978" y="370505"/>
            <a:ext cx="40218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dirty="0"/>
              <a:t>3- Central Difference Implicit (CDI)</a:t>
            </a:r>
            <a:endParaRPr lang="en-GB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3141442"/>
              </p:ext>
            </p:extLst>
          </p:nvPr>
        </p:nvGraphicFramePr>
        <p:xfrm>
          <a:off x="2832195" y="1131427"/>
          <a:ext cx="5593352" cy="675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9169">
                  <a:extLst>
                    <a:ext uri="{9D8B030D-6E8A-4147-A177-3AD203B41FA5}">
                      <a16:colId xmlns:a16="http://schemas.microsoft.com/office/drawing/2014/main" val="4131104410"/>
                    </a:ext>
                  </a:extLst>
                </a:gridCol>
                <a:gridCol w="699169">
                  <a:extLst>
                    <a:ext uri="{9D8B030D-6E8A-4147-A177-3AD203B41FA5}">
                      <a16:colId xmlns:a16="http://schemas.microsoft.com/office/drawing/2014/main" val="1337597323"/>
                    </a:ext>
                  </a:extLst>
                </a:gridCol>
                <a:gridCol w="699169">
                  <a:extLst>
                    <a:ext uri="{9D8B030D-6E8A-4147-A177-3AD203B41FA5}">
                      <a16:colId xmlns:a16="http://schemas.microsoft.com/office/drawing/2014/main" val="2421408148"/>
                    </a:ext>
                  </a:extLst>
                </a:gridCol>
                <a:gridCol w="699169">
                  <a:extLst>
                    <a:ext uri="{9D8B030D-6E8A-4147-A177-3AD203B41FA5}">
                      <a16:colId xmlns:a16="http://schemas.microsoft.com/office/drawing/2014/main" val="256682088"/>
                    </a:ext>
                  </a:extLst>
                </a:gridCol>
                <a:gridCol w="699169">
                  <a:extLst>
                    <a:ext uri="{9D8B030D-6E8A-4147-A177-3AD203B41FA5}">
                      <a16:colId xmlns:a16="http://schemas.microsoft.com/office/drawing/2014/main" val="977717723"/>
                    </a:ext>
                  </a:extLst>
                </a:gridCol>
                <a:gridCol w="699169">
                  <a:extLst>
                    <a:ext uri="{9D8B030D-6E8A-4147-A177-3AD203B41FA5}">
                      <a16:colId xmlns:a16="http://schemas.microsoft.com/office/drawing/2014/main" val="1467177891"/>
                    </a:ext>
                  </a:extLst>
                </a:gridCol>
                <a:gridCol w="699169">
                  <a:extLst>
                    <a:ext uri="{9D8B030D-6E8A-4147-A177-3AD203B41FA5}">
                      <a16:colId xmlns:a16="http://schemas.microsoft.com/office/drawing/2014/main" val="3366884381"/>
                    </a:ext>
                  </a:extLst>
                </a:gridCol>
                <a:gridCol w="699169">
                  <a:extLst>
                    <a:ext uri="{9D8B030D-6E8A-4147-A177-3AD203B41FA5}">
                      <a16:colId xmlns:a16="http://schemas.microsoft.com/office/drawing/2014/main" val="218915369"/>
                    </a:ext>
                  </a:extLst>
                </a:gridCol>
              </a:tblGrid>
              <a:tr h="675602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i-1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i+1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imax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1669409"/>
                  </a:ext>
                </a:extLst>
              </a:tr>
            </a:tbl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6500660"/>
              </p:ext>
            </p:extLst>
          </p:nvPr>
        </p:nvGraphicFramePr>
        <p:xfrm>
          <a:off x="6127901" y="739837"/>
          <a:ext cx="370757" cy="31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9" name="Equation" r:id="rId3" imgW="241200" imgH="203040" progId="Equation.3">
                  <p:embed/>
                </p:oleObj>
              </mc:Choice>
              <mc:Fallback>
                <p:oleObj name="Equation" r:id="rId3" imgW="24120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27901" y="739837"/>
                        <a:ext cx="370757" cy="31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3164545"/>
              </p:ext>
            </p:extLst>
          </p:nvPr>
        </p:nvGraphicFramePr>
        <p:xfrm>
          <a:off x="5395622" y="739266"/>
          <a:ext cx="371435" cy="3134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0" name="Equation" r:id="rId5" imgW="241200" imgH="203040" progId="Equation.3">
                  <p:embed/>
                </p:oleObj>
              </mc:Choice>
              <mc:Fallback>
                <p:oleObj name="Equation" r:id="rId5" imgW="241200" imgH="203040" progId="Equation.3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95622" y="739266"/>
                        <a:ext cx="371435" cy="3134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Arrow Connector 10"/>
          <p:cNvCxnSpPr/>
          <p:nvPr/>
        </p:nvCxnSpPr>
        <p:spPr>
          <a:xfrm>
            <a:off x="5994271" y="1052738"/>
            <a:ext cx="697116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297155" y="1052738"/>
            <a:ext cx="697116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2849351" y="1885717"/>
            <a:ext cx="2027972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6437969"/>
              </p:ext>
            </p:extLst>
          </p:nvPr>
        </p:nvGraphicFramePr>
        <p:xfrm>
          <a:off x="5767057" y="1885717"/>
          <a:ext cx="506993" cy="3129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1" name="Equation" r:id="rId6" imgW="304536" imgH="203024" progId="Equation.3">
                  <p:embed/>
                </p:oleObj>
              </mc:Choice>
              <mc:Fallback>
                <p:oleObj name="Equation" r:id="rId6" imgW="304536" imgH="203024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7057" y="1885717"/>
                        <a:ext cx="506993" cy="31290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Arrow Connector 16"/>
          <p:cNvCxnSpPr/>
          <p:nvPr/>
        </p:nvCxnSpPr>
        <p:spPr>
          <a:xfrm>
            <a:off x="5297155" y="1885717"/>
            <a:ext cx="1394232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1620050"/>
              </p:ext>
            </p:extLst>
          </p:nvPr>
        </p:nvGraphicFramePr>
        <p:xfrm>
          <a:off x="2449300" y="2594292"/>
          <a:ext cx="1752585" cy="6278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2" name="Equation" r:id="rId8" imgW="799753" imgH="393529" progId="Equation.3">
                  <p:embed/>
                </p:oleObj>
              </mc:Choice>
              <mc:Fallback>
                <p:oleObj name="Equation" r:id="rId8" imgW="799753" imgH="39352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9300" y="2594292"/>
                        <a:ext cx="1752585" cy="6278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8217732" y="269140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5-1</a:t>
            </a:r>
          </a:p>
        </p:txBody>
      </p:sp>
      <p:sp>
        <p:nvSpPr>
          <p:cNvPr id="9" name="Rectangle 8"/>
          <p:cNvSpPr/>
          <p:nvPr/>
        </p:nvSpPr>
        <p:spPr>
          <a:xfrm>
            <a:off x="1817333" y="3420250"/>
            <a:ext cx="54657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Applying CDI to the above equation yields the following: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7738811"/>
              </p:ext>
            </p:extLst>
          </p:nvPr>
        </p:nvGraphicFramePr>
        <p:xfrm>
          <a:off x="1876482" y="4009434"/>
          <a:ext cx="5406643" cy="6395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3" name="Equation" r:id="rId10" imgW="1727200" imgH="457200" progId="Equation.3">
                  <p:embed/>
                </p:oleObj>
              </mc:Choice>
              <mc:Fallback>
                <p:oleObj name="Equation" r:id="rId10" imgW="1727200" imgH="4572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6482" y="4009434"/>
                        <a:ext cx="5406643" cy="6395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8217732" y="4009434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5-2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817333" y="4860466"/>
            <a:ext cx="25547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multiply by and rearrange</a:t>
            </a: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695184"/>
              </p:ext>
            </p:extLst>
          </p:nvPr>
        </p:nvGraphicFramePr>
        <p:xfrm>
          <a:off x="1876482" y="5410852"/>
          <a:ext cx="870856" cy="391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4" name="Equation" r:id="rId12" imgW="190417" imgH="152334" progId="Equation.3">
                  <p:embed/>
                </p:oleObj>
              </mc:Choice>
              <mc:Fallback>
                <p:oleObj name="Equation" r:id="rId12" imgW="190417" imgH="152334" progId="Equation.3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6482" y="5410852"/>
                        <a:ext cx="870856" cy="3918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9646604"/>
              </p:ext>
            </p:extLst>
          </p:nvPr>
        </p:nvGraphicFramePr>
        <p:xfrm>
          <a:off x="2568462" y="5309129"/>
          <a:ext cx="4942681" cy="6562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5" name="Equation" r:id="rId14" imgW="2235200" imgH="482600" progId="Equation.3">
                  <p:embed/>
                </p:oleObj>
              </mc:Choice>
              <mc:Fallback>
                <p:oleObj name="Equation" r:id="rId14" imgW="2235200" imgH="4826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8462" y="5309129"/>
                        <a:ext cx="4942681" cy="6562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8203123" y="5452584"/>
            <a:ext cx="492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5-3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3428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6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12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11247" y="410843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	let</a:t>
            </a:r>
            <a:endParaRPr lang="en-GB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3881211"/>
              </p:ext>
            </p:extLst>
          </p:nvPr>
        </p:nvGraphicFramePr>
        <p:xfrm>
          <a:off x="2133600" y="283029"/>
          <a:ext cx="1905000" cy="7619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3" name="Equation" r:id="rId3" imgW="583947" imgH="431613" progId="Equation.3">
                  <p:embed/>
                </p:oleObj>
              </mc:Choice>
              <mc:Fallback>
                <p:oleObj name="Equation" r:id="rId3" imgW="583947" imgH="431613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83029"/>
                        <a:ext cx="1905000" cy="7619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1488396"/>
              </p:ext>
            </p:extLst>
          </p:nvPr>
        </p:nvGraphicFramePr>
        <p:xfrm>
          <a:off x="1352982" y="1475339"/>
          <a:ext cx="870856" cy="391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4" name="Equation" r:id="rId5" imgW="190417" imgH="152334" progId="Equation.3">
                  <p:embed/>
                </p:oleObj>
              </mc:Choice>
              <mc:Fallback>
                <p:oleObj name="Equation" r:id="rId5" imgW="190417" imgH="152334" progId="Equation.3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2982" y="1475339"/>
                        <a:ext cx="870856" cy="3918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7302388"/>
              </p:ext>
            </p:extLst>
          </p:nvPr>
        </p:nvGraphicFramePr>
        <p:xfrm>
          <a:off x="2177141" y="1383137"/>
          <a:ext cx="4267201" cy="6559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5" name="Equation" r:id="rId7" imgW="1777229" imgH="393529" progId="Equation.3">
                  <p:embed/>
                </p:oleObj>
              </mc:Choice>
              <mc:Fallback>
                <p:oleObj name="Equation" r:id="rId7" imgW="1777229" imgH="39352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7141" y="1383137"/>
                        <a:ext cx="4267201" cy="6559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7022279" y="1497893"/>
            <a:ext cx="492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5-4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2177141" y="2205073"/>
            <a:ext cx="29033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multiply by (–) and rearrange</a:t>
            </a:r>
            <a:endParaRPr lang="en-GB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3020061"/>
              </p:ext>
            </p:extLst>
          </p:nvPr>
        </p:nvGraphicFramePr>
        <p:xfrm>
          <a:off x="1374753" y="2908252"/>
          <a:ext cx="870856" cy="391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6" name="Equation" r:id="rId9" imgW="190440" imgH="152280" progId="Equation.3">
                  <p:embed/>
                </p:oleObj>
              </mc:Choice>
              <mc:Fallback>
                <p:oleObj name="Equation" r:id="rId9" imgW="190440" imgH="152280" progId="Equation.3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4753" y="2908252"/>
                        <a:ext cx="870856" cy="3918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7651413"/>
              </p:ext>
            </p:extLst>
          </p:nvPr>
        </p:nvGraphicFramePr>
        <p:xfrm>
          <a:off x="2303463" y="2819400"/>
          <a:ext cx="4083050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7" name="Equation" r:id="rId11" imgW="1803240" imgH="393480" progId="Equation.3">
                  <p:embed/>
                </p:oleObj>
              </mc:Choice>
              <mc:Fallback>
                <p:oleObj name="Equation" r:id="rId11" imgW="180324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3463" y="2819400"/>
                        <a:ext cx="4083050" cy="6429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7089196" y="2956187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5-5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213559" y="3774384"/>
            <a:ext cx="44703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/>
              <a:t>The general form of eq. 5-5 is as follows: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7205449"/>
              </p:ext>
            </p:extLst>
          </p:nvPr>
        </p:nvGraphicFramePr>
        <p:xfrm>
          <a:off x="2317750" y="4352925"/>
          <a:ext cx="4292600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8" name="Equation" r:id="rId13" imgW="1866600" imgH="393480" progId="Equation.3">
                  <p:embed/>
                </p:oleObj>
              </mc:Choice>
              <mc:Fallback>
                <p:oleObj name="Equation" r:id="rId13" imgW="186660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0" y="4352925"/>
                        <a:ext cx="4292600" cy="6715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7108612" y="4503642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5-6</a:t>
            </a:r>
          </a:p>
        </p:txBody>
      </p:sp>
    </p:spTree>
    <p:extLst>
      <p:ext uri="{BB962C8B-B14F-4D97-AF65-F5344CB8AC3E}">
        <p14:creationId xmlns:p14="http://schemas.microsoft.com/office/powerpoint/2010/main" val="4283501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  <p:bldP spid="15" grpId="0"/>
      <p:bldP spid="17" grpId="0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13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73204" y="283420"/>
            <a:ext cx="58315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Applying boundary conditions to eq. 5-6 yields the following:</a:t>
            </a:r>
          </a:p>
        </p:txBody>
      </p:sp>
      <p:sp>
        <p:nvSpPr>
          <p:cNvPr id="5" name="Rectangle 4"/>
          <p:cNvSpPr/>
          <p:nvPr/>
        </p:nvSpPr>
        <p:spPr>
          <a:xfrm>
            <a:off x="1373204" y="893020"/>
            <a:ext cx="16718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/>
              <a:t>For node </a:t>
            </a:r>
            <a:r>
              <a:rPr lang="en-GB" b="1" dirty="0" err="1"/>
              <a:t>i</a:t>
            </a:r>
            <a:r>
              <a:rPr lang="en-GB" b="1" dirty="0"/>
              <a:t>= 1: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0517493"/>
              </p:ext>
            </p:extLst>
          </p:nvPr>
        </p:nvGraphicFramePr>
        <p:xfrm>
          <a:off x="2894211" y="1262351"/>
          <a:ext cx="4310525" cy="675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3" name="Equation" r:id="rId3" imgW="1943100" imgH="406400" progId="Equation.3">
                  <p:embed/>
                </p:oleObj>
              </mc:Choice>
              <mc:Fallback>
                <p:oleObj name="Equation" r:id="rId3" imgW="1943100" imgH="4064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4211" y="1262351"/>
                        <a:ext cx="4310525" cy="6753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1373204" y="2199306"/>
            <a:ext cx="9044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Where,</a:t>
            </a:r>
          </a:p>
        </p:txBody>
      </p:sp>
      <p:sp>
        <p:nvSpPr>
          <p:cNvPr id="9" name="Rectangle 8"/>
          <p:cNvSpPr/>
          <p:nvPr/>
        </p:nvSpPr>
        <p:spPr>
          <a:xfrm>
            <a:off x="2209106" y="2689944"/>
            <a:ext cx="69233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C0 = C*, which is the concentration of the injected fluid at the well.</a:t>
            </a:r>
          </a:p>
        </p:txBody>
      </p:sp>
      <p:sp>
        <p:nvSpPr>
          <p:cNvPr id="10" name="Rectangle 9"/>
          <p:cNvSpPr/>
          <p:nvPr/>
        </p:nvSpPr>
        <p:spPr>
          <a:xfrm>
            <a:off x="8119761" y="1415337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5-7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8108146"/>
              </p:ext>
            </p:extLst>
          </p:nvPr>
        </p:nvGraphicFramePr>
        <p:xfrm>
          <a:off x="1406763" y="3365640"/>
          <a:ext cx="870856" cy="391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4" name="Equation" r:id="rId5" imgW="190417" imgH="152334" progId="Equation.3">
                  <p:embed/>
                </p:oleObj>
              </mc:Choice>
              <mc:Fallback>
                <p:oleObj name="Equation" r:id="rId5" imgW="190417" imgH="152334" progId="Equation.3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6763" y="3365640"/>
                        <a:ext cx="870856" cy="3918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0765801"/>
              </p:ext>
            </p:extLst>
          </p:nvPr>
        </p:nvGraphicFramePr>
        <p:xfrm>
          <a:off x="2277619" y="3299544"/>
          <a:ext cx="4927117" cy="6650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5" name="Equation" r:id="rId7" imgW="1764534" imgH="406224" progId="Equation.3">
                  <p:embed/>
                </p:oleObj>
              </mc:Choice>
              <mc:Fallback>
                <p:oleObj name="Equation" r:id="rId7" imgW="1764534" imgH="406224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7619" y="3299544"/>
                        <a:ext cx="4927117" cy="6650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8118158" y="3442232"/>
            <a:ext cx="492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5-8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1406763" y="4204819"/>
            <a:ext cx="2077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/>
              <a:t>For node </a:t>
            </a:r>
            <a:r>
              <a:rPr lang="en-GB" b="1" dirty="0" err="1"/>
              <a:t>i</a:t>
            </a:r>
            <a:r>
              <a:rPr lang="en-GB" b="1" dirty="0"/>
              <a:t>= </a:t>
            </a:r>
            <a:r>
              <a:rPr lang="en-GB" b="1" dirty="0" err="1"/>
              <a:t>imax</a:t>
            </a:r>
            <a:r>
              <a:rPr lang="en-GB" b="1" dirty="0"/>
              <a:t>: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70423" y="4652112"/>
            <a:ext cx="14237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From eq. 5-2:</a:t>
            </a: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4873686"/>
              </p:ext>
            </p:extLst>
          </p:nvPr>
        </p:nvGraphicFramePr>
        <p:xfrm>
          <a:off x="2978150" y="5130800"/>
          <a:ext cx="3857625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6" name="Equation" r:id="rId9" imgW="2019240" imgH="457200" progId="Equation.3">
                  <p:embed/>
                </p:oleObj>
              </mc:Choice>
              <mc:Fallback>
                <p:oleObj name="Equation" r:id="rId9" imgW="201924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8150" y="5130800"/>
                        <a:ext cx="3857625" cy="6794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8161701" y="5254059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5-9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77619" y="5919364"/>
            <a:ext cx="26188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 multiply by and rearrange</a:t>
            </a:r>
          </a:p>
        </p:txBody>
      </p:sp>
    </p:spTree>
    <p:extLst>
      <p:ext uri="{BB962C8B-B14F-4D97-AF65-F5344CB8AC3E}">
        <p14:creationId xmlns:p14="http://schemas.microsoft.com/office/powerpoint/2010/main" val="187059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  <p:bldP spid="10" grpId="0"/>
      <p:bldP spid="14" grpId="0"/>
      <p:bldP spid="15" grpId="0"/>
      <p:bldP spid="19" grpId="0"/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14</a:t>
            </a:fld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311542"/>
              </p:ext>
            </p:extLst>
          </p:nvPr>
        </p:nvGraphicFramePr>
        <p:xfrm>
          <a:off x="1254363" y="600668"/>
          <a:ext cx="870856" cy="391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5" name="Equation" r:id="rId3" imgW="190417" imgH="152334" progId="Equation.3">
                  <p:embed/>
                </p:oleObj>
              </mc:Choice>
              <mc:Fallback>
                <p:oleObj name="Equation" r:id="rId3" imgW="190417" imgH="152334" progId="Equation.3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363" y="600668"/>
                        <a:ext cx="870856" cy="3918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9931767"/>
              </p:ext>
            </p:extLst>
          </p:nvPr>
        </p:nvGraphicFramePr>
        <p:xfrm>
          <a:off x="2125218" y="391886"/>
          <a:ext cx="4950495" cy="100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6" name="Equation" r:id="rId5" imgW="2501900" imgH="482600" progId="Equation.3">
                  <p:embed/>
                </p:oleObj>
              </mc:Choice>
              <mc:Fallback>
                <p:oleObj name="Equation" r:id="rId5" imgW="2501900" imgH="482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5218" y="391886"/>
                        <a:ext cx="4950495" cy="10035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9123900" y="709001"/>
            <a:ext cx="6062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5-10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00290" y="1558806"/>
            <a:ext cx="7356238" cy="705618"/>
          </a:xfrm>
          <a:prstGeom prst="rect">
            <a:avLst/>
          </a:prstGeom>
        </p:spPr>
      </p:pic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4425591"/>
              </p:ext>
            </p:extLst>
          </p:nvPr>
        </p:nvGraphicFramePr>
        <p:xfrm>
          <a:off x="1254363" y="2536301"/>
          <a:ext cx="870856" cy="391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7" name="Equation" r:id="rId8" imgW="190417" imgH="152334" progId="Equation.3">
                  <p:embed/>
                </p:oleObj>
              </mc:Choice>
              <mc:Fallback>
                <p:oleObj name="Equation" r:id="rId8" imgW="190417" imgH="152334" progId="Equation.3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363" y="2536301"/>
                        <a:ext cx="870856" cy="3918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7550252"/>
              </p:ext>
            </p:extLst>
          </p:nvPr>
        </p:nvGraphicFramePr>
        <p:xfrm>
          <a:off x="2125218" y="2536301"/>
          <a:ext cx="6028181" cy="5552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8" name="Equation" r:id="rId9" imgW="2387600" imgH="241300" progId="Equation.3">
                  <p:embed/>
                </p:oleObj>
              </mc:Choice>
              <mc:Fallback>
                <p:oleObj name="Equation" r:id="rId9" imgW="2387600" imgH="241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5218" y="2536301"/>
                        <a:ext cx="6028181" cy="5552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9123900" y="2558855"/>
            <a:ext cx="6062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5-11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254363" y="3537160"/>
            <a:ext cx="27447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For node </a:t>
            </a:r>
            <a:r>
              <a:rPr lang="en-GB" dirty="0" err="1"/>
              <a:t>i</a:t>
            </a:r>
            <a:r>
              <a:rPr lang="en-GB" dirty="0"/>
              <a:t>= 2, 3,…, Imax-1: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8922228"/>
              </p:ext>
            </p:extLst>
          </p:nvPr>
        </p:nvGraphicFramePr>
        <p:xfrm>
          <a:off x="2125218" y="4379301"/>
          <a:ext cx="5712496" cy="9329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9" name="Equation" r:id="rId11" imgW="1930400" imgH="406400" progId="Equation.3">
                  <p:embed/>
                </p:oleObj>
              </mc:Choice>
              <mc:Fallback>
                <p:oleObj name="Equation" r:id="rId11" imgW="1930400" imgH="406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5218" y="4379301"/>
                        <a:ext cx="5712496" cy="9329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9123900" y="4661099"/>
            <a:ext cx="6062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5-12</a:t>
            </a:r>
          </a:p>
        </p:txBody>
      </p:sp>
    </p:spTree>
    <p:extLst>
      <p:ext uri="{BB962C8B-B14F-4D97-AF65-F5344CB8AC3E}">
        <p14:creationId xmlns:p14="http://schemas.microsoft.com/office/powerpoint/2010/main" val="2354999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15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20746" y="528652"/>
            <a:ext cx="77941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Rearranging the set of equations in a matrix form yields the following: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280241"/>
              </p:ext>
            </p:extLst>
          </p:nvPr>
        </p:nvGraphicFramePr>
        <p:xfrm>
          <a:off x="1524406" y="1561277"/>
          <a:ext cx="5767056" cy="43456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0882">
                  <a:extLst>
                    <a:ext uri="{9D8B030D-6E8A-4147-A177-3AD203B41FA5}">
                      <a16:colId xmlns:a16="http://schemas.microsoft.com/office/drawing/2014/main" val="556652974"/>
                    </a:ext>
                  </a:extLst>
                </a:gridCol>
                <a:gridCol w="720882">
                  <a:extLst>
                    <a:ext uri="{9D8B030D-6E8A-4147-A177-3AD203B41FA5}">
                      <a16:colId xmlns:a16="http://schemas.microsoft.com/office/drawing/2014/main" val="4226325730"/>
                    </a:ext>
                  </a:extLst>
                </a:gridCol>
                <a:gridCol w="720882">
                  <a:extLst>
                    <a:ext uri="{9D8B030D-6E8A-4147-A177-3AD203B41FA5}">
                      <a16:colId xmlns:a16="http://schemas.microsoft.com/office/drawing/2014/main" val="769225672"/>
                    </a:ext>
                  </a:extLst>
                </a:gridCol>
                <a:gridCol w="720882">
                  <a:extLst>
                    <a:ext uri="{9D8B030D-6E8A-4147-A177-3AD203B41FA5}">
                      <a16:colId xmlns:a16="http://schemas.microsoft.com/office/drawing/2014/main" val="2090563992"/>
                    </a:ext>
                  </a:extLst>
                </a:gridCol>
                <a:gridCol w="720882">
                  <a:extLst>
                    <a:ext uri="{9D8B030D-6E8A-4147-A177-3AD203B41FA5}">
                      <a16:colId xmlns:a16="http://schemas.microsoft.com/office/drawing/2014/main" val="3683495961"/>
                    </a:ext>
                  </a:extLst>
                </a:gridCol>
                <a:gridCol w="720882">
                  <a:extLst>
                    <a:ext uri="{9D8B030D-6E8A-4147-A177-3AD203B41FA5}">
                      <a16:colId xmlns:a16="http://schemas.microsoft.com/office/drawing/2014/main" val="592745814"/>
                    </a:ext>
                  </a:extLst>
                </a:gridCol>
                <a:gridCol w="720882">
                  <a:extLst>
                    <a:ext uri="{9D8B030D-6E8A-4147-A177-3AD203B41FA5}">
                      <a16:colId xmlns:a16="http://schemas.microsoft.com/office/drawing/2014/main" val="3647132043"/>
                    </a:ext>
                  </a:extLst>
                </a:gridCol>
                <a:gridCol w="720882">
                  <a:extLst>
                    <a:ext uri="{9D8B030D-6E8A-4147-A177-3AD203B41FA5}">
                      <a16:colId xmlns:a16="http://schemas.microsoft.com/office/drawing/2014/main" val="1750911919"/>
                    </a:ext>
                  </a:extLst>
                </a:gridCol>
              </a:tblGrid>
              <a:tr h="5432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957270"/>
                  </a:ext>
                </a:extLst>
              </a:tr>
              <a:tr h="54320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693683"/>
                  </a:ext>
                </a:extLst>
              </a:tr>
              <a:tr h="5432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3179224"/>
                  </a:ext>
                </a:extLst>
              </a:tr>
              <a:tr h="5432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5452860"/>
                  </a:ext>
                </a:extLst>
              </a:tr>
              <a:tr h="5432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9978535"/>
                  </a:ext>
                </a:extLst>
              </a:tr>
              <a:tr h="5432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6243169"/>
                  </a:ext>
                </a:extLst>
              </a:tr>
              <a:tr h="5432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6871092"/>
                  </a:ext>
                </a:extLst>
              </a:tr>
              <a:tr h="5432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12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720055"/>
                  </a:ext>
                </a:extLst>
              </a:tr>
            </a:tbl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7948436"/>
              </p:ext>
            </p:extLst>
          </p:nvPr>
        </p:nvGraphicFramePr>
        <p:xfrm>
          <a:off x="2447781" y="1566077"/>
          <a:ext cx="393177" cy="5421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8" name="Equation" r:id="rId3" imgW="203024" imgH="406048" progId="Equation.3">
                  <p:embed/>
                </p:oleObj>
              </mc:Choice>
              <mc:Fallback>
                <p:oleObj name="Equation" r:id="rId3" imgW="203024" imgH="406048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7781" y="1566077"/>
                        <a:ext cx="393177" cy="5421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1069409"/>
              </p:ext>
            </p:extLst>
          </p:nvPr>
        </p:nvGraphicFramePr>
        <p:xfrm>
          <a:off x="3112116" y="2116335"/>
          <a:ext cx="449344" cy="4949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9" name="Equation" r:id="rId5" imgW="228501" imgH="406224" progId="Equation.3">
                  <p:embed/>
                </p:oleObj>
              </mc:Choice>
              <mc:Fallback>
                <p:oleObj name="Equation" r:id="rId5" imgW="228501" imgH="406224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2116" y="2116335"/>
                        <a:ext cx="449344" cy="4949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8877619"/>
              </p:ext>
            </p:extLst>
          </p:nvPr>
        </p:nvGraphicFramePr>
        <p:xfrm>
          <a:off x="1740613" y="2116335"/>
          <a:ext cx="449344" cy="4949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0" name="Equation" r:id="rId7" imgW="228501" imgH="406224" progId="Equation.3">
                  <p:embed/>
                </p:oleObj>
              </mc:Choice>
              <mc:Fallback>
                <p:oleObj name="Equation" r:id="rId7" imgW="228501" imgH="406224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0613" y="2116335"/>
                        <a:ext cx="449344" cy="4949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4719148"/>
              </p:ext>
            </p:extLst>
          </p:nvPr>
        </p:nvGraphicFramePr>
        <p:xfrm>
          <a:off x="2429058" y="2660698"/>
          <a:ext cx="430622" cy="5052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1" name="Equation" r:id="rId9" imgW="215713" imgH="406048" progId="Equation.3">
                  <p:embed/>
                </p:oleObj>
              </mc:Choice>
              <mc:Fallback>
                <p:oleObj name="Equation" r:id="rId9" imgW="215713" imgH="406048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9058" y="2660698"/>
                        <a:ext cx="430622" cy="50524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6095835"/>
              </p:ext>
            </p:extLst>
          </p:nvPr>
        </p:nvGraphicFramePr>
        <p:xfrm>
          <a:off x="3823289" y="2684209"/>
          <a:ext cx="430622" cy="5160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2" name="Equation" r:id="rId11" imgW="215713" imgH="406048" progId="Equation.3">
                  <p:embed/>
                </p:oleObj>
              </mc:Choice>
              <mc:Fallback>
                <p:oleObj name="Equation" r:id="rId11" imgW="215713" imgH="406048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3289" y="2684209"/>
                        <a:ext cx="430622" cy="5160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0709616"/>
              </p:ext>
            </p:extLst>
          </p:nvPr>
        </p:nvGraphicFramePr>
        <p:xfrm>
          <a:off x="6698461" y="4850983"/>
          <a:ext cx="467033" cy="4871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3" name="Equation" r:id="rId13" imgW="469696" imgH="406224" progId="Equation.3">
                  <p:embed/>
                </p:oleObj>
              </mc:Choice>
              <mc:Fallback>
                <p:oleObj name="Equation" r:id="rId13" imgW="469696" imgH="406224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8461" y="4850983"/>
                        <a:ext cx="467033" cy="4871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7909498"/>
              </p:ext>
            </p:extLst>
          </p:nvPr>
        </p:nvGraphicFramePr>
        <p:xfrm>
          <a:off x="5317832" y="4862765"/>
          <a:ext cx="477140" cy="4635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4" name="Equation" r:id="rId15" imgW="469696" imgH="406224" progId="Equation.3">
                  <p:embed/>
                </p:oleObj>
              </mc:Choice>
              <mc:Fallback>
                <p:oleObj name="Equation" r:id="rId15" imgW="469696" imgH="406224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7832" y="4862765"/>
                        <a:ext cx="477140" cy="46354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2564233"/>
              </p:ext>
            </p:extLst>
          </p:nvPr>
        </p:nvGraphicFramePr>
        <p:xfrm>
          <a:off x="5918695" y="5481988"/>
          <a:ext cx="487006" cy="2728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5" name="Equation" r:id="rId17" imgW="444307" imgH="228501" progId="Equation.3">
                  <p:embed/>
                </p:oleObj>
              </mc:Choice>
              <mc:Fallback>
                <p:oleObj name="Equation" r:id="rId17" imgW="444307" imgH="228501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695" y="5481988"/>
                        <a:ext cx="487006" cy="2728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2280159"/>
              </p:ext>
            </p:extLst>
          </p:nvPr>
        </p:nvGraphicFramePr>
        <p:xfrm>
          <a:off x="6626219" y="5490200"/>
          <a:ext cx="611515" cy="2646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6" name="Equation" r:id="rId19" imgW="533169" imgH="228501" progId="Equation.3">
                  <p:embed/>
                </p:oleObj>
              </mc:Choice>
              <mc:Fallback>
                <p:oleObj name="Equation" r:id="rId19" imgW="533169" imgH="228501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6219" y="5490200"/>
                        <a:ext cx="611515" cy="2646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5061635"/>
              </p:ext>
            </p:extLst>
          </p:nvPr>
        </p:nvGraphicFramePr>
        <p:xfrm>
          <a:off x="7603564" y="1561277"/>
          <a:ext cx="581660" cy="43456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1660">
                  <a:extLst>
                    <a:ext uri="{9D8B030D-6E8A-4147-A177-3AD203B41FA5}">
                      <a16:colId xmlns:a16="http://schemas.microsoft.com/office/drawing/2014/main" val="3134487055"/>
                    </a:ext>
                  </a:extLst>
                </a:gridCol>
              </a:tblGrid>
              <a:tr h="5432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91235" algn="ct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4818344"/>
                  </a:ext>
                </a:extLst>
              </a:tr>
              <a:tr h="5432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91235" algn="ct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6731648"/>
                  </a:ext>
                </a:extLst>
              </a:tr>
              <a:tr h="5432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91235" algn="ct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1084968"/>
                  </a:ext>
                </a:extLst>
              </a:tr>
              <a:tr h="5432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91235" algn="ctr"/>
                        </a:tabLs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4577878"/>
                  </a:ext>
                </a:extLst>
              </a:tr>
              <a:tr h="5432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91235" algn="ctr"/>
                        </a:tabLs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7128771"/>
                  </a:ext>
                </a:extLst>
              </a:tr>
              <a:tr h="5432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91235" algn="ctr"/>
                        </a:tabLs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x              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651830"/>
                  </a:ext>
                </a:extLst>
              </a:tr>
              <a:tr h="5432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91235" algn="ct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5678597"/>
                  </a:ext>
                </a:extLst>
              </a:tr>
              <a:tr h="5432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91235" algn="ct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9730239"/>
                  </a:ext>
                </a:extLst>
              </a:tr>
            </a:tbl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2331068"/>
              </p:ext>
            </p:extLst>
          </p:nvPr>
        </p:nvGraphicFramePr>
        <p:xfrm>
          <a:off x="7741994" y="1692998"/>
          <a:ext cx="304800" cy="299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7" name="Equation" r:id="rId21" imgW="304668" imgH="228501" progId="Equation.3">
                  <p:embed/>
                </p:oleObj>
              </mc:Choice>
              <mc:Fallback>
                <p:oleObj name="Equation" r:id="rId21" imgW="304668" imgH="228501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1994" y="1692998"/>
                        <a:ext cx="304800" cy="2992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1036208"/>
              </p:ext>
            </p:extLst>
          </p:nvPr>
        </p:nvGraphicFramePr>
        <p:xfrm>
          <a:off x="7741994" y="2227152"/>
          <a:ext cx="304800" cy="2611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8" name="Equation" r:id="rId23" imgW="304668" imgH="228501" progId="Equation.3">
                  <p:embed/>
                </p:oleObj>
              </mc:Choice>
              <mc:Fallback>
                <p:oleObj name="Equation" r:id="rId23" imgW="304668" imgH="228501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1994" y="2227152"/>
                        <a:ext cx="304800" cy="2611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8791474"/>
              </p:ext>
            </p:extLst>
          </p:nvPr>
        </p:nvGraphicFramePr>
        <p:xfrm>
          <a:off x="7756271" y="2815628"/>
          <a:ext cx="304800" cy="2703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9" name="Equation" r:id="rId25" imgW="304668" imgH="241195" progId="Equation.3">
                  <p:embed/>
                </p:oleObj>
              </mc:Choice>
              <mc:Fallback>
                <p:oleObj name="Equation" r:id="rId25" imgW="304668" imgH="241195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6271" y="2815628"/>
                        <a:ext cx="304800" cy="2703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857416"/>
              </p:ext>
            </p:extLst>
          </p:nvPr>
        </p:nvGraphicFramePr>
        <p:xfrm>
          <a:off x="7681345" y="4943574"/>
          <a:ext cx="447675" cy="3019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0" name="Equation" r:id="rId27" imgW="444307" imgH="241195" progId="Equation.3">
                  <p:embed/>
                </p:oleObj>
              </mc:Choice>
              <mc:Fallback>
                <p:oleObj name="Equation" r:id="rId27" imgW="444307" imgH="241195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1345" y="4943574"/>
                        <a:ext cx="447675" cy="3019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9972253"/>
              </p:ext>
            </p:extLst>
          </p:nvPr>
        </p:nvGraphicFramePr>
        <p:xfrm>
          <a:off x="7708646" y="5479387"/>
          <a:ext cx="352425" cy="2754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1" name="Equation" r:id="rId29" imgW="355446" imgH="241195" progId="Equation.3">
                  <p:embed/>
                </p:oleObj>
              </mc:Choice>
              <mc:Fallback>
                <p:oleObj name="Equation" r:id="rId29" imgW="355446" imgH="241195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8646" y="5479387"/>
                        <a:ext cx="352425" cy="2754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/>
          <p:cNvSpPr/>
          <p:nvPr/>
        </p:nvSpPr>
        <p:spPr>
          <a:xfrm>
            <a:off x="8450942" y="3364777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=</a:t>
            </a:r>
          </a:p>
        </p:txBody>
      </p:sp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2077878"/>
              </p:ext>
            </p:extLst>
          </p:nvPr>
        </p:nvGraphicFramePr>
        <p:xfrm>
          <a:off x="9035978" y="1561277"/>
          <a:ext cx="922834" cy="43456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2834">
                  <a:extLst>
                    <a:ext uri="{9D8B030D-6E8A-4147-A177-3AD203B41FA5}">
                      <a16:colId xmlns:a16="http://schemas.microsoft.com/office/drawing/2014/main" val="3568840403"/>
                    </a:ext>
                  </a:extLst>
                </a:gridCol>
              </a:tblGrid>
              <a:tr h="5432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91235" algn="ct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1472610"/>
                  </a:ext>
                </a:extLst>
              </a:tr>
              <a:tr h="5432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91235" algn="ct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446218"/>
                  </a:ext>
                </a:extLst>
              </a:tr>
              <a:tr h="5432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91235" algn="ct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1736776"/>
                  </a:ext>
                </a:extLst>
              </a:tr>
              <a:tr h="5432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91235" algn="ctr"/>
                        </a:tabLs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7752602"/>
                  </a:ext>
                </a:extLst>
              </a:tr>
              <a:tr h="5432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91235" algn="ctr"/>
                        </a:tabLs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0184503"/>
                  </a:ext>
                </a:extLst>
              </a:tr>
              <a:tr h="5432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91235" algn="ctr"/>
                        </a:tabLs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926923"/>
                  </a:ext>
                </a:extLst>
              </a:tr>
              <a:tr h="5432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91235" algn="ct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7811019"/>
                  </a:ext>
                </a:extLst>
              </a:tr>
              <a:tr h="5432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91235" algn="ctr"/>
                        </a:tabLs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893440"/>
                  </a:ext>
                </a:extLst>
              </a:tr>
            </a:tbl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11613"/>
              </p:ext>
            </p:extLst>
          </p:nvPr>
        </p:nvGraphicFramePr>
        <p:xfrm>
          <a:off x="9116309" y="1632360"/>
          <a:ext cx="71437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2" name="Equation" r:id="rId31" imgW="710891" imgH="406224" progId="Equation.3">
                  <p:embed/>
                </p:oleObj>
              </mc:Choice>
              <mc:Fallback>
                <p:oleObj name="Equation" r:id="rId31" imgW="710891" imgH="406224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16309" y="1632360"/>
                        <a:ext cx="714375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2199333"/>
              </p:ext>
            </p:extLst>
          </p:nvPr>
        </p:nvGraphicFramePr>
        <p:xfrm>
          <a:off x="9363958" y="2259699"/>
          <a:ext cx="21907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3" name="Equation" r:id="rId33" imgW="215806" imgH="228501" progId="Equation.3">
                  <p:embed/>
                </p:oleObj>
              </mc:Choice>
              <mc:Fallback>
                <p:oleObj name="Equation" r:id="rId33" imgW="215806" imgH="228501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3958" y="2259699"/>
                        <a:ext cx="21907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1611687"/>
              </p:ext>
            </p:extLst>
          </p:nvPr>
        </p:nvGraphicFramePr>
        <p:xfrm>
          <a:off x="9387857" y="2794255"/>
          <a:ext cx="2190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4" name="Equation" r:id="rId35" imgW="215713" imgH="241091" progId="Equation.3">
                  <p:embed/>
                </p:oleObj>
              </mc:Choice>
              <mc:Fallback>
                <p:oleObj name="Equation" r:id="rId35" imgW="215713" imgH="241091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87857" y="2794255"/>
                        <a:ext cx="2190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0483478"/>
              </p:ext>
            </p:extLst>
          </p:nvPr>
        </p:nvGraphicFramePr>
        <p:xfrm>
          <a:off x="9273556" y="4933775"/>
          <a:ext cx="4476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5" name="Equation" r:id="rId37" imgW="444307" imgH="241195" progId="Equation.3">
                  <p:embed/>
                </p:oleObj>
              </mc:Choice>
              <mc:Fallback>
                <p:oleObj name="Equation" r:id="rId37" imgW="444307" imgH="241195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3556" y="4933775"/>
                        <a:ext cx="4476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1644585"/>
              </p:ext>
            </p:extLst>
          </p:nvPr>
        </p:nvGraphicFramePr>
        <p:xfrm>
          <a:off x="9321180" y="5477856"/>
          <a:ext cx="3524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6" name="Equation" r:id="rId39" imgW="355446" imgH="241195" progId="Equation.3">
                  <p:embed/>
                </p:oleObj>
              </mc:Choice>
              <mc:Fallback>
                <p:oleObj name="Equation" r:id="rId39" imgW="355446" imgH="241195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21180" y="5477856"/>
                        <a:ext cx="35242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5896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08996"/>
          </a:xfrm>
        </p:spPr>
        <p:txBody>
          <a:bodyPr>
            <a:normAutofit/>
          </a:bodyPr>
          <a:lstStyle/>
          <a:p>
            <a:r>
              <a:rPr lang="en-GB" sz="2800" dirty="0"/>
              <a:t>Chapter 5: Numerical Dispersion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1975" y="1091381"/>
            <a:ext cx="3797892" cy="609291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chemeClr val="tx1"/>
                </a:solidFill>
              </a:rPr>
              <a:t>Convective Flow Equation in 1-D</a:t>
            </a:r>
            <a:r>
              <a:rPr lang="en-GB" dirty="0" smtClean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9103065"/>
              </p:ext>
            </p:extLst>
          </p:nvPr>
        </p:nvGraphicFramePr>
        <p:xfrm>
          <a:off x="2510821" y="1800377"/>
          <a:ext cx="2385644" cy="6092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3" imgW="799753" imgH="393529" progId="Equation.3">
                  <p:embed/>
                </p:oleObj>
              </mc:Choice>
              <mc:Fallback>
                <p:oleObj name="Equation" r:id="rId3" imgW="799753" imgH="393529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0821" y="1800377"/>
                        <a:ext cx="2385644" cy="6092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9124" y="2509373"/>
            <a:ext cx="6933276" cy="126621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411975" y="3875292"/>
            <a:ext cx="9685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Example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411975" y="4300764"/>
            <a:ext cx="63604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Inject salt water with C = 100 ppm in a core that has 3 nodes.</a:t>
            </a:r>
          </a:p>
          <a:p>
            <a:r>
              <a:rPr lang="en-GB" dirty="0"/>
              <a:t>Calculate salt water concentration at nodes 1, 2, and 3 with time.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85002" y="3775587"/>
            <a:ext cx="5275311" cy="1380747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544187" y="5358345"/>
            <a:ext cx="74080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If C calculated at any time &gt; </a:t>
            </a:r>
            <a:r>
              <a:rPr lang="en-GB" dirty="0" err="1"/>
              <a:t>Cmax</a:t>
            </a:r>
            <a:r>
              <a:rPr lang="en-GB" dirty="0"/>
              <a:t> (=100), </a:t>
            </a:r>
            <a:r>
              <a:rPr lang="en-GB" b="1" dirty="0"/>
              <a:t>there is something wrong!!</a:t>
            </a:r>
          </a:p>
        </p:txBody>
      </p:sp>
    </p:spTree>
    <p:extLst>
      <p:ext uri="{BB962C8B-B14F-4D97-AF65-F5344CB8AC3E}">
        <p14:creationId xmlns:p14="http://schemas.microsoft.com/office/powerpoint/2010/main" val="2272920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0" grpId="0"/>
      <p:bldP spid="11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74746" y="294656"/>
            <a:ext cx="68044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u="sng" dirty="0"/>
              <a:t>Finite-Difference Solution of Convective Flow Equation in 1-D</a:t>
            </a:r>
          </a:p>
        </p:txBody>
      </p:sp>
      <p:sp>
        <p:nvSpPr>
          <p:cNvPr id="5" name="Rectangle 4"/>
          <p:cNvSpPr/>
          <p:nvPr/>
        </p:nvSpPr>
        <p:spPr>
          <a:xfrm>
            <a:off x="1805145" y="1584364"/>
            <a:ext cx="42908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/>
              <a:t>1- Backward Difference Explicit (BDE)</a:t>
            </a:r>
          </a:p>
        </p:txBody>
      </p:sp>
      <p:sp>
        <p:nvSpPr>
          <p:cNvPr id="6" name="Rectangle 5"/>
          <p:cNvSpPr/>
          <p:nvPr/>
        </p:nvSpPr>
        <p:spPr>
          <a:xfrm>
            <a:off x="1016019" y="2119382"/>
            <a:ext cx="4505657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0" algn="just">
              <a:lnSpc>
                <a:spcPct val="107000"/>
              </a:lnSpc>
              <a:spcAft>
                <a:spcPts val="800"/>
              </a:spcAft>
            </a:pP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2-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Backward Difference Implicit (BDI)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05145" y="2673764"/>
            <a:ext cx="40218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dirty="0"/>
              <a:t>3- Central Difference Implicit (CDI)</a:t>
            </a:r>
            <a:endParaRPr lang="en-GB" b="1" dirty="0"/>
          </a:p>
        </p:txBody>
      </p:sp>
      <p:sp>
        <p:nvSpPr>
          <p:cNvPr id="8" name="Rectangle 7"/>
          <p:cNvSpPr/>
          <p:nvPr/>
        </p:nvSpPr>
        <p:spPr>
          <a:xfrm>
            <a:off x="699441" y="890863"/>
            <a:ext cx="6311792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0" algn="just">
              <a:lnSpc>
                <a:spcPct val="107000"/>
              </a:lnSpc>
              <a:spcAft>
                <a:spcPts val="800"/>
              </a:spcAft>
            </a:pP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Three types of finite-difference method will be explained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038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4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87418" y="309405"/>
            <a:ext cx="42908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/>
              <a:t>1- Backward Difference Explicit (BDE)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8445417"/>
              </p:ext>
            </p:extLst>
          </p:nvPr>
        </p:nvGraphicFramePr>
        <p:xfrm>
          <a:off x="2181726" y="850233"/>
          <a:ext cx="2422358" cy="7379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3" name="Equation" r:id="rId3" imgW="799753" imgH="393529" progId="Equation.3">
                  <p:embed/>
                </p:oleObj>
              </mc:Choice>
              <mc:Fallback>
                <p:oleObj name="Equation" r:id="rId3" imgW="799753" imgH="393529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1726" y="850233"/>
                        <a:ext cx="2422358" cy="7379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1487418" y="1759665"/>
            <a:ext cx="5489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Applying BDE to the above equation yields the following: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468950"/>
              </p:ext>
            </p:extLst>
          </p:nvPr>
        </p:nvGraphicFramePr>
        <p:xfrm>
          <a:off x="2181725" y="2440497"/>
          <a:ext cx="2823411" cy="7694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4" name="Equation" r:id="rId5" imgW="1600200" imgH="457200" progId="Equation.3">
                  <p:embed/>
                </p:oleObj>
              </mc:Choice>
              <mc:Fallback>
                <p:oleObj name="Equation" r:id="rId5" imgW="1600200" imgH="457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1725" y="2440497"/>
                        <a:ext cx="2823411" cy="7694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189559" y="2554748"/>
            <a:ext cx="26470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, multiply by and rearrange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2747650"/>
              </p:ext>
            </p:extLst>
          </p:nvPr>
        </p:nvGraphicFramePr>
        <p:xfrm>
          <a:off x="1744579" y="3409789"/>
          <a:ext cx="437146" cy="3687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5" name="Equation" r:id="rId7" imgW="190417" imgH="152334" progId="Equation.3">
                  <p:embed/>
                </p:oleObj>
              </mc:Choice>
              <mc:Fallback>
                <p:oleObj name="Equation" r:id="rId7" imgW="190417" imgH="152334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4579" y="3409789"/>
                        <a:ext cx="437146" cy="3687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816710"/>
              </p:ext>
            </p:extLst>
          </p:nvPr>
        </p:nvGraphicFramePr>
        <p:xfrm>
          <a:off x="2193269" y="3209924"/>
          <a:ext cx="4400036" cy="7685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6" name="Equation" r:id="rId9" imgW="1993900" imgH="482600" progId="Equation.3">
                  <p:embed/>
                </p:oleObj>
              </mc:Choice>
              <mc:Fallback>
                <p:oleObj name="Equation" r:id="rId9" imgW="1993900" imgH="4826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3269" y="3209924"/>
                        <a:ext cx="4400036" cy="76851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1751395" y="4366891"/>
            <a:ext cx="4235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let</a:t>
            </a: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8373957"/>
              </p:ext>
            </p:extLst>
          </p:nvPr>
        </p:nvGraphicFramePr>
        <p:xfrm>
          <a:off x="2502568" y="4194231"/>
          <a:ext cx="1536032" cy="7146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7" name="Equation" r:id="rId11" imgW="583920" imgH="431640" progId="Equation.3">
                  <p:embed/>
                </p:oleObj>
              </mc:Choice>
              <mc:Fallback>
                <p:oleObj name="Equation" r:id="rId11" imgW="583920" imgH="43164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2568" y="4194231"/>
                        <a:ext cx="1536032" cy="71465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4393286" y="4290852"/>
            <a:ext cx="603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then</a:t>
            </a: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5821990"/>
              </p:ext>
            </p:extLst>
          </p:nvPr>
        </p:nvGraphicFramePr>
        <p:xfrm>
          <a:off x="5189559" y="4265630"/>
          <a:ext cx="4090737" cy="3945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8" name="Equation" r:id="rId13" imgW="1625600" imgH="241300" progId="Equation.3">
                  <p:embed/>
                </p:oleObj>
              </mc:Choice>
              <mc:Fallback>
                <p:oleObj name="Equation" r:id="rId13" imgW="1625600" imgH="2413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9559" y="4265630"/>
                        <a:ext cx="4090737" cy="3945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19"/>
          <p:cNvSpPr>
            <a:spLocks noChangeArrowheads="1"/>
          </p:cNvSpPr>
          <p:nvPr/>
        </p:nvSpPr>
        <p:spPr bwMode="auto">
          <a:xfrm>
            <a:off x="1751395" y="5172139"/>
            <a:ext cx="28279936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3421184"/>
              </p:ext>
            </p:extLst>
          </p:nvPr>
        </p:nvGraphicFramePr>
        <p:xfrm>
          <a:off x="1751395" y="5172138"/>
          <a:ext cx="441874" cy="3463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9" name="Equation" r:id="rId15" imgW="190417" imgH="152334" progId="Equation.3">
                  <p:embed/>
                </p:oleObj>
              </mc:Choice>
              <mc:Fallback>
                <p:oleObj name="Equation" r:id="rId15" imgW="190417" imgH="152334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1395" y="5172138"/>
                        <a:ext cx="441874" cy="3463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3995917"/>
              </p:ext>
            </p:extLst>
          </p:nvPr>
        </p:nvGraphicFramePr>
        <p:xfrm>
          <a:off x="2438399" y="5124674"/>
          <a:ext cx="3339873" cy="3938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0" name="Equation" r:id="rId16" imgW="1600200" imgH="241300" progId="Equation.3">
                  <p:embed/>
                </p:oleObj>
              </mc:Choice>
              <mc:Fallback>
                <p:oleObj name="Equation" r:id="rId16" imgW="1600200" imgH="2413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399" y="5124674"/>
                        <a:ext cx="3339873" cy="3938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29"/>
          <p:cNvSpPr/>
          <p:nvPr/>
        </p:nvSpPr>
        <p:spPr>
          <a:xfrm>
            <a:off x="1790595" y="5745255"/>
            <a:ext cx="4026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or</a:t>
            </a:r>
          </a:p>
        </p:txBody>
      </p:sp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2141002"/>
              </p:ext>
            </p:extLst>
          </p:nvPr>
        </p:nvGraphicFramePr>
        <p:xfrm>
          <a:off x="2502568" y="5811976"/>
          <a:ext cx="3275704" cy="428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1" name="Equation" r:id="rId18" imgW="1587500" imgH="241300" progId="Equation.3">
                  <p:embed/>
                </p:oleObj>
              </mc:Choice>
              <mc:Fallback>
                <p:oleObj name="Equation" r:id="rId18" imgW="1587500" imgH="241300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2568" y="5811976"/>
                        <a:ext cx="3275704" cy="4284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04884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0" grpId="0"/>
      <p:bldP spid="20" grpId="0"/>
      <p:bldP spid="23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5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04331" y="308629"/>
            <a:ext cx="47654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What is the stability condition for </a:t>
            </a:r>
            <a:r>
              <a:rPr lang="en-GB" b="1" dirty="0"/>
              <a:t>BDE</a:t>
            </a:r>
            <a:r>
              <a:rPr lang="en-GB" dirty="0"/>
              <a:t> method?</a:t>
            </a:r>
          </a:p>
        </p:txBody>
      </p:sp>
      <p:sp>
        <p:nvSpPr>
          <p:cNvPr id="5" name="Rectangle 4"/>
          <p:cNvSpPr/>
          <p:nvPr/>
        </p:nvSpPr>
        <p:spPr>
          <a:xfrm>
            <a:off x="1404331" y="677961"/>
            <a:ext cx="32146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Consider the following example:</a:t>
            </a:r>
          </a:p>
        </p:txBody>
      </p:sp>
      <p:sp>
        <p:nvSpPr>
          <p:cNvPr id="6" name="Rectangle 5"/>
          <p:cNvSpPr/>
          <p:nvPr/>
        </p:nvSpPr>
        <p:spPr>
          <a:xfrm>
            <a:off x="1404331" y="1203409"/>
            <a:ext cx="72062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Salt water with C = 100 ppm is injected into a core with velocity u.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179888" y="38115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1404331" y="2640034"/>
            <a:ext cx="75879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Calculate the concentration after onetime step in node 1 using BDE method.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8496588"/>
              </p:ext>
            </p:extLst>
          </p:nvPr>
        </p:nvGraphicFramePr>
        <p:xfrm>
          <a:off x="2483852" y="1980513"/>
          <a:ext cx="460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>
                  <a:extLst>
                    <a:ext uri="{9D8B030D-6E8A-4147-A177-3AD203B41FA5}">
                      <a16:colId xmlns:a16="http://schemas.microsoft.com/office/drawing/2014/main" val="4131104410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1337597323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421408148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56682088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977717723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1467177891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3366884381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189153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i-1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i+1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imax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1669409"/>
                  </a:ext>
                </a:extLst>
              </a:tr>
            </a:tbl>
          </a:graphicData>
        </a:graphic>
      </p:graphicFrame>
      <p:cxnSp>
        <p:nvCxnSpPr>
          <p:cNvPr id="15" name="Straight Arrow Connector 14"/>
          <p:cNvCxnSpPr/>
          <p:nvPr/>
        </p:nvCxnSpPr>
        <p:spPr>
          <a:xfrm>
            <a:off x="1822692" y="2165933"/>
            <a:ext cx="47413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846255" y="1796601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u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404331" y="3071762"/>
            <a:ext cx="1138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/>
              <a:t>Solution</a:t>
            </a:r>
            <a:r>
              <a:rPr lang="en-GB" dirty="0"/>
              <a:t>: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952" y="3516589"/>
            <a:ext cx="7341448" cy="36464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684" y="4003863"/>
            <a:ext cx="8798175" cy="357797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1662152" y="4451317"/>
            <a:ext cx="16433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dirty="0"/>
              <a:t>At t = 1 (n = 0)</a:t>
            </a:r>
            <a:endParaRPr lang="en-GB" dirty="0"/>
          </a:p>
        </p:txBody>
      </p:sp>
      <p:sp>
        <p:nvSpPr>
          <p:cNvPr id="24" name="Rectangle 23"/>
          <p:cNvSpPr/>
          <p:nvPr/>
        </p:nvSpPr>
        <p:spPr>
          <a:xfrm>
            <a:off x="1662152" y="4901733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Since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7155524"/>
              </p:ext>
            </p:extLst>
          </p:nvPr>
        </p:nvGraphicFramePr>
        <p:xfrm>
          <a:off x="2940050" y="4892675"/>
          <a:ext cx="4067175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3" name="Equation" r:id="rId5" imgW="1536480" imgH="241200" progId="Equation.3">
                  <p:embed/>
                </p:oleObj>
              </mc:Choice>
              <mc:Fallback>
                <p:oleObj name="Equation" r:id="rId5" imgW="1536480" imgH="241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0050" y="4892675"/>
                        <a:ext cx="4067175" cy="3571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/>
          <p:nvPr/>
        </p:nvSpPr>
        <p:spPr>
          <a:xfrm>
            <a:off x="1639378" y="5363568"/>
            <a:ext cx="6655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Then</a:t>
            </a: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7255906"/>
              </p:ext>
            </p:extLst>
          </p:nvPr>
        </p:nvGraphicFramePr>
        <p:xfrm>
          <a:off x="2855492" y="5359956"/>
          <a:ext cx="4236357" cy="3866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4" name="Equation" r:id="rId7" imgW="1879600" imgH="241300" progId="Equation.3">
                  <p:embed/>
                </p:oleObj>
              </mc:Choice>
              <mc:Fallback>
                <p:oleObj name="Equation" r:id="rId7" imgW="1879600" imgH="241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492" y="5359956"/>
                        <a:ext cx="4236357" cy="3866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" name="Picture 2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5145" y="5732899"/>
            <a:ext cx="7895456" cy="780195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8373375" y="4381702"/>
            <a:ext cx="32938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The stability condition for BDE is</a:t>
            </a:r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5355670"/>
              </p:ext>
            </p:extLst>
          </p:nvPr>
        </p:nvGraphicFramePr>
        <p:xfrm>
          <a:off x="9184350" y="4886949"/>
          <a:ext cx="1671899" cy="5740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5" name="Equation" r:id="rId10" imgW="736280" imgH="393529" progId="Equation.3">
                  <p:embed/>
                </p:oleObj>
              </mc:Choice>
              <mc:Fallback>
                <p:oleObj name="Equation" r:id="rId10" imgW="736280" imgH="39352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84350" y="4886949"/>
                        <a:ext cx="1671899" cy="5740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5007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2" grpId="0"/>
      <p:bldP spid="18" grpId="0"/>
      <p:bldP spid="19" grpId="0"/>
      <p:bldP spid="23" grpId="0"/>
      <p:bldP spid="24" grpId="0"/>
      <p:bldP spid="27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6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80456" y="251936"/>
            <a:ext cx="97100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Example</a:t>
            </a:r>
          </a:p>
          <a:p>
            <a:r>
              <a:rPr lang="en-GB" dirty="0"/>
              <a:t>A core with a length of 5 ft. The core is divided into 5 equal nodes. A salt water with C* = 1000 ppm  is injected at a velocity (u) = 1 </a:t>
            </a:r>
            <a:r>
              <a:rPr lang="en-GB" dirty="0" err="1"/>
              <a:t>ft</a:t>
            </a:r>
            <a:r>
              <a:rPr lang="en-GB" dirty="0"/>
              <a:t>/D. Calculate the concentration in all nodes after 6 time steps (delta t = 0.5 Day).</a:t>
            </a:r>
          </a:p>
        </p:txBody>
      </p:sp>
      <p:sp>
        <p:nvSpPr>
          <p:cNvPr id="5" name="Rectangle 4"/>
          <p:cNvSpPr/>
          <p:nvPr/>
        </p:nvSpPr>
        <p:spPr>
          <a:xfrm>
            <a:off x="1480456" y="1698562"/>
            <a:ext cx="9541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Solution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0944" y="2314191"/>
            <a:ext cx="8461513" cy="1365180"/>
          </a:xfrm>
          <a:prstGeom prst="rect">
            <a:avLst/>
          </a:prstGeom>
        </p:spPr>
      </p:pic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8684907"/>
              </p:ext>
            </p:extLst>
          </p:nvPr>
        </p:nvGraphicFramePr>
        <p:xfrm>
          <a:off x="2960915" y="3925668"/>
          <a:ext cx="4397828" cy="1081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4" imgW="1447800" imgH="660400" progId="Equation.3">
                  <p:embed/>
                </p:oleObj>
              </mc:Choice>
              <mc:Fallback>
                <p:oleObj name="Equation" r:id="rId4" imgW="1447800" imgH="6604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0915" y="3925668"/>
                        <a:ext cx="4397828" cy="1081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39523" y="5253726"/>
            <a:ext cx="8815562" cy="406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292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7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80127" y="174563"/>
            <a:ext cx="16360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For t = 1, (n=0)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1625775"/>
              </p:ext>
            </p:extLst>
          </p:nvPr>
        </p:nvGraphicFramePr>
        <p:xfrm>
          <a:off x="1243948" y="805543"/>
          <a:ext cx="3502223" cy="5007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1" name="Equation" r:id="rId3" imgW="1536700" imgH="241300" progId="Equation.3">
                  <p:embed/>
                </p:oleObj>
              </mc:Choice>
              <mc:Fallback>
                <p:oleObj name="Equation" r:id="rId3" imgW="1536700" imgH="2413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3948" y="805543"/>
                        <a:ext cx="3502223" cy="50074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5012658"/>
              </p:ext>
            </p:extLst>
          </p:nvPr>
        </p:nvGraphicFramePr>
        <p:xfrm>
          <a:off x="1243948" y="1567934"/>
          <a:ext cx="4852052" cy="4568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2" name="Equation" r:id="rId5" imgW="2057400" imgH="228600" progId="Equation.3">
                  <p:embed/>
                </p:oleObj>
              </mc:Choice>
              <mc:Fallback>
                <p:oleObj name="Equation" r:id="rId5" imgW="20574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3948" y="1567934"/>
                        <a:ext cx="4852052" cy="4568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7468240"/>
              </p:ext>
            </p:extLst>
          </p:nvPr>
        </p:nvGraphicFramePr>
        <p:xfrm>
          <a:off x="1243948" y="2376462"/>
          <a:ext cx="4852052" cy="4320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3" name="Equation" r:id="rId7" imgW="1536700" imgH="228600" progId="Equation.3">
                  <p:embed/>
                </p:oleObj>
              </mc:Choice>
              <mc:Fallback>
                <p:oleObj name="Equation" r:id="rId7" imgW="15367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3948" y="2376462"/>
                        <a:ext cx="4852052" cy="4320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2830038"/>
              </p:ext>
            </p:extLst>
          </p:nvPr>
        </p:nvGraphicFramePr>
        <p:xfrm>
          <a:off x="1243948" y="3305908"/>
          <a:ext cx="4699652" cy="45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4" name="Equation" r:id="rId9" imgW="1384300" imgH="228600" progId="Equation.3">
                  <p:embed/>
                </p:oleObj>
              </mc:Choice>
              <mc:Fallback>
                <p:oleObj name="Equation" r:id="rId9" imgW="13843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3948" y="3305908"/>
                        <a:ext cx="4699652" cy="4538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8442176"/>
              </p:ext>
            </p:extLst>
          </p:nvPr>
        </p:nvGraphicFramePr>
        <p:xfrm>
          <a:off x="1243949" y="4085551"/>
          <a:ext cx="2794652" cy="5031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5" name="Equation" r:id="rId11" imgW="799753" imgH="241195" progId="Equation.3">
                  <p:embed/>
                </p:oleObj>
              </mc:Choice>
              <mc:Fallback>
                <p:oleObj name="Equation" r:id="rId11" imgW="799753" imgH="241195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3949" y="4085551"/>
                        <a:ext cx="2794652" cy="50312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5943600" y="174563"/>
            <a:ext cx="16360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For t = 2, (n=1)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1713547"/>
              </p:ext>
            </p:extLst>
          </p:nvPr>
        </p:nvGraphicFramePr>
        <p:xfrm>
          <a:off x="6831976" y="805543"/>
          <a:ext cx="4336767" cy="5007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6" name="Equation" r:id="rId13" imgW="1497950" imgH="241195" progId="Equation.3">
                  <p:embed/>
                </p:oleObj>
              </mc:Choice>
              <mc:Fallback>
                <p:oleObj name="Equation" r:id="rId13" imgW="1497950" imgH="241195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1976" y="805543"/>
                        <a:ext cx="4336767" cy="50074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3689028"/>
              </p:ext>
            </p:extLst>
          </p:nvPr>
        </p:nvGraphicFramePr>
        <p:xfrm>
          <a:off x="6864634" y="1589313"/>
          <a:ext cx="5076995" cy="414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7" name="Equation" r:id="rId15" imgW="2374900" imgH="228600" progId="Equation.3">
                  <p:embed/>
                </p:oleObj>
              </mc:Choice>
              <mc:Fallback>
                <p:oleObj name="Equation" r:id="rId15" imgW="2374900" imgH="2286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4634" y="1589313"/>
                        <a:ext cx="5076995" cy="41404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1386127"/>
              </p:ext>
            </p:extLst>
          </p:nvPr>
        </p:nvGraphicFramePr>
        <p:xfrm>
          <a:off x="6864634" y="2376461"/>
          <a:ext cx="5076995" cy="4320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8" name="Equation" r:id="rId17" imgW="1511300" imgH="228600" progId="Equation.3">
                  <p:embed/>
                </p:oleObj>
              </mc:Choice>
              <mc:Fallback>
                <p:oleObj name="Equation" r:id="rId17" imgW="1511300" imgH="22860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4634" y="2376461"/>
                        <a:ext cx="5076995" cy="4320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3711010"/>
              </p:ext>
            </p:extLst>
          </p:nvPr>
        </p:nvGraphicFramePr>
        <p:xfrm>
          <a:off x="6864634" y="3305908"/>
          <a:ext cx="5076995" cy="4752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9" name="Equation" r:id="rId19" imgW="1993900" imgH="228600" progId="Equation.3">
                  <p:embed/>
                </p:oleObj>
              </mc:Choice>
              <mc:Fallback>
                <p:oleObj name="Equation" r:id="rId19" imgW="1993900" imgH="2286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4634" y="3305908"/>
                        <a:ext cx="5076995" cy="4752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6431787"/>
              </p:ext>
            </p:extLst>
          </p:nvPr>
        </p:nvGraphicFramePr>
        <p:xfrm>
          <a:off x="6867611" y="4111061"/>
          <a:ext cx="5074018" cy="5082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0" name="Equation" r:id="rId21" imgW="1511300" imgH="241300" progId="Equation.3">
                  <p:embed/>
                </p:oleObj>
              </mc:Choice>
              <mc:Fallback>
                <p:oleObj name="Equation" r:id="rId21" imgW="1511300" imgH="24130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7611" y="4111061"/>
                        <a:ext cx="5074018" cy="5082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3922575"/>
              </p:ext>
            </p:extLst>
          </p:nvPr>
        </p:nvGraphicFramePr>
        <p:xfrm>
          <a:off x="6831976" y="4949255"/>
          <a:ext cx="5076995" cy="4752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1" name="Equation" r:id="rId23" imgW="1397000" imgH="241300" progId="Equation.3">
                  <p:embed/>
                </p:oleObj>
              </mc:Choice>
              <mc:Fallback>
                <p:oleObj name="Equation" r:id="rId23" imgW="1397000" imgH="24130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1976" y="4949255"/>
                        <a:ext cx="5076995" cy="4752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4858762"/>
              </p:ext>
            </p:extLst>
          </p:nvPr>
        </p:nvGraphicFramePr>
        <p:xfrm>
          <a:off x="6873393" y="5754406"/>
          <a:ext cx="2126966" cy="428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2" name="Equation" r:id="rId25" imgW="838200" imgH="241300" progId="Equation.3">
                  <p:embed/>
                </p:oleObj>
              </mc:Choice>
              <mc:Fallback>
                <p:oleObj name="Equation" r:id="rId25" imgW="838200" imgH="24130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3393" y="5754406"/>
                        <a:ext cx="2126966" cy="4286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23849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8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7747072"/>
              </p:ext>
            </p:extLst>
          </p:nvPr>
        </p:nvGraphicFramePr>
        <p:xfrm>
          <a:off x="2562098" y="1897518"/>
          <a:ext cx="7788170" cy="28980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2470">
                  <a:extLst>
                    <a:ext uri="{9D8B030D-6E8A-4147-A177-3AD203B41FA5}">
                      <a16:colId xmlns:a16="http://schemas.microsoft.com/office/drawing/2014/main" val="3474858912"/>
                    </a:ext>
                  </a:extLst>
                </a:gridCol>
                <a:gridCol w="1112470">
                  <a:extLst>
                    <a:ext uri="{9D8B030D-6E8A-4147-A177-3AD203B41FA5}">
                      <a16:colId xmlns:a16="http://schemas.microsoft.com/office/drawing/2014/main" val="2792788099"/>
                    </a:ext>
                  </a:extLst>
                </a:gridCol>
                <a:gridCol w="1112470">
                  <a:extLst>
                    <a:ext uri="{9D8B030D-6E8A-4147-A177-3AD203B41FA5}">
                      <a16:colId xmlns:a16="http://schemas.microsoft.com/office/drawing/2014/main" val="2982225477"/>
                    </a:ext>
                  </a:extLst>
                </a:gridCol>
                <a:gridCol w="1112470">
                  <a:extLst>
                    <a:ext uri="{9D8B030D-6E8A-4147-A177-3AD203B41FA5}">
                      <a16:colId xmlns:a16="http://schemas.microsoft.com/office/drawing/2014/main" val="3976769460"/>
                    </a:ext>
                  </a:extLst>
                </a:gridCol>
                <a:gridCol w="1112470">
                  <a:extLst>
                    <a:ext uri="{9D8B030D-6E8A-4147-A177-3AD203B41FA5}">
                      <a16:colId xmlns:a16="http://schemas.microsoft.com/office/drawing/2014/main" val="629349364"/>
                    </a:ext>
                  </a:extLst>
                </a:gridCol>
                <a:gridCol w="1112470">
                  <a:extLst>
                    <a:ext uri="{9D8B030D-6E8A-4147-A177-3AD203B41FA5}">
                      <a16:colId xmlns:a16="http://schemas.microsoft.com/office/drawing/2014/main" val="2110936515"/>
                    </a:ext>
                  </a:extLst>
                </a:gridCol>
                <a:gridCol w="1113350">
                  <a:extLst>
                    <a:ext uri="{9D8B030D-6E8A-4147-A177-3AD203B41FA5}">
                      <a16:colId xmlns:a16="http://schemas.microsoft.com/office/drawing/2014/main" val="283005093"/>
                    </a:ext>
                  </a:extLst>
                </a:gridCol>
              </a:tblGrid>
              <a:tr h="859483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t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(D)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(ppm) node 1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 (ppm) node 2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 (ppm) node 3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 (ppm) node 4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 (ppm) node 5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6220886"/>
                  </a:ext>
                </a:extLst>
              </a:tr>
              <a:tr h="291219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0675833"/>
                  </a:ext>
                </a:extLst>
              </a:tr>
              <a:tr h="291219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500.0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503883"/>
                  </a:ext>
                </a:extLst>
              </a:tr>
              <a:tr h="291219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750.0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250.0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870876"/>
                  </a:ext>
                </a:extLst>
              </a:tr>
              <a:tr h="291219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875.0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500.0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125.0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8824206"/>
                  </a:ext>
                </a:extLst>
              </a:tr>
              <a:tr h="291219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937.5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687.5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312.5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62.5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7082979"/>
                  </a:ext>
                </a:extLst>
              </a:tr>
              <a:tr h="291219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968.75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812.1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500.0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187.5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31.25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409010"/>
                  </a:ext>
                </a:extLst>
              </a:tr>
              <a:tr h="291219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3.0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984.375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890.625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656.25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343.75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109.375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92743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5233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9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46719" y="283420"/>
            <a:ext cx="37073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2- Backward Difference Implicit (BDI)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7397045"/>
              </p:ext>
            </p:extLst>
          </p:nvPr>
        </p:nvGraphicFramePr>
        <p:xfrm>
          <a:off x="2569027" y="1066799"/>
          <a:ext cx="3004459" cy="7946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6" name="Equation" r:id="rId3" imgW="799753" imgH="393529" progId="Equation.3">
                  <p:embed/>
                </p:oleObj>
              </mc:Choice>
              <mc:Fallback>
                <p:oleObj name="Equation" r:id="rId3" imgW="799753" imgH="393529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9027" y="1066799"/>
                        <a:ext cx="3004459" cy="79465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1458685" y="1971096"/>
            <a:ext cx="54321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Applying BDI to the above equation yields the following: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3790208"/>
              </p:ext>
            </p:extLst>
          </p:nvPr>
        </p:nvGraphicFramePr>
        <p:xfrm>
          <a:off x="2647950" y="2641600"/>
          <a:ext cx="416242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7" name="Equation" r:id="rId5" imgW="1663560" imgH="457200" progId="Equation.3">
                  <p:embed/>
                </p:oleObj>
              </mc:Choice>
              <mc:Fallback>
                <p:oleObj name="Equation" r:id="rId5" imgW="1663560" imgH="457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7950" y="2641600"/>
                        <a:ext cx="4162425" cy="863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6266321"/>
              </p:ext>
            </p:extLst>
          </p:nvPr>
        </p:nvGraphicFramePr>
        <p:xfrm>
          <a:off x="1698171" y="3995057"/>
          <a:ext cx="870856" cy="391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8" name="Equation" r:id="rId7" imgW="190417" imgH="152334" progId="Equation.3">
                  <p:embed/>
                </p:oleObj>
              </mc:Choice>
              <mc:Fallback>
                <p:oleObj name="Equation" r:id="rId7" imgW="190417" imgH="152334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8171" y="3995057"/>
                        <a:ext cx="870856" cy="3918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3413230"/>
              </p:ext>
            </p:extLst>
          </p:nvPr>
        </p:nvGraphicFramePr>
        <p:xfrm>
          <a:off x="2569026" y="3732014"/>
          <a:ext cx="4746173" cy="8801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9" name="Equation" r:id="rId9" imgW="2120900" imgH="482600" progId="Equation.3">
                  <p:embed/>
                </p:oleObj>
              </mc:Choice>
              <mc:Fallback>
                <p:oleObj name="Equation" r:id="rId9" imgW="2120900" imgH="482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9026" y="3732014"/>
                        <a:ext cx="4746173" cy="8801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7729886" y="4017611"/>
            <a:ext cx="4235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let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6748437"/>
              </p:ext>
            </p:extLst>
          </p:nvPr>
        </p:nvGraphicFramePr>
        <p:xfrm>
          <a:off x="8311243" y="3851100"/>
          <a:ext cx="1709057" cy="6997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0" name="Equation" r:id="rId11" imgW="583920" imgH="431640" progId="Equation.3">
                  <p:embed/>
                </p:oleObj>
              </mc:Choice>
              <mc:Fallback>
                <p:oleObj name="Equation" r:id="rId11" imgW="583920" imgH="4316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11243" y="3851100"/>
                        <a:ext cx="1709057" cy="6997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4694889"/>
              </p:ext>
            </p:extLst>
          </p:nvPr>
        </p:nvGraphicFramePr>
        <p:xfrm>
          <a:off x="1736269" y="5008740"/>
          <a:ext cx="870856" cy="391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1" name="Equation" r:id="rId13" imgW="190417" imgH="152334" progId="Equation.3">
                  <p:embed/>
                </p:oleObj>
              </mc:Choice>
              <mc:Fallback>
                <p:oleObj name="Equation" r:id="rId13" imgW="190417" imgH="152334" progId="Equation.3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269" y="5008740"/>
                        <a:ext cx="870856" cy="3918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2573088"/>
              </p:ext>
            </p:extLst>
          </p:nvPr>
        </p:nvGraphicFramePr>
        <p:xfrm>
          <a:off x="2569027" y="4954564"/>
          <a:ext cx="4321786" cy="5393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2" name="Equation" r:id="rId14" imgW="1752600" imgH="241300" progId="Equation.3">
                  <p:embed/>
                </p:oleObj>
              </mc:Choice>
              <mc:Fallback>
                <p:oleObj name="Equation" r:id="rId14" imgW="1752600" imgH="2413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9027" y="4954564"/>
                        <a:ext cx="4321786" cy="5393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33491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4" grpId="0"/>
    </p:bld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DFA148E455494CB5D0AA766B2724F0" ma:contentTypeVersion="2" ma:contentTypeDescription="Create a new document." ma:contentTypeScope="" ma:versionID="5f032dfbb67f4e6494a1a98bb6013108">
  <xsd:schema xmlns:xsd="http://www.w3.org/2001/XMLSchema" xmlns:xs="http://www.w3.org/2001/XMLSchema" xmlns:p="http://schemas.microsoft.com/office/2006/metadata/properties" xmlns:ns2="b54f43bc-f0c8-4084-8c1b-2bc473963535" targetNamespace="http://schemas.microsoft.com/office/2006/metadata/properties" ma:root="true" ma:fieldsID="2a9d989168f5c2dd9083a825f8c19b69" ns2:_="">
    <xsd:import namespace="b54f43bc-f0c8-4084-8c1b-2bc4739635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4f43bc-f0c8-4084-8c1b-2bc4739635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FE684FF-0E69-4D4C-859B-9E23D40E3413}"/>
</file>

<file path=customXml/itemProps2.xml><?xml version="1.0" encoding="utf-8"?>
<ds:datastoreItem xmlns:ds="http://schemas.openxmlformats.org/officeDocument/2006/customXml" ds:itemID="{6E725396-31A7-46ED-8E31-3E50BE5AD002}"/>
</file>

<file path=customXml/itemProps3.xml><?xml version="1.0" encoding="utf-8"?>
<ds:datastoreItem xmlns:ds="http://schemas.openxmlformats.org/officeDocument/2006/customXml" ds:itemID="{06329548-5D48-47AB-90D4-92343DFBEC59}"/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578</TotalTime>
  <Words>650</Words>
  <Application>Microsoft Office PowerPoint</Application>
  <PresentationFormat>Widescreen</PresentationFormat>
  <Paragraphs>233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Gill Sans MT</vt:lpstr>
      <vt:lpstr>Impact</vt:lpstr>
      <vt:lpstr>Times New Roman</vt:lpstr>
      <vt:lpstr>Badge</vt:lpstr>
      <vt:lpstr>Equation</vt:lpstr>
      <vt:lpstr>Kuwait University     spring 2020 Department of Petroleum Engineering       PE 437  NUMERICAL METHODS IN PETROLEUM ENGINEERING  Part 4  </vt:lpstr>
      <vt:lpstr>Chapter 5: Numerical Dispersion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Kuwait University  Department of Petroleum Engineering   spring 2020    PE 437  NUMERICAL METHODS IN PETROLEUM ENGINEERING</dc:title>
  <dc:creator>khalaf</dc:creator>
  <cp:lastModifiedBy>yousef hashem</cp:lastModifiedBy>
  <cp:revision>60</cp:revision>
  <dcterms:created xsi:type="dcterms:W3CDTF">2020-08-07T09:15:02Z</dcterms:created>
  <dcterms:modified xsi:type="dcterms:W3CDTF">2020-09-09T15:01:29Z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0x010100C8DFA148E455494CB5D0AA766B2724F0</vt:lpwstr>
  </property>
</Properties>
</file>