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48"/>
  </p:handoutMasterIdLst>
  <p:sldIdLst>
    <p:sldId id="256" r:id="rId3"/>
    <p:sldId id="304" r:id="rId5"/>
    <p:sldId id="257" r:id="rId6"/>
    <p:sldId id="259" r:id="rId7"/>
    <p:sldId id="258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347" r:id="rId39"/>
    <p:sldId id="294" r:id="rId40"/>
    <p:sldId id="295" r:id="rId41"/>
    <p:sldId id="296" r:id="rId42"/>
    <p:sldId id="297" r:id="rId43"/>
    <p:sldId id="299" r:id="rId44"/>
    <p:sldId id="300" r:id="rId45"/>
    <p:sldId id="301" r:id="rId46"/>
    <p:sldId id="303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006600"/>
    <a:srgbClr val="009900"/>
    <a:srgbClr val="996633"/>
    <a:srgbClr val="000099"/>
    <a:srgbClr val="16A50B"/>
    <a:srgbClr val="00B000"/>
    <a:srgbClr val="0000E6"/>
    <a:srgbClr val="009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986" autoAdjust="0"/>
  </p:normalViewPr>
  <p:slideViewPr>
    <p:cSldViewPr>
      <p:cViewPr varScale="1">
        <p:scale>
          <a:sx n="55" d="100"/>
          <a:sy n="55" d="100"/>
        </p:scale>
        <p:origin x="-1776" y="-78"/>
      </p:cViewPr>
      <p:guideLst>
        <p:guide orient="horz" pos="2160"/>
        <p:guide pos="2890"/>
      </p:guideLst>
    </p:cSldViewPr>
  </p:slideViewPr>
  <p:notesTextViewPr>
    <p:cViewPr>
      <p:scale>
        <a:sx n="100" d="100"/>
        <a:sy n="100" d="100"/>
      </p:scale>
      <p:origin x="0" y="606"/>
    </p:cViewPr>
  </p:notesTextViewPr>
  <p:notesViewPr>
    <p:cSldViewPr>
      <p:cViewPr varScale="1">
        <p:scale>
          <a:sx n="57" d="100"/>
          <a:sy n="57" d="100"/>
        </p:scale>
        <p:origin x="-2520" y="-84"/>
      </p:cViewPr>
      <p:guideLst>
        <p:guide orient="horz" pos="2880"/>
        <p:guide pos="21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1" Type="http://schemas.openxmlformats.org/officeDocument/2006/relationships/tableStyles" Target="tableStyles.xml"/><Relationship Id="rId50" Type="http://schemas.openxmlformats.org/officeDocument/2006/relationships/viewProps" Target="viewProps.xml"/><Relationship Id="rId5" Type="http://schemas.openxmlformats.org/officeDocument/2006/relationships/slide" Target="slides/slide2.xml"/><Relationship Id="rId49" Type="http://schemas.openxmlformats.org/officeDocument/2006/relationships/presProps" Target="presProps.xml"/><Relationship Id="rId48" Type="http://schemas.openxmlformats.org/officeDocument/2006/relationships/handoutMaster" Target="handoutMasters/handoutMaster1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B9F38-E5E4-4763-9C33-9FDBA3E127C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328E6-F4BD-4CE4-B479-78E4A593F181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ar-SA" dirty="0" smtClean="0"/>
              <a:t>تستخدم فقط لبناء تعبيرات شكلت بشكل جيد ولا تشير إلى الأشياء أو العلاقات في العالم. وتسمى هذه الرموز غير صحيح</a:t>
            </a:r>
            <a:endParaRPr lang="ar-SA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 smtClean="0"/>
              <a:t>الرموز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 smtClean="0"/>
              <a:t>المتسولين</a:t>
            </a:r>
            <a:endParaRPr lang="ar-SA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-All hounds howl at night.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smtClean="0"/>
              <a:t>∀</a:t>
            </a:r>
            <a:r>
              <a:rPr lang="en-US" dirty="0" smtClean="0"/>
              <a:t>x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X (hound(X) -&gt; howl(X))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r>
              <a:rPr lang="ar-S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-Anyone who has any cats will not have any mice.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smtClean="0"/>
              <a:t>∀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 </a:t>
            </a:r>
            <a:r>
              <a:rPr lang="fr-FR" dirty="0" smtClean="0"/>
              <a:t>∀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 (have(X,Y) </a:t>
            </a:r>
            <a:r>
              <a:rPr lang="en-US" dirty="0" smtClean="0"/>
              <a:t>^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cat(Y) -&gt; (</a:t>
            </a:r>
            <a:r>
              <a:rPr lang="en-US" dirty="0" smtClean="0"/>
              <a:t>￢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dirty="0" smtClean="0">
                <a:sym typeface="Symbol" pitchFamily="18" charset="2"/>
              </a:rPr>
              <a:t>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Z (have(X,Z) </a:t>
            </a:r>
            <a:r>
              <a:rPr lang="en-US" dirty="0" smtClean="0"/>
              <a:t>^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mouse(Z)))))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Light sleepers do not have anything which howls at night.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dirty="0" smtClean="0"/>
              <a:t>∀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X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(X) -&gt; (</a:t>
            </a:r>
            <a:r>
              <a:rPr lang="en-US" dirty="0" smtClean="0"/>
              <a:t>￢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dirty="0" smtClean="0">
                <a:sym typeface="Symbol" pitchFamily="18" charset="2"/>
              </a:rPr>
              <a:t>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Y (have(X,Y) </a:t>
            </a:r>
            <a:r>
              <a:rPr lang="en-US" dirty="0" smtClean="0"/>
              <a:t>^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howl(Y)))))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John has either a cat or a hound.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>
              <a:buFont typeface="Symbol" pitchFamily="18" charset="2"/>
              <a:buChar char="$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 (have(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john,X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n-US" dirty="0" smtClean="0"/>
              <a:t>^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(cat(X) </a:t>
            </a:r>
            <a:r>
              <a:rPr lang="en-US" dirty="0" smtClean="0"/>
              <a:t>∨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hound(X)))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>
              <a:buFont typeface="Symbol" pitchFamily="18" charset="2"/>
              <a:buNone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 rt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Conclusion: if John is a light sleeper, then John does not have any mice.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 smtClean="0"/>
              <a:t>ترجمة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FB853-DA5A-44B7-8B64-9AA7C5A9341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0040" y="2852936"/>
            <a:ext cx="7772400" cy="765175"/>
          </a:xfrm>
        </p:spPr>
        <p:txBody>
          <a:bodyPr>
            <a:normAutofit/>
          </a:bodyPr>
          <a:lstStyle>
            <a:lvl1pPr>
              <a:defRPr sz="300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itchFamily="34" charset="0"/>
              </a:defRPr>
            </a:lvl1pPr>
          </a:lstStyle>
          <a:p>
            <a:r>
              <a:rPr lang="en-US" dirty="0" smtClean="0"/>
              <a:t>UNIT NUMBER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600" y="3733800"/>
            <a:ext cx="8077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7000" b="1" i="0">
                <a:solidFill>
                  <a:schemeClr val="tx1"/>
                </a:solidFill>
                <a:effectLst/>
                <a:latin typeface="Algerian" pitchFamily="8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UNIT 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592" y="-27384"/>
            <a:ext cx="2232248" cy="365125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Prof. Eyad S. AlHrayshat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24128" y="-27384"/>
            <a:ext cx="2592288" cy="365125"/>
          </a:xfr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8" name="Title 1"/>
          <p:cNvSpPr txBox="1"/>
          <p:nvPr/>
        </p:nvSpPr>
        <p:spPr>
          <a:xfrm>
            <a:off x="2267744" y="260648"/>
            <a:ext cx="468052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1" u="none" kern="1200">
                <a:solidFill>
                  <a:srgbClr val="0000E6"/>
                </a:solidFill>
                <a:latin typeface="Arial Rounded MT Bold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2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CS 362: Intelligent Systems</a:t>
            </a:r>
            <a:endParaRPr lang="en-US" sz="20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42892" y="1033780"/>
            <a:ext cx="864096" cy="281452"/>
          </a:xfrm>
          <a:solidFill>
            <a:srgbClr val="0000FF"/>
          </a:solidFill>
          <a:ln>
            <a:noFill/>
          </a:ln>
          <a:effectLst>
            <a:softEdge rad="317500"/>
          </a:effectLst>
        </p:spPr>
        <p:txBody>
          <a:bodyPr/>
          <a:lstStyle>
            <a:lvl1pPr algn="ctr">
              <a:defRPr sz="1100" i="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Slide </a:t>
            </a:r>
            <a:fld id="{B6F15528-21DE-4FAA-801E-634DDDAF4B2B}" type="slidenum">
              <a:rPr lang="en-US" dirty="0" smtClean="0"/>
            </a:fld>
            <a:endParaRPr lang="en-US" dirty="0"/>
          </a:p>
        </p:txBody>
      </p:sp>
      <p:sp>
        <p:nvSpPr>
          <p:cNvPr id="9" name="Title 1"/>
          <p:cNvSpPr txBox="1"/>
          <p:nvPr userDrawn="1"/>
        </p:nvSpPr>
        <p:spPr>
          <a:xfrm>
            <a:off x="2267744" y="260648"/>
            <a:ext cx="468052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1" u="none" kern="1200">
                <a:solidFill>
                  <a:srgbClr val="0000E6"/>
                </a:solidFill>
                <a:latin typeface="Arial Rounded MT Bold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20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CS 362: Intelligent Systems</a:t>
            </a:r>
            <a:endParaRPr lang="en-US" sz="20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Prof. Eyad S. AlHrayshat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Prof. Eyad S. AlHrayshat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592" y="188640"/>
            <a:ext cx="7344816" cy="770384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 smtClean="0"/>
              <a:t>INSERT 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80" y="1484784"/>
            <a:ext cx="8610600" cy="5112568"/>
          </a:xfrm>
        </p:spPr>
        <p:txBody>
          <a:bodyPr/>
          <a:lstStyle>
            <a:lvl1pPr algn="just">
              <a:defRPr/>
            </a:lvl1pPr>
            <a:lvl2pPr algn="just">
              <a:defRPr/>
            </a:lvl2pPr>
            <a:lvl3pPr algn="just">
              <a:defRPr/>
            </a:lvl3pPr>
            <a:lvl4pPr marL="1244600" indent="-342900" algn="just">
              <a:buClr>
                <a:srgbClr val="006600"/>
              </a:buClr>
              <a:buSzPct val="150000"/>
              <a:buFont typeface="Arial" charset="0"/>
              <a:buChar char="•"/>
              <a:defRPr/>
            </a:lvl4pPr>
            <a:lvl5pPr algn="just">
              <a:defRPr/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1600" y="-27384"/>
            <a:ext cx="242163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Prof. Eyad S. AlHrayshat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6136" y="-27384"/>
            <a:ext cx="244827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45906" y="989906"/>
            <a:ext cx="864096" cy="360040"/>
          </a:xfrm>
        </p:spPr>
        <p:txBody>
          <a:bodyPr/>
          <a:lstStyle>
            <a:lvl1pPr algn="ctr">
              <a:defRPr sz="1100" i="0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Slide </a:t>
            </a:r>
            <a:fld id="{B6F15528-21DE-4FAA-801E-634DDDAF4B2B}" type="slidenum">
              <a:rPr lang="en-US" dirty="0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1600" y="-32469"/>
            <a:ext cx="2376264" cy="365125"/>
          </a:xfrm>
        </p:spPr>
        <p:txBody>
          <a:bodyPr/>
          <a:lstStyle/>
          <a:p>
            <a:r>
              <a:rPr lang="en-US" smtClean="0"/>
              <a:t>Prof. Eyad S. AlHrayshat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6136" y="-32469"/>
            <a:ext cx="2448272" cy="365125"/>
          </a:xfrm>
        </p:spPr>
        <p:txBody>
          <a:bodyPr/>
          <a:lstStyle/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064729" y="1049321"/>
            <a:ext cx="792088" cy="247506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  <p:sp>
        <p:nvSpPr>
          <p:cNvPr id="7" name="Title 1"/>
          <p:cNvSpPr txBox="1"/>
          <p:nvPr/>
        </p:nvSpPr>
        <p:spPr>
          <a:xfrm>
            <a:off x="2398712" y="260648"/>
            <a:ext cx="5125616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1" u="none" kern="1200">
                <a:solidFill>
                  <a:srgbClr val="0000E6"/>
                </a:solidFill>
                <a:latin typeface="Arial Rounded MT Bold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b="1" u="none" kern="1200" dirty="0" smtClean="0">
                <a:solidFill>
                  <a:srgbClr val="136341"/>
                </a:solidFill>
                <a:latin typeface="Arial Rounded MT Bold" pitchFamily="34" charset="0"/>
                <a:ea typeface="+mj-ea"/>
                <a:cs typeface="Arial" charset="0"/>
              </a:rPr>
              <a:t>CS 362_INTELIGENT SYSTEMS</a:t>
            </a:r>
            <a:endParaRPr lang="en-US" sz="2200" b="1" dirty="0">
              <a:solidFill>
                <a:srgbClr val="16A50B"/>
              </a:solidFill>
            </a:endParaRPr>
          </a:p>
        </p:txBody>
      </p:sp>
      <p:sp>
        <p:nvSpPr>
          <p:cNvPr id="8" name="Title 1"/>
          <p:cNvSpPr txBox="1"/>
          <p:nvPr userDrawn="1"/>
        </p:nvSpPr>
        <p:spPr>
          <a:xfrm>
            <a:off x="2398712" y="260648"/>
            <a:ext cx="5125616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1" u="none" kern="1200">
                <a:solidFill>
                  <a:srgbClr val="0000E6"/>
                </a:solidFill>
                <a:latin typeface="Arial Rounded MT Bold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b="1" u="none" kern="1200" dirty="0" smtClean="0">
                <a:solidFill>
                  <a:srgbClr val="136341"/>
                </a:solidFill>
                <a:latin typeface="Arial Rounded MT Bold" pitchFamily="34" charset="0"/>
                <a:ea typeface="+mj-ea"/>
                <a:cs typeface="Arial" charset="0"/>
              </a:rPr>
              <a:t>CS 362_INTELIGENT SYSTEMS</a:t>
            </a:r>
            <a:endParaRPr lang="en-US" sz="2200" b="1" dirty="0">
              <a:solidFill>
                <a:srgbClr val="16A50B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210344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Prof. Eyad S. AlHrayshat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074173" y="1021255"/>
            <a:ext cx="802509" cy="288032"/>
          </a:xfrm>
        </p:spPr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Prof. Eyad S. AlHrayshat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089780" y="1058900"/>
            <a:ext cx="802509" cy="216024"/>
          </a:xfrm>
        </p:spPr>
        <p:txBody>
          <a:bodyPr/>
          <a:lstStyle>
            <a:lvl1pPr algn="ctr">
              <a:defRPr sz="1100"/>
            </a:lvl1pPr>
          </a:lstStyle>
          <a:p>
            <a:r>
              <a:rPr lang="en-US" dirty="0" smtClean="0"/>
              <a:t>Slide </a:t>
            </a:r>
            <a:fld id="{B6F15528-21DE-4FAA-801E-634DDDAF4B2B}" type="slidenum">
              <a:rPr lang="en-US" dirty="0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Prof. Eyad S. AlHrayshat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086700" y="1024336"/>
            <a:ext cx="802509" cy="288032"/>
          </a:xfrm>
        </p:spPr>
        <p:txBody>
          <a:bodyPr/>
          <a:lstStyle/>
          <a:p>
            <a:pPr algn="ctr"/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Prof. Eyad S. AlHrayshat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Prof. Eyad S. AlHrayshat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Prof. Eyad S. AlHrayshat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1439" y="1425302"/>
            <a:ext cx="8610600" cy="4451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7" name="Picture 6" descr="artificial_intelligence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 flipH="1">
            <a:off x="8100392" y="44624"/>
            <a:ext cx="936104" cy="1073008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V="1">
            <a:off x="0" y="1196752"/>
            <a:ext cx="9144000" cy="1466"/>
          </a:xfrm>
          <a:prstGeom prst="line">
            <a:avLst/>
          </a:prstGeom>
          <a:ln w="152400" cmpd="tri">
            <a:solidFill>
              <a:srgbClr val="B4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12" descr="Taibah_Small_logo.JP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7504" y="44624"/>
            <a:ext cx="864096" cy="1066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-12526" y="6688900"/>
            <a:ext cx="9180512" cy="19648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021519" y="1011860"/>
            <a:ext cx="910521" cy="328908"/>
          </a:xfrm>
          <a:prstGeom prst="roundRect">
            <a:avLst/>
          </a:prstGeom>
          <a:solidFill>
            <a:schemeClr val="bg1"/>
          </a:solidFill>
          <a:ln w="152400" cmpd="tri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7944" y="993254"/>
            <a:ext cx="802509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rgbClr val="C00000"/>
                </a:solidFill>
                <a:latin typeface="Bookman Old Style" pitchFamily="18" charset="0"/>
              </a:defRPr>
            </a:lvl1pPr>
          </a:lstStyle>
          <a:p>
            <a:pPr algn="ctr"/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8144" y="-32469"/>
            <a:ext cx="2448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1">
                <a:solidFill>
                  <a:schemeClr val="tx1"/>
                </a:solidFill>
                <a:latin typeface="Bookman Old Style" pitchFamily="18" charset="0"/>
              </a:defRPr>
            </a:lvl1pPr>
          </a:lstStyle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8864" y="18864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INSERT SLIDE 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9592" y="-32469"/>
            <a:ext cx="23762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1">
                <a:solidFill>
                  <a:schemeClr val="tx1"/>
                </a:solidFill>
                <a:latin typeface="Bookman Old Style" pitchFamily="18" charset="0"/>
              </a:defRPr>
            </a:lvl1pPr>
          </a:lstStyle>
          <a:p>
            <a:r>
              <a:rPr lang="en-US" smtClean="0"/>
              <a:t>Prof. Eyad S. AlHrayshat</a:t>
            </a:r>
            <a:endParaRPr lang="en-US" dirty="0"/>
          </a:p>
        </p:txBody>
      </p:sp>
      <p:sp>
        <p:nvSpPr>
          <p:cNvPr id="12" name="Rounded Rectangle 11"/>
          <p:cNvSpPr/>
          <p:nvPr userDrawn="1"/>
        </p:nvSpPr>
        <p:spPr>
          <a:xfrm>
            <a:off x="4021519" y="1011860"/>
            <a:ext cx="910521" cy="328908"/>
          </a:xfrm>
          <a:prstGeom prst="roundRect">
            <a:avLst/>
          </a:prstGeom>
          <a:solidFill>
            <a:schemeClr val="bg1"/>
          </a:solidFill>
          <a:ln w="152400" cmpd="tri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3000" b="1" u="none" kern="1200">
          <a:solidFill>
            <a:srgbClr val="0000E6"/>
          </a:solidFill>
          <a:latin typeface="Arial Rounded MT Bold" pitchFamily="34" charset="0"/>
          <a:ea typeface="+mj-ea"/>
          <a:cs typeface="+mj-cs"/>
        </a:defRPr>
      </a:lvl1pPr>
    </p:titleStyle>
    <p:bodyStyle>
      <a:lvl1pPr marL="263525" indent="-263525" algn="l" defTabSz="914400" rtl="0" eaLnBrk="1" latinLnBrk="0" hangingPunct="1">
        <a:spcBef>
          <a:spcPct val="20000"/>
        </a:spcBef>
        <a:buClr>
          <a:srgbClr val="0000CC"/>
        </a:buClr>
        <a:buSzPct val="150000"/>
        <a:buFont typeface="Wingdings" panose="05000000000000000000" charset="2"/>
        <a:buChar char="§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74955" algn="l" defTabSz="914400" rtl="0" eaLnBrk="1" latinLnBrk="0" hangingPunct="1">
        <a:spcBef>
          <a:spcPct val="20000"/>
        </a:spcBef>
        <a:buClr>
          <a:srgbClr val="FF0000"/>
        </a:buClr>
        <a:buSzPct val="150000"/>
        <a:buFont typeface="Wingdings" panose="05000000000000000000" charset="2"/>
        <a:buChar char="§"/>
        <a:defRPr sz="22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802005" indent="-263525" algn="l" defTabSz="914400" rtl="0" eaLnBrk="1" latinLnBrk="0" hangingPunct="1">
        <a:spcBef>
          <a:spcPct val="20000"/>
        </a:spcBef>
        <a:buClr>
          <a:srgbClr val="008000"/>
        </a:buClr>
        <a:buSzPct val="150000"/>
        <a:buFont typeface="Wingdings" panose="05000000000000000000" charset="2"/>
        <a:buChar char="§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 2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PREDICATE CALCULUS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70384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The interpretation for sentences in the Propositional Calculus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truth assignment of </a:t>
            </a:r>
            <a:r>
              <a:rPr lang="en-US" dirty="0" smtClean="0"/>
              <a:t>negation (￢ P), </a:t>
            </a:r>
            <a:r>
              <a:rPr lang="en-US" dirty="0"/>
              <a:t>where P is any propositional symbol, is </a:t>
            </a:r>
            <a:r>
              <a:rPr lang="en-US" dirty="0" smtClean="0"/>
              <a:t>F if </a:t>
            </a:r>
            <a:r>
              <a:rPr lang="en-US" dirty="0"/>
              <a:t>the assignment to P is T, and T if the assignment to P is F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truth assignment of </a:t>
            </a:r>
            <a:r>
              <a:rPr lang="en-US" dirty="0" smtClean="0"/>
              <a:t>conjunction (∧) is </a:t>
            </a:r>
            <a:r>
              <a:rPr lang="en-US" dirty="0"/>
              <a:t>T only when both conjuncts have </a:t>
            </a:r>
            <a:r>
              <a:rPr lang="en-US" dirty="0" smtClean="0"/>
              <a:t>truth value </a:t>
            </a:r>
            <a:r>
              <a:rPr lang="en-US" dirty="0"/>
              <a:t>T; otherwise it is F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truth assignment of </a:t>
            </a:r>
            <a:r>
              <a:rPr lang="en-US" dirty="0" smtClean="0"/>
              <a:t>disjunction (∨) is </a:t>
            </a:r>
            <a:r>
              <a:rPr lang="en-US" dirty="0"/>
              <a:t>F only when both disjuncts have </a:t>
            </a:r>
            <a:r>
              <a:rPr lang="en-US" dirty="0" smtClean="0"/>
              <a:t>truth value </a:t>
            </a:r>
            <a:r>
              <a:rPr lang="en-US" dirty="0"/>
              <a:t>F; otherwise it is T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truth assignment of </a:t>
            </a:r>
            <a:r>
              <a:rPr lang="en-US" dirty="0" smtClean="0"/>
              <a:t>implication (→) is </a:t>
            </a:r>
            <a:r>
              <a:rPr lang="en-US" dirty="0"/>
              <a:t>F only when the premise </a:t>
            </a:r>
            <a:r>
              <a:rPr lang="en-US" dirty="0" smtClean="0"/>
              <a:t>(symbol before </a:t>
            </a:r>
            <a:r>
              <a:rPr lang="en-US" dirty="0"/>
              <a:t>the </a:t>
            </a:r>
            <a:r>
              <a:rPr lang="en-US" dirty="0" smtClean="0"/>
              <a:t>implication) </a:t>
            </a:r>
            <a:r>
              <a:rPr lang="en-US" dirty="0"/>
              <a:t>is T and the truth value of the </a:t>
            </a:r>
            <a:r>
              <a:rPr lang="en-US" dirty="0" smtClean="0"/>
              <a:t>consequent (symbol after the implication) </a:t>
            </a:r>
            <a:r>
              <a:rPr lang="en-US" dirty="0"/>
              <a:t>is F; otherwise it is </a:t>
            </a:r>
            <a:r>
              <a:rPr lang="en-US" dirty="0" smtClean="0"/>
              <a:t>T.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truth assignment of </a:t>
            </a:r>
            <a:r>
              <a:rPr lang="en-US" dirty="0" smtClean="0"/>
              <a:t>equivalence (≡) is </a:t>
            </a:r>
            <a:r>
              <a:rPr lang="en-US" dirty="0"/>
              <a:t>T only when both </a:t>
            </a:r>
            <a:r>
              <a:rPr lang="en-US" dirty="0" smtClean="0"/>
              <a:t>expressions </a:t>
            </a:r>
            <a:r>
              <a:rPr lang="en-US" dirty="0"/>
              <a:t>have </a:t>
            </a:r>
            <a:r>
              <a:rPr lang="en-US" dirty="0" smtClean="0"/>
              <a:t>the same </a:t>
            </a:r>
            <a:r>
              <a:rPr lang="en-US" dirty="0"/>
              <a:t>truth assignment for all possible interpretations; otherwise it is F.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800" dirty="0"/>
              <a:t>Propositional Calculus Laws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99592" y="1507192"/>
          <a:ext cx="7488832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388843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endParaRPr lang="en-US" sz="2200" dirty="0" smtClean="0"/>
                    </a:p>
                    <a:p>
                      <a:pPr algn="ctr"/>
                      <a:r>
                        <a:rPr lang="en-US" sz="2200" dirty="0" smtClean="0"/>
                        <a:t>P, Q, and R are propositional expressions</a:t>
                      </a:r>
                      <a:endParaRPr lang="en-US" sz="2200" dirty="0" smtClean="0"/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tc hMerge="1"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The double negation law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￢(￢P) ≡ P</a:t>
                      </a:r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/>
                        <a:t>The definition of implication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(P → Q) ≡ (￢P ∨ Q)</a:t>
                      </a:r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/>
                        <a:t>The contrapositive law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000" b="1" dirty="0" smtClean="0"/>
                        <a:t>(P → Q) ≡ (￢Q → ￢P)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2000" b="1" dirty="0" smtClean="0"/>
                        <a:t>De Morgan’s laws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2000" b="1" dirty="0" smtClean="0"/>
                        <a:t>￢(P ∨ Q) ≡ (￢P ∧ ￢Q) </a:t>
                      </a:r>
                      <a:endParaRPr lang="en-US" sz="2000" b="1" dirty="0" smtClean="0"/>
                    </a:p>
                    <a:p>
                      <a:pPr marL="0" lvl="1" indent="0">
                        <a:buNone/>
                      </a:pPr>
                      <a:r>
                        <a:rPr lang="en-US" sz="2000" b="1" dirty="0" smtClean="0"/>
                        <a:t>￢(P ∧ Q) ≡ (￢P ∨￢ Q)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2000" b="1" dirty="0" smtClean="0"/>
                        <a:t>The commutative laws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2000" b="1" dirty="0" smtClean="0"/>
                        <a:t>(P ∧ Q) ≡ (Q ∧ P)                                                  (P ∨ Q) ≡ (Q ∨ P)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2000" b="1" dirty="0" smtClean="0"/>
                        <a:t>The associative laws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080" lvl="1" indent="0"/>
                      <a:r>
                        <a:rPr lang="en-US" sz="2000" b="1" dirty="0" smtClean="0"/>
                        <a:t>((P ∧ Q) ∧ R) ≡ (P ∧ (Q ∧ R))</a:t>
                      </a:r>
                      <a:endParaRPr lang="en-US" sz="2000" b="1" dirty="0" smtClean="0"/>
                    </a:p>
                    <a:p>
                      <a:pPr marL="5080" lvl="1" indent="0">
                        <a:buNone/>
                      </a:pPr>
                      <a:r>
                        <a:rPr lang="en-US" sz="2000" b="1" dirty="0" smtClean="0"/>
                        <a:t>((P ∨ Q) ∨ R) ≡ (P ∨ (Q ∨ R))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2000" b="1" dirty="0" smtClean="0"/>
                        <a:t>The distributive laws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indent="0"/>
                      <a:r>
                        <a:rPr lang="en-US" sz="2000" b="1" dirty="0" smtClean="0"/>
                        <a:t>P ∨ (Q ∧ R) ≡ (P ∨ Q) ∧ (P ∨ R)</a:t>
                      </a:r>
                      <a:endParaRPr lang="en-US" sz="2000" b="1" dirty="0" smtClean="0"/>
                    </a:p>
                    <a:p>
                      <a:pPr marL="0" lvl="1" indent="0">
                        <a:buNone/>
                      </a:pPr>
                      <a:r>
                        <a:rPr lang="en-US" sz="2000" b="1" dirty="0" smtClean="0"/>
                        <a:t>P ∧ (Q ∨ R) ≡ (P ∧ Q) ∨ (P ∧ R)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80" y="1484784"/>
            <a:ext cx="8610600" cy="2016224"/>
          </a:xfrm>
        </p:spPr>
        <p:txBody>
          <a:bodyPr>
            <a:normAutofit/>
          </a:bodyPr>
          <a:lstStyle/>
          <a:p>
            <a:r>
              <a:rPr lang="en-US" dirty="0"/>
              <a:t>Two expressions in the propositional calculus are equivalent if they have the </a:t>
            </a:r>
            <a:r>
              <a:rPr lang="en-US" dirty="0" smtClean="0"/>
              <a:t>same value </a:t>
            </a:r>
            <a:r>
              <a:rPr lang="en-US" dirty="0"/>
              <a:t>under all truth value assignments.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equivalence may be demonstrated using </a:t>
            </a:r>
            <a:r>
              <a:rPr lang="en-US" dirty="0" smtClean="0"/>
              <a:t>truth tables.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80" y="1484784"/>
            <a:ext cx="8610600" cy="1008112"/>
          </a:xfrm>
        </p:spPr>
        <p:txBody>
          <a:bodyPr>
            <a:normAutofit/>
          </a:bodyPr>
          <a:lstStyle/>
          <a:p>
            <a:r>
              <a:rPr lang="en-US" dirty="0" smtClean="0"/>
              <a:t>Using a truth table, show that the expressions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(P </a:t>
            </a:r>
            <a:r>
              <a:rPr lang="en-US" dirty="0"/>
              <a:t>→ </a:t>
            </a:r>
            <a:r>
              <a:rPr lang="en-US" dirty="0" smtClean="0"/>
              <a:t>Q) </a:t>
            </a:r>
            <a:r>
              <a:rPr lang="en-US" dirty="0"/>
              <a:t>and </a:t>
            </a:r>
            <a:r>
              <a:rPr lang="en-US" dirty="0" smtClean="0"/>
              <a:t>(￢P </a:t>
            </a:r>
            <a:r>
              <a:rPr lang="en-US" dirty="0"/>
              <a:t>∨ </a:t>
            </a:r>
            <a:r>
              <a:rPr lang="en-US" dirty="0" smtClean="0"/>
              <a:t>Q) are equivalent (P </a:t>
            </a:r>
            <a:r>
              <a:rPr lang="en-US" dirty="0"/>
              <a:t>→ Q </a:t>
            </a:r>
            <a:r>
              <a:rPr lang="en-US" dirty="0" smtClean="0"/>
              <a:t>≡ ￢P </a:t>
            </a:r>
            <a:r>
              <a:rPr lang="en-US" dirty="0"/>
              <a:t>∨ Q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67024"/>
            <a:ext cx="6867161" cy="2794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88640"/>
            <a:ext cx="8229600" cy="77038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Predicate Calculus: introduction (i)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</a:t>
            </a:r>
            <a:r>
              <a:rPr lang="en-US" dirty="0"/>
              <a:t>propositional calculus, each atomic symbol (P</a:t>
            </a:r>
            <a:r>
              <a:rPr lang="en-US" dirty="0" smtClean="0"/>
              <a:t>, Q</a:t>
            </a:r>
            <a:r>
              <a:rPr lang="en-US" dirty="0"/>
              <a:t>, etc.) denotes a single </a:t>
            </a:r>
            <a:r>
              <a:rPr lang="en-US" dirty="0" smtClean="0"/>
              <a:t>proposition. Therefore, </a:t>
            </a:r>
            <a:r>
              <a:rPr lang="en-US" dirty="0" smtClean="0">
                <a:solidFill>
                  <a:srgbClr val="0000E6"/>
                </a:solidFill>
              </a:rPr>
              <a:t>there </a:t>
            </a:r>
            <a:r>
              <a:rPr lang="en-US" dirty="0">
                <a:solidFill>
                  <a:srgbClr val="0000E6"/>
                </a:solidFill>
              </a:rPr>
              <a:t>is no way to access the components of an individual assertion.</a:t>
            </a:r>
            <a:r>
              <a:rPr lang="en-US" dirty="0" smtClean="0"/>
              <a:t> For instance, P is a proposition such that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>
                <a:solidFill>
                  <a:srgbClr val="FF0000"/>
                </a:solidFill>
              </a:rPr>
              <a:t>: “it rained on </a:t>
            </a:r>
            <a:r>
              <a:rPr lang="en-US" dirty="0" smtClean="0">
                <a:solidFill>
                  <a:srgbClr val="FF0000"/>
                </a:solidFill>
              </a:rPr>
              <a:t>Tuesday”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rgbClr val="0000E6"/>
              </a:solidFill>
              <a:latin typeface="+mj-lt"/>
              <a:ea typeface="+mj-ea"/>
              <a:cs typeface="+mj-cs"/>
            </a:endParaRPr>
          </a:p>
          <a:p>
            <a:r>
              <a:rPr lang="en-US" dirty="0" smtClean="0"/>
              <a:t>On the contrary, predicate </a:t>
            </a:r>
            <a:r>
              <a:rPr lang="en-US" dirty="0"/>
              <a:t>calculus provides this ability. </a:t>
            </a:r>
            <a:r>
              <a:rPr lang="en-US" dirty="0" smtClean="0"/>
              <a:t>For instance, we </a:t>
            </a:r>
            <a:r>
              <a:rPr lang="en-US" dirty="0"/>
              <a:t>can create a predicate </a:t>
            </a:r>
            <a:r>
              <a:rPr lang="en-US" dirty="0">
                <a:solidFill>
                  <a:srgbClr val="FF0000"/>
                </a:solidFill>
              </a:rPr>
              <a:t>weather</a:t>
            </a:r>
            <a:r>
              <a:rPr lang="en-US" dirty="0"/>
              <a:t> that describes a relationship between a </a:t>
            </a:r>
            <a:r>
              <a:rPr lang="en-US" dirty="0" smtClean="0"/>
              <a:t>day </a:t>
            </a:r>
            <a:r>
              <a:rPr lang="en-US" dirty="0"/>
              <a:t>and the weather: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weather (Tuesday, </a:t>
            </a:r>
            <a:r>
              <a:rPr lang="en-US" dirty="0">
                <a:solidFill>
                  <a:srgbClr val="FF0000"/>
                </a:solidFill>
              </a:rPr>
              <a:t>rain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Through </a:t>
            </a:r>
            <a:r>
              <a:rPr lang="en-US" dirty="0"/>
              <a:t>inference rules we can manipulate predicate calculus expressions, accessing their individual components and inferring new sentences. </a:t>
            </a:r>
            <a:endParaRPr lang="ar-SA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Predicate Calculus: introduction </a:t>
            </a:r>
            <a:r>
              <a:rPr lang="en-US" sz="2800" dirty="0" smtClean="0"/>
              <a:t>(ii)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Predicate </a:t>
            </a:r>
            <a:r>
              <a:rPr lang="en-US" dirty="0"/>
              <a:t>calculus also allows expressions to contain </a:t>
            </a:r>
            <a:r>
              <a:rPr lang="en-US" dirty="0" smtClean="0"/>
              <a:t>variables.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Variables let us create general assertions about classes of entities. For example, we could state that: </a:t>
            </a:r>
            <a:endParaRPr lang="en-US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for all values of X, where X is a day of the week, 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statement weather(X, rain) is true; </a:t>
            </a:r>
            <a:endParaRPr lang="en-US" dirty="0">
              <a:solidFill>
                <a:srgbClr val="FF000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/>
              <a:t>i.e., it rains every day.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Predicate Calculus Symbols (i)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alphabet that makes up the symbols of the predicate calculus consists of</a:t>
            </a:r>
            <a:r>
              <a:rPr lang="en-US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set of both </a:t>
            </a:r>
            <a:r>
              <a:rPr lang="en-US" dirty="0" smtClean="0"/>
              <a:t>upper  </a:t>
            </a:r>
            <a:r>
              <a:rPr lang="en-US" dirty="0"/>
              <a:t>and lowercase letters </a:t>
            </a:r>
            <a:r>
              <a:rPr lang="en-US" dirty="0" smtClean="0"/>
              <a:t>of the English alphabet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set of </a:t>
            </a:r>
            <a:r>
              <a:rPr lang="en-US" dirty="0" smtClean="0"/>
              <a:t>decimal digits (0</a:t>
            </a:r>
            <a:r>
              <a:rPr lang="en-US" dirty="0"/>
              <a:t>, 1</a:t>
            </a:r>
            <a:r>
              <a:rPr lang="en-US" dirty="0" smtClean="0"/>
              <a:t>, 2, … , 9)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underscore ( _ )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Symbols </a:t>
            </a:r>
            <a:r>
              <a:rPr lang="en-US" dirty="0"/>
              <a:t>in the predicate calculus </a:t>
            </a:r>
            <a:r>
              <a:rPr lang="en-US" dirty="0">
                <a:solidFill>
                  <a:srgbClr val="0000CC"/>
                </a:solidFill>
              </a:rPr>
              <a:t>begin with a letter</a:t>
            </a:r>
            <a:r>
              <a:rPr lang="en-US" dirty="0"/>
              <a:t> and are followed by </a:t>
            </a:r>
            <a:r>
              <a:rPr lang="en-US" dirty="0" smtClean="0"/>
              <a:t>any sequence </a:t>
            </a:r>
            <a:r>
              <a:rPr lang="en-US" dirty="0"/>
              <a:t>of </a:t>
            </a:r>
            <a:r>
              <a:rPr lang="en-US" dirty="0" smtClean="0"/>
              <a:t>the above </a:t>
            </a:r>
            <a:r>
              <a:rPr lang="en-US" dirty="0"/>
              <a:t>legal </a:t>
            </a:r>
            <a:r>
              <a:rPr lang="en-US" dirty="0" smtClean="0"/>
              <a:t>characters.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Example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80" y="1484784"/>
            <a:ext cx="8610600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 Is the following a legitimate character </a:t>
            </a:r>
            <a:r>
              <a:rPr lang="en-US" sz="1800" dirty="0"/>
              <a:t>in the alphabet of predicate calculus </a:t>
            </a:r>
            <a:r>
              <a:rPr lang="en-US" sz="1800" dirty="0" smtClean="0"/>
              <a:t>symbols?</a:t>
            </a:r>
            <a:endParaRPr lang="en-US" sz="1800" dirty="0" smtClean="0"/>
          </a:p>
          <a:p>
            <a:r>
              <a:rPr lang="pt-BR" sz="1800" dirty="0" smtClean="0"/>
              <a:t>A</a:t>
            </a:r>
            <a:endParaRPr lang="pt-BR" sz="1800" dirty="0" smtClean="0"/>
          </a:p>
          <a:p>
            <a:pPr marL="0" indent="0">
              <a:buNone/>
            </a:pPr>
            <a:r>
              <a:rPr lang="pt-BR" sz="1800" dirty="0" smtClean="0"/>
              <a:t>Yes</a:t>
            </a:r>
            <a:endParaRPr lang="pt-BR" sz="1800" dirty="0" smtClean="0"/>
          </a:p>
          <a:p>
            <a:r>
              <a:rPr lang="pt-BR" sz="1800" dirty="0" smtClean="0"/>
              <a:t>d </a:t>
            </a:r>
            <a:endParaRPr lang="pt-BR" sz="1800" dirty="0" smtClean="0"/>
          </a:p>
          <a:p>
            <a:pPr marL="0" indent="0">
              <a:buNone/>
            </a:pPr>
            <a:r>
              <a:rPr lang="pt-BR" sz="1800" dirty="0" smtClean="0"/>
              <a:t>Yes </a:t>
            </a:r>
            <a:endParaRPr lang="pt-BR" sz="1800" dirty="0" smtClean="0"/>
          </a:p>
          <a:p>
            <a:r>
              <a:rPr lang="en-US" sz="1800" dirty="0" smtClean="0"/>
              <a:t>#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No</a:t>
            </a:r>
            <a:endParaRPr lang="en-US" sz="1800" dirty="0" smtClean="0"/>
          </a:p>
          <a:p>
            <a:r>
              <a:rPr lang="en-US" sz="1800" dirty="0" smtClean="0"/>
              <a:t>/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No</a:t>
            </a:r>
            <a:endParaRPr lang="pt-BR" sz="1800" dirty="0" smtClean="0"/>
          </a:p>
          <a:p>
            <a:r>
              <a:rPr lang="pt-BR" sz="1800" dirty="0" smtClean="0"/>
              <a:t>6 </a:t>
            </a:r>
            <a:endParaRPr lang="pt-BR" sz="1800" dirty="0" smtClean="0"/>
          </a:p>
          <a:p>
            <a:pPr marL="0" indent="0">
              <a:buNone/>
            </a:pPr>
            <a:r>
              <a:rPr lang="pt-BR" sz="1800" dirty="0" smtClean="0"/>
              <a:t>Yes</a:t>
            </a:r>
            <a:endParaRPr lang="pt-BR" sz="1800" dirty="0" smtClean="0"/>
          </a:p>
          <a:p>
            <a:r>
              <a:rPr lang="pt-BR" sz="1800" dirty="0" smtClean="0"/>
              <a:t>_ </a:t>
            </a:r>
            <a:endParaRPr lang="pt-BR" sz="1800" dirty="0" smtClean="0"/>
          </a:p>
          <a:p>
            <a:pPr marL="0" indent="0">
              <a:buNone/>
            </a:pPr>
            <a:r>
              <a:rPr lang="pt-BR" sz="1800" dirty="0" smtClean="0"/>
              <a:t>Yes </a:t>
            </a:r>
            <a:endParaRPr lang="pt-BR" sz="1800" dirty="0" smtClean="0"/>
          </a:p>
          <a:p>
            <a:r>
              <a:rPr lang="en-US" sz="1800" dirty="0" smtClean="0"/>
              <a:t>&amp;</a:t>
            </a:r>
            <a:endParaRPr lang="en-US" sz="1800" dirty="0" smtClean="0"/>
          </a:p>
          <a:p>
            <a:r>
              <a:rPr lang="en-US" sz="1800" dirty="0" smtClean="0"/>
              <a:t>No</a:t>
            </a: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Example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Is the following a legitimate </a:t>
            </a:r>
            <a:r>
              <a:rPr lang="en-US" dirty="0"/>
              <a:t>predicate calculus symbol</a:t>
            </a:r>
            <a:r>
              <a:rPr lang="en-US" dirty="0" smtClean="0"/>
              <a:t>?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George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YES</a:t>
            </a:r>
            <a:endParaRPr lang="en-US" dirty="0" smtClean="0"/>
          </a:p>
          <a:p>
            <a:r>
              <a:rPr lang="en-US" dirty="0" smtClean="0"/>
              <a:t>Fire3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YES</a:t>
            </a:r>
            <a:endParaRPr lang="en-US" dirty="0" smtClean="0"/>
          </a:p>
          <a:p>
            <a:r>
              <a:rPr lang="en-US" dirty="0"/>
              <a:t>science!!!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No</a:t>
            </a:r>
            <a:endParaRPr lang="en-US" dirty="0"/>
          </a:p>
          <a:p>
            <a:r>
              <a:rPr lang="en-US" dirty="0" err="1" smtClean="0"/>
              <a:t>ahmd_and_salem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YES</a:t>
            </a:r>
            <a:endParaRPr lang="en-US" dirty="0" smtClean="0"/>
          </a:p>
          <a:p>
            <a:r>
              <a:rPr lang="en-US" dirty="0"/>
              <a:t>3jack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No </a:t>
            </a:r>
            <a:endParaRPr lang="en-US" dirty="0"/>
          </a:p>
          <a:p>
            <a:r>
              <a:rPr lang="en-US" dirty="0" smtClean="0"/>
              <a:t>bill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YES </a:t>
            </a:r>
            <a:endParaRPr lang="en-US" dirty="0" smtClean="0"/>
          </a:p>
          <a:p>
            <a:r>
              <a:rPr lang="en-US" dirty="0" smtClean="0"/>
              <a:t>XXXX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YES</a:t>
            </a:r>
            <a:endParaRPr lang="en-US" dirty="0" smtClean="0"/>
          </a:p>
          <a:p>
            <a:r>
              <a:rPr lang="en-US" dirty="0"/>
              <a:t>Cheating not  allowed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No</a:t>
            </a:r>
            <a:endParaRPr lang="en-US" dirty="0"/>
          </a:p>
          <a:p>
            <a:r>
              <a:rPr lang="en-US" dirty="0" err="1" smtClean="0"/>
              <a:t>friends_of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YES</a:t>
            </a:r>
            <a:endParaRPr lang="en-US" dirty="0"/>
          </a:p>
          <a:p>
            <a:r>
              <a:rPr lang="en-US" dirty="0" err="1" smtClean="0"/>
              <a:t>ab%cd</a:t>
            </a:r>
            <a:r>
              <a:rPr lang="en-US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Parentheses “</a:t>
            </a:r>
            <a:r>
              <a:rPr lang="en-US" dirty="0">
                <a:solidFill>
                  <a:srgbClr val="FF0000"/>
                </a:solidFill>
              </a:rPr>
              <a:t>( )</a:t>
            </a:r>
            <a:r>
              <a:rPr lang="en-US" dirty="0"/>
              <a:t>”, commas “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/>
              <a:t>”, and periods “</a:t>
            </a:r>
            <a:r>
              <a:rPr lang="en-US" dirty="0">
                <a:solidFill>
                  <a:srgbClr val="FF0000"/>
                </a:solidFill>
              </a:rPr>
              <a:t>.</a:t>
            </a:r>
            <a:r>
              <a:rPr lang="en-US" dirty="0"/>
              <a:t>” are used solely to construct well-formed expressions and do not denote objects or relations in the world. These are called </a:t>
            </a:r>
            <a:r>
              <a:rPr lang="en-US" dirty="0">
                <a:solidFill>
                  <a:srgbClr val="FF0000"/>
                </a:solidFill>
              </a:rPr>
              <a:t>improper symbols</a:t>
            </a:r>
            <a:r>
              <a:rPr lang="en-US" dirty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Predicate calculus symbols may represent either variables, constants, functions, or predicates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Predicate Calculus Symbols (</a:t>
            </a:r>
            <a:r>
              <a:rPr lang="en-US" dirty="0" smtClean="0"/>
              <a:t>ii)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Knowledge</a:t>
            </a:r>
            <a:r>
              <a:rPr lang="en-GB" dirty="0" smtClean="0"/>
              <a:t> </a:t>
            </a:r>
            <a:r>
              <a:rPr lang="en-GB" dirty="0"/>
              <a:t>is a theoretical or practical understanding of a subject or a domain.  Knowledge is also the sum of what is currently known, and apparently knowledge is power.  Those who possess knowledge are called experts</a:t>
            </a:r>
            <a:r>
              <a:rPr lang="en-GB" dirty="0" smtClean="0"/>
              <a:t>.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r>
              <a:rPr lang="en-US" dirty="0">
                <a:solidFill>
                  <a:srgbClr val="C00000"/>
                </a:solidFill>
              </a:rPr>
              <a:t>Knowledge representation</a:t>
            </a:r>
            <a:r>
              <a:rPr lang="en-US" dirty="0"/>
              <a:t> is a science of translating actual knowledge into a format that can be used  by the computer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endParaRPr lang="en-GB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Predicate </a:t>
            </a:r>
            <a:r>
              <a:rPr lang="en-US" dirty="0"/>
              <a:t>calculus symbols </a:t>
            </a:r>
            <a:r>
              <a:rPr lang="en-US" dirty="0" smtClean="0"/>
              <a:t>include: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Truth symbols:</a:t>
            </a:r>
            <a:r>
              <a:rPr lang="en-US" dirty="0" smtClean="0"/>
              <a:t> </a:t>
            </a:r>
            <a:r>
              <a:rPr lang="en-US" dirty="0"/>
              <a:t>true and false (these are reserved symbols</a:t>
            </a:r>
            <a:r>
              <a:rPr lang="en-US" dirty="0" smtClean="0"/>
              <a:t>).</a:t>
            </a:r>
            <a:endParaRPr lang="en-US" dirty="0" smtClean="0">
              <a:solidFill>
                <a:srgbClr val="0000CC"/>
              </a:solidFill>
            </a:endParaRPr>
          </a:p>
          <a:p>
            <a:pPr lvl="1"/>
            <a:r>
              <a:rPr lang="en-US" dirty="0" smtClean="0">
                <a:solidFill>
                  <a:srgbClr val="0000CC"/>
                </a:solidFill>
              </a:rPr>
              <a:t>Constant symbols:</a:t>
            </a:r>
            <a:r>
              <a:rPr lang="en-US" dirty="0"/>
              <a:t> </a:t>
            </a:r>
            <a:r>
              <a:rPr lang="en-US" dirty="0" smtClean="0"/>
              <a:t>symbol </a:t>
            </a:r>
            <a:r>
              <a:rPr lang="en-US" dirty="0"/>
              <a:t>expressions having the first character </a:t>
            </a:r>
            <a:r>
              <a:rPr lang="en-US" dirty="0" smtClean="0"/>
              <a:t>lowercase.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CC"/>
                </a:solidFill>
              </a:rPr>
              <a:t>Variable symbols:</a:t>
            </a:r>
            <a:r>
              <a:rPr lang="en-US" dirty="0" smtClean="0"/>
              <a:t> symbol </a:t>
            </a:r>
            <a:r>
              <a:rPr lang="en-US" dirty="0"/>
              <a:t>expressions beginning with an uppercase </a:t>
            </a:r>
            <a:r>
              <a:rPr lang="en-US" dirty="0" smtClean="0"/>
              <a:t>character.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CC"/>
                </a:solidFill>
              </a:rPr>
              <a:t>Function symbols:</a:t>
            </a:r>
            <a:r>
              <a:rPr lang="en-US" dirty="0" smtClean="0"/>
              <a:t>  symbol </a:t>
            </a:r>
            <a:r>
              <a:rPr lang="en-US" dirty="0"/>
              <a:t>expressions having the first character </a:t>
            </a:r>
            <a:r>
              <a:rPr lang="en-US" dirty="0" smtClean="0"/>
              <a:t>lowercase.</a:t>
            </a:r>
            <a:endParaRPr lang="en-US" dirty="0" smtClean="0"/>
          </a:p>
          <a:p>
            <a:pPr marL="263525" lvl="1" indent="0">
              <a:buNone/>
            </a:pPr>
            <a:endParaRPr lang="en-US" dirty="0" smtClean="0"/>
          </a:p>
          <a:p>
            <a:r>
              <a:rPr lang="en-US" dirty="0"/>
              <a:t>Every function symbol has an associated arity, indicating the number of elements in the domain mapped onto each element of the range</a:t>
            </a:r>
            <a:r>
              <a:rPr lang="en-US" dirty="0" smtClean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function expression</a:t>
            </a:r>
            <a:r>
              <a:rPr lang="en-US" dirty="0"/>
              <a:t> is a function symbol followed by its arguments</a:t>
            </a:r>
            <a:r>
              <a:rPr lang="en-US" dirty="0" smtClean="0"/>
              <a:t>. i.e., it consists </a:t>
            </a:r>
            <a:r>
              <a:rPr lang="en-US" dirty="0"/>
              <a:t>of a function constant of arity n, followed by n </a:t>
            </a:r>
            <a:r>
              <a:rPr lang="en-US" dirty="0" smtClean="0"/>
              <a:t>terms  </a:t>
            </a:r>
            <a:r>
              <a:rPr lang="en-US" smtClean="0"/>
              <a:t>(t</a:t>
            </a:r>
            <a:r>
              <a:rPr lang="en-US" baseline="-25000" smtClean="0"/>
              <a:t>1</a:t>
            </a:r>
            <a:r>
              <a:rPr lang="en-US" smtClean="0"/>
              <a:t>, t</a:t>
            </a:r>
            <a:r>
              <a:rPr lang="en-US" baseline="-25000" smtClean="0"/>
              <a:t>2</a:t>
            </a:r>
            <a:r>
              <a:rPr lang="en-US" smtClean="0"/>
              <a:t> ,…,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n</a:t>
            </a:r>
            <a:r>
              <a:rPr lang="en-US" dirty="0" smtClean="0"/>
              <a:t>) enclosed </a:t>
            </a:r>
            <a:r>
              <a:rPr lang="en-US" dirty="0"/>
              <a:t>in parentheses and separated by </a:t>
            </a:r>
            <a:r>
              <a:rPr lang="en-US" dirty="0" smtClean="0"/>
              <a:t>commas.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Predicate Calculus Symbols (</a:t>
            </a:r>
            <a:r>
              <a:rPr lang="en-US" dirty="0" smtClean="0"/>
              <a:t>iii)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 predicate calculus term</a:t>
            </a:r>
            <a:r>
              <a:rPr lang="en-US" dirty="0"/>
              <a:t> is either a constant, variable, or function expression. It may be used to denote objects and properties in </a:t>
            </a:r>
            <a:r>
              <a:rPr lang="en-US" dirty="0" smtClean="0"/>
              <a:t>a problem </a:t>
            </a:r>
            <a:r>
              <a:rPr lang="en-US" dirty="0"/>
              <a:t>domain.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Examples </a:t>
            </a:r>
            <a:r>
              <a:rPr lang="en-US" dirty="0"/>
              <a:t>of terms are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smtClean="0"/>
              <a:t>cat </a:t>
            </a:r>
            <a:endParaRPr lang="en-US" dirty="0" smtClean="0"/>
          </a:p>
          <a:p>
            <a:pPr lvl="1"/>
            <a:r>
              <a:rPr lang="en-US" dirty="0" smtClean="0"/>
              <a:t>times(2,3)</a:t>
            </a:r>
            <a:endParaRPr lang="en-US" dirty="0" smtClean="0"/>
          </a:p>
          <a:p>
            <a:pPr lvl="1"/>
            <a:r>
              <a:rPr lang="en-US" dirty="0" smtClean="0"/>
              <a:t>X</a:t>
            </a:r>
            <a:endParaRPr lang="en-US" dirty="0" smtClean="0"/>
          </a:p>
          <a:p>
            <a:pPr lvl="1"/>
            <a:r>
              <a:rPr lang="en-US" dirty="0" smtClean="0"/>
              <a:t>Blue</a:t>
            </a:r>
            <a:endParaRPr lang="en-US" dirty="0" smtClean="0"/>
          </a:p>
          <a:p>
            <a:pPr lvl="1"/>
            <a:r>
              <a:rPr lang="en-US" dirty="0" smtClean="0"/>
              <a:t>mother(</a:t>
            </a:r>
            <a:r>
              <a:rPr lang="en-US" dirty="0" err="1" smtClean="0"/>
              <a:t>sarah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err="1" smtClean="0"/>
              <a:t>kate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Predicate Calculus </a:t>
            </a:r>
            <a:r>
              <a:rPr lang="en-US" dirty="0" smtClean="0"/>
              <a:t>Terms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Symbols </a:t>
            </a:r>
            <a:r>
              <a:rPr lang="en-US" dirty="0"/>
              <a:t>in predicate calculus may also represent </a:t>
            </a:r>
            <a:r>
              <a:rPr lang="en-US" dirty="0" smtClean="0"/>
              <a:t>predicates.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Predicate </a:t>
            </a:r>
            <a:r>
              <a:rPr lang="en-US" dirty="0"/>
              <a:t>symbols, like constants and function names, begin with a lowercase </a:t>
            </a:r>
            <a:r>
              <a:rPr lang="en-US" dirty="0" smtClean="0"/>
              <a:t>letter.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predicate names a relationship between zero or more objects in the </a:t>
            </a:r>
            <a:r>
              <a:rPr lang="en-US" dirty="0" smtClean="0"/>
              <a:t>world.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number of objects so related is the arity of the </a:t>
            </a:r>
            <a:r>
              <a:rPr lang="en-US" dirty="0" smtClean="0"/>
              <a:t>predicate.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Predicates </a:t>
            </a:r>
            <a:r>
              <a:rPr lang="en-US" dirty="0"/>
              <a:t>with the same name but different arities are considered distinct.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Examples </a:t>
            </a:r>
            <a:r>
              <a:rPr lang="en-US" dirty="0"/>
              <a:t>of predicates </a:t>
            </a:r>
            <a:r>
              <a:rPr lang="en-US" dirty="0" smtClean="0"/>
              <a:t>are:</a:t>
            </a:r>
            <a:endParaRPr lang="en-US" dirty="0" smtClean="0"/>
          </a:p>
          <a:p>
            <a:pPr lvl="1"/>
            <a:r>
              <a:rPr lang="en-US" dirty="0" smtClean="0"/>
              <a:t>likes</a:t>
            </a:r>
            <a:endParaRPr lang="en-US" dirty="0" smtClean="0"/>
          </a:p>
          <a:p>
            <a:pPr lvl="1"/>
            <a:r>
              <a:rPr lang="en-US" dirty="0" smtClean="0"/>
              <a:t>equals</a:t>
            </a:r>
            <a:endParaRPr lang="en-US" dirty="0" smtClean="0"/>
          </a:p>
          <a:p>
            <a:pPr lvl="1"/>
            <a:r>
              <a:rPr lang="en-US" dirty="0" smtClean="0"/>
              <a:t>on</a:t>
            </a:r>
            <a:endParaRPr lang="en-US" dirty="0" smtClean="0"/>
          </a:p>
          <a:p>
            <a:pPr lvl="1"/>
            <a:r>
              <a:rPr lang="en-US" dirty="0" smtClean="0"/>
              <a:t>near</a:t>
            </a:r>
            <a:endParaRPr lang="en-US" dirty="0" smtClean="0"/>
          </a:p>
          <a:p>
            <a:pPr lvl="1"/>
            <a:r>
              <a:rPr lang="en-US" dirty="0" err="1" smtClean="0"/>
              <a:t>part_of</a:t>
            </a:r>
            <a:endParaRPr lang="ar-SA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Atomic </a:t>
            </a:r>
            <a:r>
              <a:rPr lang="en-US" dirty="0" smtClean="0"/>
              <a:t>Sentences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Atomic sentence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1"/>
            <a:r>
              <a:rPr lang="en-US" sz="2000" dirty="0">
                <a:latin typeface="+mj-lt"/>
              </a:rPr>
              <a:t>Is the most primitive unit of the predicate calculus language. </a:t>
            </a:r>
            <a:endParaRPr lang="en-US" sz="2000" dirty="0">
              <a:latin typeface="+mj-lt"/>
            </a:endParaRPr>
          </a:p>
          <a:p>
            <a:pPr lvl="1"/>
            <a:r>
              <a:rPr lang="en-US" sz="2000" dirty="0">
                <a:latin typeface="+mj-lt"/>
              </a:rPr>
              <a:t>It is a predicate of arity n followed by n terms enclosed in parentheses and separated by commas.</a:t>
            </a:r>
            <a:endParaRPr lang="en-US" sz="2000" dirty="0">
              <a:latin typeface="+mj-lt"/>
            </a:endParaRPr>
          </a:p>
          <a:p>
            <a:pPr lvl="1"/>
            <a:r>
              <a:rPr lang="en-US" sz="2000" dirty="0">
                <a:latin typeface="+mj-lt"/>
              </a:rPr>
              <a:t>The truth values, true and false, are also atomic sentences</a:t>
            </a:r>
            <a:endParaRPr lang="en-US" sz="2000" dirty="0">
              <a:latin typeface="+mj-lt"/>
            </a:endParaRPr>
          </a:p>
          <a:p>
            <a:pPr lvl="1"/>
            <a:r>
              <a:rPr lang="en-US" sz="2000" dirty="0">
                <a:latin typeface="+mj-lt"/>
              </a:rPr>
              <a:t>Atomic sentences are also called atomic expressions, atoms, or propositions</a:t>
            </a:r>
            <a:endParaRPr lang="en-US" sz="2000" dirty="0">
              <a:latin typeface="+mj-lt"/>
            </a:endParaRPr>
          </a:p>
          <a:p>
            <a:pPr marL="263525" lvl="1" indent="0">
              <a:buNone/>
            </a:pPr>
            <a:endParaRPr lang="en-US" sz="2000" dirty="0">
              <a:latin typeface="+mj-lt"/>
            </a:endParaRPr>
          </a:p>
          <a:p>
            <a:pPr marL="263525" lvl="1" indent="-263525">
              <a:buClr>
                <a:srgbClr val="0000CC"/>
              </a:buClr>
            </a:pP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We may combine atomic sentences using logical operators to form sentences in the predicate calculus. These are the same logical connectives used in propositional </a:t>
            </a:r>
            <a:r>
              <a:rPr lang="en-US" sz="2400" dirty="0" smtClean="0">
                <a:latin typeface="+mj-lt"/>
              </a:rPr>
              <a:t>calculus                          (∧</a:t>
            </a:r>
            <a:r>
              <a:rPr lang="en-US" sz="2400" dirty="0">
                <a:latin typeface="+mj-lt"/>
              </a:rPr>
              <a:t>, ∨, ￢, →, and </a:t>
            </a:r>
            <a:r>
              <a:rPr lang="en-US" sz="2400" dirty="0" smtClean="0">
                <a:latin typeface="+mj-lt"/>
              </a:rPr>
              <a:t>≡)</a:t>
            </a:r>
            <a:endParaRPr lang="en-US" sz="2400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Atomic Sentences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+mj-lt"/>
              </a:rPr>
              <a:t>Examples </a:t>
            </a:r>
            <a:r>
              <a:rPr lang="en-US" dirty="0">
                <a:latin typeface="+mj-lt"/>
              </a:rPr>
              <a:t>of atomic sentences </a:t>
            </a:r>
            <a:r>
              <a:rPr lang="en-US" dirty="0" smtClean="0">
                <a:latin typeface="+mj-lt"/>
              </a:rPr>
              <a:t>are:</a:t>
            </a:r>
            <a:endParaRPr lang="en-US" dirty="0">
              <a:latin typeface="+mj-lt"/>
            </a:endParaRPr>
          </a:p>
          <a:p>
            <a:pPr lvl="1"/>
            <a:r>
              <a:rPr lang="en-US" sz="2400" dirty="0">
                <a:cs typeface="Arial" charset="0"/>
              </a:rPr>
              <a:t>likes</a:t>
            </a:r>
            <a:r>
              <a:rPr lang="en-US" sz="2400" dirty="0" smtClean="0">
                <a:latin typeface="+mj-lt"/>
                <a:cs typeface="Arial" charset="0"/>
              </a:rPr>
              <a:t>(</a:t>
            </a:r>
            <a:r>
              <a:rPr lang="en-US" sz="2400" dirty="0" err="1" smtClean="0">
                <a:latin typeface="+mj-lt"/>
                <a:cs typeface="Arial" charset="0"/>
              </a:rPr>
              <a:t>george,kate</a:t>
            </a:r>
            <a:r>
              <a:rPr lang="en-US" sz="2400" dirty="0">
                <a:latin typeface="+mj-lt"/>
                <a:cs typeface="Arial" charset="0"/>
              </a:rPr>
              <a:t>)			</a:t>
            </a:r>
            <a:endParaRPr lang="en-US" sz="2400" dirty="0" smtClean="0">
              <a:latin typeface="+mj-lt"/>
              <a:cs typeface="Arial" charset="0"/>
            </a:endParaRPr>
          </a:p>
          <a:p>
            <a:pPr lvl="1"/>
            <a:r>
              <a:rPr lang="en-US" sz="2400" dirty="0">
                <a:cs typeface="Arial" charset="0"/>
              </a:rPr>
              <a:t>likes</a:t>
            </a:r>
            <a:r>
              <a:rPr lang="en-US" sz="2400" dirty="0" smtClean="0">
                <a:latin typeface="+mj-lt"/>
                <a:cs typeface="Arial" charset="0"/>
              </a:rPr>
              <a:t>(</a:t>
            </a:r>
            <a:r>
              <a:rPr lang="en-US" sz="2400" dirty="0" err="1" smtClean="0">
                <a:latin typeface="+mj-lt"/>
                <a:cs typeface="Arial" charset="0"/>
              </a:rPr>
              <a:t>george,susie</a:t>
            </a:r>
            <a:r>
              <a:rPr lang="en-US" sz="2400" dirty="0">
                <a:latin typeface="+mj-lt"/>
                <a:cs typeface="Arial" charset="0"/>
              </a:rPr>
              <a:t>) 			</a:t>
            </a:r>
            <a:endParaRPr lang="en-US" sz="2400" dirty="0" smtClean="0">
              <a:latin typeface="+mj-lt"/>
              <a:cs typeface="Arial" charset="0"/>
            </a:endParaRPr>
          </a:p>
          <a:p>
            <a:pPr lvl="1"/>
            <a:r>
              <a:rPr lang="en-US" sz="2400" dirty="0">
                <a:cs typeface="Arial" charset="0"/>
              </a:rPr>
              <a:t>likes</a:t>
            </a:r>
            <a:r>
              <a:rPr lang="en-US" sz="2400" dirty="0" smtClean="0">
                <a:cs typeface="Arial" charset="0"/>
              </a:rPr>
              <a:t>(</a:t>
            </a:r>
            <a:r>
              <a:rPr lang="en-US" sz="2400" dirty="0" err="1" smtClean="0">
                <a:cs typeface="Arial" charset="0"/>
              </a:rPr>
              <a:t>X,george</a:t>
            </a:r>
            <a:r>
              <a:rPr lang="en-US" sz="2400" dirty="0">
                <a:cs typeface="Arial" charset="0"/>
              </a:rPr>
              <a:t>) </a:t>
            </a:r>
            <a:endParaRPr lang="en-US" sz="2400" dirty="0">
              <a:cs typeface="Arial" charset="0"/>
            </a:endParaRPr>
          </a:p>
          <a:p>
            <a:pPr lvl="1"/>
            <a:r>
              <a:rPr lang="en-US" sz="2400" dirty="0">
                <a:cs typeface="Arial" charset="0"/>
              </a:rPr>
              <a:t>likes</a:t>
            </a:r>
            <a:r>
              <a:rPr lang="en-US" sz="2400" dirty="0" smtClean="0">
                <a:latin typeface="+mj-lt"/>
                <a:cs typeface="Arial" charset="0"/>
              </a:rPr>
              <a:t>(X,X</a:t>
            </a:r>
            <a:r>
              <a:rPr lang="en-US" sz="2400" dirty="0">
                <a:latin typeface="+mj-lt"/>
                <a:cs typeface="Arial" charset="0"/>
              </a:rPr>
              <a:t>)</a:t>
            </a:r>
            <a:endParaRPr lang="en-US" sz="2400" dirty="0">
              <a:latin typeface="+mj-lt"/>
              <a:cs typeface="Arial" charset="0"/>
            </a:endParaRPr>
          </a:p>
          <a:p>
            <a:pPr lvl="1"/>
            <a:r>
              <a:rPr lang="en-US" sz="2400" dirty="0" smtClean="0">
                <a:latin typeface="+mj-lt"/>
                <a:cs typeface="Arial" charset="0"/>
              </a:rPr>
              <a:t>likes(</a:t>
            </a:r>
            <a:r>
              <a:rPr lang="en-US" sz="2400" dirty="0" err="1" smtClean="0">
                <a:latin typeface="+mj-lt"/>
                <a:cs typeface="Arial" charset="0"/>
              </a:rPr>
              <a:t>george,sarah,tuesday</a:t>
            </a:r>
            <a:r>
              <a:rPr lang="en-US" sz="2400" dirty="0">
                <a:latin typeface="+mj-lt"/>
                <a:cs typeface="Arial" charset="0"/>
              </a:rPr>
              <a:t>) 		</a:t>
            </a:r>
            <a:endParaRPr lang="en-US" sz="2400" dirty="0" smtClean="0">
              <a:latin typeface="+mj-lt"/>
              <a:cs typeface="Arial" charset="0"/>
            </a:endParaRPr>
          </a:p>
          <a:p>
            <a:pPr lvl="1"/>
            <a:r>
              <a:rPr lang="en-US" sz="2400" dirty="0" smtClean="0">
                <a:latin typeface="+mj-lt"/>
                <a:cs typeface="Arial" charset="0"/>
              </a:rPr>
              <a:t>friends(</a:t>
            </a:r>
            <a:r>
              <a:rPr lang="en-US" sz="2400" dirty="0" err="1" smtClean="0">
                <a:latin typeface="+mj-lt"/>
                <a:cs typeface="Arial" charset="0"/>
              </a:rPr>
              <a:t>bill,richard</a:t>
            </a:r>
            <a:r>
              <a:rPr lang="en-US" sz="2400" dirty="0">
                <a:latin typeface="+mj-lt"/>
                <a:cs typeface="Arial" charset="0"/>
              </a:rPr>
              <a:t>)</a:t>
            </a:r>
            <a:endParaRPr lang="en-US" sz="2400" dirty="0">
              <a:latin typeface="+mj-lt"/>
              <a:cs typeface="Arial" charset="0"/>
            </a:endParaRPr>
          </a:p>
          <a:p>
            <a:pPr lvl="1"/>
            <a:r>
              <a:rPr lang="en-US" sz="2400" dirty="0" smtClean="0">
                <a:latin typeface="+mj-lt"/>
                <a:cs typeface="Arial" charset="0"/>
              </a:rPr>
              <a:t>friends(</a:t>
            </a:r>
            <a:r>
              <a:rPr lang="en-US" sz="2400" dirty="0" err="1" smtClean="0">
                <a:latin typeface="+mj-lt"/>
                <a:cs typeface="Arial" charset="0"/>
              </a:rPr>
              <a:t>bill,george</a:t>
            </a:r>
            <a:r>
              <a:rPr lang="en-US" sz="2400" dirty="0">
                <a:latin typeface="+mj-lt"/>
                <a:cs typeface="Arial" charset="0"/>
              </a:rPr>
              <a:t>) </a:t>
            </a:r>
            <a:endParaRPr lang="en-US" sz="2400" dirty="0">
              <a:latin typeface="+mj-lt"/>
              <a:cs typeface="Arial" charset="0"/>
            </a:endParaRPr>
          </a:p>
          <a:p>
            <a:pPr lvl="1"/>
            <a:r>
              <a:rPr lang="en-US" sz="2400" dirty="0" smtClean="0">
                <a:latin typeface="+mj-lt"/>
                <a:cs typeface="Arial" charset="0"/>
              </a:rPr>
              <a:t>friends(</a:t>
            </a:r>
            <a:r>
              <a:rPr lang="en-US" sz="2400" dirty="0" err="1" smtClean="0">
                <a:latin typeface="+mj-lt"/>
                <a:cs typeface="Arial" charset="0"/>
              </a:rPr>
              <a:t>father_of</a:t>
            </a:r>
            <a:r>
              <a:rPr lang="en-US" sz="2400" dirty="0" smtClean="0">
                <a:latin typeface="+mj-lt"/>
                <a:cs typeface="Arial" charset="0"/>
              </a:rPr>
              <a:t>(</a:t>
            </a:r>
            <a:r>
              <a:rPr lang="en-US" sz="2400" dirty="0" err="1" smtClean="0">
                <a:latin typeface="+mj-lt"/>
                <a:cs typeface="Arial" charset="0"/>
              </a:rPr>
              <a:t>david</a:t>
            </a:r>
            <a:r>
              <a:rPr lang="en-US" sz="2400" dirty="0" smtClean="0">
                <a:latin typeface="+mj-lt"/>
                <a:cs typeface="Arial" charset="0"/>
              </a:rPr>
              <a:t>),</a:t>
            </a:r>
            <a:r>
              <a:rPr lang="en-US" sz="2400" dirty="0" err="1" smtClean="0">
                <a:latin typeface="+mj-lt"/>
                <a:cs typeface="Arial" charset="0"/>
              </a:rPr>
              <a:t>father_of</a:t>
            </a:r>
            <a:r>
              <a:rPr lang="en-US" sz="2400" dirty="0" smtClean="0">
                <a:latin typeface="+mj-lt"/>
                <a:cs typeface="Arial" charset="0"/>
              </a:rPr>
              <a:t>(</a:t>
            </a:r>
            <a:r>
              <a:rPr lang="en-US" sz="2400" dirty="0" err="1" smtClean="0">
                <a:latin typeface="+mj-lt"/>
                <a:cs typeface="Arial" charset="0"/>
              </a:rPr>
              <a:t>andrew</a:t>
            </a:r>
            <a:r>
              <a:rPr lang="en-US" sz="2400" dirty="0">
                <a:latin typeface="+mj-lt"/>
                <a:cs typeface="Arial" charset="0"/>
              </a:rPr>
              <a:t>))</a:t>
            </a:r>
            <a:endParaRPr lang="en-US" sz="2400" dirty="0">
              <a:latin typeface="+mj-lt"/>
              <a:cs typeface="Arial" charset="0"/>
            </a:endParaRPr>
          </a:p>
          <a:p>
            <a:pPr lvl="1"/>
            <a:r>
              <a:rPr lang="en-US" sz="2400" dirty="0" smtClean="0">
                <a:latin typeface="+mj-lt"/>
                <a:cs typeface="Arial" charset="0"/>
              </a:rPr>
              <a:t>helps(</a:t>
            </a:r>
            <a:r>
              <a:rPr lang="en-US" sz="2400" dirty="0" err="1" smtClean="0">
                <a:latin typeface="+mj-lt"/>
                <a:cs typeface="Arial" charset="0"/>
              </a:rPr>
              <a:t>bill,george</a:t>
            </a:r>
            <a:r>
              <a:rPr lang="en-US" sz="2400" dirty="0">
                <a:latin typeface="+mj-lt"/>
                <a:cs typeface="Arial" charset="0"/>
              </a:rPr>
              <a:t>)			</a:t>
            </a:r>
            <a:endParaRPr lang="en-US" sz="2400" dirty="0" smtClean="0">
              <a:latin typeface="+mj-lt"/>
              <a:cs typeface="Arial" charset="0"/>
            </a:endParaRPr>
          </a:p>
          <a:p>
            <a:pPr lvl="1"/>
            <a:r>
              <a:rPr lang="en-US" sz="2400" dirty="0" smtClean="0">
                <a:latin typeface="+mj-lt"/>
                <a:cs typeface="Arial" charset="0"/>
              </a:rPr>
              <a:t>helps(</a:t>
            </a:r>
            <a:r>
              <a:rPr lang="en-US" sz="2400" dirty="0" err="1" smtClean="0">
                <a:latin typeface="+mj-lt"/>
                <a:cs typeface="Arial" charset="0"/>
              </a:rPr>
              <a:t>richard,bill</a:t>
            </a:r>
            <a:r>
              <a:rPr lang="en-US" sz="2400" dirty="0">
                <a:latin typeface="+mj-lt"/>
                <a:cs typeface="Arial" charset="0"/>
              </a:rPr>
              <a:t>)</a:t>
            </a:r>
            <a:endParaRPr lang="ar-SA" sz="2400" dirty="0">
              <a:latin typeface="+mj-lt"/>
              <a:cs typeface="Arial" charset="0"/>
            </a:endParaRPr>
          </a:p>
          <a:p>
            <a:endParaRPr lang="en-US" dirty="0">
              <a:latin typeface="+mj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Universal and Existential Quantiﬁers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universal quantiﬁer,∀, indicates that </a:t>
            </a:r>
            <a:r>
              <a:rPr lang="en-US" dirty="0" smtClean="0">
                <a:solidFill>
                  <a:srgbClr val="000099"/>
                </a:solidFill>
              </a:rPr>
              <a:t>the </a:t>
            </a:r>
            <a:r>
              <a:rPr lang="en-US" dirty="0">
                <a:solidFill>
                  <a:srgbClr val="000099"/>
                </a:solidFill>
              </a:rPr>
              <a:t>sentence is true for all values of the variable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endParaRPr lang="en-US" dirty="0" smtClean="0">
              <a:solidFill>
                <a:srgbClr val="000099"/>
              </a:solidFill>
            </a:endParaRPr>
          </a:p>
          <a:p>
            <a:pPr lvl="1"/>
            <a:r>
              <a:rPr lang="en-US" dirty="0" smtClean="0"/>
              <a:t>In </a:t>
            </a:r>
            <a:r>
              <a:rPr lang="en-US" dirty="0"/>
              <a:t>the example, </a:t>
            </a:r>
            <a:r>
              <a:rPr lang="en-US" dirty="0" smtClean="0">
                <a:solidFill>
                  <a:srgbClr val="C00000"/>
                </a:solidFill>
              </a:rPr>
              <a:t>∀X </a:t>
            </a:r>
            <a:r>
              <a:rPr lang="en-US" dirty="0">
                <a:solidFill>
                  <a:srgbClr val="C00000"/>
                </a:solidFill>
              </a:rPr>
              <a:t>likes(X, </a:t>
            </a:r>
            <a:r>
              <a:rPr lang="en-US" dirty="0" err="1">
                <a:solidFill>
                  <a:srgbClr val="C00000"/>
                </a:solidFill>
              </a:rPr>
              <a:t>ice_cream</a:t>
            </a:r>
            <a:r>
              <a:rPr lang="en-US" dirty="0">
                <a:solidFill>
                  <a:srgbClr val="C00000"/>
                </a:solidFill>
              </a:rPr>
              <a:t>) </a:t>
            </a:r>
            <a:r>
              <a:rPr lang="en-US" dirty="0" smtClean="0"/>
              <a:t>is </a:t>
            </a:r>
            <a:r>
              <a:rPr lang="en-US" dirty="0"/>
              <a:t>true for all values in the domain of the deﬁnition of X.</a:t>
            </a:r>
            <a:endParaRPr lang="en-US" dirty="0"/>
          </a:p>
          <a:p>
            <a:pPr marL="457200" indent="-457200"/>
            <a:endParaRPr lang="en-US" sz="1400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/>
              <a:t>The existential quantiﬁer,∃, indicates that </a:t>
            </a:r>
            <a:r>
              <a:rPr lang="en-US" dirty="0" smtClean="0">
                <a:solidFill>
                  <a:srgbClr val="000099"/>
                </a:solidFill>
              </a:rPr>
              <a:t>the </a:t>
            </a:r>
            <a:r>
              <a:rPr lang="en-US" dirty="0">
                <a:solidFill>
                  <a:srgbClr val="000099"/>
                </a:solidFill>
              </a:rPr>
              <a:t>sentence is true for at least </a:t>
            </a:r>
            <a:r>
              <a:rPr lang="en-US" dirty="0" smtClean="0">
                <a:solidFill>
                  <a:srgbClr val="000099"/>
                </a:solidFill>
              </a:rPr>
              <a:t>one value </a:t>
            </a:r>
            <a:r>
              <a:rPr lang="en-US" dirty="0">
                <a:solidFill>
                  <a:srgbClr val="000099"/>
                </a:solidFill>
              </a:rPr>
              <a:t>in the </a:t>
            </a:r>
            <a:r>
              <a:rPr lang="en-US" dirty="0" smtClean="0">
                <a:solidFill>
                  <a:srgbClr val="000099"/>
                </a:solidFill>
              </a:rPr>
              <a:t>domain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examle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∃ </a:t>
            </a:r>
            <a:r>
              <a:rPr lang="en-US" dirty="0">
                <a:solidFill>
                  <a:srgbClr val="C00000"/>
                </a:solidFill>
              </a:rPr>
              <a:t>Y friends(Y, peter</a:t>
            </a:r>
            <a:r>
              <a:rPr lang="en-US" dirty="0" smtClean="0">
                <a:solidFill>
                  <a:srgbClr val="C00000"/>
                </a:solidFill>
              </a:rPr>
              <a:t>) </a:t>
            </a:r>
            <a:r>
              <a:rPr lang="en-US" dirty="0" smtClean="0"/>
              <a:t>is </a:t>
            </a:r>
            <a:r>
              <a:rPr lang="en-US" dirty="0"/>
              <a:t>true if there is at least one object, </a:t>
            </a:r>
            <a:r>
              <a:rPr lang="en-US" dirty="0" smtClean="0"/>
              <a:t>indicated </a:t>
            </a:r>
            <a:r>
              <a:rPr lang="en-US" dirty="0"/>
              <a:t>by Y that is a friend of peter.</a:t>
            </a:r>
            <a:endParaRPr lang="ar-SA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Syntax of First Order Logic: Quantifiers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0000FF"/>
                </a:solidFill>
              </a:rPr>
              <a:t>For the universal quantifier</a:t>
            </a:r>
            <a:endParaRPr lang="en-US" u="sng" dirty="0">
              <a:solidFill>
                <a:srgbClr val="0000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58032"/>
            <a:ext cx="4040188" cy="3951288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/>
              <a:t> </a:t>
            </a:r>
            <a:r>
              <a:rPr lang="en-US" sz="2200" dirty="0" smtClean="0"/>
              <a:t>⇒</a:t>
            </a:r>
            <a:r>
              <a:rPr lang="en-US" sz="2000" dirty="0" smtClean="0"/>
              <a:t> </a:t>
            </a:r>
            <a:r>
              <a:rPr lang="en-US" sz="2000" dirty="0"/>
              <a:t>is the main </a:t>
            </a:r>
            <a:r>
              <a:rPr lang="en-US" sz="2000" dirty="0" smtClean="0"/>
              <a:t>connective with (</a:t>
            </a:r>
            <a:r>
              <a:rPr lang="en-US" sz="2000" dirty="0"/>
              <a:t>∀</a:t>
            </a:r>
            <a:r>
              <a:rPr lang="en-US" sz="2000" dirty="0" smtClean="0"/>
              <a:t>).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r>
              <a:rPr lang="en-US" sz="2000" dirty="0" smtClean="0"/>
              <a:t>E.g.:  </a:t>
            </a:r>
            <a:r>
              <a:rPr lang="en-US" sz="2000" dirty="0" smtClean="0">
                <a:solidFill>
                  <a:srgbClr val="FF0000"/>
                </a:solidFill>
              </a:rPr>
              <a:t>∀</a:t>
            </a:r>
            <a:r>
              <a:rPr lang="en-US" sz="2000" dirty="0">
                <a:solidFill>
                  <a:srgbClr val="FF0000"/>
                </a:solidFill>
              </a:rPr>
              <a:t>x </a:t>
            </a:r>
            <a:r>
              <a:rPr lang="en-US" sz="2000" dirty="0" smtClean="0">
                <a:solidFill>
                  <a:srgbClr val="FF0000"/>
                </a:solidFill>
              </a:rPr>
              <a:t>At(</a:t>
            </a:r>
            <a:r>
              <a:rPr lang="en-US" sz="2000" dirty="0" err="1" smtClean="0">
                <a:solidFill>
                  <a:srgbClr val="FF0000"/>
                </a:solidFill>
              </a:rPr>
              <a:t>x,KSA</a:t>
            </a:r>
            <a:r>
              <a:rPr lang="en-US" sz="2000" dirty="0">
                <a:solidFill>
                  <a:srgbClr val="FF0000"/>
                </a:solidFill>
              </a:rPr>
              <a:t>) ⇒ </a:t>
            </a:r>
            <a:r>
              <a:rPr lang="en-US" sz="2000" dirty="0" smtClean="0">
                <a:solidFill>
                  <a:srgbClr val="FF0000"/>
                </a:solidFill>
              </a:rPr>
              <a:t>Smart(x</a:t>
            </a:r>
            <a:r>
              <a:rPr lang="en-US" sz="2000" dirty="0">
                <a:solidFill>
                  <a:srgbClr val="FF0000"/>
                </a:solidFill>
              </a:rPr>
              <a:t>)</a:t>
            </a:r>
            <a:endParaRPr lang="en-US" sz="2000" dirty="0">
              <a:solidFill>
                <a:srgbClr val="FF0000"/>
              </a:solidFill>
            </a:endParaRPr>
          </a:p>
          <a:p>
            <a:pPr marL="0" lvl="2" indent="0" algn="just">
              <a:buNone/>
            </a:pPr>
            <a:r>
              <a:rPr lang="en-US" sz="2000" dirty="0" smtClean="0"/>
              <a:t>means:</a:t>
            </a:r>
            <a:endParaRPr lang="en-US" sz="2000" dirty="0" smtClean="0"/>
          </a:p>
          <a:p>
            <a:pPr marL="0" lvl="2" indent="0" algn="just">
              <a:buNone/>
            </a:pPr>
            <a:r>
              <a:rPr lang="en-US" sz="2000" dirty="0" smtClean="0"/>
              <a:t>“everyone </a:t>
            </a:r>
            <a:r>
              <a:rPr lang="en-US" sz="2000" dirty="0"/>
              <a:t>that is at KSA is smart”</a:t>
            </a:r>
            <a:endParaRPr lang="en-US" sz="2000" dirty="0"/>
          </a:p>
          <a:p>
            <a:pPr algn="just"/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0000FF"/>
                </a:solidFill>
              </a:rPr>
              <a:t>For the existential quantifier</a:t>
            </a:r>
            <a:endParaRPr lang="en-US" u="sng" dirty="0">
              <a:solidFill>
                <a:srgbClr val="0000FF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58032"/>
            <a:ext cx="4041775" cy="3951288"/>
          </a:xfrm>
        </p:spPr>
        <p:txBody>
          <a:bodyPr>
            <a:normAutofit/>
          </a:bodyPr>
          <a:lstStyle/>
          <a:p>
            <a:pPr algn="just"/>
            <a:r>
              <a:rPr lang="en-US" sz="2200" dirty="0" smtClean="0"/>
              <a:t> ∧ </a:t>
            </a:r>
            <a:r>
              <a:rPr lang="en-US" sz="2200" dirty="0"/>
              <a:t>is the main connective with (∃</a:t>
            </a:r>
            <a:r>
              <a:rPr lang="en-US" sz="2200" dirty="0" smtClean="0"/>
              <a:t>)</a:t>
            </a:r>
            <a:endParaRPr lang="en-US" sz="2200" dirty="0" smtClean="0"/>
          </a:p>
          <a:p>
            <a:pPr marL="0" indent="0" algn="just">
              <a:buNone/>
            </a:pPr>
            <a:endParaRPr lang="en-US" sz="2200" dirty="0" smtClean="0"/>
          </a:p>
          <a:p>
            <a:pPr algn="just"/>
            <a:r>
              <a:rPr lang="en-US" sz="2200" dirty="0" smtClean="0"/>
              <a:t>E.g. </a:t>
            </a:r>
            <a:r>
              <a:rPr lang="en-US" sz="2200" dirty="0" smtClean="0">
                <a:solidFill>
                  <a:srgbClr val="FF0000"/>
                </a:solidFill>
              </a:rPr>
              <a:t>∃</a:t>
            </a:r>
            <a:r>
              <a:rPr lang="en-US" sz="2200" dirty="0" err="1" smtClean="0">
                <a:solidFill>
                  <a:srgbClr val="FF0000"/>
                </a:solidFill>
              </a:rPr>
              <a:t>xAt</a:t>
            </a:r>
            <a:r>
              <a:rPr lang="en-US" sz="2200" dirty="0" smtClean="0">
                <a:solidFill>
                  <a:srgbClr val="FF0000"/>
                </a:solidFill>
              </a:rPr>
              <a:t>(</a:t>
            </a:r>
            <a:r>
              <a:rPr lang="en-US" sz="2200" dirty="0" err="1" smtClean="0">
                <a:solidFill>
                  <a:srgbClr val="FF0000"/>
                </a:solidFill>
              </a:rPr>
              <a:t>x,KSA</a:t>
            </a:r>
            <a:r>
              <a:rPr lang="en-US" sz="2200" dirty="0">
                <a:solidFill>
                  <a:srgbClr val="FF0000"/>
                </a:solidFill>
              </a:rPr>
              <a:t>) ∧ Smart(x</a:t>
            </a:r>
            <a:r>
              <a:rPr lang="en-US" sz="2200" dirty="0" smtClean="0">
                <a:solidFill>
                  <a:srgbClr val="FF0000"/>
                </a:solidFill>
              </a:rPr>
              <a:t>)</a:t>
            </a:r>
            <a:r>
              <a:rPr lang="en-US" sz="2200" dirty="0" smtClean="0"/>
              <a:t> means “there </a:t>
            </a:r>
            <a:r>
              <a:rPr lang="en-US" sz="2200" dirty="0"/>
              <a:t>are students at KSA that are smart”</a:t>
            </a:r>
            <a:endParaRPr lang="en-US" sz="2200" dirty="0"/>
          </a:p>
          <a:p>
            <a:pPr marL="0" indent="0" algn="just">
              <a:buNone/>
            </a:pPr>
            <a:endParaRPr lang="en-US" sz="22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PREDICATE CALCULUS SENTENCES (WFFs)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 </a:t>
            </a:r>
            <a:r>
              <a:rPr lang="en-US" sz="2000" dirty="0"/>
              <a:t>Every atomic sentence is a sentence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If </a:t>
            </a:r>
            <a:r>
              <a:rPr lang="en-US" sz="2000" dirty="0"/>
              <a:t>s is a sentence, then so is its negation, ￢ s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If </a:t>
            </a:r>
            <a:r>
              <a:rPr lang="en-US" sz="2000" dirty="0"/>
              <a:t>s1 and s2 are sentences, then so is their conjunction, s1 ∧ </a:t>
            </a:r>
            <a:r>
              <a:rPr lang="en-US" sz="2000" dirty="0" smtClean="0"/>
              <a:t>s2.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If s1 and s2 are sentences, then so is their disjunction, s1 ∨ s2.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If </a:t>
            </a:r>
            <a:r>
              <a:rPr lang="en-US" sz="2000" dirty="0"/>
              <a:t>s1 and s2 are sentences, then so is their implication, s1 → s2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If </a:t>
            </a:r>
            <a:r>
              <a:rPr lang="en-US" sz="2000" dirty="0"/>
              <a:t>s1 and s2 are sentences, then so is their equivalence, s1 ≡ s2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If </a:t>
            </a:r>
            <a:r>
              <a:rPr lang="en-US" sz="2000" dirty="0"/>
              <a:t>X is a variable and s a sentence, then ∀ X s is a sentence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If </a:t>
            </a:r>
            <a:r>
              <a:rPr lang="en-US" sz="2000" dirty="0"/>
              <a:t>X is a variable and s a sentence, then ∃ X s is a sentence.</a:t>
            </a:r>
            <a:endParaRPr sz="20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 _ Sentence Algorithm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895722" y="1470084"/>
            <a:ext cx="7420694" cy="51992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Family </a:t>
            </a:r>
            <a:r>
              <a:rPr lang="en-US" dirty="0" smtClean="0"/>
              <a:t>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 </a:t>
            </a:r>
            <a:r>
              <a:rPr lang="en-US" dirty="0"/>
              <a:t>An Example of the use of predicate calculus to describe a simple world. The domain of discourse is a set of family relationships in a biblical genealogy</a:t>
            </a:r>
            <a:r>
              <a:rPr lang="en-US" dirty="0" smtClean="0"/>
              <a:t>:</a:t>
            </a:r>
            <a:endParaRPr lang="en-US" dirty="0" smtClean="0"/>
          </a:p>
          <a:p>
            <a:pPr marL="0" indent="0" algn="l">
              <a:buNone/>
            </a:pPr>
            <a:endParaRPr lang="en-US" dirty="0" smtClean="0"/>
          </a:p>
          <a:p>
            <a:pPr lvl="1" algn="l"/>
            <a:r>
              <a:rPr lang="en-US" dirty="0" smtClean="0"/>
              <a:t>mother(eve</a:t>
            </a:r>
            <a:r>
              <a:rPr lang="en-US" dirty="0"/>
              <a:t>, </a:t>
            </a:r>
            <a:r>
              <a:rPr lang="en-US" dirty="0" err="1" smtClean="0"/>
              <a:t>abel</a:t>
            </a:r>
            <a:r>
              <a:rPr lang="en-US" dirty="0" smtClean="0"/>
              <a:t>)</a:t>
            </a:r>
            <a:endParaRPr lang="en-US" dirty="0" smtClean="0"/>
          </a:p>
          <a:p>
            <a:pPr lvl="1" algn="l"/>
            <a:r>
              <a:rPr lang="en-US" dirty="0" smtClean="0"/>
              <a:t>mother(eve </a:t>
            </a:r>
            <a:r>
              <a:rPr lang="en-US" dirty="0"/>
              <a:t>, </a:t>
            </a:r>
            <a:r>
              <a:rPr lang="en-US" dirty="0" err="1" smtClean="0"/>
              <a:t>cain</a:t>
            </a:r>
            <a:r>
              <a:rPr lang="en-US" dirty="0" smtClean="0"/>
              <a:t>)</a:t>
            </a:r>
            <a:endParaRPr lang="en-US" dirty="0" smtClean="0"/>
          </a:p>
          <a:p>
            <a:pPr lvl="1" algn="l"/>
            <a:r>
              <a:rPr lang="en-US" dirty="0" smtClean="0"/>
              <a:t>father(</a:t>
            </a:r>
            <a:r>
              <a:rPr lang="en-US" dirty="0" err="1" smtClean="0"/>
              <a:t>adam</a:t>
            </a:r>
            <a:r>
              <a:rPr lang="en-US" dirty="0" smtClean="0"/>
              <a:t> </a:t>
            </a:r>
            <a:r>
              <a:rPr lang="en-US" dirty="0"/>
              <a:t>, </a:t>
            </a:r>
            <a:r>
              <a:rPr lang="en-US" dirty="0" err="1" smtClean="0"/>
              <a:t>abel</a:t>
            </a:r>
            <a:r>
              <a:rPr lang="en-US" dirty="0" smtClean="0"/>
              <a:t>)</a:t>
            </a:r>
            <a:endParaRPr lang="en-US" dirty="0" smtClean="0"/>
          </a:p>
          <a:p>
            <a:pPr lvl="1" algn="l"/>
            <a:r>
              <a:rPr lang="en-US" dirty="0" smtClean="0"/>
              <a:t>father(</a:t>
            </a:r>
            <a:r>
              <a:rPr lang="en-US" dirty="0" err="1" smtClean="0"/>
              <a:t>adam</a:t>
            </a:r>
            <a:r>
              <a:rPr lang="en-US" dirty="0" smtClean="0"/>
              <a:t> </a:t>
            </a:r>
            <a:r>
              <a:rPr lang="en-US" dirty="0"/>
              <a:t>, </a:t>
            </a:r>
            <a:r>
              <a:rPr lang="en-US" dirty="0" err="1"/>
              <a:t>cain</a:t>
            </a:r>
            <a:r>
              <a:rPr lang="en-US" dirty="0" smtClean="0"/>
              <a:t>)</a:t>
            </a:r>
            <a:endParaRPr lang="en-US" dirty="0" smtClean="0"/>
          </a:p>
          <a:p>
            <a:pPr marL="263525" lvl="1" indent="0" algn="l">
              <a:buNone/>
            </a:pPr>
            <a:endParaRPr lang="en-US" dirty="0"/>
          </a:p>
          <a:p>
            <a:r>
              <a:rPr lang="en-US" sz="2300" dirty="0" smtClean="0"/>
              <a:t>∀ </a:t>
            </a:r>
            <a:r>
              <a:rPr lang="en-US" sz="2300" dirty="0"/>
              <a:t>X ∀ Y father(X, Y) ∨ mother(X, Y) → parent(X, Y)  </a:t>
            </a:r>
            <a:endParaRPr lang="en-US" sz="2300" dirty="0" smtClean="0"/>
          </a:p>
          <a:p>
            <a:pPr marL="0" indent="0">
              <a:buNone/>
            </a:pPr>
            <a:endParaRPr lang="en-US" sz="2300" dirty="0"/>
          </a:p>
          <a:p>
            <a:r>
              <a:rPr lang="en-US" sz="2300" dirty="0"/>
              <a:t> ∀ X ∀ Y ∀ Z parent(X, Y) ∧ parent(X, Z) → sibling (Y, Z)</a:t>
            </a:r>
            <a:endParaRPr lang="ar-SA" sz="2300" dirty="0"/>
          </a:p>
          <a:p>
            <a:endParaRPr lang="en-US" sz="23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PROPOSITIONAL CALCULUS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80" y="1484784"/>
            <a:ext cx="8610600" cy="3312368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The propositional calculus and the predicate calculus are </a:t>
            </a:r>
            <a:r>
              <a:rPr lang="en-US" dirty="0" smtClean="0"/>
              <a:t>representation </a:t>
            </a:r>
            <a:r>
              <a:rPr lang="en-US" dirty="0"/>
              <a:t>languages for artificial intelligence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lnSpc>
                <a:spcPct val="110000"/>
              </a:lnSpc>
              <a:buNone/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altLang="zh-TW" dirty="0"/>
              <a:t>Using their words, phrases, and sentences, we can </a:t>
            </a:r>
            <a:r>
              <a:rPr lang="en-US" altLang="zh-TW" dirty="0" smtClean="0"/>
              <a:t>represent and </a:t>
            </a:r>
            <a:r>
              <a:rPr lang="en-US" altLang="zh-TW" dirty="0"/>
              <a:t>reason about properties and relationships in the world. </a:t>
            </a:r>
            <a:endParaRPr lang="en-US" altLang="zh-TW" dirty="0" smtClean="0"/>
          </a:p>
          <a:p>
            <a:pPr marL="0" indent="0">
              <a:lnSpc>
                <a:spcPct val="110000"/>
              </a:lnSpc>
              <a:buNone/>
            </a:pPr>
            <a:endParaRPr lang="en-US" altLang="zh-TW" dirty="0"/>
          </a:p>
          <a:p>
            <a:pPr>
              <a:lnSpc>
                <a:spcPct val="110000"/>
              </a:lnSpc>
            </a:pPr>
            <a:r>
              <a:rPr lang="en-US" altLang="zh-TW" dirty="0"/>
              <a:t>The first step in describing a language is to introduce the pieces </a:t>
            </a:r>
            <a:r>
              <a:rPr lang="en-US" altLang="zh-TW" dirty="0" smtClean="0"/>
              <a:t>that </a:t>
            </a:r>
            <a:r>
              <a:rPr lang="en-US" altLang="zh-TW" dirty="0"/>
              <a:t>make it up: its set of symbols</a:t>
            </a:r>
            <a:r>
              <a:rPr lang="en-US" altLang="zh-TW" dirty="0" smtClean="0"/>
              <a:t>.</a:t>
            </a:r>
            <a:endParaRPr lang="en-US" altLang="zh-TW" dirty="0" smtClean="0"/>
          </a:p>
          <a:p>
            <a:pPr marL="0" indent="0">
              <a:lnSpc>
                <a:spcPct val="110000"/>
              </a:lnSpc>
              <a:buNone/>
            </a:pPr>
            <a:endParaRPr lang="en-US" altLang="zh-TW" dirty="0"/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Semantics for the Predicate </a:t>
            </a:r>
            <a:r>
              <a:rPr lang="en-US" dirty="0" smtClean="0"/>
              <a:t>Calculus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Given an interpretation, the meaning of an expression is a truth value assignment over the interpretation.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altLang="zh-TW" dirty="0"/>
              <a:t>The value of an atomic sentence is either T or F as determined by the interpretation I</a:t>
            </a:r>
            <a:endParaRPr lang="zh-TW" alt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FIRST-ORDER PREDICATE </a:t>
            </a:r>
            <a:r>
              <a:rPr lang="en-US" sz="2800" dirty="0" smtClean="0"/>
              <a:t>CALCULUS (i)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First-order predicate calculus allows quantified variables to refer to objects in </a:t>
            </a:r>
            <a:r>
              <a:rPr lang="en-US" dirty="0" smtClean="0"/>
              <a:t>the domain </a:t>
            </a:r>
            <a:r>
              <a:rPr lang="en-US" dirty="0"/>
              <a:t>of discourse and not to predicates or functions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∀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(Likes) </a:t>
            </a:r>
            <a:r>
              <a:rPr lang="en-US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Likes(</a:t>
            </a:r>
            <a:r>
              <a:rPr lang="en-US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george,kate</a:t>
            </a:r>
            <a:r>
              <a:rPr lang="en-US" dirty="0">
                <a:solidFill>
                  <a:srgbClr val="FF0000"/>
                </a:solidFill>
                <a:latin typeface="Arial" charset="0"/>
                <a:cs typeface="Arial" charset="0"/>
              </a:rPr>
              <a:t>)</a:t>
            </a:r>
            <a:endParaRPr lang="en-US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en-US" dirty="0" smtClean="0"/>
              <a:t>is </a:t>
            </a:r>
            <a:r>
              <a:rPr lang="en-US" dirty="0">
                <a:solidFill>
                  <a:srgbClr val="FF0000"/>
                </a:solidFill>
              </a:rPr>
              <a:t>not a well-formed </a:t>
            </a:r>
            <a:r>
              <a:rPr lang="en-US" dirty="0"/>
              <a:t>expression in the ﬁrst-order predicate calculus.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There are higher-order predicate calculi where such expressions are meaningful.</a:t>
            </a:r>
            <a:endParaRPr lang="ar-SA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FIRST-ORDER PREDICATE CALCULUS </a:t>
            </a:r>
            <a:r>
              <a:rPr lang="en-US" sz="2800" dirty="0" smtClean="0"/>
              <a:t>(ii)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 </a:t>
            </a:r>
            <a:r>
              <a:rPr lang="en-US" dirty="0"/>
              <a:t>Examples of English sentences represented in predicate calculus </a:t>
            </a:r>
            <a:r>
              <a:rPr lang="en-US" dirty="0" smtClean="0"/>
              <a:t>are: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</a:t>
            </a:r>
            <a:r>
              <a:rPr lang="en-US" dirty="0">
                <a:solidFill>
                  <a:srgbClr val="0000FF"/>
                </a:solidFill>
              </a:rPr>
              <a:t>it doesn’t rain on Monday, Tom will go to the mountains.</a:t>
            </a:r>
            <a:endParaRPr lang="en-US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US" dirty="0"/>
              <a:t>￢ weather(rain, </a:t>
            </a:r>
            <a:r>
              <a:rPr lang="en-US" dirty="0" err="1"/>
              <a:t>monday</a:t>
            </a:r>
            <a:r>
              <a:rPr lang="en-US" dirty="0"/>
              <a:t>)</a:t>
            </a:r>
            <a:r>
              <a:rPr lang="en-US" sz="2800" dirty="0"/>
              <a:t>→</a:t>
            </a:r>
            <a:r>
              <a:rPr lang="en-US" dirty="0"/>
              <a:t>go(tom, mountains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lvl="1"/>
            <a:r>
              <a:rPr lang="en-US" dirty="0">
                <a:solidFill>
                  <a:srgbClr val="0000FF"/>
                </a:solidFill>
              </a:rPr>
              <a:t>Emma is a Doberman pinscher and a good dog.</a:t>
            </a:r>
            <a:endParaRPr lang="en-US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US" dirty="0" err="1" smtClean="0"/>
              <a:t>gooddog</a:t>
            </a:r>
            <a:r>
              <a:rPr lang="en-US" dirty="0" smtClean="0"/>
              <a:t>(</a:t>
            </a:r>
            <a:r>
              <a:rPr lang="en-US" dirty="0" err="1" smtClean="0"/>
              <a:t>emma</a:t>
            </a:r>
            <a:r>
              <a:rPr lang="en-US" dirty="0"/>
              <a:t>) ∧ </a:t>
            </a:r>
            <a:r>
              <a:rPr lang="en-US" dirty="0" err="1"/>
              <a:t>isa</a:t>
            </a:r>
            <a:r>
              <a:rPr lang="en-US" dirty="0"/>
              <a:t>(</a:t>
            </a:r>
            <a:r>
              <a:rPr lang="en-US" dirty="0" err="1"/>
              <a:t>emma</a:t>
            </a:r>
            <a:r>
              <a:rPr lang="en-US" dirty="0"/>
              <a:t>, </a:t>
            </a:r>
            <a:r>
              <a:rPr lang="en-US" dirty="0" err="1"/>
              <a:t>doberman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lvl="1"/>
            <a:r>
              <a:rPr lang="en-US" dirty="0">
                <a:solidFill>
                  <a:srgbClr val="0000FF"/>
                </a:solidFill>
              </a:rPr>
              <a:t>All basketball players are tall.</a:t>
            </a:r>
            <a:endParaRPr lang="en-US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US" dirty="0"/>
              <a:t>∀ X (</a:t>
            </a:r>
            <a:r>
              <a:rPr lang="en-US" dirty="0" err="1"/>
              <a:t>basketball_player</a:t>
            </a:r>
            <a:r>
              <a:rPr lang="en-US" dirty="0"/>
              <a:t>(X)</a:t>
            </a:r>
            <a:r>
              <a:rPr lang="en-US" sz="2800" dirty="0"/>
              <a:t>→</a:t>
            </a:r>
            <a:r>
              <a:rPr lang="en-US" dirty="0"/>
              <a:t>tall(X</a:t>
            </a:r>
            <a:r>
              <a:rPr lang="en-US" dirty="0" smtClean="0"/>
              <a:t>))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lvl="1"/>
            <a:r>
              <a:rPr lang="en-US" dirty="0">
                <a:solidFill>
                  <a:srgbClr val="0000FF"/>
                </a:solidFill>
              </a:rPr>
              <a:t>Some people like anchovies.</a:t>
            </a:r>
            <a:endParaRPr lang="en-US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US" dirty="0"/>
              <a:t>∃ X (person(X) ∧ likes(X, anchovies</a:t>
            </a:r>
            <a:r>
              <a:rPr lang="en-US" dirty="0" smtClean="0"/>
              <a:t>))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lvl="1"/>
            <a:r>
              <a:rPr lang="en-US" dirty="0">
                <a:solidFill>
                  <a:srgbClr val="0000FF"/>
                </a:solidFill>
              </a:rPr>
              <a:t>If wishes were horses, beggars would ride.</a:t>
            </a:r>
            <a:endParaRPr lang="en-US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US" dirty="0"/>
              <a:t>equal(wishes, horses)</a:t>
            </a:r>
            <a:r>
              <a:rPr lang="en-US" sz="2800" dirty="0"/>
              <a:t>→</a:t>
            </a:r>
            <a:r>
              <a:rPr lang="en-US" dirty="0"/>
              <a:t>ride(beggars</a:t>
            </a:r>
            <a:r>
              <a:rPr lang="en-US" dirty="0" smtClean="0"/>
              <a:t>)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lvl="1"/>
            <a:r>
              <a:rPr lang="en-US" dirty="0">
                <a:solidFill>
                  <a:srgbClr val="0000FF"/>
                </a:solidFill>
              </a:rPr>
              <a:t>Nobody likes taxes.</a:t>
            </a:r>
            <a:endParaRPr lang="en-US" dirty="0">
              <a:solidFill>
                <a:srgbClr val="0000FF"/>
              </a:solidFill>
            </a:endParaRPr>
          </a:p>
          <a:p>
            <a:pPr marL="0" indent="0" algn="ctr">
              <a:buNone/>
            </a:pPr>
            <a:r>
              <a:rPr lang="en-US" dirty="0"/>
              <a:t>￢ ∃ X likes(X, taxes)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 </a:t>
            </a:r>
            <a:r>
              <a:rPr lang="en-US" sz="1600" dirty="0">
                <a:sym typeface="Symbol" pitchFamily="18" charset="2"/>
              </a:rPr>
              <a:t>Everybody likes some food.</a:t>
            </a:r>
            <a:endParaRPr lang="en-US" sz="1600" dirty="0">
              <a:sym typeface="Symbol" pitchFamily="18" charset="2"/>
            </a:endParaRPr>
          </a:p>
          <a:p>
            <a:pPr marL="0" indent="0" algn="ctr">
              <a:buNone/>
            </a:pPr>
            <a:r>
              <a:rPr lang="en-US" sz="1600" dirty="0" smtClean="0">
                <a:sym typeface="Symbol" pitchFamily="18" charset="2"/>
              </a:rPr>
              <a:t></a:t>
            </a:r>
            <a:r>
              <a:rPr lang="en-US" sz="1600" dirty="0">
                <a:sym typeface="Symbol" pitchFamily="18" charset="2"/>
              </a:rPr>
              <a:t>X F food(F)   likes (X,F</a:t>
            </a:r>
            <a:r>
              <a:rPr lang="en-US" sz="1600" dirty="0" smtClean="0">
                <a:sym typeface="Symbol" pitchFamily="18" charset="2"/>
              </a:rPr>
              <a:t>)</a:t>
            </a:r>
            <a:endParaRPr lang="en-US" sz="1600" dirty="0" smtClean="0">
              <a:sym typeface="Symbol" pitchFamily="18" charset="2"/>
            </a:endParaRPr>
          </a:p>
          <a:p>
            <a:pPr marL="0" indent="0">
              <a:buNone/>
            </a:pPr>
            <a:endParaRPr lang="en-US" sz="1600" dirty="0" smtClean="0">
              <a:sym typeface="Symbol" pitchFamily="18" charset="2"/>
            </a:endParaRPr>
          </a:p>
          <a:p>
            <a:r>
              <a:rPr lang="en-US" sz="1600" dirty="0">
                <a:sym typeface="Symbol" pitchFamily="18" charset="2"/>
              </a:rPr>
              <a:t>There is a food that everyone likes.</a:t>
            </a:r>
            <a:endParaRPr lang="en-US" sz="1600" dirty="0">
              <a:sym typeface="Symbol" pitchFamily="18" charset="2"/>
            </a:endParaRPr>
          </a:p>
          <a:p>
            <a:pPr marL="0" indent="0" algn="ctr">
              <a:buNone/>
            </a:pPr>
            <a:r>
              <a:rPr lang="en-US" sz="1600" dirty="0" smtClean="0">
                <a:sym typeface="Symbol" pitchFamily="18" charset="2"/>
              </a:rPr>
              <a:t></a:t>
            </a:r>
            <a:r>
              <a:rPr lang="en-US" sz="1600" dirty="0">
                <a:sym typeface="Symbol" pitchFamily="18" charset="2"/>
              </a:rPr>
              <a:t>F X food(F)   likes (X,F</a:t>
            </a:r>
            <a:r>
              <a:rPr lang="en-US" sz="1600" dirty="0" smtClean="0">
                <a:sym typeface="Symbol" pitchFamily="18" charset="2"/>
              </a:rPr>
              <a:t>)</a:t>
            </a:r>
            <a:endParaRPr lang="en-US" sz="1600" dirty="0" smtClean="0">
              <a:sym typeface="Symbol" pitchFamily="18" charset="2"/>
            </a:endParaRPr>
          </a:p>
          <a:p>
            <a:pPr marL="0" indent="0">
              <a:buNone/>
            </a:pPr>
            <a:endParaRPr lang="en-US" sz="1600" dirty="0" smtClean="0">
              <a:sym typeface="Symbol" pitchFamily="18" charset="2"/>
            </a:endParaRPr>
          </a:p>
          <a:p>
            <a:r>
              <a:rPr lang="en-US" sz="1600" dirty="0">
                <a:sym typeface="Symbol" pitchFamily="18" charset="2"/>
              </a:rPr>
              <a:t>Whenever someone eats a spicy dish, they’re happy</a:t>
            </a:r>
            <a:r>
              <a:rPr lang="en-US" sz="1600" dirty="0" smtClean="0">
                <a:sym typeface="Symbol" pitchFamily="18" charset="2"/>
              </a:rPr>
              <a:t>.</a:t>
            </a:r>
            <a:endParaRPr lang="en-US" sz="1600" dirty="0" smtClean="0">
              <a:sym typeface="Symbol" pitchFamily="18" charset="2"/>
            </a:endParaRPr>
          </a:p>
          <a:p>
            <a:pPr marL="0" indent="0" algn="ctr">
              <a:buNone/>
            </a:pPr>
            <a:r>
              <a:rPr lang="en-US" sz="1600" dirty="0" smtClean="0">
                <a:sym typeface="Symbol" pitchFamily="18" charset="2"/>
              </a:rPr>
              <a:t></a:t>
            </a:r>
            <a:r>
              <a:rPr lang="en-US" sz="1600" dirty="0">
                <a:sym typeface="Symbol" pitchFamily="18" charset="2"/>
              </a:rPr>
              <a:t>X F food(F)  spicy(F)  eats (X,F) </a:t>
            </a:r>
            <a:r>
              <a:rPr lang="en-US" sz="1600" dirty="0" smtClean="0">
                <a:sym typeface="Symbol" pitchFamily="18" charset="2"/>
              </a:rPr>
              <a:t> happy(X)</a:t>
            </a:r>
            <a:endParaRPr lang="en-US" sz="1600" dirty="0" smtClean="0">
              <a:sym typeface="Symbol" pitchFamily="18" charset="2"/>
            </a:endParaRPr>
          </a:p>
          <a:p>
            <a:pPr marL="0" indent="0" algn="ctr">
              <a:buNone/>
            </a:pPr>
            <a:endParaRPr lang="en-US" sz="1600" dirty="0" smtClean="0">
              <a:sym typeface="Symbol" pitchFamily="18" charset="2"/>
            </a:endParaRPr>
          </a:p>
          <a:p>
            <a:r>
              <a:rPr lang="en-US" sz="1600" dirty="0"/>
              <a:t>John’s meals are spicy.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 smtClean="0">
                <a:sym typeface="Symbol" pitchFamily="18" charset="2"/>
              </a:rPr>
              <a:t></a:t>
            </a:r>
            <a:r>
              <a:rPr lang="en-US" sz="1600" dirty="0">
                <a:sym typeface="Symbol" pitchFamily="18" charset="2"/>
              </a:rPr>
              <a:t>X meal-of(</a:t>
            </a:r>
            <a:r>
              <a:rPr lang="en-US" sz="1600" dirty="0" err="1">
                <a:sym typeface="Symbol" pitchFamily="18" charset="2"/>
              </a:rPr>
              <a:t>John,X</a:t>
            </a:r>
            <a:r>
              <a:rPr lang="en-US" sz="1600" dirty="0">
                <a:sym typeface="Symbol" pitchFamily="18" charset="2"/>
              </a:rPr>
              <a:t>)  spicy(X</a:t>
            </a:r>
            <a:r>
              <a:rPr lang="en-US" sz="1600" dirty="0" smtClean="0">
                <a:sym typeface="Symbol" pitchFamily="18" charset="2"/>
              </a:rPr>
              <a:t>)</a:t>
            </a:r>
            <a:endParaRPr lang="en-US" sz="1600" dirty="0" smtClean="0">
              <a:sym typeface="Symbol" pitchFamily="18" charset="2"/>
            </a:endParaRPr>
          </a:p>
          <a:p>
            <a:pPr marL="0" indent="0" algn="ctr">
              <a:buNone/>
            </a:pPr>
            <a:endParaRPr lang="en-US" sz="1600" dirty="0" smtClean="0">
              <a:sym typeface="Symbol" pitchFamily="18" charset="2"/>
            </a:endParaRPr>
          </a:p>
          <a:p>
            <a:r>
              <a:rPr lang="en-US" sz="1600" dirty="0">
                <a:sym typeface="Symbol" pitchFamily="18" charset="2"/>
              </a:rPr>
              <a:t>Every city has a dogcatcher who has been bitten by every dog in town.</a:t>
            </a:r>
            <a:endParaRPr lang="en-US" sz="1600" dirty="0">
              <a:sym typeface="Symbol" pitchFamily="18" charset="2"/>
            </a:endParaRPr>
          </a:p>
          <a:p>
            <a:pPr marL="0" indent="0" algn="ctr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∀x City(x) ⇒ [∃y </a:t>
            </a:r>
            <a:r>
              <a:rPr lang="en-US" sz="1600" dirty="0" err="1" smtClean="0">
                <a:solidFill>
                  <a:schemeClr val="tx1"/>
                </a:solidFill>
              </a:rPr>
              <a:t>DogCatcher</a:t>
            </a:r>
            <a:r>
              <a:rPr lang="en-US" sz="1600" dirty="0" smtClean="0">
                <a:solidFill>
                  <a:schemeClr val="tx1"/>
                </a:solidFill>
              </a:rPr>
              <a:t>(y)∧[∀z Dog(z)∧</a:t>
            </a:r>
            <a:r>
              <a:rPr lang="en-US" sz="1600" dirty="0" err="1" smtClean="0">
                <a:solidFill>
                  <a:schemeClr val="tx1"/>
                </a:solidFill>
              </a:rPr>
              <a:t>LivesIn</a:t>
            </a:r>
            <a:r>
              <a:rPr lang="en-US" sz="1600" dirty="0" smtClean="0">
                <a:solidFill>
                  <a:schemeClr val="tx1"/>
                </a:solidFill>
              </a:rPr>
              <a:t>(z, x) ⇒ </a:t>
            </a:r>
            <a:r>
              <a:rPr lang="en-US" sz="1600" dirty="0" err="1" smtClean="0">
                <a:solidFill>
                  <a:schemeClr val="tx1"/>
                </a:solidFill>
              </a:rPr>
              <a:t>BittenBy</a:t>
            </a:r>
            <a:r>
              <a:rPr lang="en-US" sz="1600" dirty="0" smtClean="0">
                <a:solidFill>
                  <a:schemeClr val="tx1"/>
                </a:solidFill>
              </a:rPr>
              <a:t>(y, z)]]</a:t>
            </a:r>
            <a:endParaRPr lang="en-US" sz="1600" dirty="0" smtClean="0">
              <a:solidFill>
                <a:schemeClr val="tx1"/>
              </a:solidFill>
              <a:sym typeface="Symbol" pitchFamily="18" charset="2"/>
            </a:endParaRPr>
          </a:p>
          <a:p>
            <a:pPr marL="0" indent="0" algn="ctr">
              <a:buNone/>
            </a:pPr>
            <a:endParaRPr lang="en-US" sz="1600" dirty="0" smtClean="0">
              <a:solidFill>
                <a:srgbClr val="FF0000"/>
              </a:solidFill>
              <a:sym typeface="Symbol" pitchFamily="18" charset="2"/>
            </a:endParaRPr>
          </a:p>
          <a:p>
            <a:endParaRPr lang="en-US" sz="1600" dirty="0" smtClean="0">
              <a:solidFill>
                <a:srgbClr val="FF0000"/>
              </a:solidFill>
              <a:sym typeface="Symbol" pitchFamily="18" charset="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From the following axioms and facts, can you deduce who is the prize winner and if he is happy or not?</a:t>
            </a:r>
            <a:endParaRPr lang="en-US" dirty="0"/>
          </a:p>
          <a:p>
            <a:pPr>
              <a:buNone/>
            </a:pPr>
            <a:r>
              <a:rPr lang="en-US" dirty="0"/>
              <a:t>          </a:t>
            </a:r>
            <a:r>
              <a:rPr lang="fr-FR" dirty="0"/>
              <a:t>∀</a:t>
            </a:r>
            <a:r>
              <a:rPr lang="en-US" dirty="0"/>
              <a:t>x   </a:t>
            </a:r>
            <a:r>
              <a:rPr lang="en-US" dirty="0" err="1"/>
              <a:t>Won_Prize</a:t>
            </a:r>
            <a:r>
              <a:rPr lang="en-US" dirty="0"/>
              <a:t>(x) </a:t>
            </a:r>
            <a:r>
              <a:rPr lang="fr-FR" dirty="0"/>
              <a:t>⇒</a:t>
            </a:r>
            <a:r>
              <a:rPr lang="en-US" dirty="0"/>
              <a:t>Happy(x)</a:t>
            </a:r>
            <a:endParaRPr lang="en-US" dirty="0"/>
          </a:p>
          <a:p>
            <a:pPr>
              <a:buNone/>
            </a:pPr>
            <a:r>
              <a:rPr lang="en-US" dirty="0"/>
              <a:t>          </a:t>
            </a:r>
            <a:r>
              <a:rPr lang="fr-FR" dirty="0"/>
              <a:t>∀</a:t>
            </a:r>
            <a:r>
              <a:rPr lang="en-US" dirty="0"/>
              <a:t>y   </a:t>
            </a:r>
            <a:r>
              <a:rPr lang="en-US" dirty="0" err="1"/>
              <a:t>Play_Game</a:t>
            </a:r>
            <a:r>
              <a:rPr lang="en-US" dirty="0"/>
              <a:t>(y) ^ Lucky(y) </a:t>
            </a:r>
            <a:r>
              <a:rPr lang="fr-FR" dirty="0"/>
              <a:t>⇒</a:t>
            </a:r>
            <a:r>
              <a:rPr lang="en-US" dirty="0"/>
              <a:t>  </a:t>
            </a:r>
            <a:r>
              <a:rPr lang="en-US" dirty="0" err="1"/>
              <a:t>Won_Prize</a:t>
            </a:r>
            <a:r>
              <a:rPr lang="en-US" dirty="0"/>
              <a:t>(y)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endParaRPr lang="en-US" dirty="0"/>
          </a:p>
          <a:p>
            <a:pPr>
              <a:buNone/>
            </a:pPr>
            <a:r>
              <a:rPr lang="en-US" dirty="0"/>
              <a:t>   </a:t>
            </a:r>
            <a:r>
              <a:rPr lang="en-US" dirty="0" err="1"/>
              <a:t>Play_Game</a:t>
            </a:r>
            <a:r>
              <a:rPr lang="en-US" dirty="0"/>
              <a:t>(Ali)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Play_Game</a:t>
            </a:r>
            <a:r>
              <a:rPr lang="en-US" dirty="0"/>
              <a:t>(Mona)</a:t>
            </a:r>
            <a:endParaRPr lang="en-US" dirty="0"/>
          </a:p>
          <a:p>
            <a:pPr>
              <a:buNone/>
            </a:pPr>
            <a:r>
              <a:rPr lang="en-US" dirty="0"/>
              <a:t>	Lucky(Ali)</a:t>
            </a:r>
            <a:endParaRPr lang="en-US" dirty="0"/>
          </a:p>
          <a:p>
            <a:pPr>
              <a:buNone/>
            </a:pPr>
            <a:r>
              <a:rPr lang="en-US" dirty="0"/>
              <a:t>	Happy(Mona)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(</a:t>
            </a:r>
            <a:r>
              <a:rPr lang="en-US" dirty="0" smtClean="0"/>
              <a:t>iii)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Consider </a:t>
            </a:r>
            <a:r>
              <a:rPr lang="en-US" dirty="0"/>
              <a:t>the following axioms:</a:t>
            </a:r>
            <a:endParaRPr lang="en-US" dirty="0"/>
          </a:p>
          <a:p>
            <a:pPr marL="457200" lvl="0" indent="-457200">
              <a:buSzPct val="100000"/>
              <a:buAutoNum type="arabicPeriod"/>
            </a:pPr>
            <a:r>
              <a:rPr lang="en-US" dirty="0" smtClean="0"/>
              <a:t>All </a:t>
            </a:r>
            <a:r>
              <a:rPr lang="en-US" dirty="0"/>
              <a:t>hounds howl at </a:t>
            </a:r>
            <a:r>
              <a:rPr lang="en-US" dirty="0" smtClean="0"/>
              <a:t>night.</a:t>
            </a:r>
            <a:endParaRPr lang="en-US" dirty="0" smtClean="0"/>
          </a:p>
          <a:p>
            <a:pPr marL="457200" lvl="0" indent="-457200">
              <a:buSzPct val="100000"/>
              <a:buAutoNum type="arabicPeriod"/>
            </a:pPr>
            <a:r>
              <a:rPr lang="en-US" dirty="0" smtClean="0"/>
              <a:t>Anyone </a:t>
            </a:r>
            <a:r>
              <a:rPr lang="en-US" dirty="0"/>
              <a:t>who has any cats will not have any mice.</a:t>
            </a:r>
            <a:endParaRPr lang="en-US" dirty="0"/>
          </a:p>
          <a:p>
            <a:pPr marL="514350" lvl="0" indent="-514350">
              <a:buSzPct val="100000"/>
              <a:buFont typeface="+mj-lt"/>
              <a:buAutoNum type="arabicPeriod"/>
            </a:pPr>
            <a:r>
              <a:rPr lang="en-US" dirty="0"/>
              <a:t>Light sleepers do not have anything which howls at night.</a:t>
            </a:r>
            <a:endParaRPr lang="en-US" dirty="0"/>
          </a:p>
          <a:p>
            <a:pPr marL="514350" lvl="0" indent="-514350">
              <a:buSzPct val="100000"/>
              <a:buFont typeface="+mj-lt"/>
              <a:buAutoNum type="arabicPeriod"/>
            </a:pPr>
            <a:r>
              <a:rPr lang="en-US" dirty="0"/>
              <a:t>Ali has either a cat or a hound</a:t>
            </a:r>
            <a:r>
              <a:rPr lang="en-US" dirty="0" smtClean="0"/>
              <a:t>.</a:t>
            </a:r>
            <a:endParaRPr lang="en-US" dirty="0" smtClean="0"/>
          </a:p>
          <a:p>
            <a:pPr marL="0" lvl="0" indent="0">
              <a:buSzPct val="100000"/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Using FOL translate each of the above axioms into a well formed formula (WFF</a:t>
            </a:r>
            <a:r>
              <a:rPr lang="en-US" dirty="0" smtClean="0"/>
              <a:t>).</a:t>
            </a:r>
            <a:endParaRPr lang="en-US" dirty="0" smtClean="0"/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Given the fact that Ali is a light sleeper, Does Ali have mice? Explain.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x-none" altLang="en-GB"/>
              <a:t>Answer</a:t>
            </a:r>
            <a:endParaRPr lang="x-none" alt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GB" altLang="en-US" sz="2000"/>
              <a:t>1. ∀x(Hound(x) → Howl(x))</a:t>
            </a:r>
            <a:endParaRPr lang="en-GB" altLang="en-US" sz="2000"/>
          </a:p>
          <a:p>
            <a:pPr marL="0" indent="0">
              <a:buNone/>
            </a:pPr>
            <a:endParaRPr lang="en-GB" altLang="en-US" sz="2000"/>
          </a:p>
          <a:p>
            <a:pPr marL="0" indent="0">
              <a:buNone/>
            </a:pPr>
            <a:r>
              <a:rPr lang="en-GB" altLang="en-US" sz="2000"/>
              <a:t>2. ∀x∀y(Have(x, y) ∧ Cat(y) → ¬∃z(Have(x, z) ∧ Mouse(z)))</a:t>
            </a:r>
            <a:endParaRPr lang="en-GB" altLang="en-US" sz="2000"/>
          </a:p>
          <a:p>
            <a:pPr marL="0" indent="0">
              <a:buNone/>
            </a:pPr>
            <a:endParaRPr lang="en-GB" altLang="en-US" sz="2000"/>
          </a:p>
          <a:p>
            <a:pPr marL="0" indent="0">
              <a:buNone/>
            </a:pPr>
            <a:r>
              <a:rPr lang="en-GB" altLang="en-US" sz="2000"/>
              <a:t>3. ∀x(LS(x) → ¬∃y(Have(x, y) ∧ Howl(y)))</a:t>
            </a:r>
            <a:endParaRPr lang="en-GB" altLang="en-US" sz="2000"/>
          </a:p>
          <a:p>
            <a:pPr marL="0" indent="0">
              <a:buNone/>
            </a:pPr>
            <a:endParaRPr lang="en-GB" altLang="en-US" sz="2000"/>
          </a:p>
          <a:p>
            <a:pPr marL="0" indent="0">
              <a:buNone/>
            </a:pPr>
            <a:r>
              <a:rPr lang="en-GB" altLang="en-US" sz="2000"/>
              <a:t>4. ∃x(Have(</a:t>
            </a:r>
            <a:r>
              <a:rPr lang="en-US" sz="2000" dirty="0">
                <a:sym typeface="+mn-ea"/>
              </a:rPr>
              <a:t>Ali </a:t>
            </a:r>
            <a:r>
              <a:rPr lang="en-GB" altLang="en-US" sz="2000"/>
              <a:t>, x) ∧ (Cat(x) ∨ Hound(x)))</a:t>
            </a:r>
            <a:endParaRPr lang="en-GB" altLang="en-US" sz="2000"/>
          </a:p>
          <a:p>
            <a:pPr marL="0" indent="0">
              <a:buNone/>
            </a:pPr>
            <a:endParaRPr lang="en-GB" altLang="en-US" sz="2000"/>
          </a:p>
          <a:p>
            <a:pPr marL="0" indent="0">
              <a:buNone/>
            </a:pPr>
            <a:r>
              <a:rPr lang="en-GB" altLang="en-US" sz="2000"/>
              <a:t>5. LS(</a:t>
            </a:r>
            <a:r>
              <a:rPr lang="en-US" sz="2000" dirty="0">
                <a:sym typeface="+mn-ea"/>
              </a:rPr>
              <a:t>Ali </a:t>
            </a:r>
            <a:r>
              <a:rPr lang="en-GB" altLang="en-US" sz="2000"/>
              <a:t>) → ¬∃z(Have(</a:t>
            </a:r>
            <a:r>
              <a:rPr lang="en-US" sz="2000" dirty="0">
                <a:sym typeface="+mn-ea"/>
              </a:rPr>
              <a:t>Ali </a:t>
            </a:r>
            <a:r>
              <a:rPr lang="en-GB" altLang="en-US" sz="2000"/>
              <a:t>, z) ∧ Mouse(z))</a:t>
            </a:r>
            <a:endParaRPr lang="en-GB" altLang="en-US" sz="20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r>
              <a:rPr lang="en-US" smtClean="0"/>
              <a:t>Prof. Eyad S. AlHrayshat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r>
              <a:rPr lang="en-US" dirty="0" smtClean="0"/>
              <a:t>Slide </a:t>
            </a:r>
            <a:fld id="{B6F15528-21DE-4FAA-801E-634DDDAF4B2B}" type="slidenum">
              <a:rPr lang="en-US" dirty="0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Fundamental concepts of logical representation: </a:t>
            </a:r>
            <a:r>
              <a:rPr lang="en-US" sz="2600" dirty="0" smtClean="0"/>
              <a:t>the </a:t>
            </a:r>
            <a:r>
              <a:rPr lang="en-US" sz="2600" dirty="0"/>
              <a:t>inference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The </a:t>
            </a:r>
            <a:r>
              <a:rPr lang="en-US" dirty="0"/>
              <a:t>semantics of the predicate calculus provides a basis for a formal theory of logical inference.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ability to </a:t>
            </a:r>
            <a:r>
              <a:rPr lang="en-US" dirty="0">
                <a:solidFill>
                  <a:srgbClr val="000099"/>
                </a:solidFill>
              </a:rPr>
              <a:t>infer new correct expressions from a set of true assertions is an important feature of the predicate calculus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new expressions are correct in that they are </a:t>
            </a:r>
            <a:r>
              <a:rPr lang="en-US" i="1" dirty="0">
                <a:solidFill>
                  <a:srgbClr val="000099"/>
                </a:solidFill>
              </a:rPr>
              <a:t>consistent</a:t>
            </a:r>
            <a:r>
              <a:rPr lang="en-US" dirty="0"/>
              <a:t> with all previous interpretations of the original set of expressions.</a:t>
            </a:r>
            <a:endParaRPr lang="ar-SA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Fundamental concepts of logical representation: </a:t>
            </a:r>
            <a:r>
              <a:rPr lang="en-US" sz="2600" dirty="0" smtClean="0"/>
              <a:t>the proof </a:t>
            </a:r>
            <a:r>
              <a:rPr lang="en-US" sz="2600" dirty="0"/>
              <a:t>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Proof </a:t>
            </a:r>
            <a:r>
              <a:rPr lang="en-US" dirty="0">
                <a:solidFill>
                  <a:srgbClr val="FF0000"/>
                </a:solidFill>
              </a:rPr>
              <a:t>procedure</a:t>
            </a:r>
            <a:r>
              <a:rPr lang="en-US" dirty="0"/>
              <a:t> is a combination of an inference rule and an algorithm for applying that rule to a set of logical expressions to generate new sentences.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200" dirty="0"/>
              <a:t>Fundamental concepts of logical representation: Satisfy, model, valid, inconsistent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</a:t>
            </a:r>
            <a:r>
              <a:rPr lang="en-US" dirty="0"/>
              <a:t>a predicate calculus expression X and an interpretation </a:t>
            </a:r>
            <a:r>
              <a:rPr lang="en-US" dirty="0" smtClean="0"/>
              <a:t>I: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X has a value of T under I and a particular variable assignment, then I is said to </a:t>
            </a:r>
            <a:r>
              <a:rPr lang="en-US" dirty="0">
                <a:solidFill>
                  <a:srgbClr val="FF0000"/>
                </a:solidFill>
              </a:rPr>
              <a:t>satisfy</a:t>
            </a:r>
            <a:r>
              <a:rPr lang="en-US" dirty="0"/>
              <a:t> </a:t>
            </a:r>
            <a:r>
              <a:rPr lang="en-US" dirty="0" smtClean="0"/>
              <a:t>X.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I satisfies X for all variable assignments, then I is a </a:t>
            </a:r>
            <a:r>
              <a:rPr lang="en-US" dirty="0">
                <a:solidFill>
                  <a:srgbClr val="FF0000"/>
                </a:solidFill>
              </a:rPr>
              <a:t>model</a:t>
            </a:r>
            <a:r>
              <a:rPr lang="en-US" dirty="0"/>
              <a:t> of </a:t>
            </a:r>
            <a:r>
              <a:rPr lang="en-US" dirty="0" smtClean="0"/>
              <a:t>X.</a:t>
            </a:r>
            <a:endParaRPr lang="en-US" dirty="0" smtClean="0"/>
          </a:p>
          <a:p>
            <a:pPr lvl="1"/>
            <a:r>
              <a:rPr lang="en-US" dirty="0" smtClean="0"/>
              <a:t>X </a:t>
            </a:r>
            <a:r>
              <a:rPr lang="en-US" dirty="0"/>
              <a:t>is </a:t>
            </a:r>
            <a:r>
              <a:rPr lang="en-US" dirty="0" err="1">
                <a:solidFill>
                  <a:srgbClr val="FF0000"/>
                </a:solidFill>
              </a:rPr>
              <a:t>satisfiable</a:t>
            </a:r>
            <a:r>
              <a:rPr lang="en-US" dirty="0"/>
              <a:t> if there is an interpretation and variable assignment that satisfy it; otherwise it is </a:t>
            </a:r>
            <a:r>
              <a:rPr lang="en-US" dirty="0" err="1">
                <a:solidFill>
                  <a:srgbClr val="FF0000"/>
                </a:solidFill>
              </a:rPr>
              <a:t>unsatisfiable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set of expressions is </a:t>
            </a:r>
            <a:r>
              <a:rPr lang="en-US" dirty="0" err="1">
                <a:solidFill>
                  <a:srgbClr val="FF0000"/>
                </a:solidFill>
              </a:rPr>
              <a:t>satisfiable</a:t>
            </a:r>
            <a:r>
              <a:rPr lang="en-US" dirty="0"/>
              <a:t> if there is an interpretation and variable assignment that satisfy every element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a set of expressions is not </a:t>
            </a:r>
            <a:r>
              <a:rPr lang="en-US" dirty="0" err="1"/>
              <a:t>satisfiable</a:t>
            </a:r>
            <a:r>
              <a:rPr lang="en-US" dirty="0"/>
              <a:t>, it is said to be </a:t>
            </a:r>
            <a:r>
              <a:rPr lang="en-US" dirty="0">
                <a:solidFill>
                  <a:srgbClr val="FF0000"/>
                </a:solidFill>
              </a:rPr>
              <a:t>inconsistent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X has a value T for all possible interpretations, X is said to be </a:t>
            </a:r>
            <a:r>
              <a:rPr lang="en-US" dirty="0">
                <a:solidFill>
                  <a:srgbClr val="FF0000"/>
                </a:solidFill>
              </a:rPr>
              <a:t>valid.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/>
              <a:t>Syntax vs. Semantic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j-lt"/>
                <a:ea typeface="PMingLiU" pitchFamily="18" charset="-120"/>
              </a:rPr>
              <a:t>Syntax</a:t>
            </a:r>
            <a:r>
              <a:rPr lang="en-US" altLang="zh-TW" dirty="0">
                <a:solidFill>
                  <a:srgbClr val="FF0000"/>
                </a:solidFill>
                <a:latin typeface="+mj-lt"/>
                <a:ea typeface="PMingLiU" pitchFamily="18" charset="-120"/>
              </a:rPr>
              <a:t>:</a:t>
            </a:r>
            <a:r>
              <a:rPr lang="en-US" dirty="0">
                <a:latin typeface="+mj-lt"/>
              </a:rPr>
              <a:t> is the study of the principles and rules for constructing phrases and sentences in natural </a:t>
            </a:r>
            <a:r>
              <a:rPr lang="en-US" dirty="0" smtClean="0">
                <a:latin typeface="+mj-lt"/>
              </a:rPr>
              <a:t>languages</a:t>
            </a:r>
            <a:endParaRPr lang="en-US" dirty="0" smtClean="0">
              <a:latin typeface="+mj-lt"/>
            </a:endParaRPr>
          </a:p>
          <a:p>
            <a:pPr marL="0" indent="0">
              <a:buNone/>
            </a:pPr>
            <a:endParaRPr lang="en-US" altLang="zh-TW" dirty="0">
              <a:latin typeface="+mj-lt"/>
              <a:ea typeface="PMingLiU" pitchFamily="18" charset="-120"/>
            </a:endParaRPr>
          </a:p>
          <a:p>
            <a:r>
              <a:rPr lang="en-US" altLang="zh-TW" dirty="0">
                <a:latin typeface="+mj-lt"/>
                <a:ea typeface="PMingLiU" pitchFamily="18" charset="-120"/>
              </a:rPr>
              <a:t>The syntax of the logic system defined by a set of rules for producing legal sentences</a:t>
            </a:r>
            <a:r>
              <a:rPr lang="en-US" altLang="zh-TW" dirty="0" smtClean="0">
                <a:latin typeface="+mj-lt"/>
                <a:ea typeface="PMingLiU" pitchFamily="18" charset="-120"/>
              </a:rPr>
              <a:t>.</a:t>
            </a:r>
            <a:endParaRPr lang="en-US" altLang="zh-TW" dirty="0" smtClean="0">
              <a:latin typeface="+mj-lt"/>
              <a:ea typeface="PMingLiU" pitchFamily="18" charset="-120"/>
            </a:endParaRPr>
          </a:p>
          <a:p>
            <a:pPr marL="0" indent="0">
              <a:buNone/>
            </a:pPr>
            <a:endParaRPr lang="en-US" altLang="zh-TW" dirty="0" smtClean="0">
              <a:latin typeface="+mj-lt"/>
              <a:ea typeface="PMingLiU" pitchFamily="18" charset="-120"/>
            </a:endParaRPr>
          </a:p>
          <a:p>
            <a:r>
              <a:rPr lang="en-US" altLang="zh-TW" dirty="0" smtClean="0">
                <a:solidFill>
                  <a:srgbClr val="FF0000"/>
                </a:solidFill>
                <a:latin typeface="+mj-lt"/>
                <a:ea typeface="PMingLiU" pitchFamily="18" charset="-120"/>
              </a:rPr>
              <a:t>Semantics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:</a:t>
            </a:r>
            <a:r>
              <a:rPr lang="en-US" dirty="0">
                <a:latin typeface="+mj-lt"/>
              </a:rPr>
              <a:t> is the study of </a:t>
            </a:r>
            <a:r>
              <a:rPr lang="en-US" dirty="0" smtClean="0">
                <a:latin typeface="+mj-lt"/>
              </a:rPr>
              <a:t>meaning of legal sentences</a:t>
            </a:r>
            <a:r>
              <a:rPr lang="en-US" smtClean="0">
                <a:latin typeface="+mj-lt"/>
              </a:rPr>
              <a:t>. </a:t>
            </a:r>
            <a:endParaRPr lang="ar-SA" dirty="0">
              <a:latin typeface="+mj-lt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200" dirty="0"/>
              <a:t>Fundamental concepts of logical representation: </a:t>
            </a:r>
            <a:r>
              <a:rPr lang="en-US" sz="2400" dirty="0"/>
              <a:t>Logically follows, sound, and complete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predicate calculus expression X </a:t>
            </a:r>
            <a:r>
              <a:rPr lang="en-US" dirty="0">
                <a:solidFill>
                  <a:srgbClr val="FF0000"/>
                </a:solidFill>
              </a:rPr>
              <a:t>logically follows</a:t>
            </a:r>
            <a:r>
              <a:rPr lang="en-US" dirty="0"/>
              <a:t> from a set S of predicate calculus expressions if every interpretation and variable assignment that satisfies S also satisfies X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An inference rule is </a:t>
            </a:r>
            <a:r>
              <a:rPr lang="en-US" dirty="0">
                <a:solidFill>
                  <a:srgbClr val="FF0000"/>
                </a:solidFill>
              </a:rPr>
              <a:t>sound</a:t>
            </a:r>
            <a:r>
              <a:rPr lang="en-US" dirty="0"/>
              <a:t> if every predicate calculus expression produced by the rule from a set S of predicate calculus expressions also logically follows from S. </a:t>
            </a:r>
            <a:r>
              <a:rPr lang="en-US" dirty="0">
                <a:solidFill>
                  <a:srgbClr val="FF0000"/>
                </a:solidFill>
              </a:rPr>
              <a:t>derivations produce only entailed </a:t>
            </a:r>
            <a:r>
              <a:rPr lang="en-US" dirty="0" smtClean="0">
                <a:solidFill>
                  <a:srgbClr val="FF0000"/>
                </a:solidFill>
              </a:rPr>
              <a:t>sentences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An inference rule is </a:t>
            </a:r>
            <a:r>
              <a:rPr lang="en-US" dirty="0">
                <a:solidFill>
                  <a:srgbClr val="0000FF"/>
                </a:solidFill>
              </a:rPr>
              <a:t>complete</a:t>
            </a:r>
            <a:r>
              <a:rPr lang="en-US" dirty="0"/>
              <a:t> if, given a set S of predicate calculus expressions, the rule can infer every expression that logically follows from S. </a:t>
            </a:r>
            <a:r>
              <a:rPr lang="en-US" dirty="0">
                <a:solidFill>
                  <a:srgbClr val="FF0000"/>
                </a:solidFill>
              </a:rPr>
              <a:t>derivations can produce all entailed sentences.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of inference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99592" y="1586440"/>
          <a:ext cx="7848872" cy="4736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9395"/>
                <a:gridCol w="4619477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Modus ponens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p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p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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 q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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 q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Modus </a:t>
                      </a:r>
                      <a:r>
                        <a:rPr kumimoji="0" lang="en-US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tollens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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 Q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p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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 q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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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 p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Elimination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p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 q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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 p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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 Q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Introduction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p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q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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 p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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 q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Universal instantiation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Monotype Sorts" pitchFamily="-65" charset="2"/>
                        <a:buNone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∀ X p(X)</a:t>
                      </a:r>
                      <a:endParaRPr kumimoji="0" lang="en-U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itchFamily="34" charset="0"/>
                        <a:ea typeface="Osaka" pitchFamily="-65" charset="-128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Symbol" pitchFamily="18" charset="2"/>
                        <a:buNone/>
                      </a:pP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  <a:sym typeface="Symbol" pitchFamily="18" charset="2"/>
                        </a:rPr>
                        <a:t> </a:t>
                      </a:r>
                      <a:r>
                        <a:rPr kumimoji="0" lang="en-US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 Gothic" pitchFamily="34" charset="0"/>
                          <a:ea typeface="Osaka" pitchFamily="-65" charset="-128"/>
                          <a:cs typeface="Arial" charset="0"/>
                        </a:rPr>
                        <a:t>p(a), where a is from the domain of x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  <p:sp>
        <p:nvSpPr>
          <p:cNvPr id="8" name="Line 30"/>
          <p:cNvSpPr>
            <a:spLocks noChangeShapeType="1"/>
          </p:cNvSpPr>
          <p:nvPr/>
        </p:nvSpPr>
        <p:spPr bwMode="auto">
          <a:xfrm>
            <a:off x="4139952" y="2276872"/>
            <a:ext cx="792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" name="Line 30"/>
          <p:cNvSpPr>
            <a:spLocks noChangeShapeType="1"/>
          </p:cNvSpPr>
          <p:nvPr/>
        </p:nvSpPr>
        <p:spPr bwMode="auto">
          <a:xfrm>
            <a:off x="4211960" y="3356992"/>
            <a:ext cx="792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" name="Line 30"/>
          <p:cNvSpPr>
            <a:spLocks noChangeShapeType="1"/>
          </p:cNvSpPr>
          <p:nvPr/>
        </p:nvSpPr>
        <p:spPr bwMode="auto">
          <a:xfrm>
            <a:off x="4211960" y="4005064"/>
            <a:ext cx="792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>
            <a:off x="4211960" y="5301208"/>
            <a:ext cx="792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8" name="Line 30"/>
          <p:cNvSpPr>
            <a:spLocks noChangeShapeType="1"/>
          </p:cNvSpPr>
          <p:nvPr/>
        </p:nvSpPr>
        <p:spPr bwMode="auto">
          <a:xfrm>
            <a:off x="4283968" y="6021288"/>
            <a:ext cx="792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04495" y="1473958"/>
            <a:ext cx="7971961" cy="5195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1800" dirty="0" smtClean="0">
                <a:solidFill>
                  <a:srgbClr val="FF0000"/>
                </a:solidFill>
              </a:rPr>
              <a:t>Uniﬁcation</a:t>
            </a:r>
            <a:r>
              <a:rPr lang="en-US" sz="1800" dirty="0" smtClean="0"/>
              <a:t> </a:t>
            </a:r>
            <a:r>
              <a:rPr lang="en-US" sz="1800" dirty="0"/>
              <a:t>is an algorithm for determining the substitutions needed to make two predicate calculus expressions match</a:t>
            </a:r>
            <a:r>
              <a:rPr lang="en-US" sz="1800" dirty="0" smtClean="0"/>
              <a:t>.</a:t>
            </a:r>
            <a:endParaRPr lang="en-US" sz="1800" dirty="0" smtClean="0"/>
          </a:p>
          <a:p>
            <a:pPr marL="0" indent="0">
              <a:lnSpc>
                <a:spcPct val="110000"/>
              </a:lnSpc>
              <a:buNone/>
            </a:pPr>
            <a:endParaRPr lang="en-US" sz="1800" dirty="0"/>
          </a:p>
          <a:p>
            <a:pPr>
              <a:lnSpc>
                <a:spcPct val="110000"/>
              </a:lnSpc>
            </a:pPr>
            <a:r>
              <a:rPr lang="en-US" sz="1800" dirty="0"/>
              <a:t>Unification specifies conditions under which two (or more) predicate calculus expressions may be said to be equivalent</a:t>
            </a:r>
            <a:r>
              <a:rPr lang="en-US" sz="1800" dirty="0" smtClean="0"/>
              <a:t>.</a:t>
            </a:r>
            <a:endParaRPr lang="en-US" sz="1800" dirty="0" smtClean="0"/>
          </a:p>
          <a:p>
            <a:pPr marL="0" indent="0">
              <a:lnSpc>
                <a:spcPct val="110000"/>
              </a:lnSpc>
              <a:buNone/>
            </a:pPr>
            <a:endParaRPr lang="en-US" sz="1800" dirty="0"/>
          </a:p>
          <a:p>
            <a:pPr>
              <a:lnSpc>
                <a:spcPct val="110000"/>
              </a:lnSpc>
            </a:pPr>
            <a:r>
              <a:rPr lang="en-US" sz="1800" dirty="0" smtClean="0"/>
              <a:t>Because </a:t>
            </a:r>
            <a:r>
              <a:rPr lang="en-US" sz="1800" dirty="0"/>
              <a:t>p(X) and p(Y</a:t>
            </a:r>
            <a:r>
              <a:rPr lang="en-US" sz="1800" dirty="0" smtClean="0"/>
              <a:t>) are </a:t>
            </a:r>
            <a:r>
              <a:rPr lang="en-US" sz="1800" dirty="0"/>
              <a:t>equivalent, Y may be substituted for X to make the sentences match</a:t>
            </a:r>
            <a:r>
              <a:rPr lang="en-US" sz="1800" dirty="0" smtClean="0"/>
              <a:t>.</a:t>
            </a:r>
            <a:endParaRPr lang="en-US" sz="1800" dirty="0" smtClean="0"/>
          </a:p>
          <a:p>
            <a:pPr marL="0" indent="0">
              <a:lnSpc>
                <a:spcPct val="110000"/>
              </a:lnSpc>
              <a:buNone/>
            </a:pPr>
            <a:endParaRPr lang="en-US" sz="1800" dirty="0" smtClean="0"/>
          </a:p>
          <a:p>
            <a:pPr>
              <a:lnSpc>
                <a:spcPct val="110000"/>
              </a:lnSpc>
            </a:pPr>
            <a:r>
              <a:rPr lang="en-US" sz="1800" dirty="0" smtClean="0"/>
              <a:t>Unification </a:t>
            </a:r>
            <a:r>
              <a:rPr lang="en-US" sz="1800" dirty="0"/>
              <a:t>and inference rules such as modus ponens allow us to make inferences on a set of logical assertions</a:t>
            </a:r>
            <a:r>
              <a:rPr lang="en-US" sz="1800" dirty="0" smtClean="0"/>
              <a:t>.</a:t>
            </a:r>
            <a:endParaRPr lang="en-US" sz="1800" dirty="0" smtClean="0"/>
          </a:p>
          <a:p>
            <a:pPr marL="0" indent="0">
              <a:lnSpc>
                <a:spcPct val="110000"/>
              </a:lnSpc>
              <a:buNone/>
            </a:pPr>
            <a:endParaRPr lang="en-US" sz="1800" dirty="0" smtClean="0"/>
          </a:p>
          <a:p>
            <a:pPr>
              <a:lnSpc>
                <a:spcPct val="110000"/>
              </a:lnSpc>
            </a:pPr>
            <a:r>
              <a:rPr lang="en-US" sz="1800" dirty="0" smtClean="0"/>
              <a:t>Unification </a:t>
            </a:r>
            <a:r>
              <a:rPr lang="en-US" sz="1800" dirty="0"/>
              <a:t>is complicated by the fact that a variable may be replaced by any term, including other variables and function expressions of arbitrary complexity. These expressions may themselves contain variables.</a:t>
            </a:r>
            <a:endParaRPr lang="ar-SA" sz="1800" dirty="0"/>
          </a:p>
          <a:p>
            <a:pPr>
              <a:lnSpc>
                <a:spcPct val="110000"/>
              </a:lnSpc>
            </a:pPr>
            <a:endParaRPr lang="ar-SA" sz="1800" dirty="0"/>
          </a:p>
          <a:p>
            <a:pPr>
              <a:lnSpc>
                <a:spcPct val="110000"/>
              </a:lnSpc>
            </a:pPr>
            <a:endParaRPr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 </a:t>
            </a:r>
            <a:r>
              <a:rPr lang="en-US" dirty="0"/>
              <a:t>Unify  p(</a:t>
            </a:r>
            <a:r>
              <a:rPr lang="en-US" dirty="0" err="1"/>
              <a:t>a,X</a:t>
            </a:r>
            <a:r>
              <a:rPr lang="en-US" dirty="0"/>
              <a:t>) and p(</a:t>
            </a:r>
            <a:r>
              <a:rPr lang="en-US" dirty="0" err="1"/>
              <a:t>a,b</a:t>
            </a:r>
            <a:r>
              <a:rPr lang="en-US" dirty="0"/>
              <a:t>)</a:t>
            </a:r>
            <a:endParaRPr lang="en-US" dirty="0"/>
          </a:p>
          <a:p>
            <a:pPr>
              <a:buNone/>
            </a:pPr>
            <a:r>
              <a:rPr lang="en-US" dirty="0"/>
              <a:t>  </a:t>
            </a:r>
            <a:r>
              <a:rPr lang="en-US" dirty="0">
                <a:solidFill>
                  <a:srgbClr val="0070C0"/>
                </a:solidFill>
              </a:rPr>
              <a:t>answer: b/X			p(</a:t>
            </a:r>
            <a:r>
              <a:rPr lang="en-US" dirty="0" err="1">
                <a:solidFill>
                  <a:srgbClr val="0070C0"/>
                </a:solidFill>
              </a:rPr>
              <a:t>a,b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  <a:p>
            <a:r>
              <a:rPr lang="en-US" dirty="0"/>
              <a:t>Unify p(</a:t>
            </a:r>
            <a:r>
              <a:rPr lang="en-US" dirty="0" err="1"/>
              <a:t>a,X</a:t>
            </a:r>
            <a:r>
              <a:rPr lang="en-US" dirty="0"/>
              <a:t>) and p(</a:t>
            </a:r>
            <a:r>
              <a:rPr lang="en-US" dirty="0" err="1"/>
              <a:t>Y,b</a:t>
            </a:r>
            <a:r>
              <a:rPr lang="en-US" dirty="0"/>
              <a:t>)</a:t>
            </a:r>
            <a:endParaRPr lang="en-US" dirty="0"/>
          </a:p>
          <a:p>
            <a:pPr>
              <a:buNone/>
            </a:pP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answer: a/Y, b/X			p(</a:t>
            </a:r>
            <a:r>
              <a:rPr lang="en-US" dirty="0" err="1">
                <a:solidFill>
                  <a:srgbClr val="0070C0"/>
                </a:solidFill>
              </a:rPr>
              <a:t>a,b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  <a:p>
            <a:r>
              <a:rPr lang="en-US" dirty="0"/>
              <a:t>Unify p(</a:t>
            </a:r>
            <a:r>
              <a:rPr lang="en-US" dirty="0" err="1"/>
              <a:t>a,X</a:t>
            </a:r>
            <a:r>
              <a:rPr lang="en-US" dirty="0"/>
              <a:t>) and p(Y, f(Y))</a:t>
            </a:r>
            <a:endParaRPr lang="en-US" dirty="0"/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answer: a/Y, f(a)/X		p(</a:t>
            </a:r>
            <a:r>
              <a:rPr lang="en-US" dirty="0" err="1">
                <a:solidFill>
                  <a:srgbClr val="0070C0"/>
                </a:solidFill>
              </a:rPr>
              <a:t>a,f</a:t>
            </a:r>
            <a:r>
              <a:rPr lang="en-US" dirty="0">
                <a:solidFill>
                  <a:srgbClr val="0070C0"/>
                </a:solidFill>
              </a:rPr>
              <a:t>(a</a:t>
            </a:r>
            <a:r>
              <a:rPr lang="en-US" dirty="0" smtClean="0">
                <a:solidFill>
                  <a:srgbClr val="0070C0"/>
                </a:solidFill>
              </a:rPr>
              <a:t>))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/>
              <a:t>Unify p(</a:t>
            </a:r>
            <a:r>
              <a:rPr lang="en-US" dirty="0" err="1"/>
              <a:t>a,X</a:t>
            </a:r>
            <a:r>
              <a:rPr lang="en-US" dirty="0"/>
              <a:t>) and p(</a:t>
            </a:r>
            <a:r>
              <a:rPr lang="en-US" dirty="0" err="1"/>
              <a:t>X,b</a:t>
            </a:r>
            <a:r>
              <a:rPr lang="en-US" dirty="0"/>
              <a:t>)</a:t>
            </a:r>
            <a:endParaRPr lang="en-US" dirty="0"/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Failure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  <a:p>
            <a:r>
              <a:rPr lang="en-US" dirty="0"/>
              <a:t>Unify p(</a:t>
            </a:r>
            <a:r>
              <a:rPr lang="en-US" dirty="0" err="1"/>
              <a:t>a,X</a:t>
            </a:r>
            <a:r>
              <a:rPr lang="en-US" dirty="0"/>
              <a:t>) and p(</a:t>
            </a:r>
            <a:r>
              <a:rPr lang="en-US" dirty="0" err="1"/>
              <a:t>Y,b</a:t>
            </a:r>
            <a:r>
              <a:rPr lang="en-US" dirty="0"/>
              <a:t>)</a:t>
            </a:r>
            <a:endParaRPr lang="en-US" dirty="0"/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answer: a/Y, b/X			p(</a:t>
            </a:r>
            <a:r>
              <a:rPr lang="en-US" dirty="0" err="1">
                <a:solidFill>
                  <a:srgbClr val="0070C0"/>
                </a:solidFill>
              </a:rPr>
              <a:t>a,b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  <a:p>
            <a:r>
              <a:rPr lang="en-US" dirty="0"/>
              <a:t>Unify p(</a:t>
            </a:r>
            <a:r>
              <a:rPr lang="en-US" dirty="0" err="1"/>
              <a:t>a,b</a:t>
            </a:r>
            <a:r>
              <a:rPr lang="en-US" dirty="0"/>
              <a:t>) and p(X,X)</a:t>
            </a:r>
            <a:endParaRPr lang="en-US" dirty="0"/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Failure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  <a:p>
            <a:r>
              <a:rPr lang="en-US" dirty="0"/>
              <a:t>Unify p(X, f(Y), b) and P(X, f(b), b)</a:t>
            </a:r>
            <a:endParaRPr lang="en-US" dirty="0"/>
          </a:p>
          <a:p>
            <a:pPr>
              <a:buNone/>
            </a:pPr>
            <a:r>
              <a:rPr lang="en-US" dirty="0">
                <a:solidFill>
                  <a:srgbClr val="0070C0"/>
                </a:solidFill>
              </a:rPr>
              <a:t>answer: b/Y     </a:t>
            </a:r>
            <a:endParaRPr lang="en-US" dirty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PROPOSITIONAL CALCULUS </a:t>
            </a:r>
            <a:r>
              <a:rPr lang="en-US" sz="2800" dirty="0" smtClean="0"/>
              <a:t>SYMBOLS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80" y="1484784"/>
            <a:ext cx="8610600" cy="4536504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The </a:t>
            </a:r>
            <a:r>
              <a:rPr lang="en-US" sz="2200" dirty="0"/>
              <a:t>symbols of propositional calculus </a:t>
            </a:r>
            <a:r>
              <a:rPr lang="en-US" sz="2200" dirty="0" smtClean="0"/>
              <a:t>are:</a:t>
            </a:r>
            <a:endParaRPr lang="en-US" sz="2200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propositional </a:t>
            </a:r>
            <a:r>
              <a:rPr lang="en-US" dirty="0" smtClean="0"/>
              <a:t>symbols (that denote propositions): P</a:t>
            </a:r>
            <a:r>
              <a:rPr lang="en-US" dirty="0"/>
              <a:t>, Q, R, S, </a:t>
            </a:r>
            <a:r>
              <a:rPr lang="en-US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The truth </a:t>
            </a:r>
            <a:r>
              <a:rPr lang="en-US" dirty="0"/>
              <a:t>symbols</a:t>
            </a:r>
            <a:r>
              <a:rPr lang="en-US" dirty="0" smtClean="0"/>
              <a:t>: True and False</a:t>
            </a:r>
            <a:endParaRPr lang="en-US" dirty="0" smtClean="0"/>
          </a:p>
          <a:p>
            <a:pPr lvl="1"/>
            <a:r>
              <a:rPr lang="en-US" dirty="0" smtClean="0"/>
              <a:t>The connectives: </a:t>
            </a:r>
            <a:endParaRPr lang="en-US" dirty="0" smtClean="0"/>
          </a:p>
          <a:p>
            <a:pPr lvl="3">
              <a:buFont typeface="Wingdings" panose="05000000000000000000" charset="2"/>
              <a:buChar char="§"/>
            </a:pPr>
            <a:r>
              <a:rPr lang="en-US" sz="2200" b="1" dirty="0">
                <a:solidFill>
                  <a:srgbClr val="FF0000"/>
                </a:solidFill>
              </a:rPr>
              <a:t>∧</a:t>
            </a:r>
            <a:r>
              <a:rPr lang="en-US" sz="2200" b="1" dirty="0"/>
              <a:t> </a:t>
            </a:r>
            <a:r>
              <a:rPr lang="en-US" sz="2200" b="1" dirty="0" smtClean="0"/>
              <a:t>: the conjunction (and)</a:t>
            </a:r>
            <a:endParaRPr lang="en-US" sz="2200" b="1" dirty="0" smtClean="0"/>
          </a:p>
          <a:p>
            <a:pPr lvl="3">
              <a:buFont typeface="Wingdings" panose="05000000000000000000" charset="2"/>
              <a:buChar char="§"/>
            </a:pPr>
            <a:r>
              <a:rPr lang="en-US" sz="2200" b="1" dirty="0" smtClean="0">
                <a:solidFill>
                  <a:srgbClr val="FF0000"/>
                </a:solidFill>
              </a:rPr>
              <a:t>∨</a:t>
            </a:r>
            <a:r>
              <a:rPr lang="en-US" sz="2200" b="1" dirty="0" smtClean="0"/>
              <a:t> : the disjunction (or)</a:t>
            </a:r>
            <a:endParaRPr lang="en-US" sz="2200" b="1" dirty="0" smtClean="0"/>
          </a:p>
          <a:p>
            <a:pPr lvl="3">
              <a:buFont typeface="Wingdings" panose="05000000000000000000" charset="2"/>
              <a:buChar char="§"/>
            </a:pPr>
            <a:r>
              <a:rPr lang="en-US" sz="2200" b="1" dirty="0" smtClean="0">
                <a:solidFill>
                  <a:srgbClr val="FF0000"/>
                </a:solidFill>
              </a:rPr>
              <a:t>￢ </a:t>
            </a:r>
            <a:r>
              <a:rPr lang="en-US" sz="2200" b="1" dirty="0" smtClean="0"/>
              <a:t>: the negation</a:t>
            </a:r>
            <a:endParaRPr lang="en-US" sz="2200" b="1" dirty="0" smtClean="0"/>
          </a:p>
          <a:p>
            <a:pPr lvl="3">
              <a:buFont typeface="Wingdings" panose="05000000000000000000" charset="2"/>
              <a:buChar char="§"/>
            </a:pPr>
            <a:r>
              <a:rPr lang="en-US" sz="2200" b="1" dirty="0" smtClean="0">
                <a:solidFill>
                  <a:srgbClr val="FF0000"/>
                </a:solidFill>
              </a:rPr>
              <a:t>→ </a:t>
            </a:r>
            <a:r>
              <a:rPr lang="en-US" sz="2200" b="1" dirty="0" smtClean="0"/>
              <a:t>: the implication (conditional statement)</a:t>
            </a:r>
            <a:endParaRPr lang="en-US" sz="2200" b="1" dirty="0" smtClean="0"/>
          </a:p>
          <a:p>
            <a:pPr lvl="3">
              <a:buFont typeface="Wingdings" panose="05000000000000000000" charset="2"/>
              <a:buChar char="§"/>
            </a:pPr>
            <a:r>
              <a:rPr lang="en-US" sz="2200" b="1" dirty="0" smtClean="0">
                <a:solidFill>
                  <a:srgbClr val="FF0000"/>
                </a:solidFill>
              </a:rPr>
              <a:t>≡ </a:t>
            </a:r>
            <a:r>
              <a:rPr lang="en-US" sz="2200" b="1" dirty="0" smtClean="0"/>
              <a:t>: the equivalence</a:t>
            </a:r>
            <a:endParaRPr lang="en-US" sz="22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600" dirty="0"/>
              <a:t>Propositional Calculus </a:t>
            </a:r>
            <a:r>
              <a:rPr lang="en-US" altLang="zh-TW" sz="2600" dirty="0" smtClean="0"/>
              <a:t>sentences (i)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Sentences in the propositional calculus are formed from these atomic symbols according to the following rules:</a:t>
            </a:r>
            <a:endParaRPr lang="en-US" dirty="0" smtClean="0"/>
          </a:p>
          <a:p>
            <a:pPr marL="0" indent="0">
              <a:lnSpc>
                <a:spcPct val="110000"/>
              </a:lnSpc>
              <a:buNone/>
            </a:pP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Every propositional symbol and truth symbol is a sentence. </a:t>
            </a:r>
            <a:endParaRPr lang="en-US" dirty="0" smtClean="0"/>
          </a:p>
          <a:p>
            <a:pPr marL="263525" lvl="1" indent="0">
              <a:lnSpc>
                <a:spcPct val="110000"/>
              </a:lnSpc>
              <a:buNone/>
            </a:pPr>
            <a:r>
              <a:rPr lang="en-US" dirty="0" smtClean="0"/>
              <a:t>	For example: true, P, Q, and R are sentences.</a:t>
            </a:r>
            <a:endParaRPr lang="en-US" dirty="0" smtClean="0"/>
          </a:p>
          <a:p>
            <a:pPr marL="263525" lvl="1" indent="0">
              <a:lnSpc>
                <a:spcPct val="110000"/>
              </a:lnSpc>
              <a:buNone/>
            </a:pP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The negation of a sentence is a sentence: </a:t>
            </a:r>
            <a:endParaRPr lang="en-US" dirty="0" smtClean="0"/>
          </a:p>
          <a:p>
            <a:pPr marL="263525" lvl="1" indent="0">
              <a:lnSpc>
                <a:spcPct val="110000"/>
              </a:lnSpc>
              <a:buNone/>
            </a:pPr>
            <a:r>
              <a:rPr lang="en-US" dirty="0" smtClean="0"/>
              <a:t>	For example: ￢ P and ￢ false are sentences.</a:t>
            </a:r>
            <a:endParaRPr lang="en-US" dirty="0" smtClean="0"/>
          </a:p>
          <a:p>
            <a:pPr marL="263525" lvl="1" indent="0">
              <a:lnSpc>
                <a:spcPct val="110000"/>
              </a:lnSpc>
              <a:buNone/>
            </a:pP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The conjunction (and) of two sentences is a sentence. </a:t>
            </a:r>
            <a:endParaRPr lang="en-US" dirty="0" smtClean="0"/>
          </a:p>
          <a:p>
            <a:pPr marL="263525" lvl="1" indent="0">
              <a:lnSpc>
                <a:spcPct val="110000"/>
              </a:lnSpc>
              <a:buNone/>
            </a:pPr>
            <a:r>
              <a:rPr lang="en-US" dirty="0" smtClean="0"/>
              <a:t>	For example: P ∧ Q is a sentence (</a:t>
            </a:r>
            <a:r>
              <a:rPr lang="en-US" dirty="0"/>
              <a:t>P and Q are called the conjuncts</a:t>
            </a:r>
            <a:r>
              <a:rPr lang="en-US" dirty="0" smtClean="0"/>
              <a:t>).</a:t>
            </a:r>
            <a:endParaRPr lang="en-US" dirty="0" smtClean="0"/>
          </a:p>
          <a:p>
            <a:pPr marL="263525" lvl="1" indent="0">
              <a:lnSpc>
                <a:spcPct val="110000"/>
              </a:lnSpc>
              <a:buNone/>
            </a:pP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The disjunction (or) of two sentences is a sentence. </a:t>
            </a:r>
            <a:endParaRPr lang="en-US" dirty="0" smtClean="0"/>
          </a:p>
          <a:p>
            <a:pPr marL="263525" lvl="1" indent="0">
              <a:lnSpc>
                <a:spcPct val="110000"/>
              </a:lnSpc>
              <a:buNone/>
            </a:pPr>
            <a:r>
              <a:rPr lang="en-US" dirty="0" smtClean="0"/>
              <a:t>	For example: P ∨ Q is a sentence (P </a:t>
            </a:r>
            <a:r>
              <a:rPr lang="en-US" dirty="0"/>
              <a:t>and Q are referred to as </a:t>
            </a:r>
            <a:r>
              <a:rPr lang="en-US" dirty="0" smtClean="0"/>
              <a:t>disjuncts).</a:t>
            </a:r>
            <a:endParaRPr lang="en-US" dirty="0" smtClean="0"/>
          </a:p>
          <a:p>
            <a:pPr marL="263525" lvl="1" indent="0">
              <a:lnSpc>
                <a:spcPct val="110000"/>
              </a:lnSpc>
              <a:buNone/>
            </a:pPr>
            <a:endParaRPr lang="en-US" dirty="0" smtClean="0"/>
          </a:p>
          <a:p>
            <a:pPr lvl="1"/>
            <a:r>
              <a:rPr lang="en-US" dirty="0"/>
              <a:t>The implication of one sentence from another is a sentence. </a:t>
            </a:r>
            <a:endParaRPr lang="en-US" dirty="0"/>
          </a:p>
          <a:p>
            <a:pPr marL="263525" lvl="1" indent="0">
              <a:buNone/>
            </a:pPr>
            <a:r>
              <a:rPr lang="en-US" dirty="0"/>
              <a:t>	For example: P → Q is a sentence (P is called the premise or antecedent and Q is called the conclusion or consequent</a:t>
            </a:r>
            <a:r>
              <a:rPr lang="en-US" dirty="0" smtClean="0"/>
              <a:t>.)</a:t>
            </a:r>
            <a:endParaRPr lang="en-US" dirty="0" smtClean="0"/>
          </a:p>
          <a:p>
            <a:pPr marL="263525" lvl="1" indent="0">
              <a:buNone/>
            </a:pPr>
            <a:endParaRPr lang="en-US" dirty="0"/>
          </a:p>
          <a:p>
            <a:pPr lvl="1"/>
            <a:r>
              <a:rPr lang="en-US" dirty="0"/>
              <a:t>The equivalence of two sentences is a sentence. </a:t>
            </a:r>
            <a:endParaRPr lang="en-US" dirty="0"/>
          </a:p>
          <a:p>
            <a:pPr marL="263525" lvl="1" indent="0">
              <a:buNone/>
            </a:pPr>
            <a:r>
              <a:rPr lang="en-US" dirty="0"/>
              <a:t>	For example: P ∨ Q ≡ R is a sentence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600" dirty="0"/>
              <a:t>Propositional Calculus </a:t>
            </a:r>
            <a:r>
              <a:rPr lang="en-US" altLang="zh-TW" sz="2600" dirty="0" smtClean="0"/>
              <a:t>sentences (ii)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Legal sentences are also called </a:t>
            </a:r>
            <a:r>
              <a:rPr lang="en-US" dirty="0" smtClean="0">
                <a:solidFill>
                  <a:srgbClr val="FF0000"/>
                </a:solidFill>
              </a:rPr>
              <a:t>well-formed formulas or WFFs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algn="just"/>
            <a:r>
              <a:rPr lang="en-US" dirty="0" smtClean="0"/>
              <a:t>In the </a:t>
            </a:r>
            <a:r>
              <a:rPr lang="en-US" dirty="0"/>
              <a:t>sentences </a:t>
            </a:r>
            <a:r>
              <a:rPr lang="en-US" dirty="0" smtClean="0"/>
              <a:t>of propositional calculus, the symbols ( </a:t>
            </a:r>
            <a:r>
              <a:rPr lang="en-US" dirty="0"/>
              <a:t>) and </a:t>
            </a:r>
            <a:r>
              <a:rPr lang="en-US" dirty="0" smtClean="0"/>
              <a:t>[ ] </a:t>
            </a:r>
            <a:r>
              <a:rPr lang="en-US" dirty="0"/>
              <a:t>are used to group symbols into </a:t>
            </a:r>
            <a:r>
              <a:rPr lang="en-US" dirty="0" smtClean="0"/>
              <a:t>sub expressions </a:t>
            </a:r>
            <a:r>
              <a:rPr lang="en-US" dirty="0"/>
              <a:t>and so to control their order of evaluation and </a:t>
            </a:r>
            <a:r>
              <a:rPr lang="en-US" dirty="0" smtClean="0"/>
              <a:t>meaning.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/>
              <a:t>For example, (P </a:t>
            </a:r>
            <a:r>
              <a:rPr lang="en-US" dirty="0" smtClean="0"/>
              <a:t>∨ Q</a:t>
            </a:r>
            <a:r>
              <a:rPr lang="en-US" dirty="0"/>
              <a:t>) ≡ R   is quite different from  P ∨ (Q ≡R)</a:t>
            </a:r>
            <a:endParaRPr lang="en-US" dirty="0"/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An </a:t>
            </a:r>
            <a:r>
              <a:rPr lang="en-US" dirty="0">
                <a:solidFill>
                  <a:srgbClr val="FF0000"/>
                </a:solidFill>
              </a:rPr>
              <a:t>expression</a:t>
            </a:r>
            <a:r>
              <a:rPr lang="en-US" dirty="0"/>
              <a:t> is considered a sentence (or well-formed formula) if and only if  it can be formed of legal symbols through some sequence of </a:t>
            </a:r>
            <a:r>
              <a:rPr lang="en-US" dirty="0" smtClean="0"/>
              <a:t>the above </a:t>
            </a:r>
            <a:r>
              <a:rPr lang="en-US" dirty="0"/>
              <a:t>rules.</a:t>
            </a:r>
            <a:endParaRPr lang="en-US" dirty="0" smtClean="0"/>
          </a:p>
          <a:p>
            <a:pPr marL="0" indent="0" algn="ctr">
              <a:buNone/>
            </a:pPr>
            <a:endParaRPr lang="ar-SA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880" y="1484784"/>
            <a:ext cx="8610600" cy="7200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900" dirty="0" smtClean="0"/>
              <a:t>Is the following expression a </a:t>
            </a:r>
            <a:r>
              <a:rPr lang="en-US" sz="1900" dirty="0"/>
              <a:t>well-formed sentence in the propositional </a:t>
            </a:r>
            <a:r>
              <a:rPr lang="en-US" sz="1900" dirty="0" smtClean="0"/>
              <a:t>calculus?</a:t>
            </a:r>
            <a:endParaRPr lang="en-US" sz="1900" dirty="0" smtClean="0"/>
          </a:p>
          <a:p>
            <a:pPr marL="0" indent="0" algn="ctr">
              <a:buNone/>
            </a:pPr>
            <a:r>
              <a:rPr lang="en-US" sz="1900" dirty="0" smtClean="0"/>
              <a:t>((P ∧ </a:t>
            </a:r>
            <a:r>
              <a:rPr lang="en-US" sz="1900" dirty="0"/>
              <a:t>Q</a:t>
            </a:r>
            <a:r>
              <a:rPr lang="en-US" sz="1900" dirty="0" smtClean="0"/>
              <a:t>) → </a:t>
            </a:r>
            <a:r>
              <a:rPr lang="en-US" sz="1900" dirty="0"/>
              <a:t>R</a:t>
            </a:r>
            <a:r>
              <a:rPr lang="en-US" sz="1900" dirty="0" smtClean="0"/>
              <a:t>) ≡ ￢ P ∨ ￢Q ∨ R</a:t>
            </a:r>
            <a:endParaRPr lang="en-US" sz="1900" dirty="0" smtClean="0"/>
          </a:p>
          <a:p>
            <a:pPr marL="0" indent="0" algn="ctr">
              <a:buNone/>
            </a:pPr>
            <a:endParaRPr lang="en-US" sz="19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  <p:sp>
        <p:nvSpPr>
          <p:cNvPr id="8" name="Content Placeholder 2"/>
          <p:cNvSpPr txBox="1"/>
          <p:nvPr/>
        </p:nvSpPr>
        <p:spPr>
          <a:xfrm>
            <a:off x="425896" y="2636912"/>
            <a:ext cx="8610600" cy="38164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63525" indent="-263525" algn="l" defTabSz="914400" rtl="0" eaLnBrk="1" latinLnBrk="0" hangingPunct="1">
              <a:spcBef>
                <a:spcPct val="20000"/>
              </a:spcBef>
              <a:buClr>
                <a:srgbClr val="0000CC"/>
              </a:buClr>
              <a:buSzPct val="150000"/>
              <a:buFont typeface="Wingdings" panose="05000000000000000000" charset="2"/>
              <a:buChar char="§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8480" indent="-274955" algn="l" defTabSz="914400" rtl="0" eaLnBrk="1" latinLnBrk="0" hangingPunct="1">
              <a:spcBef>
                <a:spcPct val="20000"/>
              </a:spcBef>
              <a:buClr>
                <a:srgbClr val="FF0000"/>
              </a:buClr>
              <a:buSzPct val="150000"/>
              <a:buFont typeface="Wingdings" panose="05000000000000000000" charset="2"/>
              <a:buChar char="§"/>
              <a:defRPr sz="2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2005" indent="-263525" algn="l" defTabSz="914400" rtl="0" eaLnBrk="1" latinLnBrk="0" hangingPunct="1">
              <a:spcBef>
                <a:spcPct val="20000"/>
              </a:spcBef>
              <a:buClr>
                <a:srgbClr val="008000"/>
              </a:buClr>
              <a:buSzPct val="150000"/>
              <a:buFont typeface="Wingdings" panose="05000000000000000000" charset="2"/>
              <a:buChar char="§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4600" indent="-342900" algn="l" defTabSz="914400" rtl="0" eaLnBrk="1" latinLnBrk="0" hangingPunct="1">
              <a:spcBef>
                <a:spcPct val="20000"/>
              </a:spcBef>
              <a:buClr>
                <a:srgbClr val="006600"/>
              </a:buClr>
              <a:buSzPct val="150000"/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charset="2"/>
              <a:buNone/>
            </a:pPr>
            <a:r>
              <a:rPr lang="en-US" sz="1900" u="sng" dirty="0" smtClean="0">
                <a:solidFill>
                  <a:srgbClr val="0000CC"/>
                </a:solidFill>
              </a:rPr>
              <a:t>Answer</a:t>
            </a:r>
            <a:endParaRPr lang="en-US" sz="1900" u="sng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en-US" sz="1900" dirty="0" smtClean="0"/>
              <a:t>Yes, it is </a:t>
            </a:r>
            <a:r>
              <a:rPr lang="en-US" sz="1900" dirty="0"/>
              <a:t>a well-formed sentence in the propositional calculus because it has been constructed </a:t>
            </a:r>
            <a:r>
              <a:rPr lang="en-US" sz="1900" dirty="0" smtClean="0"/>
              <a:t>(through </a:t>
            </a:r>
            <a:r>
              <a:rPr lang="en-US" sz="1900" dirty="0"/>
              <a:t>a series of applications of legal rules and is therefore “well </a:t>
            </a:r>
            <a:r>
              <a:rPr lang="en-US" sz="1900" dirty="0" smtClean="0"/>
              <a:t>formed) as follows:</a:t>
            </a:r>
            <a:endParaRPr lang="en-US" sz="1900" dirty="0" smtClean="0"/>
          </a:p>
          <a:p>
            <a:r>
              <a:rPr lang="en-US" sz="1900" dirty="0" smtClean="0"/>
              <a:t>P</a:t>
            </a:r>
            <a:r>
              <a:rPr lang="en-US" sz="1900" dirty="0"/>
              <a:t>, Q, and R are propositions and thus sentences.</a:t>
            </a:r>
            <a:endParaRPr lang="en-US" sz="1900" dirty="0"/>
          </a:p>
          <a:p>
            <a:r>
              <a:rPr lang="en-US" sz="1900" dirty="0"/>
              <a:t>P ∧ Q, the conjunction of two sentences, is a sentence.</a:t>
            </a:r>
            <a:endParaRPr lang="en-US" sz="1900" dirty="0"/>
          </a:p>
          <a:p>
            <a:r>
              <a:rPr lang="en-US" sz="1900" dirty="0"/>
              <a:t>(P ∧ Q) → R, the implication of a sentence for another, is a sentence.</a:t>
            </a:r>
            <a:endParaRPr lang="en-US" sz="1900" dirty="0"/>
          </a:p>
          <a:p>
            <a:r>
              <a:rPr lang="en-US" sz="1900" dirty="0"/>
              <a:t>￢ P and ￢ Q, the negations of sentences, are sentences.</a:t>
            </a:r>
            <a:endParaRPr lang="en-US" sz="1900" dirty="0"/>
          </a:p>
          <a:p>
            <a:r>
              <a:rPr lang="en-US" sz="1900" dirty="0"/>
              <a:t>￢ P ∨ ￢ Q, the disjunction of two sentences, is a sentence.</a:t>
            </a:r>
            <a:endParaRPr lang="en-US" sz="1900" dirty="0"/>
          </a:p>
          <a:p>
            <a:r>
              <a:rPr lang="en-US" sz="1900" dirty="0"/>
              <a:t>￢ P ∨ ￢ Q ∨ R, the disjunction of two sentences, is a sentence.</a:t>
            </a:r>
            <a:endParaRPr lang="en-US" sz="1900" dirty="0"/>
          </a:p>
          <a:p>
            <a:r>
              <a:rPr lang="en-US" sz="1900" dirty="0"/>
              <a:t>((P ∧ Q) → R) ≡ ￢ P ∨ ￢ Q ∨ R, the equivalence of two sentences, is a sentence</a:t>
            </a:r>
            <a:r>
              <a:rPr lang="en-US" sz="1900" dirty="0" smtClean="0"/>
              <a:t>.</a:t>
            </a:r>
            <a:endParaRPr lang="en-US" sz="19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260648"/>
            <a:ext cx="8229600" cy="770384"/>
          </a:xfrm>
        </p:spPr>
        <p:txBody>
          <a:bodyPr>
            <a:normAutofit/>
          </a:bodyPr>
          <a:lstStyle/>
          <a:p>
            <a:r>
              <a:rPr lang="en-US" sz="2600" dirty="0"/>
              <a:t>The Semantics of the Propositional </a:t>
            </a:r>
            <a:r>
              <a:rPr lang="en-US" sz="2600" dirty="0" smtClean="0"/>
              <a:t>Calculus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Interpretation</a:t>
            </a:r>
            <a:r>
              <a:rPr lang="en-US" dirty="0" smtClean="0"/>
              <a:t> is the </a:t>
            </a:r>
            <a:r>
              <a:rPr lang="en-US" dirty="0"/>
              <a:t>truth </a:t>
            </a:r>
            <a:r>
              <a:rPr lang="en-US" dirty="0" smtClean="0"/>
              <a:t>value assignment </a:t>
            </a:r>
            <a:r>
              <a:rPr lang="en-US" dirty="0"/>
              <a:t>to propositional </a:t>
            </a:r>
            <a:r>
              <a:rPr lang="en-US" dirty="0" smtClean="0"/>
              <a:t>sentences.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Formally</a:t>
            </a:r>
            <a:r>
              <a:rPr lang="en-US" dirty="0"/>
              <a:t>, an interpretation is a mapping from the propositional symbols into the </a:t>
            </a:r>
            <a:r>
              <a:rPr lang="en-US" dirty="0" smtClean="0"/>
              <a:t>set {</a:t>
            </a:r>
            <a:r>
              <a:rPr lang="en-US" dirty="0"/>
              <a:t>T, F</a:t>
            </a:r>
            <a:r>
              <a:rPr lang="en-US" dirty="0" smtClean="0"/>
              <a:t>}.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Because </a:t>
            </a:r>
            <a:r>
              <a:rPr lang="en-US" dirty="0"/>
              <a:t>AI programs must reason with their representational structures, it is important to demonstrate that the truth of their conclusions depends only on the truth of their initial knowledge or premises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As mentioned earlier, </a:t>
            </a:r>
            <a:r>
              <a:rPr lang="en-US" dirty="0"/>
              <a:t>the symbols true and false are part of </a:t>
            </a:r>
            <a:r>
              <a:rPr lang="en-US" dirty="0" smtClean="0"/>
              <a:t>the set </a:t>
            </a:r>
            <a:r>
              <a:rPr lang="en-US" dirty="0"/>
              <a:t>of well-formed sentences of the propositional calculus; i.e., they are distinct from </a:t>
            </a:r>
            <a:r>
              <a:rPr lang="en-US" dirty="0" smtClean="0"/>
              <a:t>the truth </a:t>
            </a:r>
            <a:r>
              <a:rPr lang="en-US" dirty="0"/>
              <a:t>value assigned to a sentence.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enforce this distinction, the symbols T and F </a:t>
            </a:r>
            <a:r>
              <a:rPr lang="en-US" dirty="0" smtClean="0"/>
              <a:t>are used </a:t>
            </a:r>
            <a:r>
              <a:rPr lang="en-US" dirty="0"/>
              <a:t>for truth value </a:t>
            </a:r>
            <a:r>
              <a:rPr lang="en-US" dirty="0" smtClean="0"/>
              <a:t>assignment</a:t>
            </a:r>
            <a:r>
              <a:rPr lang="en-US" dirty="0"/>
              <a:t>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362_ Intelligent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B6F15528-21DE-4FAA-801E-634DDDAF4B2B}" type="slidenum">
              <a:rPr lang="en-US" smtClean="0"/>
            </a:fld>
            <a:endParaRPr lang="en-US" dirty="0"/>
          </a:p>
        </p:txBody>
      </p:sp>
      <p:sp>
        <p:nvSpPr>
          <p:cNvPr id="7" name="Right Arrow 6"/>
          <p:cNvSpPr/>
          <p:nvPr/>
        </p:nvSpPr>
        <p:spPr bwMode="auto">
          <a:xfrm>
            <a:off x="8134672" y="6248400"/>
            <a:ext cx="685800" cy="381000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d"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CS362_MASTER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PPT_MASTER SLIDES_2</Template>
  <TotalTime>0</TotalTime>
  <Words>18538</Words>
  <Application>Kingsoft Office WPP</Application>
  <PresentationFormat>On-screen Show (4:3)</PresentationFormat>
  <Paragraphs>775</Paragraphs>
  <Slides>44</Slides>
  <Notes>44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45" baseType="lpstr">
      <vt:lpstr>CS362_MASTER SLIDE</vt:lpstr>
      <vt:lpstr>UNIT 2</vt:lpstr>
      <vt:lpstr>Knowledge</vt:lpstr>
      <vt:lpstr>THE PROPOSITIONAL CALCULUS</vt:lpstr>
      <vt:lpstr>Syntax vs. Semantic</vt:lpstr>
      <vt:lpstr>PROPOSITIONAL CALCULUS SYMBOLS</vt:lpstr>
      <vt:lpstr>Propositional Calculus sentences (i)</vt:lpstr>
      <vt:lpstr>Propositional Calculus sentences (ii)</vt:lpstr>
      <vt:lpstr>Example</vt:lpstr>
      <vt:lpstr>The Semantics of the Propositional Calculus</vt:lpstr>
      <vt:lpstr>The interpretation for sentences in the Propositional Calculus</vt:lpstr>
      <vt:lpstr>Propositional Calculus Laws</vt:lpstr>
      <vt:lpstr>Truth Tables</vt:lpstr>
      <vt:lpstr>Example</vt:lpstr>
      <vt:lpstr>The Predicate Calculus: introduction (i)</vt:lpstr>
      <vt:lpstr>The Predicate Calculus: introduction (ii)</vt:lpstr>
      <vt:lpstr>Predicate Calculus Symbols (i)</vt:lpstr>
      <vt:lpstr>Example</vt:lpstr>
      <vt:lpstr>Example</vt:lpstr>
      <vt:lpstr>Predicate Calculus Symbols (ii)</vt:lpstr>
      <vt:lpstr>Predicate Calculus Symbols (iii)</vt:lpstr>
      <vt:lpstr>Predicate Calculus Terms</vt:lpstr>
      <vt:lpstr>Predicates</vt:lpstr>
      <vt:lpstr>Atomic Sentences</vt:lpstr>
      <vt:lpstr>Examples of Atomic Sentences</vt:lpstr>
      <vt:lpstr>Universal and Existential Quantiﬁers</vt:lpstr>
      <vt:lpstr>Syntax of First Order Logic: Quantifiers</vt:lpstr>
      <vt:lpstr>PREDICATE CALCULUS SENTENCES (WFFs)</vt:lpstr>
      <vt:lpstr>Verify _ Sentence Algorithm</vt:lpstr>
      <vt:lpstr>A Family Relationships</vt:lpstr>
      <vt:lpstr>A Semantics for the Predicate Calculus</vt:lpstr>
      <vt:lpstr>FIRST-ORDER PREDICATE CALCULUS (i)</vt:lpstr>
      <vt:lpstr>FIRST-ORDER PREDICATE CALCULUS (ii)</vt:lpstr>
      <vt:lpstr>Example (i)</vt:lpstr>
      <vt:lpstr>Example (ii)</vt:lpstr>
      <vt:lpstr>Example (iii)</vt:lpstr>
      <vt:lpstr>Answer</vt:lpstr>
      <vt:lpstr>Fundamental concepts of logical representation: the inference rules</vt:lpstr>
      <vt:lpstr>Fundamental concepts of logical representation: the proof procedure</vt:lpstr>
      <vt:lpstr>Fundamental concepts of logical representation: Satisfy, model, valid, inconsistent</vt:lpstr>
      <vt:lpstr>Fundamental concepts of logical representation: Logically follows, sound, and complete</vt:lpstr>
      <vt:lpstr>Rules of inference</vt:lpstr>
      <vt:lpstr>Examples</vt:lpstr>
      <vt:lpstr>Unification</vt:lpstr>
      <vt:lpstr>Examples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Administratr</dc:creator>
  <cp:lastModifiedBy>rssl82</cp:lastModifiedBy>
  <cp:revision>277</cp:revision>
  <dcterms:created xsi:type="dcterms:W3CDTF">2018-02-06T12:40:01Z</dcterms:created>
  <dcterms:modified xsi:type="dcterms:W3CDTF">2018-02-06T12:40:01Z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2057-10.1.0.5672</vt:lpwstr>
  </property>
</Properties>
</file>