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49" autoAdjust="0"/>
    <p:restoredTop sz="94660"/>
  </p:normalViewPr>
  <p:slideViewPr>
    <p:cSldViewPr snapToGrid="0">
      <p:cViewPr varScale="1">
        <p:scale>
          <a:sx n="93" d="100"/>
          <a:sy n="93" d="100"/>
        </p:scale>
        <p:origin x="534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547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C071723-C4B9-4A47-8092-DEEF820AAA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93C1AC-C7F2-48C2-89FA-9A648CB09E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02083-9347-4E4F-852E-0C3131EE014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1F019D-B450-47CB-BE10-635D24BCBF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FBD6A-7942-453F-8BAF-CB1FFB30A1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C9702-EDA8-4D06-85AF-0F8D3EFA9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67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82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10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428" y="228613"/>
            <a:ext cx="8901812" cy="777228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428" y="1224280"/>
            <a:ext cx="8901812" cy="494283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80CDCC-28A0-4205-A23A-E58631865F20}"/>
              </a:ext>
            </a:extLst>
          </p:cNvPr>
          <p:cNvSpPr/>
          <p:nvPr userDrawn="1"/>
        </p:nvSpPr>
        <p:spPr>
          <a:xfrm>
            <a:off x="130430" y="6334328"/>
            <a:ext cx="3852290" cy="4058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A2EC34-C8C2-4E6B-9F41-928ECC766D39}"/>
              </a:ext>
            </a:extLst>
          </p:cNvPr>
          <p:cNvSpPr txBox="1"/>
          <p:nvPr userDrawn="1"/>
        </p:nvSpPr>
        <p:spPr>
          <a:xfrm>
            <a:off x="130428" y="6398760"/>
            <a:ext cx="46679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7D72A36-55EA-4F24-906A-BB2BB472D3D4}" type="slidenum">
              <a:rPr lang="en-US" sz="9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‹#›</a:t>
            </a:fld>
            <a:r>
              <a:rPr lang="en-US" sz="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193482-061C-4187-88CF-F2B1A705FE3E}"/>
              </a:ext>
            </a:extLst>
          </p:cNvPr>
          <p:cNvSpPr txBox="1"/>
          <p:nvPr userDrawn="1"/>
        </p:nvSpPr>
        <p:spPr>
          <a:xfrm>
            <a:off x="793354" y="6419131"/>
            <a:ext cx="34027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900" b="1" dirty="0">
                <a:solidFill>
                  <a:schemeClr val="bg1"/>
                </a:solidFill>
              </a:rPr>
              <a:t>تصميم المنطق الرقمي</a:t>
            </a:r>
            <a:r>
              <a:rPr lang="en-US" sz="900" b="1" dirty="0">
                <a:solidFill>
                  <a:schemeClr val="bg1"/>
                </a:solidFill>
              </a:rPr>
              <a:t> – Digital Logic Design - COE211 – Lecture_06</a:t>
            </a:r>
            <a:endParaRPr lang="en-US" sz="9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32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0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2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5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2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45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9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91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A5EE8-51D2-4729-A51B-0EDF7F5E5C6E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26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Universitas_taibah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B7B38-816A-4043-B5FF-536764744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98" y="2278192"/>
            <a:ext cx="8762804" cy="2387600"/>
          </a:xfrm>
        </p:spPr>
        <p:txBody>
          <a:bodyPr>
            <a:normAutofit fontScale="90000"/>
          </a:bodyPr>
          <a:lstStyle/>
          <a:p>
            <a:r>
              <a:rPr lang="en-US" sz="5300" b="1" dirty="0"/>
              <a:t>Boolean Algebra</a:t>
            </a:r>
            <a:br>
              <a:rPr lang="en-US" b="1" dirty="0"/>
            </a:br>
            <a:br>
              <a:rPr lang="en-US" b="1" dirty="0"/>
            </a:br>
            <a:r>
              <a:rPr lang="en-US" sz="4000" b="1" dirty="0"/>
              <a:t>Lecture 06</a:t>
            </a:r>
            <a:br>
              <a:rPr lang="en-US" sz="4000" b="1" dirty="0"/>
            </a:br>
            <a:r>
              <a:rPr lang="en-US" sz="4000" b="1" dirty="0"/>
              <a:t>Book Chapter(s): 2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001F79-AA9A-4A97-9CD6-478EAF503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730898"/>
            <a:ext cx="6858000" cy="174069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COE211-Digital Logic Design</a:t>
            </a:r>
            <a:endParaRPr lang="en-US" dirty="0"/>
          </a:p>
          <a:p>
            <a:r>
              <a:rPr lang="en-US" dirty="0"/>
              <a:t>Fall2020-</a:t>
            </a:r>
            <a:r>
              <a:rPr lang="ar-SA" dirty="0"/>
              <a:t>الفصل الدراسي الأول 1442</a:t>
            </a:r>
          </a:p>
          <a:p>
            <a:r>
              <a:rPr lang="ar-SA" dirty="0"/>
              <a:t>جامعة طيبة فرع ينبع - كلية علوم وهندسة الحاسبات – شطر الطالبات</a:t>
            </a:r>
            <a:endParaRPr lang="en-US" dirty="0"/>
          </a:p>
          <a:p>
            <a:endParaRPr lang="ar-SA" b="1" dirty="0"/>
          </a:p>
          <a:p>
            <a:r>
              <a:rPr lang="ar-SA" sz="3000" b="1" dirty="0"/>
              <a:t>د. فاطمة الحربي</a:t>
            </a:r>
            <a:endParaRPr lang="en-US" sz="3000" dirty="0"/>
          </a:p>
        </p:txBody>
      </p:sp>
      <p:pic>
        <p:nvPicPr>
          <p:cNvPr id="5" name="Picture 4" descr="A picture containing drawing, sign&#10;&#10;Description automatically generated">
            <a:extLst>
              <a:ext uri="{FF2B5EF4-FFF2-40B4-BE49-F238E27FC236}">
                <a16:creationId xmlns:a16="http://schemas.microsoft.com/office/drawing/2014/main" id="{9E0FD3C4-436A-42B4-8EF4-2C7815DEBB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767539" y="4512472"/>
            <a:ext cx="1185863" cy="129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99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9C6E8-CFF1-4909-9392-7F28E7B35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Boolean Algebra Postulates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F7525-31F1-46A1-84F9-B71EC9E19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40000"/>
              </a:spcBef>
              <a:buSzPct val="120000"/>
            </a:pPr>
            <a:r>
              <a:rPr lang="en-GB" b="1" dirty="0">
                <a:solidFill>
                  <a:srgbClr val="00B050"/>
                </a:solidFill>
              </a:rPr>
              <a:t>Complement</a:t>
            </a:r>
            <a:r>
              <a:rPr lang="en-GB" dirty="0">
                <a:solidFill>
                  <a:srgbClr val="00B050"/>
                </a:solidFill>
              </a:rPr>
              <a:t>: </a:t>
            </a:r>
            <a:r>
              <a:rPr lang="en-GB" dirty="0"/>
              <a:t>For every x in </a:t>
            </a:r>
            <a:r>
              <a:rPr lang="en-GB" i="1" dirty="0"/>
              <a:t>B</a:t>
            </a:r>
            <a:r>
              <a:rPr lang="en-GB" dirty="0"/>
              <a:t>, there exists an element x' in </a:t>
            </a:r>
            <a:r>
              <a:rPr lang="en-GB" i="1" dirty="0"/>
              <a:t>B</a:t>
            </a:r>
            <a:r>
              <a:rPr lang="en-GB" dirty="0"/>
              <a:t> such that:</a:t>
            </a:r>
          </a:p>
          <a:p>
            <a:pPr lvl="1">
              <a:spcBef>
                <a:spcPct val="40000"/>
              </a:spcBef>
              <a:buSzPct val="120000"/>
            </a:pPr>
            <a:r>
              <a:rPr lang="en-GB" sz="1800" dirty="0"/>
              <a:t>x + x' = 1</a:t>
            </a:r>
          </a:p>
          <a:p>
            <a:pPr lvl="1">
              <a:spcBef>
                <a:spcPct val="40000"/>
              </a:spcBef>
              <a:buSzPct val="120000"/>
            </a:pPr>
            <a:r>
              <a:rPr lang="en-GB" dirty="0"/>
              <a:t>x . x' = 0</a:t>
            </a:r>
            <a:endParaRPr lang="en-GB" b="1" dirty="0"/>
          </a:p>
          <a:p>
            <a:pPr>
              <a:spcBef>
                <a:spcPct val="40000"/>
              </a:spcBef>
              <a:buSzPct val="120000"/>
            </a:pPr>
            <a:r>
              <a:rPr lang="en-GB" sz="3200" dirty="0"/>
              <a:t>The set </a:t>
            </a:r>
            <a:r>
              <a:rPr lang="en-GB" sz="3200" i="1" dirty="0"/>
              <a:t>B</a:t>
            </a:r>
            <a:r>
              <a:rPr lang="en-GB" sz="3200" dirty="0"/>
              <a:t> = {0, 1} and the logical operations </a:t>
            </a:r>
            <a:r>
              <a:rPr lang="en-GB" sz="3200" dirty="0">
                <a:solidFill>
                  <a:srgbClr val="0000FF"/>
                </a:solidFill>
              </a:rPr>
              <a:t>OR</a:t>
            </a:r>
            <a:r>
              <a:rPr lang="en-GB" sz="3200" dirty="0"/>
              <a:t>, </a:t>
            </a:r>
            <a:r>
              <a:rPr lang="en-GB" sz="3200" dirty="0">
                <a:solidFill>
                  <a:srgbClr val="0000FF"/>
                </a:solidFill>
              </a:rPr>
              <a:t>AND</a:t>
            </a:r>
            <a:r>
              <a:rPr lang="en-GB" sz="3200" dirty="0"/>
              <a:t> </a:t>
            </a:r>
            <a:r>
              <a:rPr lang="en-GB" sz="3200" dirty="0" err="1"/>
              <a:t>and</a:t>
            </a:r>
            <a:r>
              <a:rPr lang="en-GB" sz="3200" dirty="0"/>
              <a:t> </a:t>
            </a:r>
            <a:r>
              <a:rPr lang="en-GB" sz="3200" dirty="0">
                <a:solidFill>
                  <a:srgbClr val="0000FF"/>
                </a:solidFill>
              </a:rPr>
              <a:t>NOT</a:t>
            </a:r>
            <a:r>
              <a:rPr lang="en-GB" sz="3200" dirty="0"/>
              <a:t> </a:t>
            </a:r>
            <a:r>
              <a:rPr lang="en-GB" sz="3200" u="sng" dirty="0"/>
              <a:t>satisfy all the axioms of a Boolean algebra</a:t>
            </a:r>
            <a:endParaRPr lang="en-GB" sz="3200" dirty="0"/>
          </a:p>
          <a:p>
            <a:pPr>
              <a:spcBef>
                <a:spcPct val="40000"/>
              </a:spcBef>
              <a:buSzPct val="120000"/>
            </a:pPr>
            <a:r>
              <a:rPr lang="en-GB" dirty="0"/>
              <a:t>A </a:t>
            </a:r>
            <a:r>
              <a:rPr lang="en-GB" b="1" dirty="0">
                <a:solidFill>
                  <a:srgbClr val="7030A0"/>
                </a:solidFill>
              </a:rPr>
              <a:t>Boolean function</a:t>
            </a:r>
            <a:r>
              <a:rPr lang="en-GB" dirty="0">
                <a:solidFill>
                  <a:srgbClr val="7030A0"/>
                </a:solidFill>
              </a:rPr>
              <a:t> </a:t>
            </a:r>
            <a:r>
              <a:rPr lang="en-GB" dirty="0"/>
              <a:t>maps some inputs over {0,1} into {0,1}</a:t>
            </a:r>
          </a:p>
          <a:p>
            <a:pPr>
              <a:spcBef>
                <a:spcPct val="40000"/>
              </a:spcBef>
              <a:buSzPct val="120000"/>
            </a:pPr>
            <a:r>
              <a:rPr lang="en-GB" dirty="0"/>
              <a:t>A </a:t>
            </a:r>
            <a:r>
              <a:rPr lang="en-GB" b="1" dirty="0">
                <a:solidFill>
                  <a:srgbClr val="7030A0"/>
                </a:solidFill>
              </a:rPr>
              <a:t>Boolean expression</a:t>
            </a:r>
            <a:r>
              <a:rPr lang="en-GB" dirty="0">
                <a:solidFill>
                  <a:srgbClr val="7030A0"/>
                </a:solidFill>
              </a:rPr>
              <a:t> </a:t>
            </a:r>
            <a:r>
              <a:rPr lang="en-GB" dirty="0"/>
              <a:t>is an algebraic statement containing Boolean variables and operators</a:t>
            </a:r>
            <a:endParaRPr lang="en-GB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2171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D18D0-AE69-4F18-941C-D78A57F23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Precedence of Operators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26B43-2958-4FED-B602-99804912D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40000"/>
              </a:spcBef>
              <a:buSzPct val="120000"/>
            </a:pPr>
            <a:r>
              <a:rPr lang="en-GB" sz="3200" dirty="0"/>
              <a:t>To lessen the brackets used in writing </a:t>
            </a:r>
            <a:r>
              <a:rPr lang="en-GB" sz="3200" dirty="0" err="1"/>
              <a:t>boolean</a:t>
            </a:r>
            <a:r>
              <a:rPr lang="en-GB" sz="3200" dirty="0"/>
              <a:t> expressions, </a:t>
            </a:r>
            <a:r>
              <a:rPr lang="en-GB" sz="3200" u="sng" dirty="0">
                <a:solidFill>
                  <a:srgbClr val="7030A0"/>
                </a:solidFill>
              </a:rPr>
              <a:t>operator precedence </a:t>
            </a:r>
            <a:r>
              <a:rPr lang="en-GB" sz="3200" dirty="0"/>
              <a:t>can be used</a:t>
            </a:r>
          </a:p>
          <a:p>
            <a:pPr>
              <a:spcBef>
                <a:spcPct val="40000"/>
              </a:spcBef>
              <a:buSzPct val="120000"/>
            </a:pPr>
            <a:r>
              <a:rPr lang="en-GB" sz="3200" dirty="0"/>
              <a:t>Precedence (highest to lowest):  </a:t>
            </a:r>
            <a:r>
              <a:rPr lang="en-GB" sz="3200" b="1" dirty="0"/>
              <a:t>'    .     +</a:t>
            </a:r>
            <a:r>
              <a:rPr lang="en-GB" sz="3200" dirty="0"/>
              <a:t> </a:t>
            </a:r>
          </a:p>
          <a:p>
            <a:pPr>
              <a:spcBef>
                <a:spcPct val="40000"/>
              </a:spcBef>
              <a:buSzPct val="120000"/>
            </a:pPr>
            <a:r>
              <a:rPr lang="en-GB" sz="3200" dirty="0"/>
              <a:t>Examples:</a:t>
            </a:r>
          </a:p>
          <a:p>
            <a:pPr>
              <a:spcBef>
                <a:spcPct val="40000"/>
              </a:spcBef>
              <a:buFont typeface="Monotype Sorts" pitchFamily="2" charset="2"/>
              <a:buNone/>
            </a:pPr>
            <a:r>
              <a:rPr lang="en-GB" sz="3200" dirty="0"/>
              <a:t>          a . b + c = (a . b) + c</a:t>
            </a:r>
          </a:p>
          <a:p>
            <a:pPr>
              <a:spcBef>
                <a:spcPct val="40000"/>
              </a:spcBef>
              <a:buFont typeface="Monotype Sorts" pitchFamily="2" charset="2"/>
              <a:buNone/>
            </a:pPr>
            <a:r>
              <a:rPr lang="en-GB" sz="3200" dirty="0"/>
              <a:t>          b' + c = (b') + c</a:t>
            </a:r>
          </a:p>
          <a:p>
            <a:pPr>
              <a:spcBef>
                <a:spcPct val="40000"/>
              </a:spcBef>
              <a:buFont typeface="Monotype Sorts" pitchFamily="2" charset="2"/>
              <a:buNone/>
            </a:pPr>
            <a:r>
              <a:rPr lang="en-GB" sz="3200" dirty="0"/>
              <a:t>          a + b' . c = a + ((b') . c)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94519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E6A7A-0030-4FBB-847F-785B8DC5C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change the precedence?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31B0B-A80E-4FB7-AF26-B00AAACE9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40000"/>
              </a:spcBef>
              <a:buSzPct val="120000"/>
            </a:pPr>
            <a:r>
              <a:rPr lang="en-GB" dirty="0"/>
              <a:t>Use brackets to overwrite precedence.</a:t>
            </a:r>
          </a:p>
          <a:p>
            <a:pPr>
              <a:spcBef>
                <a:spcPct val="40000"/>
              </a:spcBef>
              <a:buSzPct val="120000"/>
            </a:pPr>
            <a:r>
              <a:rPr lang="en-GB" dirty="0"/>
              <a:t>Examples:</a:t>
            </a:r>
          </a:p>
          <a:p>
            <a:pPr>
              <a:spcBef>
                <a:spcPct val="40000"/>
              </a:spcBef>
              <a:buSzPct val="120000"/>
            </a:pPr>
            <a:endParaRPr lang="en-GB" dirty="0"/>
          </a:p>
          <a:p>
            <a:pPr algn="ctr">
              <a:spcBef>
                <a:spcPct val="40000"/>
              </a:spcBef>
              <a:buFont typeface="Monotype Sorts" pitchFamily="2" charset="2"/>
              <a:buNone/>
            </a:pPr>
            <a:r>
              <a:rPr lang="en-GB" sz="4400" dirty="0"/>
              <a:t>a . </a:t>
            </a:r>
            <a:r>
              <a:rPr lang="en-GB" sz="4400" dirty="0">
                <a:solidFill>
                  <a:srgbClr val="FF0000"/>
                </a:solidFill>
              </a:rPr>
              <a:t>(</a:t>
            </a:r>
            <a:r>
              <a:rPr lang="en-GB" sz="4400" dirty="0"/>
              <a:t>b + c</a:t>
            </a:r>
            <a:r>
              <a:rPr lang="en-GB" sz="4400" dirty="0">
                <a:solidFill>
                  <a:srgbClr val="FF0000"/>
                </a:solidFill>
              </a:rPr>
              <a:t>)</a:t>
            </a:r>
          </a:p>
          <a:p>
            <a:pPr algn="ctr">
              <a:spcBef>
                <a:spcPct val="40000"/>
              </a:spcBef>
              <a:buFont typeface="Monotype Sorts" pitchFamily="2" charset="2"/>
              <a:buNone/>
            </a:pPr>
            <a:r>
              <a:rPr lang="en-GB" sz="4400" dirty="0">
                <a:solidFill>
                  <a:srgbClr val="FF0000"/>
                </a:solidFill>
              </a:rPr>
              <a:t>(</a:t>
            </a:r>
            <a:r>
              <a:rPr lang="en-GB" sz="4400" dirty="0"/>
              <a:t>a + b</a:t>
            </a:r>
            <a:r>
              <a:rPr lang="en-GB" sz="4400" dirty="0">
                <a:solidFill>
                  <a:srgbClr val="FF0000"/>
                </a:solidFill>
              </a:rPr>
              <a:t>)</a:t>
            </a:r>
            <a:r>
              <a:rPr lang="en-GB" sz="4400" dirty="0"/>
              <a:t>' . 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048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FFBB5-5FC0-4B7A-95EC-529E60FE1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 Table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933C-CC90-4F26-9E36-AF4D19D14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Provides a </a:t>
            </a:r>
            <a:r>
              <a:rPr lang="en-GB" b="1" dirty="0">
                <a:solidFill>
                  <a:srgbClr val="7030A0"/>
                </a:solidFill>
              </a:rPr>
              <a:t>listing</a:t>
            </a:r>
            <a:r>
              <a:rPr lang="en-GB" dirty="0"/>
              <a:t> of every possible combination of inputs and its corresponding outputs.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Example (2 inputs, 2 outputs):</a:t>
            </a:r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1AF612F5-353D-465D-BAB3-717920E267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2590800"/>
          <a:ext cx="2576513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Document" r:id="rId3" imgW="2580132" imgH="1013460" progId="Word.Document.8">
                  <p:embed/>
                </p:oleObj>
              </mc:Choice>
              <mc:Fallback>
                <p:oleObj name="Document" r:id="rId3" imgW="2580132" imgH="1013460" progId="Word.Document.8">
                  <p:embed/>
                  <p:pic>
                    <p:nvPicPr>
                      <p:cNvPr id="604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90800"/>
                        <a:ext cx="2576513" cy="1014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803AFF1-0765-453F-BDC4-D94F0B745A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343400"/>
          <a:ext cx="3333750" cy="152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Document" r:id="rId5" imgW="3329940" imgH="1531620" progId="Word.Document.8">
                  <p:embed/>
                </p:oleObj>
              </mc:Choice>
              <mc:Fallback>
                <p:oleObj name="Document" r:id="rId5" imgW="3329940" imgH="1531620" progId="Word.Document.8">
                  <p:embed/>
                  <p:pic>
                    <p:nvPicPr>
                      <p:cNvPr id="604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343400"/>
                        <a:ext cx="3333750" cy="1525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0665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9645-497C-48FA-9457-CD61CC586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 Table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ABB69-04F6-40F8-AAF5-0AA16320F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Example (3 inputs, 2 outputs):</a:t>
            </a:r>
          </a:p>
          <a:p>
            <a:endParaRPr lang="en-GB" dirty="0"/>
          </a:p>
          <a:p>
            <a:endParaRPr lang="en-US" dirty="0"/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71B6EA36-E401-4975-977C-6F2843E188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2590800"/>
          <a:ext cx="3627438" cy="258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Document" r:id="rId3" imgW="3628644" imgH="2621280" progId="Word.Document.8">
                  <p:embed/>
                </p:oleObj>
              </mc:Choice>
              <mc:Fallback>
                <p:oleObj name="Document" r:id="rId3" imgW="3628644" imgH="2621280" progId="Word.Document.8">
                  <p:embed/>
                  <p:pic>
                    <p:nvPicPr>
                      <p:cNvPr id="614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590800"/>
                        <a:ext cx="3627438" cy="2587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8256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0E43-486A-4FE3-9523-3310722CE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Proof using Truth Table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F20C4-0432-4E94-9E51-4B74B9063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SzPct val="120000"/>
            </a:pPr>
            <a:r>
              <a:rPr lang="en-GB" sz="3200" dirty="0"/>
              <a:t>Can use truth table to prove by perfect induction</a:t>
            </a:r>
          </a:p>
          <a:p>
            <a:pPr>
              <a:buSzPct val="120000"/>
            </a:pPr>
            <a:r>
              <a:rPr lang="en-GB" sz="3200" dirty="0"/>
              <a:t>Prove that:   </a:t>
            </a:r>
            <a:r>
              <a:rPr lang="en-GB" sz="3200" dirty="0">
                <a:solidFill>
                  <a:srgbClr val="FF0000"/>
                </a:solidFill>
              </a:rPr>
              <a:t>x . (y + z) </a:t>
            </a:r>
            <a:r>
              <a:rPr lang="en-GB" sz="3200" dirty="0"/>
              <a:t>= </a:t>
            </a:r>
            <a:r>
              <a:rPr lang="en-GB" sz="3200" dirty="0">
                <a:solidFill>
                  <a:srgbClr val="00B050"/>
                </a:solidFill>
              </a:rPr>
              <a:t>(x . y) + (x . z)</a:t>
            </a:r>
          </a:p>
          <a:p>
            <a:pPr marL="571500" indent="-571500">
              <a:buFont typeface="+mj-lt"/>
              <a:buAutoNum type="arabicPeriod"/>
            </a:pPr>
            <a:r>
              <a:rPr lang="en-GB" dirty="0"/>
              <a:t>Construct truth table for </a:t>
            </a:r>
            <a:r>
              <a:rPr lang="en-GB" dirty="0">
                <a:solidFill>
                  <a:srgbClr val="FF0000"/>
                </a:solidFill>
              </a:rPr>
              <a:t>LHS</a:t>
            </a:r>
            <a:r>
              <a:rPr lang="en-GB" dirty="0"/>
              <a:t> &amp; </a:t>
            </a:r>
            <a:r>
              <a:rPr lang="en-GB" dirty="0">
                <a:solidFill>
                  <a:srgbClr val="00B050"/>
                </a:solidFill>
              </a:rPr>
              <a:t>RHS</a:t>
            </a:r>
            <a:r>
              <a:rPr lang="en-GB" dirty="0"/>
              <a:t> of above equality:</a:t>
            </a:r>
          </a:p>
          <a:p>
            <a:pPr marL="571500" indent="-571500">
              <a:buAutoNum type="arabicPeriod"/>
            </a:pPr>
            <a:endParaRPr lang="en-GB" dirty="0"/>
          </a:p>
          <a:p>
            <a:pPr marL="514350" indent="-514350">
              <a:spcBef>
                <a:spcPct val="900000"/>
              </a:spcBef>
              <a:buFont typeface="+mj-lt"/>
              <a:buAutoNum type="arabicPeriod"/>
            </a:pPr>
            <a:r>
              <a:rPr lang="en-GB" dirty="0"/>
              <a:t>Check that LHS = RHS:</a:t>
            </a:r>
          </a:p>
          <a:p>
            <a:pPr>
              <a:spcBef>
                <a:spcPct val="0"/>
              </a:spcBef>
              <a:buNone/>
            </a:pPr>
            <a:r>
              <a:rPr lang="en-GB" dirty="0"/>
              <a:t>		</a:t>
            </a:r>
            <a:r>
              <a:rPr lang="en-GB" b="1" dirty="0"/>
              <a:t>Postulate is SATISFIED because output column 2 &amp; 5 (for LHS &amp; RHS 	expressions) are equal for all cases.</a:t>
            </a:r>
            <a:endParaRPr lang="en-GB" sz="3200" b="1" dirty="0"/>
          </a:p>
          <a:p>
            <a:endParaRPr lang="en-US" dirty="0"/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47314A1B-46F1-40BC-B3DE-5D6C22FFD0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99245"/>
              </p:ext>
            </p:extLst>
          </p:nvPr>
        </p:nvGraphicFramePr>
        <p:xfrm>
          <a:off x="1317994" y="2286000"/>
          <a:ext cx="5782894" cy="2817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Document" r:id="rId3" imgW="5378196" imgH="2622804" progId="Word.Document.8">
                  <p:embed/>
                </p:oleObj>
              </mc:Choice>
              <mc:Fallback>
                <p:oleObj name="Document" r:id="rId3" imgW="5378196" imgH="2622804" progId="Word.Document.8">
                  <p:embed/>
                  <p:pic>
                    <p:nvPicPr>
                      <p:cNvPr id="624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994" y="2286000"/>
                        <a:ext cx="5782894" cy="28170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769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674A2-E2F2-4C3C-8AD5-4343E07E8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Duality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82658-F35C-495E-BC6E-685994F71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20000"/>
            </a:pPr>
            <a:r>
              <a:rPr lang="en-GB" b="1" dirty="0">
                <a:solidFill>
                  <a:srgbClr val="7030A0"/>
                </a:solidFill>
              </a:rPr>
              <a:t>Duality Principle: </a:t>
            </a:r>
            <a:r>
              <a:rPr lang="en-GB" dirty="0"/>
              <a:t>every valid Boolean expression (equality) remains valid if the operators and identity elements are interchanged, as follows:</a:t>
            </a:r>
          </a:p>
          <a:p>
            <a:pPr>
              <a:buNone/>
            </a:pPr>
            <a:r>
              <a:rPr lang="en-GB" dirty="0"/>
              <a:t>		+ </a:t>
            </a:r>
            <a:r>
              <a:rPr lang="en-GB" dirty="0">
                <a:sym typeface="Symbol" pitchFamily="18" charset="2"/>
              </a:rPr>
              <a:t></a:t>
            </a:r>
            <a:r>
              <a:rPr lang="en-GB" dirty="0"/>
              <a:t> </a:t>
            </a:r>
            <a:r>
              <a:rPr lang="en-GB" b="1" dirty="0"/>
              <a:t>.</a:t>
            </a:r>
            <a:endParaRPr lang="en-GB" dirty="0"/>
          </a:p>
          <a:p>
            <a:pPr>
              <a:buNone/>
            </a:pPr>
            <a:r>
              <a:rPr lang="en-GB" dirty="0"/>
              <a:t>		1 </a:t>
            </a:r>
            <a:r>
              <a:rPr lang="en-GB" dirty="0">
                <a:sym typeface="Symbol" pitchFamily="18" charset="2"/>
              </a:rPr>
              <a:t></a:t>
            </a:r>
            <a:r>
              <a:rPr lang="en-GB" dirty="0"/>
              <a:t> 0</a:t>
            </a:r>
          </a:p>
          <a:p>
            <a:r>
              <a:rPr lang="en-GB" dirty="0"/>
              <a:t>Example: Given the expression</a:t>
            </a:r>
          </a:p>
          <a:p>
            <a:pPr>
              <a:buNone/>
            </a:pPr>
            <a:r>
              <a:rPr lang="en-GB" dirty="0"/>
              <a:t>			a + (</a:t>
            </a:r>
            <a:r>
              <a:rPr lang="en-GB" dirty="0" err="1"/>
              <a:t>b</a:t>
            </a:r>
            <a:r>
              <a:rPr lang="en-GB" b="1" dirty="0" err="1"/>
              <a:t>.</a:t>
            </a:r>
            <a:r>
              <a:rPr lang="en-GB" dirty="0" err="1"/>
              <a:t>c</a:t>
            </a:r>
            <a:r>
              <a:rPr lang="en-GB" dirty="0"/>
              <a:t>) = (</a:t>
            </a:r>
            <a:r>
              <a:rPr lang="en-GB" dirty="0" err="1"/>
              <a:t>a+b</a:t>
            </a:r>
            <a:r>
              <a:rPr lang="en-GB" dirty="0"/>
              <a:t>)</a:t>
            </a:r>
            <a:r>
              <a:rPr lang="en-GB" b="1" dirty="0"/>
              <a:t>.</a:t>
            </a:r>
            <a:r>
              <a:rPr lang="en-GB" dirty="0"/>
              <a:t>(</a:t>
            </a:r>
            <a:r>
              <a:rPr lang="en-GB" dirty="0" err="1"/>
              <a:t>a+c</a:t>
            </a:r>
            <a:r>
              <a:rPr lang="en-GB" dirty="0"/>
              <a:t>)</a:t>
            </a:r>
          </a:p>
          <a:p>
            <a:pPr>
              <a:buNone/>
            </a:pPr>
            <a:r>
              <a:rPr lang="en-GB" dirty="0"/>
              <a:t>    then its </a:t>
            </a:r>
            <a:r>
              <a:rPr lang="en-GB" u="sng" dirty="0">
                <a:solidFill>
                  <a:srgbClr val="00B050"/>
                </a:solidFill>
              </a:rPr>
              <a:t>dual expression </a:t>
            </a:r>
            <a:r>
              <a:rPr lang="en-GB" dirty="0"/>
              <a:t>is</a:t>
            </a:r>
          </a:p>
          <a:p>
            <a:pPr>
              <a:buNone/>
            </a:pPr>
            <a:r>
              <a:rPr lang="en-GB" dirty="0"/>
              <a:t>			a </a:t>
            </a:r>
            <a:r>
              <a:rPr lang="en-GB" b="1" dirty="0"/>
              <a:t>.</a:t>
            </a:r>
            <a:r>
              <a:rPr lang="en-GB" dirty="0"/>
              <a:t> (</a:t>
            </a:r>
            <a:r>
              <a:rPr lang="en-GB" dirty="0" err="1"/>
              <a:t>b+c</a:t>
            </a:r>
            <a:r>
              <a:rPr lang="en-GB" dirty="0"/>
              <a:t>) = (</a:t>
            </a:r>
            <a:r>
              <a:rPr lang="en-GB" dirty="0" err="1"/>
              <a:t>a</a:t>
            </a:r>
            <a:r>
              <a:rPr lang="en-GB" b="1" dirty="0" err="1"/>
              <a:t>.</a:t>
            </a:r>
            <a:r>
              <a:rPr lang="en-GB" dirty="0" err="1"/>
              <a:t>b</a:t>
            </a:r>
            <a:r>
              <a:rPr lang="en-GB" dirty="0"/>
              <a:t>) + (</a:t>
            </a:r>
            <a:r>
              <a:rPr lang="en-GB" dirty="0" err="1"/>
              <a:t>a</a:t>
            </a:r>
            <a:r>
              <a:rPr lang="en-GB" b="1" dirty="0" err="1"/>
              <a:t>.</a:t>
            </a:r>
            <a:r>
              <a:rPr lang="en-GB" dirty="0" err="1"/>
              <a:t>c</a:t>
            </a:r>
            <a:r>
              <a:rPr lang="en-GB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459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DF182-39DA-447B-9326-FBFBFB1E3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Duality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B28AA-86A7-4A62-A9F3-79933F56A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20000"/>
            </a:pPr>
            <a:r>
              <a:rPr lang="en-GB" dirty="0"/>
              <a:t>Duality gives free theorems – “two for the price of one” </a:t>
            </a:r>
            <a:r>
              <a:rPr lang="en-GB" u="sng" dirty="0"/>
              <a:t>You prove one theorem and the other comes for free!</a:t>
            </a:r>
          </a:p>
          <a:p>
            <a:pPr>
              <a:buSzPct val="120000"/>
            </a:pPr>
            <a:r>
              <a:rPr lang="en-GB" dirty="0"/>
              <a:t>If (</a:t>
            </a:r>
            <a:r>
              <a:rPr lang="en-GB" dirty="0" err="1"/>
              <a:t>x+y+z</a:t>
            </a:r>
            <a:r>
              <a:rPr lang="en-GB" dirty="0"/>
              <a:t>)' = </a:t>
            </a:r>
            <a:r>
              <a:rPr lang="en-GB" dirty="0" err="1"/>
              <a:t>x'</a:t>
            </a:r>
            <a:r>
              <a:rPr lang="en-GB" b="1" dirty="0" err="1"/>
              <a:t>.</a:t>
            </a:r>
            <a:r>
              <a:rPr lang="en-GB" dirty="0" err="1"/>
              <a:t>y'</a:t>
            </a:r>
            <a:r>
              <a:rPr lang="en-GB" b="1" dirty="0" err="1"/>
              <a:t>.</a:t>
            </a:r>
            <a:r>
              <a:rPr lang="en-GB" dirty="0" err="1"/>
              <a:t>z</a:t>
            </a:r>
            <a:r>
              <a:rPr lang="en-GB" dirty="0"/>
              <a:t>' is valid,  then its dual is also valid:</a:t>
            </a:r>
          </a:p>
          <a:p>
            <a:pPr>
              <a:buFont typeface="Monotype Sorts" pitchFamily="2" charset="2"/>
              <a:buNone/>
            </a:pPr>
            <a:r>
              <a:rPr lang="en-GB" dirty="0"/>
              <a:t>		(</a:t>
            </a:r>
            <a:r>
              <a:rPr lang="en-GB" dirty="0" err="1"/>
              <a:t>x</a:t>
            </a:r>
            <a:r>
              <a:rPr lang="en-GB" b="1" dirty="0" err="1"/>
              <a:t>.</a:t>
            </a:r>
            <a:r>
              <a:rPr lang="en-GB" dirty="0" err="1"/>
              <a:t>y</a:t>
            </a:r>
            <a:r>
              <a:rPr lang="en-GB" b="1" dirty="0" err="1"/>
              <a:t>.</a:t>
            </a:r>
            <a:r>
              <a:rPr lang="en-GB" dirty="0" err="1"/>
              <a:t>z</a:t>
            </a:r>
            <a:r>
              <a:rPr lang="en-GB" dirty="0"/>
              <a:t>)' = </a:t>
            </a:r>
            <a:r>
              <a:rPr lang="en-GB" dirty="0" err="1"/>
              <a:t>x'+y’+z</a:t>
            </a:r>
            <a:r>
              <a:rPr lang="en-GB" dirty="0"/>
              <a:t>’</a:t>
            </a:r>
          </a:p>
          <a:p>
            <a:r>
              <a:rPr lang="en-GB" dirty="0"/>
              <a:t>If x + 1 = 1 is valid, then its dual is also valid:</a:t>
            </a:r>
          </a:p>
          <a:p>
            <a:pPr>
              <a:buFont typeface="Monotype Sorts" pitchFamily="2" charset="2"/>
              <a:buNone/>
            </a:pPr>
            <a:r>
              <a:rPr lang="en-GB" dirty="0"/>
              <a:t>		x </a:t>
            </a:r>
            <a:r>
              <a:rPr lang="en-GB" b="1" dirty="0"/>
              <a:t>.</a:t>
            </a:r>
            <a:r>
              <a:rPr lang="en-GB" dirty="0"/>
              <a:t> 0 = 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799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339E8-717F-4546-B73F-95EC6E6A9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A20EC-CEB7-496D-A876-2A4B28B51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76263" indent="-457200">
              <a:spcBef>
                <a:spcPct val="50000"/>
              </a:spcBef>
            </a:pPr>
            <a:r>
              <a:rPr lang="en-US" dirty="0"/>
              <a:t>Boolean algebra forms the basis of logic circuit design.</a:t>
            </a:r>
          </a:p>
          <a:p>
            <a:pPr marL="576263" indent="-457200">
              <a:spcBef>
                <a:spcPct val="50000"/>
              </a:spcBef>
            </a:pPr>
            <a:r>
              <a:rPr lang="en-US" dirty="0"/>
              <a:t>Consider very simple but common example: </a:t>
            </a:r>
          </a:p>
          <a:p>
            <a:pPr marL="1033463" lvl="1" indent="-457200">
              <a:spcBef>
                <a:spcPct val="50000"/>
              </a:spcBef>
            </a:pPr>
            <a:r>
              <a:rPr lang="en-US" dirty="0"/>
              <a:t>if (A is true) and (B is false) then print “the solution is found”. In this case, two Boolean expressions (A is true) and (B is false) are related by a connective ‘</a:t>
            </a:r>
            <a:r>
              <a:rPr lang="en-US" b="1" dirty="0">
                <a:solidFill>
                  <a:srgbClr val="7030A0"/>
                </a:solidFill>
              </a:rPr>
              <a:t>and</a:t>
            </a:r>
            <a:r>
              <a:rPr lang="en-US" dirty="0"/>
              <a:t>’. How do we define these? This and related things are discussed in this chapter. </a:t>
            </a:r>
          </a:p>
          <a:p>
            <a:pPr marL="576263" indent="-457200">
              <a:spcBef>
                <a:spcPct val="50000"/>
              </a:spcBef>
            </a:pPr>
            <a:r>
              <a:rPr lang="en-US" dirty="0"/>
              <a:t>In typical circuit design, there are many conditions to be taken care of: </a:t>
            </a:r>
          </a:p>
          <a:p>
            <a:pPr marL="1033463" lvl="1" indent="-457200">
              <a:spcBef>
                <a:spcPct val="50000"/>
              </a:spcBef>
            </a:pPr>
            <a:r>
              <a:rPr lang="en-US" dirty="0"/>
              <a:t>For example, when the ‘second counter’ = 60, the ‘minute counter’ is incremented and ‘second counter’ is made 0.  </a:t>
            </a:r>
          </a:p>
          <a:p>
            <a:pPr marL="576263" indent="-457200">
              <a:spcBef>
                <a:spcPct val="50000"/>
              </a:spcBef>
            </a:pPr>
            <a:r>
              <a:rPr lang="en-US" dirty="0"/>
              <a:t>Thus it is quite important to understand Boolean algebra. </a:t>
            </a:r>
          </a:p>
          <a:p>
            <a:pPr marL="576263" indent="-457200">
              <a:spcBef>
                <a:spcPct val="50000"/>
              </a:spcBef>
            </a:pPr>
            <a:r>
              <a:rPr lang="en-US" dirty="0"/>
              <a:t>In subsequent chapters, we are going to further study how to minimize the circuit using laws of Boolean algebra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is very interesting!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980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55F3C-970D-44A6-8BFD-5A71420EF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Circuits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FC2B7-D2A4-481C-8F85-E81E8AD6C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Digital circuit:</a:t>
            </a:r>
            <a:r>
              <a:rPr lang="en-GB" dirty="0">
                <a:solidFill>
                  <a:srgbClr val="7030A0"/>
                </a:solidFill>
              </a:rPr>
              <a:t> </a:t>
            </a:r>
            <a:r>
              <a:rPr lang="en-GB" dirty="0"/>
              <a:t>can be represented by a black-box with inputs on one side, and outputs on the other: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>
                <a:latin typeface="Arial" pitchFamily="34" charset="0"/>
              </a:rPr>
              <a:t>The input/output signals are </a:t>
            </a:r>
            <a:r>
              <a:rPr lang="en-GB" b="1" dirty="0">
                <a:solidFill>
                  <a:schemeClr val="accent6"/>
                </a:solidFill>
                <a:latin typeface="Arial" pitchFamily="34" charset="0"/>
              </a:rPr>
              <a:t>discrete/digital </a:t>
            </a:r>
            <a:r>
              <a:rPr lang="en-GB" dirty="0">
                <a:latin typeface="Arial" pitchFamily="34" charset="0"/>
              </a:rPr>
              <a:t>in nature, typically with two distinct voltages (a high voltage and a low voltage):</a:t>
            </a:r>
          </a:p>
          <a:p>
            <a:endParaRPr lang="en-GB" dirty="0">
              <a:latin typeface="Arial" pitchFamily="34" charset="0"/>
            </a:endParaRPr>
          </a:p>
          <a:p>
            <a:endParaRPr lang="en-GB" dirty="0">
              <a:latin typeface="Arial" pitchFamily="34" charset="0"/>
            </a:endParaRPr>
          </a:p>
          <a:p>
            <a:r>
              <a:rPr lang="en-GB" dirty="0">
                <a:latin typeface="Arial" pitchFamily="34" charset="0"/>
              </a:rPr>
              <a:t>In contrast, </a:t>
            </a:r>
            <a:r>
              <a:rPr lang="en-GB" dirty="0" err="1">
                <a:solidFill>
                  <a:srgbClr val="0000FF"/>
                </a:solidFill>
                <a:latin typeface="Arial" pitchFamily="34" charset="0"/>
              </a:rPr>
              <a:t>analog</a:t>
            </a:r>
            <a:r>
              <a:rPr lang="en-GB" dirty="0">
                <a:solidFill>
                  <a:srgbClr val="0000FF"/>
                </a:solidFill>
                <a:latin typeface="Arial" pitchFamily="34" charset="0"/>
              </a:rPr>
              <a:t> circuits</a:t>
            </a:r>
            <a:r>
              <a:rPr lang="en-GB" dirty="0">
                <a:latin typeface="Arial" pitchFamily="34" charset="0"/>
              </a:rPr>
              <a:t> use continuous signals</a:t>
            </a:r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grpSp>
        <p:nvGrpSpPr>
          <p:cNvPr id="4" name="Group 6">
            <a:extLst>
              <a:ext uri="{FF2B5EF4-FFF2-40B4-BE49-F238E27FC236}">
                <a16:creationId xmlns:a16="http://schemas.microsoft.com/office/drawing/2014/main" id="{F6EA18C4-D3D3-4B61-81B6-85CF85792C46}"/>
              </a:ext>
            </a:extLst>
          </p:cNvPr>
          <p:cNvGrpSpPr>
            <a:grpSpLocks/>
          </p:cNvGrpSpPr>
          <p:nvPr/>
        </p:nvGrpSpPr>
        <p:grpSpPr bwMode="auto">
          <a:xfrm>
            <a:off x="2181034" y="2180691"/>
            <a:ext cx="4800600" cy="914400"/>
            <a:chOff x="1440" y="1680"/>
            <a:chExt cx="3024" cy="576"/>
          </a:xfrm>
        </p:grpSpPr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02C570FD-D050-4C1E-B785-1F17D21BE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680"/>
              <a:ext cx="816" cy="576"/>
            </a:xfrm>
            <a:prstGeom prst="rect">
              <a:avLst/>
            </a:prstGeom>
            <a:noFill/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" name="Text Box 8">
              <a:extLst>
                <a:ext uri="{FF2B5EF4-FFF2-40B4-BE49-F238E27FC236}">
                  <a16:creationId xmlns:a16="http://schemas.microsoft.com/office/drawing/2014/main" id="{A2782A97-A874-4826-A54F-5D42827015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776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800" dirty="0">
                  <a:latin typeface="Arial" pitchFamily="34" charset="0"/>
                </a:rPr>
                <a:t>Digital circuit</a:t>
              </a:r>
            </a:p>
          </p:txBody>
        </p:sp>
        <p:sp>
          <p:nvSpPr>
            <p:cNvPr id="7" name="Text Box 9">
              <a:extLst>
                <a:ext uri="{FF2B5EF4-FFF2-40B4-BE49-F238E27FC236}">
                  <a16:creationId xmlns:a16="http://schemas.microsoft.com/office/drawing/2014/main" id="{115A22B3-7B14-408D-85BD-1C5F6131DF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824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800">
                  <a:latin typeface="Arial" pitchFamily="34" charset="0"/>
                </a:rPr>
                <a:t>inputs</a:t>
              </a:r>
            </a:p>
          </p:txBody>
        </p:sp>
        <p:sp>
          <p:nvSpPr>
            <p:cNvPr id="8" name="Text Box 10">
              <a:extLst>
                <a:ext uri="{FF2B5EF4-FFF2-40B4-BE49-F238E27FC236}">
                  <a16:creationId xmlns:a16="http://schemas.microsoft.com/office/drawing/2014/main" id="{A0B8A073-BE3B-4F58-AE1D-F19C24C73B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1824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800">
                  <a:latin typeface="Arial" pitchFamily="34" charset="0"/>
                </a:rPr>
                <a:t>outputs</a:t>
              </a:r>
            </a:p>
          </p:txBody>
        </p:sp>
        <p:grpSp>
          <p:nvGrpSpPr>
            <p:cNvPr id="9" name="Group 11">
              <a:extLst>
                <a:ext uri="{FF2B5EF4-FFF2-40B4-BE49-F238E27FC236}">
                  <a16:creationId xmlns:a16="http://schemas.microsoft.com/office/drawing/2014/main" id="{6F3B6EE4-EFF9-4390-91AC-EA3ACF9FA2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6" y="1776"/>
              <a:ext cx="480" cy="384"/>
              <a:chOff x="2016" y="1776"/>
              <a:chExt cx="480" cy="384"/>
            </a:xfrm>
          </p:grpSpPr>
          <p:sp>
            <p:nvSpPr>
              <p:cNvPr id="16" name="Line 12">
                <a:extLst>
                  <a:ext uri="{FF2B5EF4-FFF2-40B4-BE49-F238E27FC236}">
                    <a16:creationId xmlns:a16="http://schemas.microsoft.com/office/drawing/2014/main" id="{95970830-6FA4-44C4-AAC9-487E7DAF90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1776"/>
                <a:ext cx="480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7" name="Line 13">
                <a:extLst>
                  <a:ext uri="{FF2B5EF4-FFF2-40B4-BE49-F238E27FC236}">
                    <a16:creationId xmlns:a16="http://schemas.microsoft.com/office/drawing/2014/main" id="{C2DD21CF-DD59-466A-8D4B-8A7520D5C0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1872"/>
                <a:ext cx="480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8" name="Line 14">
                <a:extLst>
                  <a:ext uri="{FF2B5EF4-FFF2-40B4-BE49-F238E27FC236}">
                    <a16:creationId xmlns:a16="http://schemas.microsoft.com/office/drawing/2014/main" id="{B09280B2-4F71-47E3-954A-AAB3CBF1FA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1968"/>
                <a:ext cx="480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9" name="Line 15">
                <a:extLst>
                  <a:ext uri="{FF2B5EF4-FFF2-40B4-BE49-F238E27FC236}">
                    <a16:creationId xmlns:a16="http://schemas.microsoft.com/office/drawing/2014/main" id="{48D154DB-024D-43E3-9709-C512C16C93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160"/>
                <a:ext cx="480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" name="Text Box 16">
                <a:extLst>
                  <a:ext uri="{FF2B5EF4-FFF2-40B4-BE49-F238E27FC236}">
                    <a16:creationId xmlns:a16="http://schemas.microsoft.com/office/drawing/2014/main" id="{6BB083F6-CFCE-4E95-BE2A-EC913C2F97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0" y="192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GB" sz="1800">
                    <a:latin typeface="Arial" pitchFamily="34" charset="0"/>
                  </a:rPr>
                  <a:t>:</a:t>
                </a:r>
              </a:p>
            </p:txBody>
          </p:sp>
        </p:grpSp>
        <p:grpSp>
          <p:nvGrpSpPr>
            <p:cNvPr id="10" name="Group 17">
              <a:extLst>
                <a:ext uri="{FF2B5EF4-FFF2-40B4-BE49-F238E27FC236}">
                  <a16:creationId xmlns:a16="http://schemas.microsoft.com/office/drawing/2014/main" id="{31AA5B10-2CEE-41E6-91C7-D27D747D53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12" y="1776"/>
              <a:ext cx="480" cy="384"/>
              <a:chOff x="2016" y="1776"/>
              <a:chExt cx="480" cy="384"/>
            </a:xfrm>
          </p:grpSpPr>
          <p:sp>
            <p:nvSpPr>
              <p:cNvPr id="11" name="Line 18">
                <a:extLst>
                  <a:ext uri="{FF2B5EF4-FFF2-40B4-BE49-F238E27FC236}">
                    <a16:creationId xmlns:a16="http://schemas.microsoft.com/office/drawing/2014/main" id="{BCDACADC-E93C-4EC9-B8A0-A9B4B51412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1776"/>
                <a:ext cx="480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" name="Line 19">
                <a:extLst>
                  <a:ext uri="{FF2B5EF4-FFF2-40B4-BE49-F238E27FC236}">
                    <a16:creationId xmlns:a16="http://schemas.microsoft.com/office/drawing/2014/main" id="{5637B83B-15F5-428B-8DE8-265B60D6A5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1872"/>
                <a:ext cx="480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3" name="Line 20">
                <a:extLst>
                  <a:ext uri="{FF2B5EF4-FFF2-40B4-BE49-F238E27FC236}">
                    <a16:creationId xmlns:a16="http://schemas.microsoft.com/office/drawing/2014/main" id="{59E434EC-D4FB-4194-BEAD-0A56A7D84B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1968"/>
                <a:ext cx="480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" name="Line 21">
                <a:extLst>
                  <a:ext uri="{FF2B5EF4-FFF2-40B4-BE49-F238E27FC236}">
                    <a16:creationId xmlns:a16="http://schemas.microsoft.com/office/drawing/2014/main" id="{0E27EB76-D2C1-4F6B-B684-DCAD22B752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160"/>
                <a:ext cx="480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" name="Text Box 22">
                <a:extLst>
                  <a:ext uri="{FF2B5EF4-FFF2-40B4-BE49-F238E27FC236}">
                    <a16:creationId xmlns:a16="http://schemas.microsoft.com/office/drawing/2014/main" id="{EE4428AB-C352-4030-AC42-FE2BDE1FE5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0" y="192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GB" sz="1800">
                    <a:latin typeface="Arial" pitchFamily="34" charset="0"/>
                  </a:rPr>
                  <a:t>:</a:t>
                </a:r>
              </a:p>
            </p:txBody>
          </p:sp>
        </p:grpSp>
      </p:grpSp>
      <p:grpSp>
        <p:nvGrpSpPr>
          <p:cNvPr id="21" name="Group 23">
            <a:extLst>
              <a:ext uri="{FF2B5EF4-FFF2-40B4-BE49-F238E27FC236}">
                <a16:creationId xmlns:a16="http://schemas.microsoft.com/office/drawing/2014/main" id="{52F18FBE-9153-4A67-BFF6-0522816AC01B}"/>
              </a:ext>
            </a:extLst>
          </p:cNvPr>
          <p:cNvGrpSpPr>
            <a:grpSpLocks/>
          </p:cNvGrpSpPr>
          <p:nvPr/>
        </p:nvGrpSpPr>
        <p:grpSpPr bwMode="auto">
          <a:xfrm>
            <a:off x="1763498" y="4355673"/>
            <a:ext cx="5284416" cy="869950"/>
            <a:chOff x="1056" y="2880"/>
            <a:chExt cx="3737" cy="548"/>
          </a:xfrm>
        </p:grpSpPr>
        <p:grpSp>
          <p:nvGrpSpPr>
            <p:cNvPr id="22" name="Group 24">
              <a:extLst>
                <a:ext uri="{FF2B5EF4-FFF2-40B4-BE49-F238E27FC236}">
                  <a16:creationId xmlns:a16="http://schemas.microsoft.com/office/drawing/2014/main" id="{CB63DEF0-D28D-4E0E-8E3F-9EC45216E3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2976"/>
              <a:ext cx="1296" cy="384"/>
              <a:chOff x="1440" y="2976"/>
              <a:chExt cx="1296" cy="384"/>
            </a:xfrm>
          </p:grpSpPr>
          <p:sp>
            <p:nvSpPr>
              <p:cNvPr id="26" name="Line 25">
                <a:extLst>
                  <a:ext uri="{FF2B5EF4-FFF2-40B4-BE49-F238E27FC236}">
                    <a16:creationId xmlns:a16="http://schemas.microsoft.com/office/drawing/2014/main" id="{0C9D8861-9BA5-49B5-9A48-A98B00BFF0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3360"/>
                <a:ext cx="192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7" name="Line 26">
                <a:extLst>
                  <a:ext uri="{FF2B5EF4-FFF2-40B4-BE49-F238E27FC236}">
                    <a16:creationId xmlns:a16="http://schemas.microsoft.com/office/drawing/2014/main" id="{C87BDD43-8E6A-4A2F-92D1-366843B54C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2" y="2976"/>
                <a:ext cx="0" cy="384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8" name="Line 27">
                <a:extLst>
                  <a:ext uri="{FF2B5EF4-FFF2-40B4-BE49-F238E27FC236}">
                    <a16:creationId xmlns:a16="http://schemas.microsoft.com/office/drawing/2014/main" id="{57F5967C-4CE1-4013-B6A1-465B5383CE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2" y="2976"/>
                <a:ext cx="288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9" name="Line 28">
                <a:extLst>
                  <a:ext uri="{FF2B5EF4-FFF2-40B4-BE49-F238E27FC236}">
                    <a16:creationId xmlns:a16="http://schemas.microsoft.com/office/drawing/2014/main" id="{74E06BA9-778F-4EC1-9D29-2E21EED1C6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2976"/>
                <a:ext cx="0" cy="384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0" name="Line 29">
                <a:extLst>
                  <a:ext uri="{FF2B5EF4-FFF2-40B4-BE49-F238E27FC236}">
                    <a16:creationId xmlns:a16="http://schemas.microsoft.com/office/drawing/2014/main" id="{B0700F47-173F-4286-B8EA-F5A3542EA5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3360"/>
                <a:ext cx="144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1" name="Line 30">
                <a:extLst>
                  <a:ext uri="{FF2B5EF4-FFF2-40B4-BE49-F238E27FC236}">
                    <a16:creationId xmlns:a16="http://schemas.microsoft.com/office/drawing/2014/main" id="{2677003D-0E3F-4659-98D5-364BBAABA2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2976"/>
                <a:ext cx="0" cy="384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2" name="Line 31">
                <a:extLst>
                  <a:ext uri="{FF2B5EF4-FFF2-40B4-BE49-F238E27FC236}">
                    <a16:creationId xmlns:a16="http://schemas.microsoft.com/office/drawing/2014/main" id="{5B99D353-38DC-49BA-B146-8CC3E48664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64" y="2976"/>
                <a:ext cx="144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3" name="Line 32">
                <a:extLst>
                  <a:ext uri="{FF2B5EF4-FFF2-40B4-BE49-F238E27FC236}">
                    <a16:creationId xmlns:a16="http://schemas.microsoft.com/office/drawing/2014/main" id="{2216A268-2D78-417B-BA53-F0C56EB98B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2976"/>
                <a:ext cx="0" cy="384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4" name="Line 33">
                <a:extLst>
                  <a:ext uri="{FF2B5EF4-FFF2-40B4-BE49-F238E27FC236}">
                    <a16:creationId xmlns:a16="http://schemas.microsoft.com/office/drawing/2014/main" id="{160E5943-961D-4198-9033-4EA99D0A5E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3360"/>
                <a:ext cx="192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5" name="Line 34">
                <a:extLst>
                  <a:ext uri="{FF2B5EF4-FFF2-40B4-BE49-F238E27FC236}">
                    <a16:creationId xmlns:a16="http://schemas.microsoft.com/office/drawing/2014/main" id="{81A760BD-AE46-40FF-A72E-839C5C08F4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976"/>
                <a:ext cx="0" cy="384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6" name="Line 35">
                <a:extLst>
                  <a:ext uri="{FF2B5EF4-FFF2-40B4-BE49-F238E27FC236}">
                    <a16:creationId xmlns:a16="http://schemas.microsoft.com/office/drawing/2014/main" id="{538CD12E-5A30-459F-B6EA-E5722CC4DC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0" y="2976"/>
                <a:ext cx="192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7" name="Line 36">
                <a:extLst>
                  <a:ext uri="{FF2B5EF4-FFF2-40B4-BE49-F238E27FC236}">
                    <a16:creationId xmlns:a16="http://schemas.microsoft.com/office/drawing/2014/main" id="{6F003648-F223-4943-ADF6-D38248F4F1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2976"/>
                <a:ext cx="0" cy="384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8" name="Line 37">
                <a:extLst>
                  <a:ext uri="{FF2B5EF4-FFF2-40B4-BE49-F238E27FC236}">
                    <a16:creationId xmlns:a16="http://schemas.microsoft.com/office/drawing/2014/main" id="{562E6526-FC9B-46E8-8BE5-3B2BD7F4FE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3360"/>
                <a:ext cx="144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23" name="Freeform 38">
              <a:extLst>
                <a:ext uri="{FF2B5EF4-FFF2-40B4-BE49-F238E27FC236}">
                  <a16:creationId xmlns:a16="http://schemas.microsoft.com/office/drawing/2014/main" id="{8F11C7A1-A209-4FA9-87BD-6DD45F16CC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2" y="2928"/>
              <a:ext cx="1241" cy="436"/>
            </a:xfrm>
            <a:custGeom>
              <a:avLst/>
              <a:gdLst>
                <a:gd name="T0" fmla="*/ 0 w 1241"/>
                <a:gd name="T1" fmla="*/ 436 h 436"/>
                <a:gd name="T2" fmla="*/ 110 w 1241"/>
                <a:gd name="T3" fmla="*/ 407 h 436"/>
                <a:gd name="T4" fmla="*/ 227 w 1241"/>
                <a:gd name="T5" fmla="*/ 269 h 436"/>
                <a:gd name="T6" fmla="*/ 296 w 1241"/>
                <a:gd name="T7" fmla="*/ 117 h 436"/>
                <a:gd name="T8" fmla="*/ 365 w 1241"/>
                <a:gd name="T9" fmla="*/ 62 h 436"/>
                <a:gd name="T10" fmla="*/ 469 w 1241"/>
                <a:gd name="T11" fmla="*/ 83 h 436"/>
                <a:gd name="T12" fmla="*/ 503 w 1241"/>
                <a:gd name="T13" fmla="*/ 214 h 436"/>
                <a:gd name="T14" fmla="*/ 621 w 1241"/>
                <a:gd name="T15" fmla="*/ 283 h 436"/>
                <a:gd name="T16" fmla="*/ 710 w 1241"/>
                <a:gd name="T17" fmla="*/ 235 h 436"/>
                <a:gd name="T18" fmla="*/ 745 w 1241"/>
                <a:gd name="T19" fmla="*/ 97 h 436"/>
                <a:gd name="T20" fmla="*/ 814 w 1241"/>
                <a:gd name="T21" fmla="*/ 14 h 436"/>
                <a:gd name="T22" fmla="*/ 917 w 1241"/>
                <a:gd name="T23" fmla="*/ 14 h 436"/>
                <a:gd name="T24" fmla="*/ 965 w 1241"/>
                <a:gd name="T25" fmla="*/ 76 h 436"/>
                <a:gd name="T26" fmla="*/ 986 w 1241"/>
                <a:gd name="T27" fmla="*/ 179 h 436"/>
                <a:gd name="T28" fmla="*/ 1055 w 1241"/>
                <a:gd name="T29" fmla="*/ 283 h 436"/>
                <a:gd name="T30" fmla="*/ 1138 w 1241"/>
                <a:gd name="T31" fmla="*/ 317 h 436"/>
                <a:gd name="T32" fmla="*/ 1241 w 1241"/>
                <a:gd name="T33" fmla="*/ 269 h 4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41" h="436">
                  <a:moveTo>
                    <a:pt x="0" y="436"/>
                  </a:moveTo>
                  <a:cubicBezTo>
                    <a:pt x="36" y="435"/>
                    <a:pt x="72" y="435"/>
                    <a:pt x="110" y="407"/>
                  </a:cubicBezTo>
                  <a:cubicBezTo>
                    <a:pt x="148" y="379"/>
                    <a:pt x="196" y="317"/>
                    <a:pt x="227" y="269"/>
                  </a:cubicBezTo>
                  <a:cubicBezTo>
                    <a:pt x="258" y="221"/>
                    <a:pt x="273" y="152"/>
                    <a:pt x="296" y="117"/>
                  </a:cubicBezTo>
                  <a:cubicBezTo>
                    <a:pt x="319" y="82"/>
                    <a:pt x="336" y="68"/>
                    <a:pt x="365" y="62"/>
                  </a:cubicBezTo>
                  <a:cubicBezTo>
                    <a:pt x="394" y="56"/>
                    <a:pt x="446" y="58"/>
                    <a:pt x="469" y="83"/>
                  </a:cubicBezTo>
                  <a:cubicBezTo>
                    <a:pt x="492" y="108"/>
                    <a:pt x="478" y="181"/>
                    <a:pt x="503" y="214"/>
                  </a:cubicBezTo>
                  <a:cubicBezTo>
                    <a:pt x="528" y="247"/>
                    <a:pt x="587" y="280"/>
                    <a:pt x="621" y="283"/>
                  </a:cubicBezTo>
                  <a:cubicBezTo>
                    <a:pt x="655" y="286"/>
                    <a:pt x="689" y="266"/>
                    <a:pt x="710" y="235"/>
                  </a:cubicBezTo>
                  <a:cubicBezTo>
                    <a:pt x="731" y="204"/>
                    <a:pt x="728" y="134"/>
                    <a:pt x="745" y="97"/>
                  </a:cubicBezTo>
                  <a:cubicBezTo>
                    <a:pt x="762" y="60"/>
                    <a:pt x="785" y="28"/>
                    <a:pt x="814" y="14"/>
                  </a:cubicBezTo>
                  <a:cubicBezTo>
                    <a:pt x="843" y="0"/>
                    <a:pt x="892" y="4"/>
                    <a:pt x="917" y="14"/>
                  </a:cubicBezTo>
                  <a:cubicBezTo>
                    <a:pt x="942" y="24"/>
                    <a:pt x="954" y="48"/>
                    <a:pt x="965" y="76"/>
                  </a:cubicBezTo>
                  <a:cubicBezTo>
                    <a:pt x="976" y="104"/>
                    <a:pt x="971" y="145"/>
                    <a:pt x="986" y="179"/>
                  </a:cubicBezTo>
                  <a:cubicBezTo>
                    <a:pt x="1001" y="213"/>
                    <a:pt x="1030" y="260"/>
                    <a:pt x="1055" y="283"/>
                  </a:cubicBezTo>
                  <a:cubicBezTo>
                    <a:pt x="1080" y="306"/>
                    <a:pt x="1107" y="319"/>
                    <a:pt x="1138" y="317"/>
                  </a:cubicBezTo>
                  <a:cubicBezTo>
                    <a:pt x="1169" y="315"/>
                    <a:pt x="1205" y="292"/>
                    <a:pt x="1241" y="269"/>
                  </a:cubicBezTo>
                </a:path>
              </a:pathLst>
            </a:custGeom>
            <a:noFill/>
            <a:ln w="25400" cap="sq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4" name="Text Box 39">
              <a:extLst>
                <a:ext uri="{FF2B5EF4-FFF2-40B4-BE49-F238E27FC236}">
                  <a16:creationId xmlns:a16="http://schemas.microsoft.com/office/drawing/2014/main" id="{BB3E27CE-1414-499B-9A20-523B09C2EC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880"/>
              <a:ext cx="43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600">
                  <a:latin typeface="Arial" pitchFamily="34" charset="0"/>
                </a:rPr>
                <a:t>High</a:t>
              </a:r>
            </a:p>
          </p:txBody>
        </p:sp>
        <p:sp>
          <p:nvSpPr>
            <p:cNvPr id="25" name="Text Box 40">
              <a:extLst>
                <a:ext uri="{FF2B5EF4-FFF2-40B4-BE49-F238E27FC236}">
                  <a16:creationId xmlns:a16="http://schemas.microsoft.com/office/drawing/2014/main" id="{E4DE376A-23D8-4D62-8E7F-40D9485D92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3216"/>
              <a:ext cx="43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600">
                  <a:latin typeface="Arial" pitchFamily="34" charset="0"/>
                </a:rPr>
                <a:t>Low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514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8644A-FA96-4051-8ACA-837D50913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Circuits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D88EF-B7ED-4659-8D84-AF13FF5AF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120000"/>
            </a:pPr>
            <a:r>
              <a:rPr lang="en-GB" dirty="0"/>
              <a:t>Advantages of Digital Circuits over Analog Circuits:</a:t>
            </a:r>
          </a:p>
          <a:p>
            <a:pPr lvl="1">
              <a:buSzPct val="120000"/>
            </a:pPr>
            <a:r>
              <a:rPr lang="en-GB" dirty="0"/>
              <a:t>more reliable (simpler circuits, less noise-prone)</a:t>
            </a:r>
          </a:p>
          <a:p>
            <a:pPr lvl="1">
              <a:buSzPct val="120000"/>
            </a:pPr>
            <a:r>
              <a:rPr lang="en-GB" dirty="0"/>
              <a:t>specified accuracy (determinable)</a:t>
            </a:r>
          </a:p>
          <a:p>
            <a:pPr lvl="1">
              <a:buSzPct val="120000"/>
            </a:pPr>
            <a:r>
              <a:rPr lang="en-GB" dirty="0"/>
              <a:t>but slower response time (sampling rate)</a:t>
            </a:r>
          </a:p>
          <a:p>
            <a:pPr>
              <a:buSzPct val="120000"/>
            </a:pPr>
            <a:r>
              <a:rPr lang="en-GB" sz="3200" dirty="0"/>
              <a:t>Important advantages for two-valued Digital Circuit:</a:t>
            </a:r>
          </a:p>
          <a:p>
            <a:pPr lvl="1">
              <a:buSzPct val="120000"/>
            </a:pPr>
            <a:r>
              <a:rPr lang="en-GB" dirty="0"/>
              <a:t>Mathematical Model – Boolean Algebra</a:t>
            </a:r>
          </a:p>
          <a:p>
            <a:pPr lvl="1">
              <a:buSzPct val="120000"/>
            </a:pPr>
            <a:r>
              <a:rPr lang="en-GB" dirty="0"/>
              <a:t>Can help </a:t>
            </a:r>
            <a:r>
              <a:rPr lang="en-GB" i="1" dirty="0"/>
              <a:t>design</a:t>
            </a:r>
            <a:r>
              <a:rPr lang="en-GB" dirty="0"/>
              <a:t>, </a:t>
            </a:r>
            <a:r>
              <a:rPr lang="en-GB" i="1" dirty="0"/>
              <a:t>analyse</a:t>
            </a:r>
            <a:r>
              <a:rPr lang="en-GB" dirty="0"/>
              <a:t>, </a:t>
            </a:r>
            <a:r>
              <a:rPr lang="en-GB" i="1" dirty="0"/>
              <a:t>simplify</a:t>
            </a:r>
            <a:r>
              <a:rPr lang="en-GB" dirty="0"/>
              <a:t> Digital Circuits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56773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EAE8B-4207-402A-A393-711301E1A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Algebra</a:t>
            </a:r>
            <a:r>
              <a:rPr lang="ar-SA" dirty="0"/>
              <a:t> </a:t>
            </a:r>
            <a:r>
              <a:rPr lang="en-US" dirty="0"/>
              <a:t>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876F8-0150-4151-A93D-1BA8A4918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SzPct val="120000"/>
            </a:pPr>
            <a:r>
              <a:rPr lang="en-GB" b="1" dirty="0">
                <a:solidFill>
                  <a:srgbClr val="0000FF"/>
                </a:solidFill>
              </a:rPr>
              <a:t>Boolean Algebra</a:t>
            </a:r>
            <a:r>
              <a:rPr lang="en-GB" dirty="0"/>
              <a:t> named after George Boole who used it to study human logical reasoning – calculus of proposition</a:t>
            </a:r>
          </a:p>
          <a:p>
            <a:pPr>
              <a:buSzPct val="120000"/>
            </a:pPr>
            <a:r>
              <a:rPr lang="en-GB" dirty="0"/>
              <a:t>Events : </a:t>
            </a:r>
            <a:r>
              <a:rPr lang="en-GB" i="1" dirty="0">
                <a:solidFill>
                  <a:srgbClr val="00B050"/>
                </a:solidFill>
              </a:rPr>
              <a:t>true</a:t>
            </a:r>
            <a:r>
              <a:rPr lang="en-GB" i="1" dirty="0"/>
              <a:t> </a:t>
            </a:r>
            <a:r>
              <a:rPr lang="en-GB" dirty="0"/>
              <a:t>or </a:t>
            </a:r>
            <a:r>
              <a:rPr lang="en-GB" i="1" dirty="0">
                <a:solidFill>
                  <a:srgbClr val="C00000"/>
                </a:solidFill>
              </a:rPr>
              <a:t>false</a:t>
            </a:r>
          </a:p>
          <a:p>
            <a:pPr>
              <a:buSzPct val="120000"/>
            </a:pPr>
            <a:r>
              <a:rPr lang="en-GB" dirty="0"/>
              <a:t>Connectives : a </a:t>
            </a:r>
            <a:r>
              <a:rPr lang="en-GB" i="1" dirty="0">
                <a:solidFill>
                  <a:srgbClr val="0000FF"/>
                </a:solidFill>
              </a:rPr>
              <a:t>OR</a:t>
            </a:r>
            <a:r>
              <a:rPr lang="en-GB" dirty="0"/>
              <a:t> b; a </a:t>
            </a:r>
            <a:r>
              <a:rPr lang="en-GB" i="1" dirty="0">
                <a:solidFill>
                  <a:srgbClr val="0000FF"/>
                </a:solidFill>
              </a:rPr>
              <a:t>AND</a:t>
            </a:r>
            <a:r>
              <a:rPr lang="en-GB" dirty="0"/>
              <a:t> b, </a:t>
            </a:r>
            <a:r>
              <a:rPr lang="en-GB" i="1" dirty="0">
                <a:solidFill>
                  <a:srgbClr val="0000FF"/>
                </a:solidFill>
              </a:rPr>
              <a:t>NOT</a:t>
            </a:r>
            <a:r>
              <a:rPr lang="en-GB" dirty="0"/>
              <a:t> a</a:t>
            </a:r>
          </a:p>
          <a:p>
            <a:pPr>
              <a:buSzPct val="120000"/>
            </a:pPr>
            <a:r>
              <a:rPr lang="en-GB" dirty="0"/>
              <a:t>Example: Either “it has rained” </a:t>
            </a:r>
            <a:r>
              <a:rPr lang="en-GB" i="1" dirty="0">
                <a:solidFill>
                  <a:srgbClr val="0000FF"/>
                </a:solidFill>
              </a:rPr>
              <a:t>OR</a:t>
            </a:r>
            <a:r>
              <a:rPr lang="en-GB" dirty="0"/>
              <a:t> “someone splashed water”, “must be tall” </a:t>
            </a:r>
            <a:r>
              <a:rPr lang="en-GB" i="1" dirty="0">
                <a:solidFill>
                  <a:srgbClr val="0000FF"/>
                </a:solidFill>
              </a:rPr>
              <a:t>AND</a:t>
            </a:r>
            <a:r>
              <a:rPr lang="en-GB" dirty="0"/>
              <a:t> “good vision”.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8F5A19-A192-4297-AB19-ABCE8C9AD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924" y="1150886"/>
            <a:ext cx="6208712" cy="158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400" dirty="0"/>
              <a:t>What is an </a:t>
            </a:r>
            <a:r>
              <a:rPr lang="en-GB" sz="2400" dirty="0">
                <a:solidFill>
                  <a:srgbClr val="0000FF"/>
                </a:solidFill>
              </a:rPr>
              <a:t>Algebra</a:t>
            </a:r>
            <a:r>
              <a:rPr lang="en-GB" sz="2400" dirty="0"/>
              <a:t>? (e.g. algebra of integers)</a:t>
            </a:r>
          </a:p>
          <a:p>
            <a:pPr algn="ctr"/>
            <a:r>
              <a:rPr lang="en-GB" sz="2400" dirty="0"/>
              <a:t>	set of elements (e.g. 0,1,2,..)</a:t>
            </a:r>
          </a:p>
          <a:p>
            <a:pPr algn="ctr"/>
            <a:r>
              <a:rPr lang="en-GB" sz="2400" dirty="0"/>
              <a:t>	set of operations (e.g. +, -, *,..)</a:t>
            </a:r>
          </a:p>
          <a:p>
            <a:pPr algn="ctr"/>
            <a:r>
              <a:rPr lang="en-GB" sz="2400" dirty="0"/>
              <a:t>	postulates/axioms (e.g. 0+x=x,..)</a:t>
            </a:r>
          </a:p>
        </p:txBody>
      </p:sp>
    </p:spTree>
    <p:extLst>
      <p:ext uri="{BB962C8B-B14F-4D97-AF65-F5344CB8AC3E}">
        <p14:creationId xmlns:p14="http://schemas.microsoft.com/office/powerpoint/2010/main" val="1884660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F8DCA-F756-4BC1-AC90-16EF09431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Algebra</a:t>
            </a:r>
            <a:r>
              <a:rPr lang="ar-SA" dirty="0"/>
              <a:t> </a:t>
            </a:r>
            <a:r>
              <a:rPr lang="en-US" dirty="0"/>
              <a:t>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263CA-CAB8-48F8-8642-21F36ECE5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latin typeface="Arial" pitchFamily="34" charset="0"/>
            </a:endParaRPr>
          </a:p>
          <a:p>
            <a:endParaRPr lang="en-GB" dirty="0">
              <a:latin typeface="Arial" pitchFamily="34" charset="0"/>
            </a:endParaRPr>
          </a:p>
          <a:p>
            <a:endParaRPr lang="en-GB" dirty="0">
              <a:latin typeface="Arial" pitchFamily="34" charset="0"/>
            </a:endParaRPr>
          </a:p>
          <a:p>
            <a:endParaRPr lang="en-GB" dirty="0">
              <a:latin typeface="Arial" pitchFamily="34" charset="0"/>
            </a:endParaRPr>
          </a:p>
          <a:p>
            <a:endParaRPr lang="en-GB" dirty="0">
              <a:latin typeface="Arial" pitchFamily="34" charset="0"/>
            </a:endParaRPr>
          </a:p>
          <a:p>
            <a:r>
              <a:rPr lang="en-GB" dirty="0">
                <a:latin typeface="Arial" pitchFamily="34" charset="0"/>
              </a:rPr>
              <a:t>Later, Shannon introduced </a:t>
            </a:r>
            <a:r>
              <a:rPr lang="en-GB" b="1" dirty="0">
                <a:solidFill>
                  <a:srgbClr val="7030A0"/>
                </a:solidFill>
                <a:latin typeface="Arial" pitchFamily="34" charset="0"/>
              </a:rPr>
              <a:t>switching algebra</a:t>
            </a:r>
            <a:r>
              <a:rPr lang="en-GB" dirty="0">
                <a:latin typeface="Arial" pitchFamily="34" charset="0"/>
              </a:rPr>
              <a:t> (two-valued Boolean algebra) to represent bi-stable switching circuit</a:t>
            </a: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F273EC8-E4AC-4C1B-BECC-FA0B70D59D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3338" y="1806575"/>
          <a:ext cx="2101850" cy="155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Document" r:id="rId3" imgW="2103120" imgH="1562100" progId="Word.Document.8">
                  <p:embed/>
                </p:oleObj>
              </mc:Choice>
              <mc:Fallback>
                <p:oleObj name="Document" r:id="rId3" imgW="2103120" imgH="1562100" progId="Word.Document.8">
                  <p:embed/>
                  <p:pic>
                    <p:nvPicPr>
                      <p:cNvPr id="532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338" y="1806575"/>
                        <a:ext cx="2101850" cy="155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376F67D-DDE1-4A75-A907-091AA9E6AA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1828800"/>
          <a:ext cx="2100263" cy="155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Document" r:id="rId5" imgW="2103120" imgH="1552956" progId="Word.Document.8">
                  <p:embed/>
                </p:oleObj>
              </mc:Choice>
              <mc:Fallback>
                <p:oleObj name="Document" r:id="rId5" imgW="2103120" imgH="1552956" progId="Word.Document.8">
                  <p:embed/>
                  <p:pic>
                    <p:nvPicPr>
                      <p:cNvPr id="532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828800"/>
                        <a:ext cx="2100263" cy="1550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8489590-4B3E-4398-9296-A68E156E99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1828800"/>
          <a:ext cx="150177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Document" r:id="rId7" imgW="1508760" imgH="987552" progId="Word.Document.8">
                  <p:embed/>
                </p:oleObj>
              </mc:Choice>
              <mc:Fallback>
                <p:oleObj name="Document" r:id="rId7" imgW="1508760" imgH="987552" progId="Word.Document.8">
                  <p:embed/>
                  <p:pic>
                    <p:nvPicPr>
                      <p:cNvPr id="532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828800"/>
                        <a:ext cx="1501775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0081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4B2E5-C35F-40B4-BC34-376D76C2C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Two-Valued Boolean Algebra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C6EB3-BF52-450B-A8F1-6B6C9511B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20000"/>
            </a:pPr>
            <a:r>
              <a:rPr lang="en-GB" dirty="0"/>
              <a:t>Set of Elements: {0,1}</a:t>
            </a:r>
          </a:p>
          <a:p>
            <a:pPr>
              <a:buSzPct val="120000"/>
            </a:pPr>
            <a:r>
              <a:rPr lang="en-GB" dirty="0"/>
              <a:t>Set of Operations: { ., + , ¬  }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GB" dirty="0">
                <a:latin typeface="Arial" pitchFamily="34" charset="0"/>
              </a:rPr>
              <a:t>Signals: High = 5V = 1;  Low = 0V = 0</a:t>
            </a:r>
            <a:endParaRPr lang="en-GB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4" name="Group 77">
            <a:extLst>
              <a:ext uri="{FF2B5EF4-FFF2-40B4-BE49-F238E27FC236}">
                <a16:creationId xmlns:a16="http://schemas.microsoft.com/office/drawing/2014/main" id="{35D631D3-5C07-4631-97CD-B7B5D792F8D6}"/>
              </a:ext>
            </a:extLst>
          </p:cNvPr>
          <p:cNvGrpSpPr>
            <a:grpSpLocks/>
          </p:cNvGrpSpPr>
          <p:nvPr/>
        </p:nvGrpSpPr>
        <p:grpSpPr bwMode="auto">
          <a:xfrm>
            <a:off x="3946581" y="1384442"/>
            <a:ext cx="3938587" cy="781050"/>
            <a:chOff x="3087" y="1008"/>
            <a:chExt cx="2481" cy="492"/>
          </a:xfrm>
        </p:grpSpPr>
        <p:sp>
          <p:nvSpPr>
            <p:cNvPr id="5" name="Oval 74">
              <a:extLst>
                <a:ext uri="{FF2B5EF4-FFF2-40B4-BE49-F238E27FC236}">
                  <a16:creationId xmlns:a16="http://schemas.microsoft.com/office/drawing/2014/main" id="{A76540D1-1995-400E-9F40-77C11B03E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7" y="1250"/>
              <a:ext cx="202" cy="250"/>
            </a:xfrm>
            <a:prstGeom prst="ellips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63500" tIns="25400" rIns="63500" bIns="25400" anchor="ctr">
              <a:spAutoFit/>
            </a:bodyPr>
            <a:lstStyle/>
            <a:p>
              <a:endParaRPr lang="fr-FR"/>
            </a:p>
          </p:txBody>
        </p:sp>
        <p:sp>
          <p:nvSpPr>
            <p:cNvPr id="6" name="Line 75">
              <a:extLst>
                <a:ext uri="{FF2B5EF4-FFF2-40B4-BE49-F238E27FC236}">
                  <a16:creationId xmlns:a16="http://schemas.microsoft.com/office/drawing/2014/main" id="{214BE562-8347-486B-8CA3-38C7537590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24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63500" tIns="25400" rIns="63500" bIns="25400">
              <a:spAutoFit/>
            </a:bodyPr>
            <a:lstStyle/>
            <a:p>
              <a:endParaRPr lang="fr-FR"/>
            </a:p>
          </p:txBody>
        </p:sp>
        <p:sp>
          <p:nvSpPr>
            <p:cNvPr id="7" name="Text Box 76">
              <a:extLst>
                <a:ext uri="{FF2B5EF4-FFF2-40B4-BE49-F238E27FC236}">
                  <a16:creationId xmlns:a16="http://schemas.microsoft.com/office/drawing/2014/main" id="{86461C30-32BB-42AD-A2F3-CB9094D0A1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1008"/>
              <a:ext cx="1776" cy="4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63500" tIns="25400" rIns="63500" bIns="2540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Sometimes denoted by </a:t>
              </a:r>
              <a:r>
                <a:rPr lang="en-US" sz="2000" dirty="0">
                  <a:latin typeface="Courier"/>
                </a:rPr>
                <a:t>’</a:t>
              </a:r>
              <a:r>
                <a:rPr lang="en-US" sz="2000" dirty="0"/>
                <a:t>, for example </a:t>
              </a:r>
              <a:r>
                <a:rPr lang="en-US" sz="2000" dirty="0">
                  <a:latin typeface="Courier"/>
                </a:rPr>
                <a:t>a’</a:t>
              </a:r>
            </a:p>
          </p:txBody>
        </p:sp>
      </p:grpSp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93C6D505-42D8-4044-8B71-CB1C1C7CB0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474658"/>
              </p:ext>
            </p:extLst>
          </p:nvPr>
        </p:nvGraphicFramePr>
        <p:xfrm>
          <a:off x="1463211" y="2446266"/>
          <a:ext cx="1784350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Document" r:id="rId3" imgW="1781556" imgH="1531620" progId="Word.Document.8">
                  <p:embed/>
                </p:oleObj>
              </mc:Choice>
              <mc:Fallback>
                <p:oleObj name="Document" r:id="rId3" imgW="1781556" imgH="1531620" progId="Word.Document.8">
                  <p:embed/>
                  <p:pic>
                    <p:nvPicPr>
                      <p:cNvPr id="542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211" y="2446266"/>
                        <a:ext cx="1784350" cy="148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6F33A53F-98A0-4DAD-83C2-4CBC0B8516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452141"/>
              </p:ext>
            </p:extLst>
          </p:nvPr>
        </p:nvGraphicFramePr>
        <p:xfrm>
          <a:off x="3598399" y="2446266"/>
          <a:ext cx="1806575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Document" r:id="rId5" imgW="1815084" imgH="1531620" progId="">
                  <p:embed/>
                </p:oleObj>
              </mc:Choice>
              <mc:Fallback>
                <p:oleObj name="Document" r:id="rId5" imgW="1815084" imgH="1531620" progId="">
                  <p:embed/>
                  <p:pic>
                    <p:nvPicPr>
                      <p:cNvPr id="542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399" y="2446266"/>
                        <a:ext cx="1806575" cy="1520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72B288AF-9101-4F53-992B-989160CCB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998295"/>
              </p:ext>
            </p:extLst>
          </p:nvPr>
        </p:nvGraphicFramePr>
        <p:xfrm>
          <a:off x="5711361" y="2468491"/>
          <a:ext cx="1466850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Document" r:id="rId7" imgW="1488948" imgH="1075944" progId="Word.Document.8">
                  <p:embed/>
                </p:oleObj>
              </mc:Choice>
              <mc:Fallback>
                <p:oleObj name="Document" r:id="rId7" imgW="1488948" imgH="1075944" progId="Word.Document.8">
                  <p:embed/>
                  <p:pic>
                    <p:nvPicPr>
                      <p:cNvPr id="542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361" y="2468491"/>
                        <a:ext cx="1466850" cy="1062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67">
            <a:extLst>
              <a:ext uri="{FF2B5EF4-FFF2-40B4-BE49-F238E27FC236}">
                <a16:creationId xmlns:a16="http://schemas.microsoft.com/office/drawing/2014/main" id="{30B91570-E747-4263-AF4A-110BFA20BDF1}"/>
              </a:ext>
            </a:extLst>
          </p:cNvPr>
          <p:cNvGrpSpPr>
            <a:grpSpLocks/>
          </p:cNvGrpSpPr>
          <p:nvPr/>
        </p:nvGrpSpPr>
        <p:grpSpPr bwMode="auto">
          <a:xfrm>
            <a:off x="916112" y="4153780"/>
            <a:ext cx="1882775" cy="703263"/>
            <a:chOff x="1056" y="2784"/>
            <a:chExt cx="1186" cy="443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0B2DA72E-2107-40EB-BC6E-B8CA464EC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880"/>
              <a:ext cx="403" cy="316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Line 51">
              <a:extLst>
                <a:ext uri="{FF2B5EF4-FFF2-40B4-BE49-F238E27FC236}">
                  <a16:creationId xmlns:a16="http://schemas.microsoft.com/office/drawing/2014/main" id="{6883AFCA-33CB-4D7E-9837-7CB12E092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928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" name="Line 54">
              <a:extLst>
                <a:ext uri="{FF2B5EF4-FFF2-40B4-BE49-F238E27FC236}">
                  <a16:creationId xmlns:a16="http://schemas.microsoft.com/office/drawing/2014/main" id="{49E7B555-2900-4268-BD96-72E83C6889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3120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" name="Line 55">
              <a:extLst>
                <a:ext uri="{FF2B5EF4-FFF2-40B4-BE49-F238E27FC236}">
                  <a16:creationId xmlns:a16="http://schemas.microsoft.com/office/drawing/2014/main" id="{0A24C675-11F5-439E-97E1-5FF2F7B6B3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4" y="3024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" name="Text Box 56">
              <a:extLst>
                <a:ext uri="{FF2B5EF4-FFF2-40B4-BE49-F238E27FC236}">
                  <a16:creationId xmlns:a16="http://schemas.microsoft.com/office/drawing/2014/main" id="{ABFA3824-0F92-4C72-8E35-5DAFB32F39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784"/>
              <a:ext cx="192" cy="4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GB" sz="1600">
                  <a:latin typeface="Arial" pitchFamily="34" charset="0"/>
                </a:rPr>
                <a:t>x</a:t>
              </a:r>
            </a:p>
            <a:p>
              <a:pPr algn="r">
                <a:spcBef>
                  <a:spcPct val="50000"/>
                </a:spcBef>
              </a:pPr>
              <a:r>
                <a:rPr lang="en-GB" sz="1600">
                  <a:latin typeface="Arial" pitchFamily="34" charset="0"/>
                </a:rPr>
                <a:t>y</a:t>
              </a:r>
            </a:p>
          </p:txBody>
        </p:sp>
      </p:grpSp>
      <p:sp>
        <p:nvSpPr>
          <p:cNvPr id="17" name="Text Box 57">
            <a:extLst>
              <a:ext uri="{FF2B5EF4-FFF2-40B4-BE49-F238E27FC236}">
                <a16:creationId xmlns:a16="http://schemas.microsoft.com/office/drawing/2014/main" id="{A06F7EAF-1A03-456C-BDD5-8A84841CF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5550" y="433793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 dirty="0" err="1">
                <a:latin typeface="Arial" pitchFamily="34" charset="0"/>
              </a:rPr>
              <a:t>x.y</a:t>
            </a:r>
            <a:endParaRPr lang="en-GB" sz="1600" dirty="0">
              <a:latin typeface="Arial" pitchFamily="34" charset="0"/>
            </a:endParaRPr>
          </a:p>
        </p:txBody>
      </p:sp>
      <p:grpSp>
        <p:nvGrpSpPr>
          <p:cNvPr id="18" name="Group 68">
            <a:extLst>
              <a:ext uri="{FF2B5EF4-FFF2-40B4-BE49-F238E27FC236}">
                <a16:creationId xmlns:a16="http://schemas.microsoft.com/office/drawing/2014/main" id="{2132B8CD-2EAE-467E-9464-5BA16A9BCD71}"/>
              </a:ext>
            </a:extLst>
          </p:cNvPr>
          <p:cNvGrpSpPr>
            <a:grpSpLocks/>
          </p:cNvGrpSpPr>
          <p:nvPr/>
        </p:nvGrpSpPr>
        <p:grpSpPr bwMode="auto">
          <a:xfrm>
            <a:off x="3278312" y="4164893"/>
            <a:ext cx="2449513" cy="703262"/>
            <a:chOff x="2544" y="2791"/>
            <a:chExt cx="1543" cy="443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D4D2CCE-6F4F-4C20-A372-A0EEFF50DF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2880"/>
              <a:ext cx="403" cy="317"/>
              <a:chOff x="6768" y="11808"/>
              <a:chExt cx="1008" cy="792"/>
            </a:xfrm>
          </p:grpSpPr>
          <p:sp>
            <p:nvSpPr>
              <p:cNvPr id="25" name="Freeform 19">
                <a:extLst>
                  <a:ext uri="{FF2B5EF4-FFF2-40B4-BE49-F238E27FC236}">
                    <a16:creationId xmlns:a16="http://schemas.microsoft.com/office/drawing/2014/main" id="{B7F37B9E-AFD7-4EDC-8870-A563FB6A3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36 w 288"/>
                  <a:gd name="T3" fmla="*/ 333 h 864"/>
                  <a:gd name="T4" fmla="*/ 0 w 288"/>
                  <a:gd name="T5" fmla="*/ 666 h 86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6" name="Line 20">
                <a:extLst>
                  <a:ext uri="{FF2B5EF4-FFF2-40B4-BE49-F238E27FC236}">
                    <a16:creationId xmlns:a16="http://schemas.microsoft.com/office/drawing/2014/main" id="{1BB5DE70-AE39-401D-8B04-AF2EEEBE4E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7" name="Line 21">
                <a:extLst>
                  <a:ext uri="{FF2B5EF4-FFF2-40B4-BE49-F238E27FC236}">
                    <a16:creationId xmlns:a16="http://schemas.microsoft.com/office/drawing/2014/main" id="{99E07117-CB96-42C4-9A68-FBB7F7F0AF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8" name="Freeform 22">
                <a:extLst>
                  <a:ext uri="{FF2B5EF4-FFF2-40B4-BE49-F238E27FC236}">
                    <a16:creationId xmlns:a16="http://schemas.microsoft.com/office/drawing/2014/main" id="{F1C03C33-F0F6-4829-A277-043221EBD1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615 w 576"/>
                  <a:gd name="T3" fmla="*/ 144 h 432"/>
                  <a:gd name="T4" fmla="*/ 820 w 576"/>
                  <a:gd name="T5" fmla="*/ 432 h 4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9" name="Freeform 23">
                <a:extLst>
                  <a:ext uri="{FF2B5EF4-FFF2-40B4-BE49-F238E27FC236}">
                    <a16:creationId xmlns:a16="http://schemas.microsoft.com/office/drawing/2014/main" id="{B98D4DA3-5954-422E-B1F7-D2E4E30E4A2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615 w 576"/>
                  <a:gd name="T3" fmla="*/ 144 h 432"/>
                  <a:gd name="T4" fmla="*/ 820 w 576"/>
                  <a:gd name="T5" fmla="*/ 432 h 4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20" name="Line 58">
              <a:extLst>
                <a:ext uri="{FF2B5EF4-FFF2-40B4-BE49-F238E27FC236}">
                  <a16:creationId xmlns:a16="http://schemas.microsoft.com/office/drawing/2014/main" id="{548EC816-20BF-4A1D-81B3-765769D797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8" y="2935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1" name="Line 59">
              <a:extLst>
                <a:ext uri="{FF2B5EF4-FFF2-40B4-BE49-F238E27FC236}">
                  <a16:creationId xmlns:a16="http://schemas.microsoft.com/office/drawing/2014/main" id="{6AC0AC8D-5F39-4465-A662-C6A3E81C29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8" y="3127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" name="Text Box 60">
              <a:extLst>
                <a:ext uri="{FF2B5EF4-FFF2-40B4-BE49-F238E27FC236}">
                  <a16:creationId xmlns:a16="http://schemas.microsoft.com/office/drawing/2014/main" id="{34BB98D6-D1C3-4EC5-9D6D-B2B088E5FD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791"/>
              <a:ext cx="214" cy="4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GB" sz="1600">
                  <a:latin typeface="Arial" pitchFamily="34" charset="0"/>
                </a:rPr>
                <a:t>x</a:t>
              </a:r>
            </a:p>
            <a:p>
              <a:pPr algn="r">
                <a:spcBef>
                  <a:spcPct val="50000"/>
                </a:spcBef>
              </a:pPr>
              <a:r>
                <a:rPr lang="en-GB" sz="1600">
                  <a:latin typeface="Arial" pitchFamily="34" charset="0"/>
                </a:rPr>
                <a:t>y</a:t>
              </a:r>
            </a:p>
          </p:txBody>
        </p:sp>
        <p:sp>
          <p:nvSpPr>
            <p:cNvPr id="23" name="Line 61">
              <a:extLst>
                <a:ext uri="{FF2B5EF4-FFF2-40B4-BE49-F238E27FC236}">
                  <a16:creationId xmlns:a16="http://schemas.microsoft.com/office/drawing/2014/main" id="{2E3749D1-632D-4F7E-9C5B-289ABC0CD1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6" y="3051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4" name="Text Box 62">
              <a:extLst>
                <a:ext uri="{FF2B5EF4-FFF2-40B4-BE49-F238E27FC236}">
                  <a16:creationId xmlns:a16="http://schemas.microsoft.com/office/drawing/2014/main" id="{F8C4956E-9839-46E1-A8C3-ED5F82B449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3" y="2927"/>
              <a:ext cx="3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600">
                  <a:latin typeface="Arial" pitchFamily="34" charset="0"/>
                </a:rPr>
                <a:t>x+y</a:t>
              </a:r>
            </a:p>
          </p:txBody>
        </p:sp>
      </p:grpSp>
      <p:grpSp>
        <p:nvGrpSpPr>
          <p:cNvPr id="30" name="Group 69">
            <a:extLst>
              <a:ext uri="{FF2B5EF4-FFF2-40B4-BE49-F238E27FC236}">
                <a16:creationId xmlns:a16="http://schemas.microsoft.com/office/drawing/2014/main" id="{3701B80B-BE57-4947-A6F2-E16905E173D1}"/>
              </a:ext>
            </a:extLst>
          </p:cNvPr>
          <p:cNvGrpSpPr>
            <a:grpSpLocks/>
          </p:cNvGrpSpPr>
          <p:nvPr/>
        </p:nvGrpSpPr>
        <p:grpSpPr bwMode="auto">
          <a:xfrm>
            <a:off x="5792912" y="4229980"/>
            <a:ext cx="2165350" cy="609600"/>
            <a:chOff x="4156" y="2832"/>
            <a:chExt cx="1364" cy="384"/>
          </a:xfrm>
        </p:grpSpPr>
        <p:grpSp>
          <p:nvGrpSpPr>
            <p:cNvPr id="31" name="Group 31">
              <a:extLst>
                <a:ext uri="{FF2B5EF4-FFF2-40B4-BE49-F238E27FC236}">
                  <a16:creationId xmlns:a16="http://schemas.microsoft.com/office/drawing/2014/main" id="{46AF5253-CFCE-435A-AD00-347833AB68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56" y="2832"/>
              <a:ext cx="350" cy="384"/>
              <a:chOff x="2952" y="12888"/>
              <a:chExt cx="801" cy="792"/>
            </a:xfrm>
          </p:grpSpPr>
          <p:sp>
            <p:nvSpPr>
              <p:cNvPr id="36" name="AutoShape 32">
                <a:extLst>
                  <a:ext uri="{FF2B5EF4-FFF2-40B4-BE49-F238E27FC236}">
                    <a16:creationId xmlns:a16="http://schemas.microsoft.com/office/drawing/2014/main" id="{486B2229-8CD0-4EED-977C-BE30A42F17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880" y="12960"/>
                <a:ext cx="792" cy="648"/>
              </a:xfrm>
              <a:prstGeom prst="flowChartMerge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7" name="Oval 33">
                <a:extLst>
                  <a:ext uri="{FF2B5EF4-FFF2-40B4-BE49-F238E27FC236}">
                    <a16:creationId xmlns:a16="http://schemas.microsoft.com/office/drawing/2014/main" id="{35127130-1C31-4E1A-89F5-CAEF78CE97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9" y="13236"/>
                <a:ext cx="144" cy="144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32" name="Line 63">
              <a:extLst>
                <a:ext uri="{FF2B5EF4-FFF2-40B4-BE49-F238E27FC236}">
                  <a16:creationId xmlns:a16="http://schemas.microsoft.com/office/drawing/2014/main" id="{8B5DE79C-665E-4505-A0CA-178EDA9C0D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3052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3" name="Line 64">
              <a:extLst>
                <a:ext uri="{FF2B5EF4-FFF2-40B4-BE49-F238E27FC236}">
                  <a16:creationId xmlns:a16="http://schemas.microsoft.com/office/drawing/2014/main" id="{5753CC8E-5D6F-4933-8007-887529AC7F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5" y="3044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4" name="Text Box 65">
              <a:extLst>
                <a:ext uri="{FF2B5EF4-FFF2-40B4-BE49-F238E27FC236}">
                  <a16:creationId xmlns:a16="http://schemas.microsoft.com/office/drawing/2014/main" id="{9673F9C7-4585-498B-8C6A-1E3B37C15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6" y="2921"/>
              <a:ext cx="21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GB" sz="1600">
                  <a:latin typeface="Arial" pitchFamily="34" charset="0"/>
                </a:rPr>
                <a:t>x</a:t>
              </a:r>
            </a:p>
          </p:txBody>
        </p:sp>
        <p:sp>
          <p:nvSpPr>
            <p:cNvPr id="35" name="Text Box 66">
              <a:extLst>
                <a:ext uri="{FF2B5EF4-FFF2-40B4-BE49-F238E27FC236}">
                  <a16:creationId xmlns:a16="http://schemas.microsoft.com/office/drawing/2014/main" id="{58FB67B3-EBEB-4712-BF6F-5089505097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0" y="2928"/>
              <a:ext cx="2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GB" sz="1600">
                  <a:latin typeface="Arial" pitchFamily="34" charset="0"/>
                </a:rPr>
                <a:t>x'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1116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54BA-DF68-45B8-9D91-1F9593BEE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Boolean Algebra Postulates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DBAEF-1BA1-4735-84B2-5F8841071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itchFamily="34" charset="0"/>
              </a:rPr>
              <a:t>A </a:t>
            </a:r>
            <a:r>
              <a:rPr lang="en-GB" b="1" dirty="0">
                <a:solidFill>
                  <a:srgbClr val="7030A0"/>
                </a:solidFill>
                <a:latin typeface="Arial" pitchFamily="34" charset="0"/>
              </a:rPr>
              <a:t>Boolean algebra</a:t>
            </a:r>
            <a:r>
              <a:rPr lang="en-GB" dirty="0">
                <a:solidFill>
                  <a:srgbClr val="7030A0"/>
                </a:solidFill>
                <a:latin typeface="Arial" pitchFamily="34" charset="0"/>
              </a:rPr>
              <a:t> </a:t>
            </a:r>
            <a:r>
              <a:rPr lang="en-GB" dirty="0">
                <a:latin typeface="Arial" pitchFamily="34" charset="0"/>
              </a:rPr>
              <a:t>consists of a set of elements </a:t>
            </a:r>
            <a:r>
              <a:rPr lang="en-GB" i="1" dirty="0">
                <a:latin typeface="Arial" pitchFamily="34" charset="0"/>
              </a:rPr>
              <a:t>B</a:t>
            </a:r>
            <a:r>
              <a:rPr lang="en-GB" dirty="0">
                <a:latin typeface="Arial" pitchFamily="34" charset="0"/>
              </a:rPr>
              <a:t>, with two binary operations {+} and {.} and a unary operation {'}, such that the following axioms hold:</a:t>
            </a:r>
          </a:p>
          <a:p>
            <a:pPr lvl="1"/>
            <a:r>
              <a:rPr lang="en-GB" sz="2800" u="sng" dirty="0">
                <a:solidFill>
                  <a:schemeClr val="accent1"/>
                </a:solidFill>
              </a:rPr>
              <a:t>The set </a:t>
            </a:r>
            <a:r>
              <a:rPr lang="en-GB" sz="2800" i="1" u="sng" dirty="0">
                <a:solidFill>
                  <a:schemeClr val="accent1"/>
                </a:solidFill>
              </a:rPr>
              <a:t>B</a:t>
            </a:r>
            <a:r>
              <a:rPr lang="en-GB" sz="2800" u="sng" dirty="0">
                <a:solidFill>
                  <a:schemeClr val="accent1"/>
                </a:solidFill>
              </a:rPr>
              <a:t> contains at least two distinct elements x and y</a:t>
            </a:r>
          </a:p>
          <a:p>
            <a:pPr lvl="1"/>
            <a:r>
              <a:rPr lang="en-GB" sz="2800" b="1" dirty="0">
                <a:solidFill>
                  <a:srgbClr val="00B050"/>
                </a:solidFill>
              </a:rPr>
              <a:t>Closure</a:t>
            </a:r>
            <a:r>
              <a:rPr lang="en-GB" sz="2800" dirty="0">
                <a:solidFill>
                  <a:srgbClr val="00B050"/>
                </a:solidFill>
              </a:rPr>
              <a:t>:</a:t>
            </a:r>
            <a:r>
              <a:rPr lang="en-GB" sz="2800" dirty="0"/>
              <a:t> For every x, y in </a:t>
            </a:r>
            <a:r>
              <a:rPr lang="en-GB" sz="2800" i="1" dirty="0"/>
              <a:t>B</a:t>
            </a:r>
            <a:r>
              <a:rPr lang="en-GB" sz="2800" dirty="0"/>
              <a:t>,</a:t>
            </a:r>
          </a:p>
          <a:p>
            <a:pPr lvl="2"/>
            <a:r>
              <a:rPr lang="en-GB" sz="2800" dirty="0"/>
              <a:t>x + y is in </a:t>
            </a:r>
            <a:r>
              <a:rPr lang="en-GB" sz="2800" i="1" dirty="0"/>
              <a:t>B</a:t>
            </a:r>
          </a:p>
          <a:p>
            <a:pPr lvl="2"/>
            <a:r>
              <a:rPr lang="en-GB" sz="2800" dirty="0"/>
              <a:t>x . y is in </a:t>
            </a:r>
            <a:r>
              <a:rPr lang="en-GB" sz="2800" i="1" dirty="0"/>
              <a:t>B</a:t>
            </a:r>
          </a:p>
          <a:p>
            <a:pPr lvl="1"/>
            <a:r>
              <a:rPr lang="en-GB" sz="2800" b="1" dirty="0">
                <a:solidFill>
                  <a:srgbClr val="00B050"/>
                </a:solidFill>
              </a:rPr>
              <a:t>Commutative laws</a:t>
            </a:r>
            <a:r>
              <a:rPr lang="en-GB" sz="2800" dirty="0">
                <a:solidFill>
                  <a:srgbClr val="00B050"/>
                </a:solidFill>
              </a:rPr>
              <a:t>: </a:t>
            </a:r>
            <a:r>
              <a:rPr lang="en-GB" sz="2800" dirty="0"/>
              <a:t>For</a:t>
            </a:r>
            <a:r>
              <a:rPr lang="en-GB" sz="2800" b="1" dirty="0"/>
              <a:t> </a:t>
            </a:r>
            <a:r>
              <a:rPr lang="en-GB" sz="2800" dirty="0"/>
              <a:t>every x, y in </a:t>
            </a:r>
            <a:r>
              <a:rPr lang="en-GB" sz="2800" i="1" dirty="0"/>
              <a:t>B</a:t>
            </a:r>
            <a:r>
              <a:rPr lang="en-GB" sz="2800" dirty="0"/>
              <a:t>,</a:t>
            </a:r>
          </a:p>
          <a:p>
            <a:pPr lvl="2"/>
            <a:r>
              <a:rPr lang="en-GB" sz="2800" dirty="0"/>
              <a:t>x + y = y + x </a:t>
            </a:r>
          </a:p>
          <a:p>
            <a:pPr lvl="2"/>
            <a:r>
              <a:rPr lang="en-GB" sz="2800" dirty="0"/>
              <a:t>x . y = y . x 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005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11A41-5D3E-4265-A758-E3BEF21F9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Boolean Algebra Postulates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8A6FB-F62B-49D9-BF74-2809315FC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40000"/>
              </a:spcBef>
              <a:buSzPct val="120000"/>
            </a:pPr>
            <a:r>
              <a:rPr lang="en-GB" b="1" dirty="0">
                <a:solidFill>
                  <a:srgbClr val="00B050"/>
                </a:solidFill>
              </a:rPr>
              <a:t>Associative laws</a:t>
            </a:r>
            <a:r>
              <a:rPr lang="en-GB" dirty="0">
                <a:solidFill>
                  <a:srgbClr val="00B050"/>
                </a:solidFill>
              </a:rPr>
              <a:t>: </a:t>
            </a:r>
            <a:r>
              <a:rPr lang="en-GB" dirty="0"/>
              <a:t>For</a:t>
            </a:r>
            <a:r>
              <a:rPr lang="en-GB" b="1" dirty="0"/>
              <a:t> </a:t>
            </a:r>
            <a:r>
              <a:rPr lang="en-GB" dirty="0"/>
              <a:t>every x, y, z in </a:t>
            </a:r>
            <a:r>
              <a:rPr lang="en-GB" i="1" dirty="0"/>
              <a:t>B</a:t>
            </a:r>
            <a:r>
              <a:rPr lang="en-GB" dirty="0"/>
              <a:t>,</a:t>
            </a:r>
          </a:p>
          <a:p>
            <a:pPr lvl="1">
              <a:spcBef>
                <a:spcPct val="40000"/>
              </a:spcBef>
              <a:buSzPct val="120000"/>
            </a:pPr>
            <a:r>
              <a:rPr lang="en-GB" sz="2800" dirty="0"/>
              <a:t>(x + y) + z = x + (y + z) = x + y + z</a:t>
            </a:r>
          </a:p>
          <a:p>
            <a:pPr lvl="1">
              <a:spcBef>
                <a:spcPct val="40000"/>
              </a:spcBef>
              <a:buSzPct val="120000"/>
            </a:pPr>
            <a:r>
              <a:rPr lang="en-GB" sz="2800" dirty="0"/>
              <a:t>(x . y) . z = (x . y) . z = x . y . z </a:t>
            </a:r>
          </a:p>
          <a:p>
            <a:pPr>
              <a:spcBef>
                <a:spcPct val="50000"/>
              </a:spcBef>
              <a:buSzPct val="120000"/>
            </a:pPr>
            <a:r>
              <a:rPr lang="en-GB" b="1" dirty="0">
                <a:solidFill>
                  <a:srgbClr val="00B050"/>
                </a:solidFill>
              </a:rPr>
              <a:t>Identities</a:t>
            </a:r>
            <a:r>
              <a:rPr lang="en-GB" dirty="0">
                <a:solidFill>
                  <a:srgbClr val="00B050"/>
                </a:solidFill>
              </a:rPr>
              <a:t> (0 and 1):</a:t>
            </a:r>
          </a:p>
          <a:p>
            <a:pPr lvl="1">
              <a:spcBef>
                <a:spcPct val="50000"/>
              </a:spcBef>
              <a:buSzPct val="120000"/>
            </a:pPr>
            <a:r>
              <a:rPr lang="en-GB" sz="2800" dirty="0"/>
              <a:t>0 + x = x + 0 = x      for every x in </a:t>
            </a:r>
            <a:r>
              <a:rPr lang="en-GB" sz="2800" i="1" dirty="0"/>
              <a:t>B</a:t>
            </a:r>
            <a:r>
              <a:rPr lang="en-GB" sz="2800" dirty="0"/>
              <a:t> </a:t>
            </a:r>
          </a:p>
          <a:p>
            <a:pPr lvl="1">
              <a:spcBef>
                <a:spcPct val="50000"/>
              </a:spcBef>
              <a:buSzPct val="120000"/>
            </a:pPr>
            <a:r>
              <a:rPr lang="en-GB" sz="2800" dirty="0"/>
              <a:t>1 . x = x . 1 = x</a:t>
            </a:r>
            <a:r>
              <a:rPr lang="en-GB" sz="2800" b="1" dirty="0"/>
              <a:t>        </a:t>
            </a:r>
            <a:r>
              <a:rPr lang="en-GB" sz="2800" dirty="0"/>
              <a:t>for every x in </a:t>
            </a:r>
            <a:r>
              <a:rPr lang="en-GB" sz="2800" i="1" dirty="0"/>
              <a:t>B</a:t>
            </a:r>
            <a:endParaRPr lang="en-GB" sz="2800" b="1" dirty="0"/>
          </a:p>
          <a:p>
            <a:pPr>
              <a:spcBef>
                <a:spcPct val="50000"/>
              </a:spcBef>
              <a:buSzPct val="120000"/>
            </a:pPr>
            <a:r>
              <a:rPr lang="en-GB" b="1" dirty="0">
                <a:solidFill>
                  <a:srgbClr val="00B050"/>
                </a:solidFill>
              </a:rPr>
              <a:t>Distributive laws</a:t>
            </a:r>
            <a:r>
              <a:rPr lang="en-GB" dirty="0">
                <a:solidFill>
                  <a:srgbClr val="00B050"/>
                </a:solidFill>
              </a:rPr>
              <a:t>: </a:t>
            </a:r>
            <a:r>
              <a:rPr lang="en-GB" dirty="0"/>
              <a:t>For every x, y, z in </a:t>
            </a:r>
            <a:r>
              <a:rPr lang="en-GB" i="1" dirty="0"/>
              <a:t>B</a:t>
            </a:r>
            <a:r>
              <a:rPr lang="en-GB" dirty="0"/>
              <a:t>,</a:t>
            </a:r>
          </a:p>
          <a:p>
            <a:pPr lvl="1">
              <a:spcBef>
                <a:spcPct val="50000"/>
              </a:spcBef>
              <a:buSzPct val="120000"/>
            </a:pPr>
            <a:r>
              <a:rPr lang="en-GB" sz="2800" dirty="0"/>
              <a:t>x . (y + z) = (x . y) + (x . z) </a:t>
            </a:r>
          </a:p>
          <a:p>
            <a:pPr lvl="1">
              <a:spcBef>
                <a:spcPct val="50000"/>
              </a:spcBef>
              <a:buSzPct val="120000"/>
            </a:pPr>
            <a:r>
              <a:rPr lang="en-GB" sz="2800" dirty="0"/>
              <a:t>x + (y . z) = (x + y) . (x + z)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63120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3191</TotalTime>
  <Words>1240</Words>
  <Application>Microsoft Office PowerPoint</Application>
  <PresentationFormat>On-screen Show (4:3)</PresentationFormat>
  <Paragraphs>145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Courier</vt:lpstr>
      <vt:lpstr>Monotype Sorts</vt:lpstr>
      <vt:lpstr>Times New Roman</vt:lpstr>
      <vt:lpstr>Office Theme</vt:lpstr>
      <vt:lpstr>Document</vt:lpstr>
      <vt:lpstr>Boolean Algebra  Lecture 06 Book Chapter(s): 2 </vt:lpstr>
      <vt:lpstr>Introduction</vt:lpstr>
      <vt:lpstr>Digital Circuits (1)</vt:lpstr>
      <vt:lpstr>Digital Circuits (2)</vt:lpstr>
      <vt:lpstr>Boolean Algebra (1)</vt:lpstr>
      <vt:lpstr>Boolean Algebra (2)</vt:lpstr>
      <vt:lpstr>Two-Valued Boolean Algebra</vt:lpstr>
      <vt:lpstr>Boolean Algebra Postulates (1)</vt:lpstr>
      <vt:lpstr>Boolean Algebra Postulates (2)</vt:lpstr>
      <vt:lpstr>Boolean Algebra Postulates (3)</vt:lpstr>
      <vt:lpstr>Precedence of Operators</vt:lpstr>
      <vt:lpstr>How to change the precedence?</vt:lpstr>
      <vt:lpstr>Truth Table (1)</vt:lpstr>
      <vt:lpstr>Truth Table (1)</vt:lpstr>
      <vt:lpstr>Proof using Truth Table</vt:lpstr>
      <vt:lpstr>Duality (1)</vt:lpstr>
      <vt:lpstr>Duality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تصميم المنطق الرقمي COE211</dc:title>
  <dc:creator>Fatemah Alharbi</dc:creator>
  <cp:lastModifiedBy>Fatemah Alharbi</cp:lastModifiedBy>
  <cp:revision>178</cp:revision>
  <dcterms:created xsi:type="dcterms:W3CDTF">2020-08-30T23:44:03Z</dcterms:created>
  <dcterms:modified xsi:type="dcterms:W3CDTF">2020-09-16T04:55:05Z</dcterms:modified>
</cp:coreProperties>
</file>