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72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49" autoAdjust="0"/>
    <p:restoredTop sz="84475" autoAdjust="0"/>
  </p:normalViewPr>
  <p:slideViewPr>
    <p:cSldViewPr snapToGrid="0">
      <p:cViewPr varScale="1">
        <p:scale>
          <a:sx n="79" d="100"/>
          <a:sy n="79" d="100"/>
        </p:scale>
        <p:origin x="93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547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071723-C4B9-4A47-8092-DEEF820AAA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3C1AC-C7F2-48C2-89FA-9A648CB09E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02083-9347-4E4F-852E-0C3131EE014F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F019D-B450-47CB-BE10-635D24BCBF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FBD6A-7942-453F-8BAF-CB1FFB30A1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C9702-EDA8-4D06-85AF-0F8D3EFA9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67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06T22:14:43.315"/>
    </inkml:context>
    <inkml:brush xml:id="br0">
      <inkml:brushProperty name="width" value="0.05" units="cm"/>
      <inkml:brushProperty name="height" value="0.05" units="cm"/>
      <inkml:brushProperty name="color" value="#CC0066"/>
    </inkml:brush>
  </inkml:definitions>
  <inkml:trace contextRef="#ctx0" brushRef="#br0">352 172 2760 0 0,'0'-13'2533'0'0,"0"10"-2130"0"0,0 0-1 0 0,0 1 0 0 0,-1-1 1 0 0,1 0-1 0 0,-1 1 0 0 0,1-1 1 0 0,-1 0-1 0 0,0 1 1 0 0,0-1-1 0 0,-2-2-402 0 0,-4-18 2465 0 0,6 21-2375 0 0,0-2 152 0 0,-1-1 1 0 0,0 1-1 0 0,0 0 1 0 0,0 0-1 0 0,0 0 0 0 0,-1 0 1 0 0,0 0-1 0 0,1 0 1 0 0,-2 1-1 0 0,1-1 1 0 0,0 1-1 0 0,-1 0 1 0 0,0 0-243 0 0,-9-7 321 0 0,11 7-282 0 0,-1 1 0 0 0,1 0 0 0 0,-1 0-1 0 0,1 0 1 0 0,-1 1 0 0 0,0-1 0 0 0,1 1-1 0 0,-1-1 1 0 0,-3 0-39 0 0,-19-6 19 0 0,21 6-19 0 0,1 0 0 0 0,-1 1 0 0 0,0 0-1 0 0,1 0 1 0 0,-1 0 0 0 0,0 0 0 0 0,0 1 0 0 0,0-1 0 0 0,0 1 0 0 0,-12 0 0 0 0,12-1 0 0 0,-1 1 0 0 0,1 0 0 0 0,-1 0 0 0 0,1 0 0 0 0,0 1 0 0 0,-1 0 0 0 0,1 0 0 0 0,-1 0 0 0 0,-1 1 0 0 0,-1 1-2 0 0,4-3 22 0 0,0 1 0 0 0,0 1 1 0 0,0-1-1 0 0,1 0 0 0 0,-1 1 0 0 0,1-1 0 0 0,-1 1 1 0 0,-1 1-21 0 0,-14 10 74 0 0,15-11-76 0 0,0-1 0 0 0,0 1 0 0 0,1 0 0 0 0,-1 0 0 0 0,1 0 0 0 0,-1 0 1 0 0,1 1-1 0 0,0-1 0 0 0,0 1 0 0 0,0-1 0 0 0,0 1 2 0 0,-5 8-78 0 0,0 0 1 0 0,1 1-1 0 0,1-1 0 0 0,0 1 1 0 0,0 0-1 0 0,1 1 0 0 0,1-1 1 0 0,0 1-1 0 0,0 5 78 0 0,2-3-19 0 0,-1-2-11 0 0,1 0 0 0 0,1 1 0 0 0,0-1 0 0 0,1 0 0 0 0,1 3 30 0 0,0-5-17 0 0,0 3-29 0 0,1 1 1 0 0,0 0 0 0 0,1-1-1 0 0,1 1 1 0 0,0-1 0 0 0,4 6 45 0 0,0-2-17 0 0,-6-12-2 0 0,-1-1 0 0 0,1 1-1 0 0,0-1 1 0 0,0 0 0 0 0,1 0 0 0 0,0 0 0 0 0,0 0 0 0 0,0-1-1 0 0,0 0 1 0 0,1 0 0 0 0,-1 0 0 0 0,3 1 19 0 0,-7-5-2 0 0,9 6-43 0 0,0 0 1 0 0,0-1-1 0 0,0-1 0 0 0,1 1 1 0 0,4 0 44 0 0,30 8-72 0 0,-38-12 83 0 0,-1-1 1 0 0,1 1 0 0 0,-1-1-1 0 0,1-1 1 0 0,-1 1 0 0 0,1-1 0 0 0,-1 0-1 0 0,1 0 1 0 0,-1-1 0 0 0,0 1-1 0 0,1-1 1 0 0,-1-1 0 0 0,3-1-12 0 0,1-1 33 0 0,0 0 0 0 0,-1-1 0 0 0,1 0 0 0 0,-1-1 0 0 0,-1 0 0 0 0,8-7-33 0 0,-12 8 45 0 0,1 1-1 0 0,-1 0 0 0 0,0-1 1 0 0,0 0-1 0 0,0 1 1 0 0,-1-1-1 0 0,0 0 0 0 0,0-1 1 0 0,-1 1-1 0 0,1-1-44 0 0,5-17 116 0 0,-3 7 22 0 0,0-1 0 0 0,-2 0 0 0 0,0 0 0 0 0,0 0 0 0 0,-2 0 0 0 0,-1-7-138 0 0,1 12 111 0 0,0 2 20 0 0,-2-1 0 0 0,1 0 0 0 0,-2 1 0 0 0,-2-11-131 0 0,1 9 138 0 0,-13-33 313 0 0,15 41-427 0 0,1 3-13 0 0,-7-8 45 0 0,4 8-58 0 0,8 16-58 0 0,8 27 2 0 0,24 75 52 0 0,7 19 173 0 0,-10-58 274 0 0,-9 1 127 0 0,-22-73-553 0 0,1 1 43 0 0,16 24-155 0 0,-18-28-411 0 0,-1-2-213 0 0,0 0-49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10-06T22:29:49.254"/>
    </inkml:context>
    <inkml:brush xml:id="br0">
      <inkml:brushProperty name="width" value="0.05" units="cm"/>
      <inkml:brushProperty name="height" value="0.05" units="cm"/>
      <inkml:brushProperty name="color" value="#CC0066"/>
    </inkml:brush>
  </inkml:definitions>
  <inkml:trace contextRef="#ctx0" brushRef="#br0">1 0 0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01DB5-B447-406A-838E-5D5225CD1247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FE0D9-0E1D-4224-9A09-13FB357D3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6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8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0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28" y="228613"/>
            <a:ext cx="8901812" cy="777228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28" y="1224280"/>
            <a:ext cx="8901812" cy="49428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80CDCC-28A0-4205-A23A-E58631865F20}"/>
              </a:ext>
            </a:extLst>
          </p:cNvPr>
          <p:cNvSpPr/>
          <p:nvPr userDrawn="1"/>
        </p:nvSpPr>
        <p:spPr>
          <a:xfrm>
            <a:off x="130430" y="6334328"/>
            <a:ext cx="3852290" cy="40586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A2EC34-C8C2-4E6B-9F41-928ECC766D39}"/>
              </a:ext>
            </a:extLst>
          </p:cNvPr>
          <p:cNvSpPr txBox="1"/>
          <p:nvPr userDrawn="1"/>
        </p:nvSpPr>
        <p:spPr>
          <a:xfrm>
            <a:off x="130428" y="6398760"/>
            <a:ext cx="46679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A7D72A36-55EA-4F24-906A-BB2BB472D3D4}" type="slidenum">
              <a:rPr lang="en-US" sz="9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r>
              <a:rPr lang="en-US" sz="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193482-061C-4187-88CF-F2B1A705FE3E}"/>
              </a:ext>
            </a:extLst>
          </p:cNvPr>
          <p:cNvSpPr txBox="1"/>
          <p:nvPr userDrawn="1"/>
        </p:nvSpPr>
        <p:spPr>
          <a:xfrm>
            <a:off x="793354" y="6419131"/>
            <a:ext cx="34027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900" b="1" dirty="0">
                <a:solidFill>
                  <a:schemeClr val="bg1"/>
                </a:solidFill>
              </a:rPr>
              <a:t>تصميم المنطق الرقمي</a:t>
            </a:r>
            <a:r>
              <a:rPr lang="en-US" sz="900" b="1" dirty="0">
                <a:solidFill>
                  <a:schemeClr val="bg1"/>
                </a:solidFill>
              </a:rPr>
              <a:t> – Digital Logic Design - COE211 – Lecture_10</a:t>
            </a:r>
            <a:endParaRPr lang="en-US" sz="9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2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2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4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1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A5EE8-51D2-4729-A51B-0EDF7F5E5C6E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555AF-5998-49F4-B8E8-126D50ACB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2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Universitas_taibah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7B38-816A-4043-B5FF-536764744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98" y="2278192"/>
            <a:ext cx="8762804" cy="2387600"/>
          </a:xfrm>
        </p:spPr>
        <p:txBody>
          <a:bodyPr>
            <a:normAutofit fontScale="90000"/>
          </a:bodyPr>
          <a:lstStyle/>
          <a:p>
            <a:r>
              <a:rPr lang="en-US" sz="5300" b="1" dirty="0"/>
              <a:t>Karnaugh Maps</a:t>
            </a:r>
            <a:br>
              <a:rPr lang="en-US" b="1" dirty="0"/>
            </a:br>
            <a:br>
              <a:rPr lang="en-US" b="1" dirty="0"/>
            </a:br>
            <a:r>
              <a:rPr lang="en-US" sz="4000" b="1" dirty="0"/>
              <a:t>Lecture 10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01F79-AA9A-4A97-9CD6-478EAF503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30898"/>
            <a:ext cx="6858000" cy="1740694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COE211-Digital Logic Design</a:t>
            </a:r>
            <a:endParaRPr lang="en-US" dirty="0"/>
          </a:p>
          <a:p>
            <a:r>
              <a:rPr lang="en-US" dirty="0"/>
              <a:t>Fall2020-</a:t>
            </a:r>
            <a:r>
              <a:rPr lang="ar-SA" dirty="0"/>
              <a:t>الفصل الدراسي الأول 1442</a:t>
            </a:r>
          </a:p>
          <a:p>
            <a:r>
              <a:rPr lang="ar-SA" dirty="0"/>
              <a:t>جامعة طيبة فرع ينبع - كلية علوم وهندسة الحاسبات – شطر الطالبات</a:t>
            </a:r>
            <a:endParaRPr lang="en-US" dirty="0"/>
          </a:p>
          <a:p>
            <a:endParaRPr lang="ar-SA" b="1" dirty="0"/>
          </a:p>
          <a:p>
            <a:r>
              <a:rPr lang="ar-SA" sz="3000" b="1" dirty="0"/>
              <a:t>د. فاطمة الحربي</a:t>
            </a:r>
            <a:endParaRPr lang="en-US" sz="3000" dirty="0"/>
          </a:p>
        </p:txBody>
      </p:sp>
      <p:pic>
        <p:nvPicPr>
          <p:cNvPr id="5" name="Picture 4" descr="A picture containing drawing, sign&#10;&#10;Description automatically generated">
            <a:extLst>
              <a:ext uri="{FF2B5EF4-FFF2-40B4-BE49-F238E27FC236}">
                <a16:creationId xmlns:a16="http://schemas.microsoft.com/office/drawing/2014/main" id="{9E0FD3C4-436A-42B4-8EF4-2C7815DEB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67539" y="4512472"/>
            <a:ext cx="1185863" cy="129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99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433A9-982E-4643-A418-09D56F364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3-Variable K-Maps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4695F-DBF1-4F3C-9731-C76D3BBF2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There are 8 </a:t>
            </a:r>
            <a:r>
              <a:rPr lang="en-US" altLang="en-US" dirty="0" err="1"/>
              <a:t>minterms</a:t>
            </a:r>
            <a:r>
              <a:rPr lang="en-US" altLang="en-US" dirty="0"/>
              <a:t> for 3 variables (a, b, c).  Therefore, there are 8 cells in a 3-variable K-map</a:t>
            </a:r>
            <a:endParaRPr lang="en-GB" altLang="en-US" dirty="0"/>
          </a:p>
          <a:p>
            <a:endParaRPr lang="en-US" dirty="0"/>
          </a:p>
        </p:txBody>
      </p:sp>
      <p:grpSp>
        <p:nvGrpSpPr>
          <p:cNvPr id="4" name="Group 65">
            <a:extLst>
              <a:ext uri="{FF2B5EF4-FFF2-40B4-BE49-F238E27FC236}">
                <a16:creationId xmlns:a16="http://schemas.microsoft.com/office/drawing/2014/main" id="{BAE90DD0-2CFC-4E4B-848A-F73631ECEE42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514600"/>
            <a:ext cx="7458075" cy="2747963"/>
            <a:chOff x="816" y="1584"/>
            <a:chExt cx="4698" cy="1731"/>
          </a:xfrm>
        </p:grpSpPr>
        <p:grpSp>
          <p:nvGrpSpPr>
            <p:cNvPr id="5" name="Group 61">
              <a:extLst>
                <a:ext uri="{FF2B5EF4-FFF2-40B4-BE49-F238E27FC236}">
                  <a16:creationId xmlns:a16="http://schemas.microsoft.com/office/drawing/2014/main" id="{F82923D8-0A3F-4030-AF22-C7FCBFFA55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632"/>
              <a:ext cx="1968" cy="1309"/>
              <a:chOff x="1360" y="1094"/>
              <a:chExt cx="1822" cy="1309"/>
            </a:xfrm>
          </p:grpSpPr>
          <p:sp>
            <p:nvSpPr>
              <p:cNvPr id="40" name="Rectangle 4">
                <a:extLst>
                  <a:ext uri="{FF2B5EF4-FFF2-40B4-BE49-F238E27FC236}">
                    <a16:creationId xmlns:a16="http://schemas.microsoft.com/office/drawing/2014/main" id="{FA48F7ED-4E8A-4A72-B552-551543741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0" y="1545"/>
                <a:ext cx="1382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1" name="Line 5">
                <a:extLst>
                  <a:ext uri="{FF2B5EF4-FFF2-40B4-BE49-F238E27FC236}">
                    <a16:creationId xmlns:a16="http://schemas.microsoft.com/office/drawing/2014/main" id="{5C788AE8-4519-45CC-A864-0850D92C0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0" y="1833"/>
                <a:ext cx="13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6">
                <a:extLst>
                  <a:ext uri="{FF2B5EF4-FFF2-40B4-BE49-F238E27FC236}">
                    <a16:creationId xmlns:a16="http://schemas.microsoft.com/office/drawing/2014/main" id="{3C5D2956-1F87-4915-886F-329D721FF6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6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 Box 7">
                <a:extLst>
                  <a:ext uri="{FF2B5EF4-FFF2-40B4-BE49-F238E27FC236}">
                    <a16:creationId xmlns:a16="http://schemas.microsoft.com/office/drawing/2014/main" id="{92DF8972-067A-4255-81C5-F990D6ADF6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0" y="1891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ab'c'</a:t>
                </a:r>
              </a:p>
            </p:txBody>
          </p:sp>
          <p:sp>
            <p:nvSpPr>
              <p:cNvPr id="44" name="Text Box 8">
                <a:extLst>
                  <a:ext uri="{FF2B5EF4-FFF2-40B4-BE49-F238E27FC236}">
                    <a16:creationId xmlns:a16="http://schemas.microsoft.com/office/drawing/2014/main" id="{B906C8B1-A21A-41F5-9F8B-A8A0F835D9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6" y="1891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ab'c</a:t>
                </a:r>
              </a:p>
            </p:txBody>
          </p:sp>
          <p:sp>
            <p:nvSpPr>
              <p:cNvPr id="45" name="Text Box 9">
                <a:extLst>
                  <a:ext uri="{FF2B5EF4-FFF2-40B4-BE49-F238E27FC236}">
                    <a16:creationId xmlns:a16="http://schemas.microsoft.com/office/drawing/2014/main" id="{55B533DB-D68E-457B-AF58-40A32DAFE1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0" y="1878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46" name="AutoShape 10">
                <a:extLst>
                  <a:ext uri="{FF2B5EF4-FFF2-40B4-BE49-F238E27FC236}">
                    <a16:creationId xmlns:a16="http://schemas.microsoft.com/office/drawing/2014/main" id="{2D04ABA6-1C3D-4D69-9B89-1B816FF1A9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0" y="1833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7" name="AutoShape 11">
                <a:extLst>
                  <a:ext uri="{FF2B5EF4-FFF2-40B4-BE49-F238E27FC236}">
                    <a16:creationId xmlns:a16="http://schemas.microsoft.com/office/drawing/2014/main" id="{E551A6BA-826D-41D8-82C2-2AC4BE276218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2799" y="982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8" name="Text Box 12">
                <a:extLst>
                  <a:ext uri="{FF2B5EF4-FFF2-40B4-BE49-F238E27FC236}">
                    <a16:creationId xmlns:a16="http://schemas.microsoft.com/office/drawing/2014/main" id="{8065F874-2CD7-47E9-86B5-645F02277D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4" y="1094"/>
                <a:ext cx="25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49" name="Line 13">
                <a:extLst>
                  <a:ext uri="{FF2B5EF4-FFF2-40B4-BE49-F238E27FC236}">
                    <a16:creationId xmlns:a16="http://schemas.microsoft.com/office/drawing/2014/main" id="{BE829453-03BA-46EC-BA48-B7D1651025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1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14">
                <a:extLst>
                  <a:ext uri="{FF2B5EF4-FFF2-40B4-BE49-F238E27FC236}">
                    <a16:creationId xmlns:a16="http://schemas.microsoft.com/office/drawing/2014/main" id="{36629AF0-CC57-4203-A9EA-3AA6C7CF9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7" y="154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Text Box 15">
                <a:extLst>
                  <a:ext uri="{FF2B5EF4-FFF2-40B4-BE49-F238E27FC236}">
                    <a16:creationId xmlns:a16="http://schemas.microsoft.com/office/drawing/2014/main" id="{E88467A4-4F82-48BC-BAA2-8D462CA9D4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1" y="1891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abc</a:t>
                </a:r>
              </a:p>
            </p:txBody>
          </p:sp>
          <p:sp>
            <p:nvSpPr>
              <p:cNvPr id="52" name="Text Box 16">
                <a:extLst>
                  <a:ext uri="{FF2B5EF4-FFF2-40B4-BE49-F238E27FC236}">
                    <a16:creationId xmlns:a16="http://schemas.microsoft.com/office/drawing/2014/main" id="{57459100-A4E0-4F6B-BB64-D2E428E026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7" y="1891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abc'</a:t>
                </a:r>
              </a:p>
            </p:txBody>
          </p:sp>
          <p:sp>
            <p:nvSpPr>
              <p:cNvPr id="53" name="Text Box 17">
                <a:extLst>
                  <a:ext uri="{FF2B5EF4-FFF2-40B4-BE49-F238E27FC236}">
                    <a16:creationId xmlns:a16="http://schemas.microsoft.com/office/drawing/2014/main" id="{007FB0B8-D61B-4B23-AB9A-F66704EEFE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0" y="160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a'b'c'</a:t>
                </a:r>
              </a:p>
            </p:txBody>
          </p:sp>
          <p:sp>
            <p:nvSpPr>
              <p:cNvPr id="54" name="Text Box 18">
                <a:extLst>
                  <a:ext uri="{FF2B5EF4-FFF2-40B4-BE49-F238E27FC236}">
                    <a16:creationId xmlns:a16="http://schemas.microsoft.com/office/drawing/2014/main" id="{C1BC63BC-AEC3-4B58-9B65-EBFB22BFCB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6" y="160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a'b'c</a:t>
                </a:r>
              </a:p>
            </p:txBody>
          </p:sp>
          <p:sp>
            <p:nvSpPr>
              <p:cNvPr id="55" name="Text Box 19">
                <a:extLst>
                  <a:ext uri="{FF2B5EF4-FFF2-40B4-BE49-F238E27FC236}">
                    <a16:creationId xmlns:a16="http://schemas.microsoft.com/office/drawing/2014/main" id="{09FE7BE4-6D59-488D-9ED7-2B922BAD15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1" y="160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a'bc</a:t>
                </a:r>
              </a:p>
            </p:txBody>
          </p:sp>
          <p:sp>
            <p:nvSpPr>
              <p:cNvPr id="56" name="Text Box 20">
                <a:extLst>
                  <a:ext uri="{FF2B5EF4-FFF2-40B4-BE49-F238E27FC236}">
                    <a16:creationId xmlns:a16="http://schemas.microsoft.com/office/drawing/2014/main" id="{142C0BE4-C4A8-4183-BBC5-DBFF6CEED5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7" y="160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a'bc'</a:t>
                </a:r>
              </a:p>
            </p:txBody>
          </p:sp>
          <p:sp>
            <p:nvSpPr>
              <p:cNvPr id="57" name="Text Box 21">
                <a:extLst>
                  <a:ext uri="{FF2B5EF4-FFF2-40B4-BE49-F238E27FC236}">
                    <a16:creationId xmlns:a16="http://schemas.microsoft.com/office/drawing/2014/main" id="{4E4B57D0-FF24-4856-8025-BBB341335F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7" y="1603"/>
                <a:ext cx="195" cy="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</a:t>
                </a:r>
              </a:p>
              <a:p>
                <a:pPr algn="r"/>
                <a:r>
                  <a:rPr lang="en-GB" altLang="en-US" sz="1600" b="1"/>
                  <a:t>   1</a:t>
                </a:r>
              </a:p>
            </p:txBody>
          </p:sp>
          <p:sp>
            <p:nvSpPr>
              <p:cNvPr id="58" name="Text Box 22">
                <a:extLst>
                  <a:ext uri="{FF2B5EF4-FFF2-40B4-BE49-F238E27FC236}">
                    <a16:creationId xmlns:a16="http://schemas.microsoft.com/office/drawing/2014/main" id="{2ED73E96-C0D4-45EB-A894-CCECF4467C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58" y="1361"/>
                <a:ext cx="1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00       01      11       10</a:t>
                </a:r>
              </a:p>
            </p:txBody>
          </p:sp>
          <p:sp>
            <p:nvSpPr>
              <p:cNvPr id="59" name="AutoShape 23">
                <a:extLst>
                  <a:ext uri="{FF2B5EF4-FFF2-40B4-BE49-F238E27FC236}">
                    <a16:creationId xmlns:a16="http://schemas.microsoft.com/office/drawing/2014/main" id="{B24FC4C5-DC99-4E9C-A04E-38FED8191D5B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2439" y="1875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60" name="Text Box 24">
                <a:extLst>
                  <a:ext uri="{FF2B5EF4-FFF2-40B4-BE49-F238E27FC236}">
                    <a16:creationId xmlns:a16="http://schemas.microsoft.com/office/drawing/2014/main" id="{545FF387-49F0-4635-B84E-38DCD662E9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" y="2230"/>
                <a:ext cx="2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c</a:t>
                </a:r>
              </a:p>
            </p:txBody>
          </p:sp>
          <p:sp>
            <p:nvSpPr>
              <p:cNvPr id="61" name="Line 25">
                <a:extLst>
                  <a:ext uri="{FF2B5EF4-FFF2-40B4-BE49-F238E27FC236}">
                    <a16:creationId xmlns:a16="http://schemas.microsoft.com/office/drawing/2014/main" id="{A2B05DF8-E073-4705-B818-5D649665F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570" y="1303"/>
                <a:ext cx="230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Text Box 26">
                <a:extLst>
                  <a:ext uri="{FF2B5EF4-FFF2-40B4-BE49-F238E27FC236}">
                    <a16:creationId xmlns:a16="http://schemas.microsoft.com/office/drawing/2014/main" id="{7510498D-F62E-48E6-8716-7FBF68DFD2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5" y="1340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63" name="Text Box 27">
                <a:extLst>
                  <a:ext uri="{FF2B5EF4-FFF2-40B4-BE49-F238E27FC236}">
                    <a16:creationId xmlns:a16="http://schemas.microsoft.com/office/drawing/2014/main" id="{B68E38A6-778A-4322-8F2D-26B01B7EE9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4" y="1239"/>
                <a:ext cx="297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bc</a:t>
                </a:r>
              </a:p>
            </p:txBody>
          </p:sp>
        </p:grpSp>
        <p:sp>
          <p:nvSpPr>
            <p:cNvPr id="6" name="Text Box 52">
              <a:extLst>
                <a:ext uri="{FF2B5EF4-FFF2-40B4-BE49-F238E27FC236}">
                  <a16:creationId xmlns:a16="http://schemas.microsoft.com/office/drawing/2014/main" id="{CF8C9486-0CFF-4F96-83ED-EE8F632A7F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208"/>
              <a:ext cx="33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OR</a:t>
              </a:r>
            </a:p>
          </p:txBody>
        </p:sp>
        <p:grpSp>
          <p:nvGrpSpPr>
            <p:cNvPr id="7" name="Group 64">
              <a:extLst>
                <a:ext uri="{FF2B5EF4-FFF2-40B4-BE49-F238E27FC236}">
                  <a16:creationId xmlns:a16="http://schemas.microsoft.com/office/drawing/2014/main" id="{9B5466A7-A81A-4ED4-9ED0-30A671D8F3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1584"/>
              <a:ext cx="2442" cy="1731"/>
              <a:chOff x="3072" y="1584"/>
              <a:chExt cx="2442" cy="1731"/>
            </a:xfrm>
          </p:grpSpPr>
          <p:sp>
            <p:nvSpPr>
              <p:cNvPr id="8" name="Oval 54">
                <a:extLst>
                  <a:ext uri="{FF2B5EF4-FFF2-40B4-BE49-F238E27FC236}">
                    <a16:creationId xmlns:a16="http://schemas.microsoft.com/office/drawing/2014/main" id="{F82DCA84-E0A2-42FA-B83F-E34D1E34D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9" y="2059"/>
                <a:ext cx="139" cy="576"/>
              </a:xfrm>
              <a:prstGeom prst="ellipse">
                <a:avLst/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9" name="Oval 53">
                <a:extLst>
                  <a:ext uri="{FF2B5EF4-FFF2-40B4-BE49-F238E27FC236}">
                    <a16:creationId xmlns:a16="http://schemas.microsoft.com/office/drawing/2014/main" id="{8C8FC59C-1B31-44AD-870E-4DA371683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7" y="1851"/>
                <a:ext cx="1498" cy="192"/>
              </a:xfrm>
              <a:prstGeom prst="ellipse">
                <a:avLst/>
              </a:prstGeom>
              <a:solidFill>
                <a:srgbClr val="CCFF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0" name="Rectangle 28">
                <a:extLst>
                  <a:ext uri="{FF2B5EF4-FFF2-40B4-BE49-F238E27FC236}">
                    <a16:creationId xmlns:a16="http://schemas.microsoft.com/office/drawing/2014/main" id="{996260D9-1327-4C24-B08A-C9DCACEDB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2" y="2035"/>
                <a:ext cx="1382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1" name="Line 29">
                <a:extLst>
                  <a:ext uri="{FF2B5EF4-FFF2-40B4-BE49-F238E27FC236}">
                    <a16:creationId xmlns:a16="http://schemas.microsoft.com/office/drawing/2014/main" id="{D723EFA4-96C1-4BEA-955A-4DDF56DE80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2" y="2323"/>
                <a:ext cx="13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30">
                <a:extLst>
                  <a:ext uri="{FF2B5EF4-FFF2-40B4-BE49-F238E27FC236}">
                    <a16:creationId xmlns:a16="http://schemas.microsoft.com/office/drawing/2014/main" id="{F2A31849-7B89-4F40-913B-2153755D5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58" y="203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31">
                <a:extLst>
                  <a:ext uri="{FF2B5EF4-FFF2-40B4-BE49-F238E27FC236}">
                    <a16:creationId xmlns:a16="http://schemas.microsoft.com/office/drawing/2014/main" id="{030ED3CF-7438-49DA-9912-509FC2D0FD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2" y="238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m4</a:t>
                </a:r>
              </a:p>
            </p:txBody>
          </p:sp>
          <p:sp>
            <p:nvSpPr>
              <p:cNvPr id="14" name="Text Box 32">
                <a:extLst>
                  <a:ext uri="{FF2B5EF4-FFF2-40B4-BE49-F238E27FC236}">
                    <a16:creationId xmlns:a16="http://schemas.microsoft.com/office/drawing/2014/main" id="{4717B5B6-CD7B-4E1C-BBD6-62FC08A33F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" y="2380"/>
                <a:ext cx="34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m5</a:t>
                </a:r>
              </a:p>
            </p:txBody>
          </p:sp>
          <p:sp>
            <p:nvSpPr>
              <p:cNvPr id="15" name="Text Box 33">
                <a:extLst>
                  <a:ext uri="{FF2B5EF4-FFF2-40B4-BE49-F238E27FC236}">
                    <a16:creationId xmlns:a16="http://schemas.microsoft.com/office/drawing/2014/main" id="{384230C7-3953-4036-935D-26AF07F87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72" y="2367"/>
                <a:ext cx="2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16" name="AutoShape 34">
                <a:extLst>
                  <a:ext uri="{FF2B5EF4-FFF2-40B4-BE49-F238E27FC236}">
                    <a16:creationId xmlns:a16="http://schemas.microsoft.com/office/drawing/2014/main" id="{A381D0C4-E246-4CBB-9C49-6D4B1AD8AB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2" y="2323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7" name="AutoShape 35">
                <a:extLst>
                  <a:ext uri="{FF2B5EF4-FFF2-40B4-BE49-F238E27FC236}">
                    <a16:creationId xmlns:a16="http://schemas.microsoft.com/office/drawing/2014/main" id="{52B2199A-7048-4D33-B94C-6D1AF4ABC16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511" y="1472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8" name="Text Box 36">
                <a:extLst>
                  <a:ext uri="{FF2B5EF4-FFF2-40B4-BE49-F238E27FC236}">
                    <a16:creationId xmlns:a16="http://schemas.microsoft.com/office/drawing/2014/main" id="{8E3689CE-26DC-401B-B5D1-25FFB216A3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26" y="1584"/>
                <a:ext cx="25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19" name="Line 37">
                <a:extLst>
                  <a:ext uri="{FF2B5EF4-FFF2-40B4-BE49-F238E27FC236}">
                    <a16:creationId xmlns:a16="http://schemas.microsoft.com/office/drawing/2014/main" id="{8A3CFD9E-BE64-4131-8F0E-D857E5CC81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3" y="203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38">
                <a:extLst>
                  <a:ext uri="{FF2B5EF4-FFF2-40B4-BE49-F238E27FC236}">
                    <a16:creationId xmlns:a16="http://schemas.microsoft.com/office/drawing/2014/main" id="{026EDC41-C2A8-4159-B0E9-9002C40ACC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9" y="2035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39">
                <a:extLst>
                  <a:ext uri="{FF2B5EF4-FFF2-40B4-BE49-F238E27FC236}">
                    <a16:creationId xmlns:a16="http://schemas.microsoft.com/office/drawing/2014/main" id="{220A8CE5-1134-493C-B7DD-E7A22BD1CA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3" y="238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m7</a:t>
                </a:r>
              </a:p>
            </p:txBody>
          </p:sp>
          <p:sp>
            <p:nvSpPr>
              <p:cNvPr id="22" name="Text Box 40">
                <a:extLst>
                  <a:ext uri="{FF2B5EF4-FFF2-40B4-BE49-F238E27FC236}">
                    <a16:creationId xmlns:a16="http://schemas.microsoft.com/office/drawing/2014/main" id="{932010DB-34EE-439C-B6E7-0C8A5F545C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9" y="2380"/>
                <a:ext cx="34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m6</a:t>
                </a:r>
              </a:p>
            </p:txBody>
          </p:sp>
          <p:sp>
            <p:nvSpPr>
              <p:cNvPr id="23" name="Text Box 41">
                <a:extLst>
                  <a:ext uri="{FF2B5EF4-FFF2-40B4-BE49-F238E27FC236}">
                    <a16:creationId xmlns:a16="http://schemas.microsoft.com/office/drawing/2014/main" id="{AAF805DB-E043-4FC9-8B59-FDF9111801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2" y="209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m0</a:t>
                </a:r>
              </a:p>
            </p:txBody>
          </p:sp>
          <p:sp>
            <p:nvSpPr>
              <p:cNvPr id="24" name="Text Box 42">
                <a:extLst>
                  <a:ext uri="{FF2B5EF4-FFF2-40B4-BE49-F238E27FC236}">
                    <a16:creationId xmlns:a16="http://schemas.microsoft.com/office/drawing/2014/main" id="{B7C24297-3D87-4DEE-A581-0069574008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" y="209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</a:t>
                </a:r>
              </a:p>
            </p:txBody>
          </p:sp>
          <p:sp>
            <p:nvSpPr>
              <p:cNvPr id="25" name="Text Box 43">
                <a:extLst>
                  <a:ext uri="{FF2B5EF4-FFF2-40B4-BE49-F238E27FC236}">
                    <a16:creationId xmlns:a16="http://schemas.microsoft.com/office/drawing/2014/main" id="{BC29D53B-058C-4F44-BF8D-DCAB65CD6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3" y="209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</a:t>
                </a:r>
              </a:p>
            </p:txBody>
          </p:sp>
          <p:sp>
            <p:nvSpPr>
              <p:cNvPr id="26" name="Text Box 44">
                <a:extLst>
                  <a:ext uri="{FF2B5EF4-FFF2-40B4-BE49-F238E27FC236}">
                    <a16:creationId xmlns:a16="http://schemas.microsoft.com/office/drawing/2014/main" id="{5E79E47B-5D2A-496E-958A-7AEA3CCEF2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9" y="209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</a:t>
                </a:r>
              </a:p>
            </p:txBody>
          </p:sp>
          <p:sp>
            <p:nvSpPr>
              <p:cNvPr id="27" name="Text Box 45">
                <a:extLst>
                  <a:ext uri="{FF2B5EF4-FFF2-40B4-BE49-F238E27FC236}">
                    <a16:creationId xmlns:a16="http://schemas.microsoft.com/office/drawing/2014/main" id="{69E57DA2-588F-4F1F-8886-5B6DDCE02A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9" y="2093"/>
                <a:ext cx="195" cy="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</a:t>
                </a:r>
              </a:p>
              <a:p>
                <a:pPr algn="r"/>
                <a:r>
                  <a:rPr lang="en-GB" altLang="en-US" sz="1600" b="1"/>
                  <a:t>   1</a:t>
                </a:r>
              </a:p>
            </p:txBody>
          </p:sp>
          <p:sp>
            <p:nvSpPr>
              <p:cNvPr id="28" name="Text Box 46">
                <a:extLst>
                  <a:ext uri="{FF2B5EF4-FFF2-40B4-BE49-F238E27FC236}">
                    <a16:creationId xmlns:a16="http://schemas.microsoft.com/office/drawing/2014/main" id="{0CE88703-73FB-4BE6-B2B1-B804700EF1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0" y="1851"/>
                <a:ext cx="1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00       01      11       10</a:t>
                </a:r>
              </a:p>
            </p:txBody>
          </p:sp>
          <p:sp>
            <p:nvSpPr>
              <p:cNvPr id="29" name="AutoShape 47">
                <a:extLst>
                  <a:ext uri="{FF2B5EF4-FFF2-40B4-BE49-F238E27FC236}">
                    <a16:creationId xmlns:a16="http://schemas.microsoft.com/office/drawing/2014/main" id="{0D5CA524-4407-4099-880B-6811B2BDE569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4151" y="2364"/>
                <a:ext cx="90" cy="675"/>
              </a:xfrm>
              <a:prstGeom prst="leftBrace">
                <a:avLst>
                  <a:gd name="adj1" fmla="val 625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0" name="Text Box 48">
                <a:extLst>
                  <a:ext uri="{FF2B5EF4-FFF2-40B4-BE49-F238E27FC236}">
                    <a16:creationId xmlns:a16="http://schemas.microsoft.com/office/drawing/2014/main" id="{DCF01E1B-5A2D-4252-8705-72F4967E25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4" y="2720"/>
                <a:ext cx="2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c</a:t>
                </a:r>
              </a:p>
            </p:txBody>
          </p:sp>
          <p:sp>
            <p:nvSpPr>
              <p:cNvPr id="31" name="Line 49">
                <a:extLst>
                  <a:ext uri="{FF2B5EF4-FFF2-40B4-BE49-F238E27FC236}">
                    <a16:creationId xmlns:a16="http://schemas.microsoft.com/office/drawing/2014/main" id="{D026734B-0965-45D5-A3FA-735A7EAEE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272" y="1798"/>
                <a:ext cx="230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Text Box 50">
                <a:extLst>
                  <a:ext uri="{FF2B5EF4-FFF2-40B4-BE49-F238E27FC236}">
                    <a16:creationId xmlns:a16="http://schemas.microsoft.com/office/drawing/2014/main" id="{93D7042A-5383-4BFB-9C9D-A0003403D2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52" y="1856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33" name="Text Box 51">
                <a:extLst>
                  <a:ext uri="{FF2B5EF4-FFF2-40B4-BE49-F238E27FC236}">
                    <a16:creationId xmlns:a16="http://schemas.microsoft.com/office/drawing/2014/main" id="{93BB9398-D4CF-4FA2-B9E9-46299D3B38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06" y="1729"/>
                <a:ext cx="297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bc</a:t>
                </a:r>
              </a:p>
            </p:txBody>
          </p:sp>
          <p:sp>
            <p:nvSpPr>
              <p:cNvPr id="34" name="AutoShape 55">
                <a:extLst>
                  <a:ext uri="{FF2B5EF4-FFF2-40B4-BE49-F238E27FC236}">
                    <a16:creationId xmlns:a16="http://schemas.microsoft.com/office/drawing/2014/main" id="{D414F958-9979-48D7-B479-106E1B5EA5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" y="3004"/>
                <a:ext cx="1562" cy="311"/>
              </a:xfrm>
              <a:prstGeom prst="horizontalScroll">
                <a:avLst>
                  <a:gd name="adj" fmla="val 125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5" name="Text Box 56">
                <a:extLst>
                  <a:ext uri="{FF2B5EF4-FFF2-40B4-BE49-F238E27FC236}">
                    <a16:creationId xmlns:a16="http://schemas.microsoft.com/office/drawing/2014/main" id="{2C4F2B95-B1A5-42B8-9AE7-BAF41308C2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6" y="3065"/>
                <a:ext cx="149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>
                    <a:solidFill>
                      <a:srgbClr val="0000FF"/>
                    </a:solidFill>
                  </a:rPr>
                  <a:t>Note </a:t>
                </a:r>
                <a:r>
                  <a:rPr lang="en-GB" altLang="en-US" sz="1600" b="1" i="1">
                    <a:solidFill>
                      <a:srgbClr val="0000FF"/>
                    </a:solidFill>
                  </a:rPr>
                  <a:t>Gray code</a:t>
                </a:r>
                <a:r>
                  <a:rPr lang="en-GB" altLang="en-US" sz="1600" b="1">
                    <a:solidFill>
                      <a:srgbClr val="0000FF"/>
                    </a:solidFill>
                  </a:rPr>
                  <a:t> sequence</a:t>
                </a:r>
                <a:endParaRPr lang="en-GB" altLang="en-US" sz="1600" b="1"/>
              </a:p>
            </p:txBody>
          </p:sp>
          <p:sp>
            <p:nvSpPr>
              <p:cNvPr id="36" name="Line 57">
                <a:extLst>
                  <a:ext uri="{FF2B5EF4-FFF2-40B4-BE49-F238E27FC236}">
                    <a16:creationId xmlns:a16="http://schemas.microsoft.com/office/drawing/2014/main" id="{6CBD8E25-979B-4A81-B6DC-F09112757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64" y="2630"/>
                <a:ext cx="32" cy="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58">
                <a:extLst>
                  <a:ext uri="{FF2B5EF4-FFF2-40B4-BE49-F238E27FC236}">
                    <a16:creationId xmlns:a16="http://schemas.microsoft.com/office/drawing/2014/main" id="{B8F02E83-A078-47A9-9C20-3F5E95DC18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942" y="1961"/>
                <a:ext cx="90" cy="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59">
                <a:extLst>
                  <a:ext uri="{FF2B5EF4-FFF2-40B4-BE49-F238E27FC236}">
                    <a16:creationId xmlns:a16="http://schemas.microsoft.com/office/drawing/2014/main" id="{917D049D-3648-4B89-B3D4-51623022B2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0" y="2029"/>
                <a:ext cx="530" cy="1057"/>
              </a:xfrm>
              <a:custGeom>
                <a:avLst/>
                <a:gdLst>
                  <a:gd name="T0" fmla="*/ 10 w 1325"/>
                  <a:gd name="T1" fmla="*/ 0 h 2644"/>
                  <a:gd name="T2" fmla="*/ 13 w 1325"/>
                  <a:gd name="T3" fmla="*/ 4 h 2644"/>
                  <a:gd name="T4" fmla="*/ 12 w 1325"/>
                  <a:gd name="T5" fmla="*/ 12 h 2644"/>
                  <a:gd name="T6" fmla="*/ 9 w 1325"/>
                  <a:gd name="T7" fmla="*/ 18 h 2644"/>
                  <a:gd name="T8" fmla="*/ 5 w 1325"/>
                  <a:gd name="T9" fmla="*/ 23 h 2644"/>
                  <a:gd name="T10" fmla="*/ 0 w 1325"/>
                  <a:gd name="T11" fmla="*/ 27 h 26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325"/>
                  <a:gd name="T19" fmla="*/ 0 h 2644"/>
                  <a:gd name="T20" fmla="*/ 1325 w 1325"/>
                  <a:gd name="T21" fmla="*/ 2644 h 26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325" h="2644">
                    <a:moveTo>
                      <a:pt x="1032" y="0"/>
                    </a:moveTo>
                    <a:cubicBezTo>
                      <a:pt x="1153" y="106"/>
                      <a:pt x="1275" y="213"/>
                      <a:pt x="1300" y="404"/>
                    </a:cubicBezTo>
                    <a:cubicBezTo>
                      <a:pt x="1325" y="595"/>
                      <a:pt x="1253" y="924"/>
                      <a:pt x="1180" y="1144"/>
                    </a:cubicBezTo>
                    <a:cubicBezTo>
                      <a:pt x="1107" y="1364"/>
                      <a:pt x="977" y="1534"/>
                      <a:pt x="860" y="1724"/>
                    </a:cubicBezTo>
                    <a:cubicBezTo>
                      <a:pt x="743" y="1914"/>
                      <a:pt x="623" y="2131"/>
                      <a:pt x="480" y="2284"/>
                    </a:cubicBezTo>
                    <a:cubicBezTo>
                      <a:pt x="337" y="2437"/>
                      <a:pt x="80" y="2584"/>
                      <a:pt x="0" y="2644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0">
                <a:extLst>
                  <a:ext uri="{FF2B5EF4-FFF2-40B4-BE49-F238E27FC236}">
                    <a16:creationId xmlns:a16="http://schemas.microsoft.com/office/drawing/2014/main" id="{C9B3B179-4290-489E-BD9E-B277FFBF7C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8" y="2720"/>
                <a:ext cx="950" cy="366"/>
              </a:xfrm>
              <a:custGeom>
                <a:avLst/>
                <a:gdLst>
                  <a:gd name="T0" fmla="*/ 0 w 2376"/>
                  <a:gd name="T1" fmla="*/ 0 h 916"/>
                  <a:gd name="T2" fmla="*/ 2 w 2376"/>
                  <a:gd name="T3" fmla="*/ 4 h 916"/>
                  <a:gd name="T4" fmla="*/ 9 w 2376"/>
                  <a:gd name="T5" fmla="*/ 6 h 916"/>
                  <a:gd name="T6" fmla="*/ 15 w 2376"/>
                  <a:gd name="T7" fmla="*/ 8 h 916"/>
                  <a:gd name="T8" fmla="*/ 21 w 2376"/>
                  <a:gd name="T9" fmla="*/ 9 h 916"/>
                  <a:gd name="T10" fmla="*/ 24 w 2376"/>
                  <a:gd name="T11" fmla="*/ 9 h 9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76"/>
                  <a:gd name="T19" fmla="*/ 0 h 916"/>
                  <a:gd name="T20" fmla="*/ 2376 w 2376"/>
                  <a:gd name="T21" fmla="*/ 916 h 9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76" h="916">
                    <a:moveTo>
                      <a:pt x="0" y="0"/>
                    </a:moveTo>
                    <a:cubicBezTo>
                      <a:pt x="48" y="125"/>
                      <a:pt x="97" y="250"/>
                      <a:pt x="236" y="356"/>
                    </a:cubicBezTo>
                    <a:cubicBezTo>
                      <a:pt x="375" y="462"/>
                      <a:pt x="633" y="569"/>
                      <a:pt x="836" y="636"/>
                    </a:cubicBezTo>
                    <a:cubicBezTo>
                      <a:pt x="1039" y="703"/>
                      <a:pt x="1256" y="716"/>
                      <a:pt x="1456" y="756"/>
                    </a:cubicBezTo>
                    <a:cubicBezTo>
                      <a:pt x="1656" y="796"/>
                      <a:pt x="1883" y="849"/>
                      <a:pt x="2036" y="876"/>
                    </a:cubicBezTo>
                    <a:cubicBezTo>
                      <a:pt x="2189" y="903"/>
                      <a:pt x="2282" y="909"/>
                      <a:pt x="2376" y="916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E40AB8E2-456C-4010-B05B-372EA4255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776" y="4794301"/>
            <a:ext cx="4648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 dirty="0">
                <a:latin typeface="Arial" panose="020B0604020202020204" pitchFamily="34" charset="0"/>
              </a:rPr>
              <a:t>Above arrangement ensures that </a:t>
            </a:r>
            <a:r>
              <a:rPr lang="en-US" altLang="en-US" sz="1800" dirty="0" err="1">
                <a:latin typeface="Arial" panose="020B0604020202020204" pitchFamily="34" charset="0"/>
              </a:rPr>
              <a:t>minterms</a:t>
            </a:r>
            <a:r>
              <a:rPr lang="en-US" altLang="en-US" sz="1800" dirty="0">
                <a:latin typeface="Arial" panose="020B0604020202020204" pitchFamily="34" charset="0"/>
              </a:rPr>
              <a:t> of adjacent cells </a:t>
            </a:r>
            <a:r>
              <a:rPr lang="en-US" altLang="en-US" sz="1800" dirty="0">
                <a:solidFill>
                  <a:srgbClr val="0000FF"/>
                </a:solidFill>
                <a:latin typeface="Arial" panose="020B0604020202020204" pitchFamily="34" charset="0"/>
              </a:rPr>
              <a:t>differ by only </a:t>
            </a:r>
            <a:r>
              <a:rPr lang="en-US" altLang="en-US" sz="1800" i="1" dirty="0">
                <a:solidFill>
                  <a:srgbClr val="0000FF"/>
                </a:solidFill>
                <a:latin typeface="Arial" panose="020B0604020202020204" pitchFamily="34" charset="0"/>
              </a:rPr>
              <a:t>ONE literal</a:t>
            </a:r>
            <a:r>
              <a:rPr lang="en-US" altLang="en-US" sz="1800" dirty="0">
                <a:latin typeface="Arial" panose="020B0604020202020204" pitchFamily="34" charset="0"/>
              </a:rPr>
              <a:t>.  (Other arrangements which satisfy this criterion may also be used)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8587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96BB9-BE31-4D5F-BCC4-C7C253E66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3-Variable K-Maps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0E282-2CB5-4A70-A352-68782451E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altLang="en-US" sz="2400" dirty="0"/>
              <a:t>There is </a:t>
            </a:r>
            <a:r>
              <a:rPr lang="en-GB" altLang="en-US" sz="2400" dirty="0">
                <a:solidFill>
                  <a:srgbClr val="0000FF"/>
                </a:solidFill>
              </a:rPr>
              <a:t>wrap-around</a:t>
            </a:r>
            <a:r>
              <a:rPr lang="en-GB" altLang="en-US" sz="2400" dirty="0"/>
              <a:t> in the K-map:</a:t>
            </a:r>
          </a:p>
          <a:p>
            <a:pPr lvl="1">
              <a:buSzPct val="120000"/>
            </a:pPr>
            <a:r>
              <a:rPr lang="en-GB" altLang="en-US" sz="1800" dirty="0" err="1"/>
              <a:t>a'b'c</a:t>
            </a:r>
            <a:r>
              <a:rPr lang="en-GB" altLang="en-US" sz="1800" dirty="0"/>
              <a:t>' (</a:t>
            </a:r>
            <a:r>
              <a:rPr lang="en-GB" altLang="en-US" sz="1800" i="1" dirty="0"/>
              <a:t>m0</a:t>
            </a:r>
            <a:r>
              <a:rPr lang="en-GB" altLang="en-US" sz="1800" dirty="0"/>
              <a:t>) is adjacent to </a:t>
            </a:r>
            <a:r>
              <a:rPr lang="en-GB" altLang="en-US" sz="1800" dirty="0" err="1"/>
              <a:t>a'bc</a:t>
            </a:r>
            <a:r>
              <a:rPr lang="en-GB" altLang="en-US" sz="1800" dirty="0"/>
              <a:t>' (</a:t>
            </a:r>
            <a:r>
              <a:rPr lang="en-GB" altLang="en-US" sz="1800" i="1" dirty="0"/>
              <a:t>m2</a:t>
            </a:r>
            <a:r>
              <a:rPr lang="en-GB" altLang="en-US" sz="1800" dirty="0"/>
              <a:t>)</a:t>
            </a:r>
          </a:p>
          <a:p>
            <a:pPr lvl="1">
              <a:buSzPct val="120000"/>
            </a:pPr>
            <a:r>
              <a:rPr lang="en-GB" altLang="en-US" sz="2200" dirty="0"/>
              <a:t> </a:t>
            </a:r>
            <a:r>
              <a:rPr lang="en-GB" altLang="en-US" sz="2200" dirty="0" err="1"/>
              <a:t>ab'c</a:t>
            </a:r>
            <a:r>
              <a:rPr lang="en-GB" altLang="en-US" sz="2200" dirty="0"/>
              <a:t>' (</a:t>
            </a:r>
            <a:r>
              <a:rPr lang="en-GB" altLang="en-US" sz="2200" i="1" dirty="0"/>
              <a:t>m4</a:t>
            </a:r>
            <a:r>
              <a:rPr lang="en-GB" altLang="en-US" sz="2200" dirty="0"/>
              <a:t>) is adjacent to </a:t>
            </a:r>
            <a:r>
              <a:rPr lang="en-GB" altLang="en-US" sz="2200" dirty="0" err="1"/>
              <a:t>abc</a:t>
            </a:r>
            <a:r>
              <a:rPr lang="en-GB" altLang="en-US" sz="2200" dirty="0"/>
              <a:t>' (</a:t>
            </a:r>
            <a:r>
              <a:rPr lang="en-GB" altLang="en-US" sz="2200" i="1" dirty="0"/>
              <a:t>m6</a:t>
            </a:r>
            <a:r>
              <a:rPr lang="en-GB" altLang="en-US" sz="2200" dirty="0"/>
              <a:t>)</a:t>
            </a:r>
            <a:endParaRPr lang="en-GB" altLang="en-US" sz="2000" dirty="0"/>
          </a:p>
          <a:p>
            <a:endParaRPr lang="en-US" dirty="0"/>
          </a:p>
        </p:txBody>
      </p:sp>
      <p:grpSp>
        <p:nvGrpSpPr>
          <p:cNvPr id="4" name="Group 26">
            <a:extLst>
              <a:ext uri="{FF2B5EF4-FFF2-40B4-BE49-F238E27FC236}">
                <a16:creationId xmlns:a16="http://schemas.microsoft.com/office/drawing/2014/main" id="{D34E953E-F0E5-48F1-ACC3-062517E760E2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3048000"/>
            <a:ext cx="3657600" cy="1582738"/>
            <a:chOff x="1584" y="1920"/>
            <a:chExt cx="2304" cy="99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C890584-A2C9-47CC-9B64-5EA71AFED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3" y="2226"/>
              <a:ext cx="1382" cy="5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594D5DD4-7C32-4B3A-921C-219117DF60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3" y="2513"/>
              <a:ext cx="13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00C9DA53-10D9-4522-AABC-969B40E8E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0C49FAAB-BE34-4607-A381-B08D82C8A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3" y="2571"/>
              <a:ext cx="3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m4</a:t>
              </a:r>
              <a:endParaRPr lang="en-GB" altLang="en-US" sz="1200" b="1" i="1">
                <a:latin typeface="Tahoma" panose="020B0604030504040204" pitchFamily="34" charset="0"/>
              </a:endParaRP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83853C97-9F66-4397-AE0B-BB2B24233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571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m5</a:t>
              </a:r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EED84841-2332-4E45-8D29-3F92E6AFC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4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8258ACBE-5C3E-408E-9599-642CBFE8F4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9" y="222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1BC6B04D-579C-41CC-AC96-0CAC261791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" y="2571"/>
              <a:ext cx="3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m7</a:t>
              </a: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5D233A43-62B5-4BB6-8133-F94EE4C4B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9" y="2571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m6</a:t>
              </a: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82B1896A-3900-4699-9C43-27083FAB6A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3" y="2283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solidFill>
                    <a:srgbClr val="CC0000"/>
                  </a:solidFill>
                  <a:latin typeface="Tahoma" panose="020B0604030504040204" pitchFamily="34" charset="0"/>
                </a:rPr>
                <a:t>m0</a:t>
              </a:r>
              <a:endParaRPr lang="en-GB" altLang="en-US" sz="1200" b="1" i="1">
                <a:latin typeface="Tahoma" panose="020B0604030504040204" pitchFamily="34" charset="0"/>
              </a:endParaRP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F366AA02-38DE-4336-820D-3CB95D5EE4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283"/>
              <a:ext cx="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m1</a:t>
              </a:r>
              <a:endParaRPr lang="en-GB" altLang="en-US" sz="1200" b="1" i="1">
                <a:latin typeface="Tahoma" panose="020B0604030504040204" pitchFamily="34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6F8E057D-6E58-4724-A444-0D41F0CD4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" y="2283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m3</a:t>
              </a:r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37914A6C-5BDB-4462-81A5-1B441DFC4B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9" y="2283"/>
              <a:ext cx="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m2</a:t>
              </a:r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BB04FA9B-60B6-4C3F-9A28-8E92AA89B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0" y="2283"/>
              <a:ext cx="195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/>
              <a:r>
                <a:rPr lang="en-GB" altLang="en-US" sz="1600" b="1"/>
                <a:t>0</a:t>
              </a:r>
            </a:p>
            <a:p>
              <a:pPr algn="r"/>
              <a:r>
                <a:rPr lang="en-GB" altLang="en-US" sz="1600" b="1"/>
                <a:t>   1</a:t>
              </a: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9919E52C-4117-4045-9899-3E3DD4CA0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042"/>
              <a:ext cx="128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600" b="1"/>
                <a:t>00       01      11       10</a:t>
              </a:r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17346D55-EA10-45E7-A082-EFA61BD926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0" y="1944"/>
              <a:ext cx="286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DB057DCB-7840-48B3-A0E6-742539F7F1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" y="2021"/>
              <a:ext cx="25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dirty="0">
                  <a:latin typeface="Tahoma" panose="020B0604030504040204" pitchFamily="34" charset="0"/>
                </a:rPr>
                <a:t>a</a:t>
              </a:r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C4C2B2AA-AF82-4125-9795-3A6924C06F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6" y="1920"/>
              <a:ext cx="298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dirty="0" err="1">
                  <a:latin typeface="Tahoma" panose="020B0604030504040204" pitchFamily="34" charset="0"/>
                </a:rPr>
                <a:t>bc</a:t>
              </a:r>
              <a:endParaRPr lang="en-GB" altLang="en-US" sz="1200" b="1" dirty="0">
                <a:latin typeface="Tahoma" panose="020B0604030504040204" pitchFamily="34" charset="0"/>
              </a:endParaRPr>
            </a:p>
          </p:txBody>
        </p:sp>
        <p:sp>
          <p:nvSpPr>
            <p:cNvPr id="23" name="AutoShape 22">
              <a:extLst>
                <a:ext uri="{FF2B5EF4-FFF2-40B4-BE49-F238E27FC236}">
                  <a16:creationId xmlns:a16="http://schemas.microsoft.com/office/drawing/2014/main" id="{905C4875-2148-412E-BDF6-32CCCC35A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513"/>
              <a:ext cx="288" cy="404"/>
            </a:xfrm>
            <a:prstGeom prst="curvedRightArrow">
              <a:avLst>
                <a:gd name="adj1" fmla="val 28056"/>
                <a:gd name="adj2" fmla="val 56111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24" name="AutoShape 23">
              <a:extLst>
                <a:ext uri="{FF2B5EF4-FFF2-40B4-BE49-F238E27FC236}">
                  <a16:creationId xmlns:a16="http://schemas.microsoft.com/office/drawing/2014/main" id="{5172426E-E9DB-412B-9B46-5DD14706F89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600" y="2513"/>
              <a:ext cx="288" cy="404"/>
            </a:xfrm>
            <a:prstGeom prst="curvedRightArrow">
              <a:avLst>
                <a:gd name="adj1" fmla="val 28056"/>
                <a:gd name="adj2" fmla="val 56111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</p:grpSp>
      <p:sp>
        <p:nvSpPr>
          <p:cNvPr id="25" name="Rectangle 25">
            <a:extLst>
              <a:ext uri="{FF2B5EF4-FFF2-40B4-BE49-F238E27FC236}">
                <a16:creationId xmlns:a16="http://schemas.microsoft.com/office/drawing/2014/main" id="{B2912D21-5F81-4817-8A27-FFF306667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953000"/>
            <a:ext cx="6248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800" dirty="0">
                <a:latin typeface="Arial" panose="020B0604020202020204" pitchFamily="34" charset="0"/>
              </a:rPr>
              <a:t>Each cell in a 3-variable K-map has 3 adjacent neighbours.  In general, each cell in an </a:t>
            </a:r>
            <a:r>
              <a:rPr lang="en-GB" altLang="en-US" sz="1800" i="1" dirty="0">
                <a:latin typeface="Arial" panose="020B0604020202020204" pitchFamily="34" charset="0"/>
              </a:rPr>
              <a:t>n</a:t>
            </a:r>
            <a:r>
              <a:rPr lang="en-GB" altLang="en-US" sz="1800" dirty="0">
                <a:latin typeface="Arial" panose="020B0604020202020204" pitchFamily="34" charset="0"/>
              </a:rPr>
              <a:t>-variable K-map has </a:t>
            </a:r>
            <a:r>
              <a:rPr lang="en-GB" altLang="en-US" sz="1800" i="1" dirty="0">
                <a:latin typeface="Arial" panose="020B0604020202020204" pitchFamily="34" charset="0"/>
              </a:rPr>
              <a:t>n</a:t>
            </a:r>
            <a:r>
              <a:rPr lang="en-GB" altLang="en-US" sz="1800" dirty="0">
                <a:latin typeface="Arial" panose="020B0604020202020204" pitchFamily="34" charset="0"/>
              </a:rPr>
              <a:t> adjacent neighbours.  For example, </a:t>
            </a:r>
            <a:r>
              <a:rPr lang="en-GB" altLang="en-US" sz="1800" i="1" dirty="0">
                <a:latin typeface="Arial" panose="020B0604020202020204" pitchFamily="34" charset="0"/>
              </a:rPr>
              <a:t>m0</a:t>
            </a:r>
            <a:r>
              <a:rPr lang="en-GB" altLang="en-US" sz="1800" dirty="0">
                <a:latin typeface="Arial" panose="020B0604020202020204" pitchFamily="34" charset="0"/>
              </a:rPr>
              <a:t> has 3 adjacent neighbours: </a:t>
            </a:r>
            <a:r>
              <a:rPr lang="en-GB" altLang="en-US" sz="1800" i="1" dirty="0">
                <a:latin typeface="Arial" panose="020B0604020202020204" pitchFamily="34" charset="0"/>
              </a:rPr>
              <a:t>m1</a:t>
            </a:r>
            <a:r>
              <a:rPr lang="en-GB" altLang="en-US" sz="1800" dirty="0">
                <a:latin typeface="Arial" panose="020B0604020202020204" pitchFamily="34" charset="0"/>
              </a:rPr>
              <a:t>, </a:t>
            </a:r>
            <a:r>
              <a:rPr lang="en-GB" altLang="en-US" sz="1800" i="1" dirty="0">
                <a:latin typeface="Arial" panose="020B0604020202020204" pitchFamily="34" charset="0"/>
              </a:rPr>
              <a:t>m2</a:t>
            </a:r>
            <a:r>
              <a:rPr lang="en-GB" altLang="en-US" sz="1800" dirty="0">
                <a:latin typeface="Arial" panose="020B0604020202020204" pitchFamily="34" charset="0"/>
              </a:rPr>
              <a:t> and </a:t>
            </a:r>
            <a:r>
              <a:rPr lang="en-GB" altLang="en-US" sz="1800" i="1" dirty="0">
                <a:latin typeface="Arial" panose="020B0604020202020204" pitchFamily="34" charset="0"/>
              </a:rPr>
              <a:t>m4</a:t>
            </a:r>
            <a:r>
              <a:rPr lang="en-GB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023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644CB-DAA4-4A4C-A5B7-933A6FB5F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14691D-5002-4D62-A9C7-406F27BAF1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858873"/>
              </p:ext>
            </p:extLst>
          </p:nvPr>
        </p:nvGraphicFramePr>
        <p:xfrm>
          <a:off x="130428" y="2000465"/>
          <a:ext cx="3466868" cy="33382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6717">
                  <a:extLst>
                    <a:ext uri="{9D8B030D-6E8A-4147-A177-3AD203B41FA5}">
                      <a16:colId xmlns:a16="http://schemas.microsoft.com/office/drawing/2014/main" val="4075905750"/>
                    </a:ext>
                  </a:extLst>
                </a:gridCol>
                <a:gridCol w="866717">
                  <a:extLst>
                    <a:ext uri="{9D8B030D-6E8A-4147-A177-3AD203B41FA5}">
                      <a16:colId xmlns:a16="http://schemas.microsoft.com/office/drawing/2014/main" val="2779648971"/>
                    </a:ext>
                  </a:extLst>
                </a:gridCol>
                <a:gridCol w="866717">
                  <a:extLst>
                    <a:ext uri="{9D8B030D-6E8A-4147-A177-3AD203B41FA5}">
                      <a16:colId xmlns:a16="http://schemas.microsoft.com/office/drawing/2014/main" val="1255919902"/>
                    </a:ext>
                  </a:extLst>
                </a:gridCol>
                <a:gridCol w="866717">
                  <a:extLst>
                    <a:ext uri="{9D8B030D-6E8A-4147-A177-3AD203B41FA5}">
                      <a16:colId xmlns:a16="http://schemas.microsoft.com/office/drawing/2014/main" val="3006780871"/>
                    </a:ext>
                  </a:extLst>
                </a:gridCol>
              </a:tblGrid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40432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232774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598255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29742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5113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836401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330846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250356"/>
                  </a:ext>
                </a:extLst>
              </a:tr>
              <a:tr h="37092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9253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43DF845-231B-4505-B33A-C3AA586E8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01719"/>
              </p:ext>
            </p:extLst>
          </p:nvPr>
        </p:nvGraphicFramePr>
        <p:xfrm>
          <a:off x="4794040" y="2753461"/>
          <a:ext cx="330233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584">
                  <a:extLst>
                    <a:ext uri="{9D8B030D-6E8A-4147-A177-3AD203B41FA5}">
                      <a16:colId xmlns:a16="http://schemas.microsoft.com/office/drawing/2014/main" val="2424754709"/>
                    </a:ext>
                  </a:extLst>
                </a:gridCol>
                <a:gridCol w="825584">
                  <a:extLst>
                    <a:ext uri="{9D8B030D-6E8A-4147-A177-3AD203B41FA5}">
                      <a16:colId xmlns:a16="http://schemas.microsoft.com/office/drawing/2014/main" val="740692446"/>
                    </a:ext>
                  </a:extLst>
                </a:gridCol>
                <a:gridCol w="825584">
                  <a:extLst>
                    <a:ext uri="{9D8B030D-6E8A-4147-A177-3AD203B41FA5}">
                      <a16:colId xmlns:a16="http://schemas.microsoft.com/office/drawing/2014/main" val="1317673756"/>
                    </a:ext>
                  </a:extLst>
                </a:gridCol>
                <a:gridCol w="825584">
                  <a:extLst>
                    <a:ext uri="{9D8B030D-6E8A-4147-A177-3AD203B41FA5}">
                      <a16:colId xmlns:a16="http://schemas.microsoft.com/office/drawing/2014/main" val="16694954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775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008441"/>
                  </a:ext>
                </a:extLst>
              </a:tr>
            </a:tbl>
          </a:graphicData>
        </a:graphic>
      </p:graphicFrame>
      <p:sp>
        <p:nvSpPr>
          <p:cNvPr id="8" name="Line 19">
            <a:extLst>
              <a:ext uri="{FF2B5EF4-FFF2-40B4-BE49-F238E27FC236}">
                <a16:creationId xmlns:a16="http://schemas.microsoft.com/office/drawing/2014/main" id="{5DF02FAA-2BD1-41CF-9179-BF0023517C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38838" y="2317035"/>
            <a:ext cx="454025" cy="4397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730429BB-EF75-454A-BB22-94CEC893C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326" y="2439273"/>
            <a:ext cx="4048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200" b="1" dirty="0">
                <a:latin typeface="Tahoma" panose="020B0604030504040204" pitchFamily="34" charset="0"/>
              </a:rPr>
              <a:t>A</a:t>
            </a:r>
          </a:p>
          <a:p>
            <a:pPr algn="ctr"/>
            <a:endParaRPr lang="en-GB" altLang="en-US" sz="1200" b="1" dirty="0">
              <a:latin typeface="Tahoma" panose="020B0604030504040204" pitchFamily="34" charset="0"/>
            </a:endParaRPr>
          </a:p>
          <a:p>
            <a:pPr algn="ctr"/>
            <a:r>
              <a:rPr lang="en-GB" altLang="en-US" sz="1200" b="1" dirty="0">
                <a:latin typeface="Tahoma" panose="020B0604030504040204" pitchFamily="34" charset="0"/>
              </a:rPr>
              <a:t>0</a:t>
            </a:r>
          </a:p>
          <a:p>
            <a:pPr algn="ctr"/>
            <a:endParaRPr lang="en-GB" altLang="en-US" sz="1200" b="1" dirty="0">
              <a:latin typeface="Tahoma" panose="020B0604030504040204" pitchFamily="34" charset="0"/>
            </a:endParaRPr>
          </a:p>
          <a:p>
            <a:pPr algn="ctr"/>
            <a:r>
              <a:rPr lang="en-GB" altLang="en-US" sz="1200" b="1" dirty="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0" name="Text Box 21">
            <a:extLst>
              <a:ext uri="{FF2B5EF4-FFF2-40B4-BE49-F238E27FC236}">
                <a16:creationId xmlns:a16="http://schemas.microsoft.com/office/drawing/2014/main" id="{A90F0FF3-DA4F-4A8B-90BF-806C54A9D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363" y="2278935"/>
            <a:ext cx="473075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200" b="1" dirty="0">
                <a:latin typeface="Tahoma" panose="020B0604030504040204" pitchFamily="34" charset="0"/>
              </a:rPr>
              <a:t>BC</a:t>
            </a:r>
          </a:p>
        </p:txBody>
      </p:sp>
      <p:sp>
        <p:nvSpPr>
          <p:cNvPr id="12" name="Text Box 21">
            <a:extLst>
              <a:ext uri="{FF2B5EF4-FFF2-40B4-BE49-F238E27FC236}">
                <a16:creationId xmlns:a16="http://schemas.microsoft.com/office/drawing/2014/main" id="{5C7836F6-A969-4793-8516-178DF5DA2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8438" y="2462950"/>
            <a:ext cx="383828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b="1" dirty="0">
                <a:latin typeface="Tahoma" panose="020B0604030504040204" pitchFamily="34" charset="0"/>
              </a:rPr>
              <a:t>00		01	        11	     01	</a:t>
            </a:r>
          </a:p>
        </p:txBody>
      </p:sp>
    </p:spTree>
    <p:extLst>
      <p:ext uri="{BB962C8B-B14F-4D97-AF65-F5344CB8AC3E}">
        <p14:creationId xmlns:p14="http://schemas.microsoft.com/office/powerpoint/2010/main" val="1401972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95B15-D395-4456-AA07-3FFD49AA3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4-Variable K-Maps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A82F3-A4DF-44F2-ABFD-CB2BD8B14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There are 16 cells in a 4-variable (w, x, y, z) K-map</a:t>
            </a:r>
          </a:p>
          <a:p>
            <a:endParaRPr lang="en-US" dirty="0"/>
          </a:p>
        </p:txBody>
      </p:sp>
      <p:grpSp>
        <p:nvGrpSpPr>
          <p:cNvPr id="4" name="Group 47">
            <a:extLst>
              <a:ext uri="{FF2B5EF4-FFF2-40B4-BE49-F238E27FC236}">
                <a16:creationId xmlns:a16="http://schemas.microsoft.com/office/drawing/2014/main" id="{B773C080-813D-42F5-9B54-95A355B8C542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2209800"/>
            <a:ext cx="4572000" cy="3794125"/>
            <a:chOff x="1440" y="1440"/>
            <a:chExt cx="2880" cy="23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08A19-F14A-4C54-A436-109445CC0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131"/>
              <a:ext cx="1383" cy="115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1AD971C4-7D47-4F2B-BA9C-A2D772437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419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DF30AAD1-C424-4E61-9862-765FA9D92B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0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7DE9593E-F5BF-4A8D-BCF3-40431F22F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476"/>
              <a:ext cx="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m4</a:t>
              </a: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DB8E3E76-5A08-4387-BE37-6048C1123E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" y="2476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m5</a:t>
              </a: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6E9283E2-6715-4539-A6ED-AEB658BA9C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4" y="2910"/>
              <a:ext cx="25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w</a:t>
              </a:r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677DB5A2-CC4B-4417-A256-CE508C4720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1" y="2734"/>
              <a:ext cx="84" cy="544"/>
            </a:xfrm>
            <a:prstGeom prst="leftBrace">
              <a:avLst>
                <a:gd name="adj1" fmla="val 5396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3FEE514F-E978-488F-B8D6-279B5F9CD063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3303" y="1568"/>
              <a:ext cx="89" cy="675"/>
            </a:xfrm>
            <a:prstGeom prst="leftBrace">
              <a:avLst>
                <a:gd name="adj1" fmla="val 6320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65E34970-B76E-433F-82F1-14D69ED77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8" y="1680"/>
              <a:ext cx="25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y</a:t>
              </a:r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40FDC1CF-E51C-4786-8787-7D05A32FDE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5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84197F7A-23A3-483C-BA04-5D0B12595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" y="2131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A0811162-41C2-4E45-9BBC-AA16C7854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" y="2476"/>
              <a:ext cx="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m7</a:t>
              </a:r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8E11C9FE-6F01-4D8B-AB0D-D5C40CE57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" y="2476"/>
              <a:ext cx="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m6</a:t>
              </a:r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3F2E2C11-4290-4D46-894F-D6D4B6A58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89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m0</a:t>
              </a: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F9D7BAED-0293-4D18-A21D-E7AA7938F3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" y="2189"/>
              <a:ext cx="3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</a:t>
              </a:r>
            </a:p>
          </p:txBody>
        </p: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92ABAFE1-C660-4186-B65F-9F6704775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" y="2189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m3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DFCC0722-F02F-42AF-A5A6-FBB405741A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" y="2189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m2</a:t>
              </a:r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46C7EB00-4E4E-40DC-8EFF-120194EF16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4" y="2189"/>
              <a:ext cx="253" cy="1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/>
              <a:r>
                <a:rPr lang="en-GB" altLang="en-US" sz="1600" b="1"/>
                <a:t>00</a:t>
              </a:r>
            </a:p>
            <a:p>
              <a:pPr algn="r"/>
              <a:r>
                <a:rPr lang="en-GB" altLang="en-US" sz="1600" b="1"/>
                <a:t>   01</a:t>
              </a:r>
            </a:p>
            <a:p>
              <a:pPr algn="r"/>
              <a:endParaRPr lang="en-GB" altLang="en-US" sz="1600" b="1"/>
            </a:p>
            <a:p>
              <a:pPr algn="r"/>
              <a:r>
                <a:rPr lang="en-GB" altLang="en-US" sz="1600" b="1"/>
                <a:t>11</a:t>
              </a:r>
            </a:p>
            <a:p>
              <a:pPr algn="r"/>
              <a:endParaRPr lang="en-GB" altLang="en-US" sz="1600" b="1"/>
            </a:p>
            <a:p>
              <a:pPr algn="r"/>
              <a:r>
                <a:rPr lang="en-GB" altLang="en-US" sz="1600" b="1"/>
                <a:t>10</a:t>
              </a:r>
            </a:p>
          </p:txBody>
        </p:sp>
        <p:sp>
          <p:nvSpPr>
            <p:cNvPr id="23" name="Text Box 22">
              <a:extLst>
                <a:ext uri="{FF2B5EF4-FFF2-40B4-BE49-F238E27FC236}">
                  <a16:creationId xmlns:a16="http://schemas.microsoft.com/office/drawing/2014/main" id="{59CD743F-497C-4212-8346-960F222572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" y="1947"/>
              <a:ext cx="128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600" b="1"/>
                <a:t>00       01      11       10</a:t>
              </a:r>
            </a:p>
          </p:txBody>
        </p:sp>
        <p:sp>
          <p:nvSpPr>
            <p:cNvPr id="24" name="AutoShape 23">
              <a:extLst>
                <a:ext uri="{FF2B5EF4-FFF2-40B4-BE49-F238E27FC236}">
                  <a16:creationId xmlns:a16="http://schemas.microsoft.com/office/drawing/2014/main" id="{44BC0735-D663-427A-A2DB-DB6F01F74726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943" y="3019"/>
              <a:ext cx="89" cy="675"/>
            </a:xfrm>
            <a:prstGeom prst="leftBrace">
              <a:avLst>
                <a:gd name="adj1" fmla="val 6320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25" name="Text Box 24">
              <a:extLst>
                <a:ext uri="{FF2B5EF4-FFF2-40B4-BE49-F238E27FC236}">
                  <a16:creationId xmlns:a16="http://schemas.microsoft.com/office/drawing/2014/main" id="{0083F7A9-85D3-450E-8D04-F127910DA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6" y="3374"/>
              <a:ext cx="25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z</a:t>
              </a:r>
            </a:p>
          </p:txBody>
        </p:sp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0C782CD5-61EF-41A7-B496-99DE29A8B6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1894"/>
              <a:ext cx="23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26">
              <a:extLst>
                <a:ext uri="{FF2B5EF4-FFF2-40B4-BE49-F238E27FC236}">
                  <a16:creationId xmlns:a16="http://schemas.microsoft.com/office/drawing/2014/main" id="{289F8483-F13A-4D67-A78C-20DB9F366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1" y="1952"/>
              <a:ext cx="298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wx</a:t>
              </a:r>
            </a:p>
          </p:txBody>
        </p:sp>
        <p:sp>
          <p:nvSpPr>
            <p:cNvPr id="28" name="Text Box 27">
              <a:extLst>
                <a:ext uri="{FF2B5EF4-FFF2-40B4-BE49-F238E27FC236}">
                  <a16:creationId xmlns:a16="http://schemas.microsoft.com/office/drawing/2014/main" id="{089719C5-D07C-4ABA-81DD-F751A3AE9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8" y="1825"/>
              <a:ext cx="297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yz</a:t>
              </a:r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59D4E615-8A9B-4899-99E2-B75F3834D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707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AB4172BC-DDC1-4934-89E3-BA5038F3F1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995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0">
              <a:extLst>
                <a:ext uri="{FF2B5EF4-FFF2-40B4-BE49-F238E27FC236}">
                  <a16:creationId xmlns:a16="http://schemas.microsoft.com/office/drawing/2014/main" id="{6CEF2982-14E0-46C7-B3FD-5B2CD796B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995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31">
              <a:extLst>
                <a:ext uri="{FF2B5EF4-FFF2-40B4-BE49-F238E27FC236}">
                  <a16:creationId xmlns:a16="http://schemas.microsoft.com/office/drawing/2014/main" id="{7098D13F-13C2-44B5-9ED1-ABD5876AE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765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m12</a:t>
              </a:r>
            </a:p>
          </p:txBody>
        </p:sp>
        <p:sp>
          <p:nvSpPr>
            <p:cNvPr id="33" name="Text Box 32">
              <a:extLst>
                <a:ext uri="{FF2B5EF4-FFF2-40B4-BE49-F238E27FC236}">
                  <a16:creationId xmlns:a16="http://schemas.microsoft.com/office/drawing/2014/main" id="{87E68B47-6705-4BE7-A165-4BA4EB1F3C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" y="2765"/>
              <a:ext cx="3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m13</a:t>
              </a: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083A82DE-9CE8-40F4-8405-A789DA086B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" y="2765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m15</a:t>
              </a:r>
            </a:p>
          </p:txBody>
        </p:sp>
        <p:sp>
          <p:nvSpPr>
            <p:cNvPr id="35" name="Text Box 34">
              <a:extLst>
                <a:ext uri="{FF2B5EF4-FFF2-40B4-BE49-F238E27FC236}">
                  <a16:creationId xmlns:a16="http://schemas.microsoft.com/office/drawing/2014/main" id="{C3932E2E-E56D-4E0A-95B9-B16A38B09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" y="2765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m14</a:t>
              </a:r>
            </a:p>
          </p:txBody>
        </p:sp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55A3C824-ECD9-4350-AD07-7B18D567E2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3283"/>
              <a:ext cx="13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36">
              <a:extLst>
                <a:ext uri="{FF2B5EF4-FFF2-40B4-BE49-F238E27FC236}">
                  <a16:creationId xmlns:a16="http://schemas.microsoft.com/office/drawing/2014/main" id="{C56A4632-3C81-4C14-B71F-C9A8E1E7F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053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m8</a:t>
              </a:r>
            </a:p>
          </p:txBody>
        </p:sp>
        <p:sp>
          <p:nvSpPr>
            <p:cNvPr id="38" name="Text Box 37">
              <a:extLst>
                <a:ext uri="{FF2B5EF4-FFF2-40B4-BE49-F238E27FC236}">
                  <a16:creationId xmlns:a16="http://schemas.microsoft.com/office/drawing/2014/main" id="{23D61682-A0CE-4CF5-B726-64F3ABCB95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" y="3053"/>
              <a:ext cx="3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m9</a:t>
              </a:r>
            </a:p>
          </p:txBody>
        </p:sp>
        <p:sp>
          <p:nvSpPr>
            <p:cNvPr id="39" name="Text Box 38">
              <a:extLst>
                <a:ext uri="{FF2B5EF4-FFF2-40B4-BE49-F238E27FC236}">
                  <a16:creationId xmlns:a16="http://schemas.microsoft.com/office/drawing/2014/main" id="{5A6451E3-C998-42CF-8573-90B428FEA7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5" y="3053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m11</a:t>
              </a:r>
            </a:p>
          </p:txBody>
        </p:sp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E540CF42-1957-4BB8-9E6B-B0D439499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1" y="3053"/>
              <a:ext cx="34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 i="1">
                  <a:latin typeface="Tahoma" panose="020B0604030504040204" pitchFamily="34" charset="0"/>
                </a:rPr>
                <a:t>m10</a:t>
              </a:r>
            </a:p>
          </p:txBody>
        </p:sp>
        <p:sp>
          <p:nvSpPr>
            <p:cNvPr id="41" name="AutoShape 40">
              <a:extLst>
                <a:ext uri="{FF2B5EF4-FFF2-40B4-BE49-F238E27FC236}">
                  <a16:creationId xmlns:a16="http://schemas.microsoft.com/office/drawing/2014/main" id="{24FBC881-7C63-4800-A368-48908EF9AB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33" y="2435"/>
              <a:ext cx="83" cy="544"/>
            </a:xfrm>
            <a:prstGeom prst="leftBrace">
              <a:avLst>
                <a:gd name="adj1" fmla="val 5461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2" name="Text Box 41">
              <a:extLst>
                <a:ext uri="{FF2B5EF4-FFF2-40B4-BE49-F238E27FC236}">
                  <a16:creationId xmlns:a16="http://schemas.microsoft.com/office/drawing/2014/main" id="{36896F6A-CC5D-4300-A32A-91AC1AF1F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2" y="2619"/>
              <a:ext cx="25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43" name="AutoShape 42">
              <a:extLst>
                <a:ext uri="{FF2B5EF4-FFF2-40B4-BE49-F238E27FC236}">
                  <a16:creationId xmlns:a16="http://schemas.microsoft.com/office/drawing/2014/main" id="{394E064E-660E-4D60-A41C-548685E45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592"/>
              <a:ext cx="288" cy="403"/>
            </a:xfrm>
            <a:prstGeom prst="curvedRightArrow">
              <a:avLst>
                <a:gd name="adj1" fmla="val 27986"/>
                <a:gd name="adj2" fmla="val 5597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4" name="AutoShape 43">
              <a:extLst>
                <a:ext uri="{FF2B5EF4-FFF2-40B4-BE49-F238E27FC236}">
                  <a16:creationId xmlns:a16="http://schemas.microsoft.com/office/drawing/2014/main" id="{AF85FE19-82AE-432A-AAA0-798ADAD2417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032" y="2592"/>
              <a:ext cx="288" cy="403"/>
            </a:xfrm>
            <a:prstGeom prst="curvedRightArrow">
              <a:avLst>
                <a:gd name="adj1" fmla="val 27986"/>
                <a:gd name="adj2" fmla="val 5597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5" name="AutoShape 44">
              <a:extLst>
                <a:ext uri="{FF2B5EF4-FFF2-40B4-BE49-F238E27FC236}">
                  <a16:creationId xmlns:a16="http://schemas.microsoft.com/office/drawing/2014/main" id="{F9FA16A1-61EF-48C2-97C4-CF80727B5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600"/>
              <a:ext cx="460" cy="230"/>
            </a:xfrm>
            <a:prstGeom prst="curvedUp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6" name="AutoShape 45">
              <a:extLst>
                <a:ext uri="{FF2B5EF4-FFF2-40B4-BE49-F238E27FC236}">
                  <a16:creationId xmlns:a16="http://schemas.microsoft.com/office/drawing/2014/main" id="{26B0DC09-ADAB-4625-8D5C-3A2D2DBBB4A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784" y="1440"/>
              <a:ext cx="460" cy="230"/>
            </a:xfrm>
            <a:prstGeom prst="curvedUp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41346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8888-A9AC-48E8-834D-8D17A74D8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4-Variable K-Maps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27633-EB63-46AB-8153-902F2E53C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altLang="en-US" dirty="0"/>
              <a:t>There are 2 wrap-arounds: </a:t>
            </a:r>
          </a:p>
          <a:p>
            <a:pPr lvl="1">
              <a:buSzPct val="120000"/>
            </a:pPr>
            <a:r>
              <a:rPr lang="en-GB" altLang="en-US" dirty="0"/>
              <a:t>a horizontal wrap-around</a:t>
            </a:r>
          </a:p>
          <a:p>
            <a:pPr lvl="1">
              <a:buSzPct val="120000"/>
            </a:pPr>
            <a:r>
              <a:rPr lang="en-GB" altLang="en-US" dirty="0"/>
              <a:t>a vertical wrap-around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altLang="en-US" dirty="0"/>
              <a:t>Every cell thus has 4 neighbours.  </a:t>
            </a:r>
          </a:p>
          <a:p>
            <a:pPr lvl="1">
              <a:spcBef>
                <a:spcPct val="40000"/>
              </a:spcBef>
              <a:buSzPct val="120000"/>
            </a:pPr>
            <a:r>
              <a:rPr lang="en-GB" altLang="en-US" dirty="0"/>
              <a:t>For example, the cell corresponding to </a:t>
            </a:r>
            <a:r>
              <a:rPr lang="en-GB" altLang="en-US" dirty="0" err="1"/>
              <a:t>minterm</a:t>
            </a:r>
            <a:r>
              <a:rPr lang="en-GB" altLang="en-US" dirty="0"/>
              <a:t> </a:t>
            </a:r>
            <a:r>
              <a:rPr lang="en-GB" altLang="en-US" i="1" dirty="0"/>
              <a:t>m0</a:t>
            </a:r>
            <a:r>
              <a:rPr lang="en-GB" altLang="en-US" dirty="0"/>
              <a:t> has neighbours </a:t>
            </a:r>
            <a:r>
              <a:rPr lang="en-GB" altLang="en-US" i="1" dirty="0"/>
              <a:t>m1</a:t>
            </a:r>
            <a:r>
              <a:rPr lang="en-GB" altLang="en-US" dirty="0"/>
              <a:t>, </a:t>
            </a:r>
            <a:r>
              <a:rPr lang="en-GB" altLang="en-US" i="1" dirty="0"/>
              <a:t>m2</a:t>
            </a:r>
            <a:r>
              <a:rPr lang="en-GB" altLang="en-US" dirty="0"/>
              <a:t>, </a:t>
            </a:r>
            <a:r>
              <a:rPr lang="en-GB" altLang="en-US" i="1" dirty="0"/>
              <a:t>m4</a:t>
            </a:r>
            <a:r>
              <a:rPr lang="en-GB" altLang="en-US" dirty="0"/>
              <a:t> and </a:t>
            </a:r>
            <a:r>
              <a:rPr lang="en-GB" altLang="en-US" i="1" dirty="0"/>
              <a:t>m8</a:t>
            </a:r>
            <a:r>
              <a:rPr lang="en-GB" altLang="en-US" dirty="0"/>
              <a:t>.</a:t>
            </a:r>
          </a:p>
          <a:p>
            <a:endParaRPr lang="en-US" dirty="0"/>
          </a:p>
        </p:txBody>
      </p:sp>
      <p:grpSp>
        <p:nvGrpSpPr>
          <p:cNvPr id="4" name="Group 92">
            <a:extLst>
              <a:ext uri="{FF2B5EF4-FFF2-40B4-BE49-F238E27FC236}">
                <a16:creationId xmlns:a16="http://schemas.microsoft.com/office/drawing/2014/main" id="{2981D59E-CFEA-4C3E-A9C2-D9F451AADD1C}"/>
              </a:ext>
            </a:extLst>
          </p:cNvPr>
          <p:cNvGrpSpPr>
            <a:grpSpLocks/>
          </p:cNvGrpSpPr>
          <p:nvPr/>
        </p:nvGrpSpPr>
        <p:grpSpPr bwMode="auto">
          <a:xfrm>
            <a:off x="4711279" y="3548599"/>
            <a:ext cx="4026647" cy="3126586"/>
            <a:chOff x="3024" y="2208"/>
            <a:chExt cx="2265" cy="1709"/>
          </a:xfrm>
        </p:grpSpPr>
        <p:sp>
          <p:nvSpPr>
            <p:cNvPr id="5" name="Rectangle 48">
              <a:extLst>
                <a:ext uri="{FF2B5EF4-FFF2-40B4-BE49-F238E27FC236}">
                  <a16:creationId xmlns:a16="http://schemas.microsoft.com/office/drawing/2014/main" id="{C76CF740-86BF-449A-8E2D-AFD223DC0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9" y="2633"/>
              <a:ext cx="1196" cy="86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6" name="Line 49">
              <a:extLst>
                <a:ext uri="{FF2B5EF4-FFF2-40B4-BE49-F238E27FC236}">
                  <a16:creationId xmlns:a16="http://schemas.microsoft.com/office/drawing/2014/main" id="{D502F7D1-53FA-43F8-A717-428EEB4CC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2850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50">
              <a:extLst>
                <a:ext uri="{FF2B5EF4-FFF2-40B4-BE49-F238E27FC236}">
                  <a16:creationId xmlns:a16="http://schemas.microsoft.com/office/drawing/2014/main" id="{B6C7EC94-0BEE-4D84-88AD-EDB873A15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51">
              <a:extLst>
                <a:ext uri="{FF2B5EF4-FFF2-40B4-BE49-F238E27FC236}">
                  <a16:creationId xmlns:a16="http://schemas.microsoft.com/office/drawing/2014/main" id="{32DC1285-548C-42C2-8131-79D027E7B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2893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m4</a:t>
              </a:r>
            </a:p>
          </p:txBody>
        </p:sp>
        <p:sp>
          <p:nvSpPr>
            <p:cNvPr id="9" name="Text Box 52">
              <a:extLst>
                <a:ext uri="{FF2B5EF4-FFF2-40B4-BE49-F238E27FC236}">
                  <a16:creationId xmlns:a16="http://schemas.microsoft.com/office/drawing/2014/main" id="{6BE2A357-BEA5-457B-8F96-A30BD598FF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2893"/>
              <a:ext cx="29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m5</a:t>
              </a:r>
            </a:p>
          </p:txBody>
        </p:sp>
        <p:sp>
          <p:nvSpPr>
            <p:cNvPr id="10" name="Text Box 53">
              <a:extLst>
                <a:ext uri="{FF2B5EF4-FFF2-40B4-BE49-F238E27FC236}">
                  <a16:creationId xmlns:a16="http://schemas.microsoft.com/office/drawing/2014/main" id="{30CBA66D-0A79-46B0-AC98-61B767E1F0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8" y="3204"/>
              <a:ext cx="22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w</a:t>
              </a:r>
            </a:p>
          </p:txBody>
        </p:sp>
        <p:sp>
          <p:nvSpPr>
            <p:cNvPr id="11" name="AutoShape 54">
              <a:extLst>
                <a:ext uri="{FF2B5EF4-FFF2-40B4-BE49-F238E27FC236}">
                  <a16:creationId xmlns:a16="http://schemas.microsoft.com/office/drawing/2014/main" id="{E8E34166-9F3A-4C9B-AC25-502655CB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6" y="3072"/>
              <a:ext cx="72" cy="410"/>
            </a:xfrm>
            <a:prstGeom prst="leftBrace">
              <a:avLst>
                <a:gd name="adj1" fmla="val 4745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2" name="AutoShape 55">
              <a:extLst>
                <a:ext uri="{FF2B5EF4-FFF2-40B4-BE49-F238E27FC236}">
                  <a16:creationId xmlns:a16="http://schemas.microsoft.com/office/drawing/2014/main" id="{8504B46C-0D8C-4E6E-91C6-0E1B22379EDE}"/>
                </a:ext>
              </a:extLst>
            </p:cNvPr>
            <p:cNvSpPr>
              <a:spLocks/>
            </p:cNvSpPr>
            <p:nvPr/>
          </p:nvSpPr>
          <p:spPr bwMode="auto">
            <a:xfrm rot="5400000" flipV="1">
              <a:off x="4451" y="2267"/>
              <a:ext cx="68" cy="584"/>
            </a:xfrm>
            <a:prstGeom prst="leftBrace">
              <a:avLst>
                <a:gd name="adj1" fmla="val 71569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3" name="Text Box 56">
              <a:extLst>
                <a:ext uri="{FF2B5EF4-FFF2-40B4-BE49-F238E27FC236}">
                  <a16:creationId xmlns:a16="http://schemas.microsoft.com/office/drawing/2014/main" id="{C1354A59-1DE2-40B0-A9AF-89B923C190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3" y="2389"/>
              <a:ext cx="220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y</a:t>
              </a:r>
            </a:p>
          </p:txBody>
        </p:sp>
        <p:sp>
          <p:nvSpPr>
            <p:cNvPr id="14" name="Line 57">
              <a:extLst>
                <a:ext uri="{FF2B5EF4-FFF2-40B4-BE49-F238E27FC236}">
                  <a16:creationId xmlns:a16="http://schemas.microsoft.com/office/drawing/2014/main" id="{166FA2F1-8905-4DB6-B92D-E4538BE40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8">
              <a:extLst>
                <a:ext uri="{FF2B5EF4-FFF2-40B4-BE49-F238E27FC236}">
                  <a16:creationId xmlns:a16="http://schemas.microsoft.com/office/drawing/2014/main" id="{1B5F8A54-C0BB-40CB-BAAC-AEC91E214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6" y="2633"/>
              <a:ext cx="0" cy="8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59">
              <a:extLst>
                <a:ext uri="{FF2B5EF4-FFF2-40B4-BE49-F238E27FC236}">
                  <a16:creationId xmlns:a16="http://schemas.microsoft.com/office/drawing/2014/main" id="{8EC640DD-02F9-4DCB-875D-21991B1F9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893"/>
              <a:ext cx="30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m7</a:t>
              </a:r>
            </a:p>
          </p:txBody>
        </p:sp>
        <p:sp>
          <p:nvSpPr>
            <p:cNvPr id="17" name="Text Box 60">
              <a:extLst>
                <a:ext uri="{FF2B5EF4-FFF2-40B4-BE49-F238E27FC236}">
                  <a16:creationId xmlns:a16="http://schemas.microsoft.com/office/drawing/2014/main" id="{A524EE24-6273-49EB-9B5B-A827A5E02B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6" y="2893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m6</a:t>
              </a:r>
            </a:p>
          </p:txBody>
        </p:sp>
        <p:sp>
          <p:nvSpPr>
            <p:cNvPr id="18" name="Text Box 61">
              <a:extLst>
                <a:ext uri="{FF2B5EF4-FFF2-40B4-BE49-F238E27FC236}">
                  <a16:creationId xmlns:a16="http://schemas.microsoft.com/office/drawing/2014/main" id="{0065FFCC-C8EB-45BC-B1B4-7B2206256C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2677"/>
              <a:ext cx="29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solidFill>
                    <a:srgbClr val="CC0000"/>
                  </a:solidFill>
                  <a:latin typeface="Tahoma" panose="020B0604030504040204" pitchFamily="34" charset="0"/>
                </a:rPr>
                <a:t>m0</a:t>
              </a:r>
            </a:p>
          </p:txBody>
        </p:sp>
        <p:sp>
          <p:nvSpPr>
            <p:cNvPr id="19" name="Text Box 62">
              <a:extLst>
                <a:ext uri="{FF2B5EF4-FFF2-40B4-BE49-F238E27FC236}">
                  <a16:creationId xmlns:a16="http://schemas.microsoft.com/office/drawing/2014/main" id="{48C1A87F-BA29-4221-A4B2-BCBBBFE1D8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2677"/>
              <a:ext cx="29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m1</a:t>
              </a:r>
              <a:endParaRPr lang="en-GB" altLang="en-US" sz="1000" b="1" i="1">
                <a:latin typeface="Tahoma" panose="020B0604030504040204" pitchFamily="34" charset="0"/>
              </a:endParaRPr>
            </a:p>
          </p:txBody>
        </p:sp>
        <p:sp>
          <p:nvSpPr>
            <p:cNvPr id="20" name="Text Box 63">
              <a:extLst>
                <a:ext uri="{FF2B5EF4-FFF2-40B4-BE49-F238E27FC236}">
                  <a16:creationId xmlns:a16="http://schemas.microsoft.com/office/drawing/2014/main" id="{56CC54C2-0D72-4C6D-BB57-BF0A3821C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677"/>
              <a:ext cx="30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m3</a:t>
              </a:r>
            </a:p>
          </p:txBody>
        </p:sp>
        <p:sp>
          <p:nvSpPr>
            <p:cNvPr id="21" name="Text Box 64">
              <a:extLst>
                <a:ext uri="{FF2B5EF4-FFF2-40B4-BE49-F238E27FC236}">
                  <a16:creationId xmlns:a16="http://schemas.microsoft.com/office/drawing/2014/main" id="{A003B5CC-19CA-435D-B97A-22830A0AF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6" y="2677"/>
              <a:ext cx="29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m2</a:t>
              </a:r>
            </a:p>
          </p:txBody>
        </p:sp>
        <p:sp>
          <p:nvSpPr>
            <p:cNvPr id="22" name="AutoShape 67">
              <a:extLst>
                <a:ext uri="{FF2B5EF4-FFF2-40B4-BE49-F238E27FC236}">
                  <a16:creationId xmlns:a16="http://schemas.microsoft.com/office/drawing/2014/main" id="{F3524AE4-9A76-4F10-ACD5-EE3475C1EF1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4136" y="3266"/>
              <a:ext cx="67" cy="584"/>
            </a:xfrm>
            <a:prstGeom prst="leftBrace">
              <a:avLst>
                <a:gd name="adj1" fmla="val 7263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23" name="Text Box 68">
              <a:extLst>
                <a:ext uri="{FF2B5EF4-FFF2-40B4-BE49-F238E27FC236}">
                  <a16:creationId xmlns:a16="http://schemas.microsoft.com/office/drawing/2014/main" id="{767EA174-D037-4ADF-B5AD-FA7DA5C88E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5" y="3570"/>
              <a:ext cx="219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z</a:t>
              </a:r>
            </a:p>
          </p:txBody>
        </p:sp>
        <p:sp>
          <p:nvSpPr>
            <p:cNvPr id="24" name="Line 69">
              <a:extLst>
                <a:ext uri="{FF2B5EF4-FFF2-40B4-BE49-F238E27FC236}">
                  <a16:creationId xmlns:a16="http://schemas.microsoft.com/office/drawing/2014/main" id="{2AC3AE95-BE70-44D4-8188-7DECB6F71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71" y="2454"/>
              <a:ext cx="200" cy="1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70">
              <a:extLst>
                <a:ext uri="{FF2B5EF4-FFF2-40B4-BE49-F238E27FC236}">
                  <a16:creationId xmlns:a16="http://schemas.microsoft.com/office/drawing/2014/main" id="{811A100C-9947-4FE8-A9DD-B8D0B4665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498"/>
              <a:ext cx="368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wx</a:t>
              </a:r>
            </a:p>
          </p:txBody>
        </p:sp>
        <p:sp>
          <p:nvSpPr>
            <p:cNvPr id="26" name="Text Box 71">
              <a:extLst>
                <a:ext uri="{FF2B5EF4-FFF2-40B4-BE49-F238E27FC236}">
                  <a16:creationId xmlns:a16="http://schemas.microsoft.com/office/drawing/2014/main" id="{C3BA683A-73EC-4263-B870-8575CF22C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1" y="2402"/>
              <a:ext cx="257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yz</a:t>
              </a:r>
            </a:p>
          </p:txBody>
        </p:sp>
        <p:sp>
          <p:nvSpPr>
            <p:cNvPr id="27" name="Line 72">
              <a:extLst>
                <a:ext uri="{FF2B5EF4-FFF2-40B4-BE49-F238E27FC236}">
                  <a16:creationId xmlns:a16="http://schemas.microsoft.com/office/drawing/2014/main" id="{44D0AC66-D71A-4132-ADF9-74386DA65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3067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73">
              <a:extLst>
                <a:ext uri="{FF2B5EF4-FFF2-40B4-BE49-F238E27FC236}">
                  <a16:creationId xmlns:a16="http://schemas.microsoft.com/office/drawing/2014/main" id="{15AB02CA-679D-4CCB-9E14-43EB896CAE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3285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74">
              <a:extLst>
                <a:ext uri="{FF2B5EF4-FFF2-40B4-BE49-F238E27FC236}">
                  <a16:creationId xmlns:a16="http://schemas.microsoft.com/office/drawing/2014/main" id="{F701B9AC-D99E-4D28-864F-9D1AE1D35B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3285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75">
              <a:extLst>
                <a:ext uri="{FF2B5EF4-FFF2-40B4-BE49-F238E27FC236}">
                  <a16:creationId xmlns:a16="http://schemas.microsoft.com/office/drawing/2014/main" id="{8BC3886E-FDED-4206-9651-EE6F91F168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3111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m12</a:t>
              </a:r>
              <a:endParaRPr lang="en-GB" altLang="en-US" sz="1200" b="1" i="1">
                <a:latin typeface="Tahoma" panose="020B0604030504040204" pitchFamily="34" charset="0"/>
              </a:endParaRPr>
            </a:p>
          </p:txBody>
        </p:sp>
        <p:sp>
          <p:nvSpPr>
            <p:cNvPr id="31" name="Text Box 76">
              <a:extLst>
                <a:ext uri="{FF2B5EF4-FFF2-40B4-BE49-F238E27FC236}">
                  <a16:creationId xmlns:a16="http://schemas.microsoft.com/office/drawing/2014/main" id="{65A7FCCF-3273-448C-945D-89EE78CE0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3111"/>
              <a:ext cx="29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m13</a:t>
              </a:r>
            </a:p>
          </p:txBody>
        </p:sp>
        <p:sp>
          <p:nvSpPr>
            <p:cNvPr id="32" name="Text Box 77">
              <a:extLst>
                <a:ext uri="{FF2B5EF4-FFF2-40B4-BE49-F238E27FC236}">
                  <a16:creationId xmlns:a16="http://schemas.microsoft.com/office/drawing/2014/main" id="{85264E38-5EC0-4DE6-894A-8D4E7C54B9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111"/>
              <a:ext cx="30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m15</a:t>
              </a:r>
            </a:p>
          </p:txBody>
        </p:sp>
        <p:sp>
          <p:nvSpPr>
            <p:cNvPr id="33" name="Text Box 78">
              <a:extLst>
                <a:ext uri="{FF2B5EF4-FFF2-40B4-BE49-F238E27FC236}">
                  <a16:creationId xmlns:a16="http://schemas.microsoft.com/office/drawing/2014/main" id="{D4BD666A-3C3A-4EEB-86C7-35DC605CE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6" y="3111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m14</a:t>
              </a:r>
            </a:p>
          </p:txBody>
        </p:sp>
        <p:sp>
          <p:nvSpPr>
            <p:cNvPr id="34" name="Line 79">
              <a:extLst>
                <a:ext uri="{FF2B5EF4-FFF2-40B4-BE49-F238E27FC236}">
                  <a16:creationId xmlns:a16="http://schemas.microsoft.com/office/drawing/2014/main" id="{61E10B13-E47F-4D01-BB5A-96FBED65B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9" y="3502"/>
              <a:ext cx="1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80">
              <a:extLst>
                <a:ext uri="{FF2B5EF4-FFF2-40B4-BE49-F238E27FC236}">
                  <a16:creationId xmlns:a16="http://schemas.microsoft.com/office/drawing/2014/main" id="{AC85918F-30A0-4B9C-B015-F04254D4A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3328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solidFill>
                    <a:schemeClr val="hlink"/>
                  </a:solidFill>
                  <a:latin typeface="Tahoma" panose="020B0604030504040204" pitchFamily="34" charset="0"/>
                </a:rPr>
                <a:t>m8</a:t>
              </a:r>
            </a:p>
          </p:txBody>
        </p:sp>
        <p:sp>
          <p:nvSpPr>
            <p:cNvPr id="36" name="Text Box 81">
              <a:extLst>
                <a:ext uri="{FF2B5EF4-FFF2-40B4-BE49-F238E27FC236}">
                  <a16:creationId xmlns:a16="http://schemas.microsoft.com/office/drawing/2014/main" id="{EB65DC47-6997-416D-908F-94DCA71E7F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3328"/>
              <a:ext cx="29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 dirty="0">
                  <a:latin typeface="Tahoma" panose="020B0604030504040204" pitchFamily="34" charset="0"/>
                </a:rPr>
                <a:t>m9</a:t>
              </a:r>
            </a:p>
          </p:txBody>
        </p:sp>
        <p:sp>
          <p:nvSpPr>
            <p:cNvPr id="37" name="Text Box 82">
              <a:extLst>
                <a:ext uri="{FF2B5EF4-FFF2-40B4-BE49-F238E27FC236}">
                  <a16:creationId xmlns:a16="http://schemas.microsoft.com/office/drawing/2014/main" id="{40DB7EAF-77F3-48FE-8B59-B656BB428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328"/>
              <a:ext cx="30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m11</a:t>
              </a:r>
            </a:p>
          </p:txBody>
        </p:sp>
        <p:sp>
          <p:nvSpPr>
            <p:cNvPr id="38" name="Text Box 83">
              <a:extLst>
                <a:ext uri="{FF2B5EF4-FFF2-40B4-BE49-F238E27FC236}">
                  <a16:creationId xmlns:a16="http://schemas.microsoft.com/office/drawing/2014/main" id="{589E0681-BFFD-4AB7-B63B-0FD89B8686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6" y="3328"/>
              <a:ext cx="29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000" b="1" i="1">
                  <a:latin typeface="Tahoma" panose="020B0604030504040204" pitchFamily="34" charset="0"/>
                </a:rPr>
                <a:t>m10</a:t>
              </a:r>
              <a:endParaRPr lang="en-GB" altLang="en-US" sz="1200" b="1" i="1">
                <a:latin typeface="Tahoma" panose="020B0604030504040204" pitchFamily="34" charset="0"/>
              </a:endParaRPr>
            </a:p>
          </p:txBody>
        </p:sp>
        <p:sp>
          <p:nvSpPr>
            <p:cNvPr id="39" name="AutoShape 84">
              <a:extLst>
                <a:ext uri="{FF2B5EF4-FFF2-40B4-BE49-F238E27FC236}">
                  <a16:creationId xmlns:a16="http://schemas.microsoft.com/office/drawing/2014/main" id="{384C6F5F-B80F-4FEE-A9C9-97EB9580ACF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814" y="2862"/>
              <a:ext cx="72" cy="410"/>
            </a:xfrm>
            <a:prstGeom prst="leftBrace">
              <a:avLst>
                <a:gd name="adj1" fmla="val 47454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0" name="Text Box 85">
              <a:extLst>
                <a:ext uri="{FF2B5EF4-FFF2-40B4-BE49-F238E27FC236}">
                  <a16:creationId xmlns:a16="http://schemas.microsoft.com/office/drawing/2014/main" id="{253DFF32-0ED6-46DF-B2AD-796A11674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1" y="300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x</a:t>
              </a:r>
            </a:p>
          </p:txBody>
        </p:sp>
        <p:sp>
          <p:nvSpPr>
            <p:cNvPr id="41" name="AutoShape 86">
              <a:extLst>
                <a:ext uri="{FF2B5EF4-FFF2-40B4-BE49-F238E27FC236}">
                  <a16:creationId xmlns:a16="http://schemas.microsoft.com/office/drawing/2014/main" id="{C24C2234-DA5C-4A2F-A9F4-B3D26379E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976"/>
              <a:ext cx="249" cy="304"/>
            </a:xfrm>
            <a:prstGeom prst="curvedRightArrow">
              <a:avLst>
                <a:gd name="adj1" fmla="val 24418"/>
                <a:gd name="adj2" fmla="val 48835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2" name="AutoShape 87">
              <a:extLst>
                <a:ext uri="{FF2B5EF4-FFF2-40B4-BE49-F238E27FC236}">
                  <a16:creationId xmlns:a16="http://schemas.microsoft.com/office/drawing/2014/main" id="{0686314A-DF20-4EA9-B175-3BD67BA9303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040" y="2976"/>
              <a:ext cx="249" cy="304"/>
            </a:xfrm>
            <a:prstGeom prst="curvedRightArrow">
              <a:avLst>
                <a:gd name="adj1" fmla="val 24418"/>
                <a:gd name="adj2" fmla="val 48835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3" name="AutoShape 88">
              <a:extLst>
                <a:ext uri="{FF2B5EF4-FFF2-40B4-BE49-F238E27FC236}">
                  <a16:creationId xmlns:a16="http://schemas.microsoft.com/office/drawing/2014/main" id="{105ED971-903E-4BD9-9984-214759D0D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744"/>
              <a:ext cx="397" cy="173"/>
            </a:xfrm>
            <a:prstGeom prst="curvedUpArrow">
              <a:avLst>
                <a:gd name="adj1" fmla="val 45896"/>
                <a:gd name="adj2" fmla="val 9179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44" name="AutoShape 89">
              <a:extLst>
                <a:ext uri="{FF2B5EF4-FFF2-40B4-BE49-F238E27FC236}">
                  <a16:creationId xmlns:a16="http://schemas.microsoft.com/office/drawing/2014/main" id="{F6BA98BD-8E4E-4F4F-808B-10EB3B98EB7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032" y="2208"/>
              <a:ext cx="397" cy="173"/>
            </a:xfrm>
            <a:prstGeom prst="curvedUpArrow">
              <a:avLst>
                <a:gd name="adj1" fmla="val 45896"/>
                <a:gd name="adj2" fmla="val 91792"/>
                <a:gd name="adj3" fmla="val 33333"/>
              </a:avLst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0225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131E0-25DD-4456-A29C-A6EDB7A96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5-Variable K-Maps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76888-A47B-4D5B-B134-8AF709DA2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SzPct val="120000"/>
            </a:pPr>
            <a:r>
              <a:rPr lang="en-GB" altLang="en-US" dirty="0"/>
              <a:t>Maps of more than 4 variables are more difficult to use because the geometry (hyper-cube configurations) for combining adjacent squares becomes more involved</a:t>
            </a:r>
          </a:p>
          <a:p>
            <a:pPr>
              <a:spcBef>
                <a:spcPct val="40000"/>
              </a:spcBef>
              <a:buSzPct val="120000"/>
            </a:pPr>
            <a:r>
              <a:rPr lang="en-GB" altLang="en-US" dirty="0"/>
              <a:t>For 5 variables, e.g. </a:t>
            </a:r>
            <a:r>
              <a:rPr lang="en-GB" altLang="en-US" dirty="0" err="1"/>
              <a:t>vwxyz</a:t>
            </a:r>
            <a:r>
              <a:rPr lang="en-GB" altLang="en-US" dirty="0"/>
              <a:t>, need 2</a:t>
            </a:r>
            <a:r>
              <a:rPr lang="en-GB" altLang="en-US" baseline="40000" dirty="0"/>
              <a:t>5 </a:t>
            </a:r>
            <a:r>
              <a:rPr lang="en-GB" altLang="en-US" dirty="0"/>
              <a:t>= 32 squares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25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EFA9F-FAAF-49BB-812B-46D8F9F5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5-Variable K-Maps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63E55-E736-4042-8E2B-BFB9798E9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Organised as two 4-variable K-maps:</a:t>
            </a:r>
          </a:p>
          <a:p>
            <a:endParaRPr lang="en-US" dirty="0"/>
          </a:p>
        </p:txBody>
      </p:sp>
      <p:grpSp>
        <p:nvGrpSpPr>
          <p:cNvPr id="4" name="Group 94">
            <a:extLst>
              <a:ext uri="{FF2B5EF4-FFF2-40B4-BE49-F238E27FC236}">
                <a16:creationId xmlns:a16="http://schemas.microsoft.com/office/drawing/2014/main" id="{43ACCC2E-58F6-4966-88D4-DC0A51A77C5D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905000"/>
            <a:ext cx="6942138" cy="3192463"/>
            <a:chOff x="1056" y="1200"/>
            <a:chExt cx="4373" cy="2011"/>
          </a:xfrm>
        </p:grpSpPr>
        <p:grpSp>
          <p:nvGrpSpPr>
            <p:cNvPr id="5" name="Group 92">
              <a:extLst>
                <a:ext uri="{FF2B5EF4-FFF2-40B4-BE49-F238E27FC236}">
                  <a16:creationId xmlns:a16="http://schemas.microsoft.com/office/drawing/2014/main" id="{C2788397-A92D-413F-8E41-A417BECB28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1392"/>
              <a:ext cx="2022" cy="1819"/>
              <a:chOff x="3216" y="1392"/>
              <a:chExt cx="2022" cy="1819"/>
            </a:xfrm>
          </p:grpSpPr>
          <p:sp>
            <p:nvSpPr>
              <p:cNvPr id="48" name="Rectangle 7">
                <a:extLst>
                  <a:ext uri="{FF2B5EF4-FFF2-40B4-BE49-F238E27FC236}">
                    <a16:creationId xmlns:a16="http://schemas.microsoft.com/office/drawing/2014/main" id="{B00663D5-22F3-4DE0-8B4E-576F6722A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6" y="1795"/>
                <a:ext cx="1383" cy="115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9" name="Line 8">
                <a:extLst>
                  <a:ext uri="{FF2B5EF4-FFF2-40B4-BE49-F238E27FC236}">
                    <a16:creationId xmlns:a16="http://schemas.microsoft.com/office/drawing/2014/main" id="{725A17C3-AF2E-4EC5-8155-BDFA082EF6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083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9">
                <a:extLst>
                  <a:ext uri="{FF2B5EF4-FFF2-40B4-BE49-F238E27FC236}">
                    <a16:creationId xmlns:a16="http://schemas.microsoft.com/office/drawing/2014/main" id="{35EE83AC-FEBB-4E9C-B117-563FAD7A6E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2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Text Box 10">
                <a:extLst>
                  <a:ext uri="{FF2B5EF4-FFF2-40B4-BE49-F238E27FC236}">
                    <a16:creationId xmlns:a16="http://schemas.microsoft.com/office/drawing/2014/main" id="{1F9C8564-0D4F-4356-A4B9-7A747E9CFE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6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m20</a:t>
                </a:r>
              </a:p>
            </p:txBody>
          </p:sp>
          <p:sp>
            <p:nvSpPr>
              <p:cNvPr id="52" name="Text Box 11">
                <a:extLst>
                  <a:ext uri="{FF2B5EF4-FFF2-40B4-BE49-F238E27FC236}">
                    <a16:creationId xmlns:a16="http://schemas.microsoft.com/office/drawing/2014/main" id="{872469D8-484D-47D9-BF5F-C6324C4757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2" y="2140"/>
                <a:ext cx="34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m21</a:t>
                </a:r>
              </a:p>
            </p:txBody>
          </p:sp>
          <p:sp>
            <p:nvSpPr>
              <p:cNvPr id="53" name="Text Box 12">
                <a:extLst>
                  <a:ext uri="{FF2B5EF4-FFF2-40B4-BE49-F238E27FC236}">
                    <a16:creationId xmlns:a16="http://schemas.microsoft.com/office/drawing/2014/main" id="{BCBC83CD-C825-4A46-90AE-B7AA262DA6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6" y="2574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w</a:t>
                </a:r>
              </a:p>
            </p:txBody>
          </p:sp>
          <p:sp>
            <p:nvSpPr>
              <p:cNvPr id="54" name="AutoShape 13">
                <a:extLst>
                  <a:ext uri="{FF2B5EF4-FFF2-40B4-BE49-F238E27FC236}">
                    <a16:creationId xmlns:a16="http://schemas.microsoft.com/office/drawing/2014/main" id="{D0885551-01B6-4B8C-BCA8-581DC5197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" y="2398"/>
                <a:ext cx="84" cy="544"/>
              </a:xfrm>
              <a:prstGeom prst="leftBrace">
                <a:avLst>
                  <a:gd name="adj1" fmla="val 5396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55" name="AutoShape 14">
                <a:extLst>
                  <a:ext uri="{FF2B5EF4-FFF2-40B4-BE49-F238E27FC236}">
                    <a16:creationId xmlns:a16="http://schemas.microsoft.com/office/drawing/2014/main" id="{2301B020-8533-4264-82AA-5690A8F8DA3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709" y="1291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56" name="Text Box 15">
                <a:extLst>
                  <a:ext uri="{FF2B5EF4-FFF2-40B4-BE49-F238E27FC236}">
                    <a16:creationId xmlns:a16="http://schemas.microsoft.com/office/drawing/2014/main" id="{9C184B72-C5D4-441A-8CB3-E59F146D70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56" y="1392"/>
                <a:ext cx="25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y</a:t>
                </a:r>
              </a:p>
            </p:txBody>
          </p:sp>
          <p:sp>
            <p:nvSpPr>
              <p:cNvPr id="57" name="Line 16">
                <a:extLst>
                  <a:ext uri="{FF2B5EF4-FFF2-40B4-BE49-F238E27FC236}">
                    <a16:creationId xmlns:a16="http://schemas.microsoft.com/office/drawing/2014/main" id="{E33F31A7-919B-4939-AFEF-52616BD1C5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7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17">
                <a:extLst>
                  <a:ext uri="{FF2B5EF4-FFF2-40B4-BE49-F238E27FC236}">
                    <a16:creationId xmlns:a16="http://schemas.microsoft.com/office/drawing/2014/main" id="{244A15FE-B9A2-4308-9258-BB18E3217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3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Text Box 18">
                <a:extLst>
                  <a:ext uri="{FF2B5EF4-FFF2-40B4-BE49-F238E27FC236}">
                    <a16:creationId xmlns:a16="http://schemas.microsoft.com/office/drawing/2014/main" id="{3D003A22-EC40-46E3-BAE1-546A5A789D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7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m23</a:t>
                </a:r>
              </a:p>
            </p:txBody>
          </p:sp>
          <p:sp>
            <p:nvSpPr>
              <p:cNvPr id="60" name="Text Box 19">
                <a:extLst>
                  <a:ext uri="{FF2B5EF4-FFF2-40B4-BE49-F238E27FC236}">
                    <a16:creationId xmlns:a16="http://schemas.microsoft.com/office/drawing/2014/main" id="{08E308AC-B650-4F1D-B2AC-53271D7D9E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3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m22</a:t>
                </a:r>
              </a:p>
            </p:txBody>
          </p:sp>
          <p:sp>
            <p:nvSpPr>
              <p:cNvPr id="61" name="Text Box 20">
                <a:extLst>
                  <a:ext uri="{FF2B5EF4-FFF2-40B4-BE49-F238E27FC236}">
                    <a16:creationId xmlns:a16="http://schemas.microsoft.com/office/drawing/2014/main" id="{C1A1FC5E-F586-4775-BA0C-E8DEBC4CB4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6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m16</a:t>
                </a:r>
              </a:p>
            </p:txBody>
          </p:sp>
          <p:sp>
            <p:nvSpPr>
              <p:cNvPr id="62" name="Text Box 21">
                <a:extLst>
                  <a:ext uri="{FF2B5EF4-FFF2-40B4-BE49-F238E27FC236}">
                    <a16:creationId xmlns:a16="http://schemas.microsoft.com/office/drawing/2014/main" id="{0D09F9A0-F15C-4D33-99F4-797E5AE9C1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2" y="185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m17</a:t>
                </a:r>
              </a:p>
            </p:txBody>
          </p:sp>
          <p:sp>
            <p:nvSpPr>
              <p:cNvPr id="63" name="Text Box 22">
                <a:extLst>
                  <a:ext uri="{FF2B5EF4-FFF2-40B4-BE49-F238E27FC236}">
                    <a16:creationId xmlns:a16="http://schemas.microsoft.com/office/drawing/2014/main" id="{7B4352D9-3B63-4D5B-8048-020E700B87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7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m19</a:t>
                </a:r>
              </a:p>
            </p:txBody>
          </p:sp>
          <p:sp>
            <p:nvSpPr>
              <p:cNvPr id="64" name="Text Box 23">
                <a:extLst>
                  <a:ext uri="{FF2B5EF4-FFF2-40B4-BE49-F238E27FC236}">
                    <a16:creationId xmlns:a16="http://schemas.microsoft.com/office/drawing/2014/main" id="{985D749B-C264-4E78-9983-C60FBE586D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3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m18</a:t>
                </a:r>
              </a:p>
            </p:txBody>
          </p:sp>
          <p:sp>
            <p:nvSpPr>
              <p:cNvPr id="65" name="Text Box 24">
                <a:extLst>
                  <a:ext uri="{FF2B5EF4-FFF2-40B4-BE49-F238E27FC236}">
                    <a16:creationId xmlns:a16="http://schemas.microsoft.com/office/drawing/2014/main" id="{B81D19D9-5516-4E13-976A-D12ABB19A3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6" y="1853"/>
                <a:ext cx="253" cy="1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00</a:t>
                </a:r>
              </a:p>
              <a:p>
                <a:pPr algn="r"/>
                <a:r>
                  <a:rPr lang="en-GB" altLang="en-US" sz="1600" b="1"/>
                  <a:t>   01</a:t>
                </a:r>
              </a:p>
              <a:p>
                <a:pPr algn="r"/>
                <a:endParaRPr lang="en-GB" altLang="en-US" sz="1600" b="1"/>
              </a:p>
              <a:p>
                <a:pPr algn="r"/>
                <a:r>
                  <a:rPr lang="en-GB" altLang="en-US" sz="1600" b="1"/>
                  <a:t>11</a:t>
                </a:r>
              </a:p>
              <a:p>
                <a:pPr algn="r"/>
                <a:endParaRPr lang="en-GB" altLang="en-US" sz="1600" b="1"/>
              </a:p>
              <a:p>
                <a:pPr algn="r"/>
                <a:r>
                  <a:rPr lang="en-GB" altLang="en-US" sz="1600" b="1"/>
                  <a:t>10</a:t>
                </a:r>
              </a:p>
            </p:txBody>
          </p:sp>
          <p:sp>
            <p:nvSpPr>
              <p:cNvPr id="66" name="Text Box 25">
                <a:extLst>
                  <a:ext uri="{FF2B5EF4-FFF2-40B4-BE49-F238E27FC236}">
                    <a16:creationId xmlns:a16="http://schemas.microsoft.com/office/drawing/2014/main" id="{93EDB345-D76E-4ED3-9E43-4254995BDA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4" y="1611"/>
                <a:ext cx="1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00       01      11       10</a:t>
                </a:r>
              </a:p>
            </p:txBody>
          </p:sp>
          <p:sp>
            <p:nvSpPr>
              <p:cNvPr id="67" name="AutoShape 26">
                <a:extLst>
                  <a:ext uri="{FF2B5EF4-FFF2-40B4-BE49-F238E27FC236}">
                    <a16:creationId xmlns:a16="http://schemas.microsoft.com/office/drawing/2014/main" id="{DF543FFE-A253-48F2-9547-87B58D4DE5E9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4365" y="2683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68" name="Text Box 27">
                <a:extLst>
                  <a:ext uri="{FF2B5EF4-FFF2-40B4-BE49-F238E27FC236}">
                    <a16:creationId xmlns:a16="http://schemas.microsoft.com/office/drawing/2014/main" id="{8FB4D553-94B9-4B31-9EA1-B90EB53B52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8" y="3038"/>
                <a:ext cx="2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z</a:t>
                </a:r>
              </a:p>
            </p:txBody>
          </p:sp>
          <p:sp>
            <p:nvSpPr>
              <p:cNvPr id="69" name="Line 28">
                <a:extLst>
                  <a:ext uri="{FF2B5EF4-FFF2-40B4-BE49-F238E27FC236}">
                    <a16:creationId xmlns:a16="http://schemas.microsoft.com/office/drawing/2014/main" id="{8BA04F7F-B5FD-4158-9263-21BB93C615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86" y="1558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Text Box 29">
                <a:extLst>
                  <a:ext uri="{FF2B5EF4-FFF2-40B4-BE49-F238E27FC236}">
                    <a16:creationId xmlns:a16="http://schemas.microsoft.com/office/drawing/2014/main" id="{584F0984-AC3F-41F6-98F0-0973D6917B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3" y="1616"/>
                <a:ext cx="298" cy="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wx</a:t>
                </a:r>
              </a:p>
            </p:txBody>
          </p:sp>
          <p:sp>
            <p:nvSpPr>
              <p:cNvPr id="71" name="Text Box 30">
                <a:extLst>
                  <a:ext uri="{FF2B5EF4-FFF2-40B4-BE49-F238E27FC236}">
                    <a16:creationId xmlns:a16="http://schemas.microsoft.com/office/drawing/2014/main" id="{7F9AB814-75D5-4F47-90A4-F4CC290A83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20" y="1489"/>
                <a:ext cx="297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yz</a:t>
                </a:r>
              </a:p>
            </p:txBody>
          </p:sp>
          <p:sp>
            <p:nvSpPr>
              <p:cNvPr id="72" name="Line 31">
                <a:extLst>
                  <a:ext uri="{FF2B5EF4-FFF2-40B4-BE49-F238E27FC236}">
                    <a16:creationId xmlns:a16="http://schemas.microsoft.com/office/drawing/2014/main" id="{5DE0FA93-D639-4BA9-829C-EE82FCB662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371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32">
                <a:extLst>
                  <a:ext uri="{FF2B5EF4-FFF2-40B4-BE49-F238E27FC236}">
                    <a16:creationId xmlns:a16="http://schemas.microsoft.com/office/drawing/2014/main" id="{CEAD24C0-4643-4261-8D7F-F9826E8723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33">
                <a:extLst>
                  <a:ext uri="{FF2B5EF4-FFF2-40B4-BE49-F238E27FC236}">
                    <a16:creationId xmlns:a16="http://schemas.microsoft.com/office/drawing/2014/main" id="{FD8C0DBE-1898-408A-A8B0-0CEE47FEA7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Text Box 34">
                <a:extLst>
                  <a:ext uri="{FF2B5EF4-FFF2-40B4-BE49-F238E27FC236}">
                    <a16:creationId xmlns:a16="http://schemas.microsoft.com/office/drawing/2014/main" id="{4C4CE8E3-B06D-41C8-8578-F9C47835B2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6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m28</a:t>
                </a:r>
              </a:p>
            </p:txBody>
          </p:sp>
          <p:sp>
            <p:nvSpPr>
              <p:cNvPr id="76" name="Text Box 35">
                <a:extLst>
                  <a:ext uri="{FF2B5EF4-FFF2-40B4-BE49-F238E27FC236}">
                    <a16:creationId xmlns:a16="http://schemas.microsoft.com/office/drawing/2014/main" id="{D6142343-40BF-4601-96B0-4FA249D9D5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2" y="2429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m29</a:t>
                </a:r>
              </a:p>
            </p:txBody>
          </p:sp>
          <p:sp>
            <p:nvSpPr>
              <p:cNvPr id="77" name="Text Box 36">
                <a:extLst>
                  <a:ext uri="{FF2B5EF4-FFF2-40B4-BE49-F238E27FC236}">
                    <a16:creationId xmlns:a16="http://schemas.microsoft.com/office/drawing/2014/main" id="{07F0AB23-66EB-4220-B762-E6CFF28C7E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7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m31</a:t>
                </a:r>
              </a:p>
            </p:txBody>
          </p:sp>
          <p:sp>
            <p:nvSpPr>
              <p:cNvPr id="78" name="Text Box 37">
                <a:extLst>
                  <a:ext uri="{FF2B5EF4-FFF2-40B4-BE49-F238E27FC236}">
                    <a16:creationId xmlns:a16="http://schemas.microsoft.com/office/drawing/2014/main" id="{26966DBC-C451-421D-B326-BAF867D8E3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3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m30</a:t>
                </a:r>
              </a:p>
            </p:txBody>
          </p:sp>
          <p:sp>
            <p:nvSpPr>
              <p:cNvPr id="79" name="Line 38">
                <a:extLst>
                  <a:ext uri="{FF2B5EF4-FFF2-40B4-BE49-F238E27FC236}">
                    <a16:creationId xmlns:a16="http://schemas.microsoft.com/office/drawing/2014/main" id="{83F84FEC-FA04-4E58-9612-E907FBCE8F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947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Text Box 39">
                <a:extLst>
                  <a:ext uri="{FF2B5EF4-FFF2-40B4-BE49-F238E27FC236}">
                    <a16:creationId xmlns:a16="http://schemas.microsoft.com/office/drawing/2014/main" id="{12ECD6F3-62BD-423E-B089-8781032AFD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6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m24</a:t>
                </a:r>
              </a:p>
            </p:txBody>
          </p:sp>
          <p:sp>
            <p:nvSpPr>
              <p:cNvPr id="81" name="Text Box 40">
                <a:extLst>
                  <a:ext uri="{FF2B5EF4-FFF2-40B4-BE49-F238E27FC236}">
                    <a16:creationId xmlns:a16="http://schemas.microsoft.com/office/drawing/2014/main" id="{7628C58D-1314-4D7B-8156-5F7D4017D9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2" y="2717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m25</a:t>
                </a:r>
              </a:p>
            </p:txBody>
          </p:sp>
          <p:sp>
            <p:nvSpPr>
              <p:cNvPr id="82" name="Text Box 41">
                <a:extLst>
                  <a:ext uri="{FF2B5EF4-FFF2-40B4-BE49-F238E27FC236}">
                    <a16:creationId xmlns:a16="http://schemas.microsoft.com/office/drawing/2014/main" id="{1EDE158F-1A87-4926-9E94-B9D6B87497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7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m27</a:t>
                </a:r>
              </a:p>
            </p:txBody>
          </p:sp>
          <p:sp>
            <p:nvSpPr>
              <p:cNvPr id="83" name="Text Box 42">
                <a:extLst>
                  <a:ext uri="{FF2B5EF4-FFF2-40B4-BE49-F238E27FC236}">
                    <a16:creationId xmlns:a16="http://schemas.microsoft.com/office/drawing/2014/main" id="{DE03DB92-E796-4807-AC09-978B0F91A4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3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m26</a:t>
                </a:r>
              </a:p>
            </p:txBody>
          </p:sp>
          <p:sp>
            <p:nvSpPr>
              <p:cNvPr id="84" name="AutoShape 43">
                <a:extLst>
                  <a:ext uri="{FF2B5EF4-FFF2-40B4-BE49-F238E27FC236}">
                    <a16:creationId xmlns:a16="http://schemas.microsoft.com/office/drawing/2014/main" id="{F7F927FA-F4A6-4682-87EF-159D4E97084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55" y="2099"/>
                <a:ext cx="83" cy="544"/>
              </a:xfrm>
              <a:prstGeom prst="leftBrace">
                <a:avLst>
                  <a:gd name="adj1" fmla="val 5461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</p:grpSp>
        <p:sp>
          <p:nvSpPr>
            <p:cNvPr id="6" name="Text Box 44">
              <a:extLst>
                <a:ext uri="{FF2B5EF4-FFF2-40B4-BE49-F238E27FC236}">
                  <a16:creationId xmlns:a16="http://schemas.microsoft.com/office/drawing/2014/main" id="{A2CE6F43-70A3-4319-9C3A-9970CA696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4" y="2283"/>
              <a:ext cx="25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200" b="1">
                  <a:latin typeface="Tahoma" panose="020B0604030504040204" pitchFamily="34" charset="0"/>
                </a:rPr>
                <a:t>x</a:t>
              </a:r>
            </a:p>
          </p:txBody>
        </p:sp>
        <p:grpSp>
          <p:nvGrpSpPr>
            <p:cNvPr id="7" name="Group 91">
              <a:extLst>
                <a:ext uri="{FF2B5EF4-FFF2-40B4-BE49-F238E27FC236}">
                  <a16:creationId xmlns:a16="http://schemas.microsoft.com/office/drawing/2014/main" id="{D26A20E7-7593-4D67-8AD2-517A742FD1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1392"/>
              <a:ext cx="2213" cy="1819"/>
              <a:chOff x="1056" y="1392"/>
              <a:chExt cx="2213" cy="1819"/>
            </a:xfrm>
          </p:grpSpPr>
          <p:sp>
            <p:nvSpPr>
              <p:cNvPr id="10" name="Rectangle 51">
                <a:extLst>
                  <a:ext uri="{FF2B5EF4-FFF2-40B4-BE49-F238E27FC236}">
                    <a16:creationId xmlns:a16="http://schemas.microsoft.com/office/drawing/2014/main" id="{CDA93C7C-E797-4B03-9044-F599C0BE7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6" y="1795"/>
                <a:ext cx="1383" cy="115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1" name="Line 52">
                <a:extLst>
                  <a:ext uri="{FF2B5EF4-FFF2-40B4-BE49-F238E27FC236}">
                    <a16:creationId xmlns:a16="http://schemas.microsoft.com/office/drawing/2014/main" id="{EFD29E41-4AA7-45E6-A277-E8DDAA4209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6" y="2083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53">
                <a:extLst>
                  <a:ext uri="{FF2B5EF4-FFF2-40B4-BE49-F238E27FC236}">
                    <a16:creationId xmlns:a16="http://schemas.microsoft.com/office/drawing/2014/main" id="{59DCF0FC-AFB9-417A-9784-D47107F8E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12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54">
                <a:extLst>
                  <a:ext uri="{FF2B5EF4-FFF2-40B4-BE49-F238E27FC236}">
                    <a16:creationId xmlns:a16="http://schemas.microsoft.com/office/drawing/2014/main" id="{A7B23B20-02BA-4D54-ABE9-37F29A3CAE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6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m4</a:t>
                </a:r>
              </a:p>
            </p:txBody>
          </p:sp>
          <p:sp>
            <p:nvSpPr>
              <p:cNvPr id="14" name="Text Box 55">
                <a:extLst>
                  <a:ext uri="{FF2B5EF4-FFF2-40B4-BE49-F238E27FC236}">
                    <a16:creationId xmlns:a16="http://schemas.microsoft.com/office/drawing/2014/main" id="{DF51E474-470E-4C46-9ACE-D7161C2CAF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2" y="2140"/>
                <a:ext cx="34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m5</a:t>
                </a:r>
              </a:p>
            </p:txBody>
          </p:sp>
          <p:sp>
            <p:nvSpPr>
              <p:cNvPr id="15" name="Text Box 56">
                <a:extLst>
                  <a:ext uri="{FF2B5EF4-FFF2-40B4-BE49-F238E27FC236}">
                    <a16:creationId xmlns:a16="http://schemas.microsoft.com/office/drawing/2014/main" id="{6F3880A7-4E19-4853-B806-1CAF64F558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574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w</a:t>
                </a:r>
              </a:p>
            </p:txBody>
          </p:sp>
          <p:sp>
            <p:nvSpPr>
              <p:cNvPr id="16" name="AutoShape 57">
                <a:extLst>
                  <a:ext uri="{FF2B5EF4-FFF2-40B4-BE49-F238E27FC236}">
                    <a16:creationId xmlns:a16="http://schemas.microsoft.com/office/drawing/2014/main" id="{7860BF95-79A0-4817-A183-2E7D92927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3" y="2398"/>
                <a:ext cx="84" cy="544"/>
              </a:xfrm>
              <a:prstGeom prst="leftBrace">
                <a:avLst>
                  <a:gd name="adj1" fmla="val 5396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7" name="AutoShape 58">
                <a:extLst>
                  <a:ext uri="{FF2B5EF4-FFF2-40B4-BE49-F238E27FC236}">
                    <a16:creationId xmlns:a16="http://schemas.microsoft.com/office/drawing/2014/main" id="{6509360C-86EB-4257-BA7D-0B11622A1475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2549" y="1291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8" name="Text Box 59">
                <a:extLst>
                  <a:ext uri="{FF2B5EF4-FFF2-40B4-BE49-F238E27FC236}">
                    <a16:creationId xmlns:a16="http://schemas.microsoft.com/office/drawing/2014/main" id="{AFA50CDA-32DF-4CDE-A033-95E19324BA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6" y="1392"/>
                <a:ext cx="25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y</a:t>
                </a:r>
              </a:p>
            </p:txBody>
          </p:sp>
          <p:sp>
            <p:nvSpPr>
              <p:cNvPr id="19" name="Line 60">
                <a:extLst>
                  <a:ext uri="{FF2B5EF4-FFF2-40B4-BE49-F238E27FC236}">
                    <a16:creationId xmlns:a16="http://schemas.microsoft.com/office/drawing/2014/main" id="{7C974AA6-7117-4725-AD4E-C55ED79A5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7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61">
                <a:extLst>
                  <a:ext uri="{FF2B5EF4-FFF2-40B4-BE49-F238E27FC236}">
                    <a16:creationId xmlns:a16="http://schemas.microsoft.com/office/drawing/2014/main" id="{4212F17E-FCC6-419E-A89B-15E7F51DC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3" y="1795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Text Box 62">
                <a:extLst>
                  <a:ext uri="{FF2B5EF4-FFF2-40B4-BE49-F238E27FC236}">
                    <a16:creationId xmlns:a16="http://schemas.microsoft.com/office/drawing/2014/main" id="{74FF3714-017E-4A0B-BD5A-5935614B31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7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m7</a:t>
                </a:r>
              </a:p>
            </p:txBody>
          </p:sp>
          <p:sp>
            <p:nvSpPr>
              <p:cNvPr id="22" name="Text Box 63">
                <a:extLst>
                  <a:ext uri="{FF2B5EF4-FFF2-40B4-BE49-F238E27FC236}">
                    <a16:creationId xmlns:a16="http://schemas.microsoft.com/office/drawing/2014/main" id="{01D12CD7-6E74-47ED-AAFF-FF461A9995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3" y="2140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m6</a:t>
                </a:r>
              </a:p>
            </p:txBody>
          </p:sp>
          <p:sp>
            <p:nvSpPr>
              <p:cNvPr id="23" name="Text Box 64">
                <a:extLst>
                  <a:ext uri="{FF2B5EF4-FFF2-40B4-BE49-F238E27FC236}">
                    <a16:creationId xmlns:a16="http://schemas.microsoft.com/office/drawing/2014/main" id="{9684D237-0667-405C-A154-AD017C66ED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6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m0</a:t>
                </a:r>
              </a:p>
            </p:txBody>
          </p:sp>
          <p:sp>
            <p:nvSpPr>
              <p:cNvPr id="24" name="Text Box 65">
                <a:extLst>
                  <a:ext uri="{FF2B5EF4-FFF2-40B4-BE49-F238E27FC236}">
                    <a16:creationId xmlns:a16="http://schemas.microsoft.com/office/drawing/2014/main" id="{FC5E15FA-0E58-405F-9C0E-4B5C6E3118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2" y="1853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</a:t>
                </a:r>
              </a:p>
            </p:txBody>
          </p:sp>
          <p:sp>
            <p:nvSpPr>
              <p:cNvPr id="25" name="Text Box 66">
                <a:extLst>
                  <a:ext uri="{FF2B5EF4-FFF2-40B4-BE49-F238E27FC236}">
                    <a16:creationId xmlns:a16="http://schemas.microsoft.com/office/drawing/2014/main" id="{85C27F16-38E0-4FBF-8E87-A1A6E93932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7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</a:t>
                </a:r>
              </a:p>
            </p:txBody>
          </p:sp>
          <p:sp>
            <p:nvSpPr>
              <p:cNvPr id="26" name="Text Box 67">
                <a:extLst>
                  <a:ext uri="{FF2B5EF4-FFF2-40B4-BE49-F238E27FC236}">
                    <a16:creationId xmlns:a16="http://schemas.microsoft.com/office/drawing/2014/main" id="{FE120DA6-0D2F-4BC5-8B01-2BD5493D46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3" y="1853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</a:t>
                </a:r>
              </a:p>
            </p:txBody>
          </p:sp>
          <p:sp>
            <p:nvSpPr>
              <p:cNvPr id="27" name="Text Box 68">
                <a:extLst>
                  <a:ext uri="{FF2B5EF4-FFF2-40B4-BE49-F238E27FC236}">
                    <a16:creationId xmlns:a16="http://schemas.microsoft.com/office/drawing/2014/main" id="{548C362D-D0F2-494E-9E0E-32E04ED519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6" y="1853"/>
                <a:ext cx="253" cy="1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00</a:t>
                </a:r>
              </a:p>
              <a:p>
                <a:pPr algn="r"/>
                <a:r>
                  <a:rPr lang="en-GB" altLang="en-US" sz="1600" b="1"/>
                  <a:t>   01</a:t>
                </a:r>
              </a:p>
              <a:p>
                <a:pPr algn="r"/>
                <a:endParaRPr lang="en-GB" altLang="en-US" sz="1600" b="1"/>
              </a:p>
              <a:p>
                <a:pPr algn="r"/>
                <a:r>
                  <a:rPr lang="en-GB" altLang="en-US" sz="1600" b="1"/>
                  <a:t>11</a:t>
                </a:r>
              </a:p>
              <a:p>
                <a:pPr algn="r"/>
                <a:endParaRPr lang="en-GB" altLang="en-US" sz="1600" b="1"/>
              </a:p>
              <a:p>
                <a:pPr algn="r"/>
                <a:r>
                  <a:rPr lang="en-GB" altLang="en-US" sz="1600" b="1"/>
                  <a:t>10</a:t>
                </a:r>
              </a:p>
            </p:txBody>
          </p:sp>
          <p:sp>
            <p:nvSpPr>
              <p:cNvPr id="28" name="Text Box 69">
                <a:extLst>
                  <a:ext uri="{FF2B5EF4-FFF2-40B4-BE49-F238E27FC236}">
                    <a16:creationId xmlns:a16="http://schemas.microsoft.com/office/drawing/2014/main" id="{AA709AD8-9DDD-41DF-B2C3-C6CD77824E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4" y="1611"/>
                <a:ext cx="1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00       01      11       10</a:t>
                </a:r>
              </a:p>
            </p:txBody>
          </p:sp>
          <p:sp>
            <p:nvSpPr>
              <p:cNvPr id="29" name="AutoShape 70">
                <a:extLst>
                  <a:ext uri="{FF2B5EF4-FFF2-40B4-BE49-F238E27FC236}">
                    <a16:creationId xmlns:a16="http://schemas.microsoft.com/office/drawing/2014/main" id="{234644B0-D69F-4B3E-B1C6-603F4D926FBE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2205" y="2683"/>
                <a:ext cx="89" cy="675"/>
              </a:xfrm>
              <a:prstGeom prst="leftBrace">
                <a:avLst>
                  <a:gd name="adj1" fmla="val 6320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0" name="Text Box 71">
                <a:extLst>
                  <a:ext uri="{FF2B5EF4-FFF2-40B4-BE49-F238E27FC236}">
                    <a16:creationId xmlns:a16="http://schemas.microsoft.com/office/drawing/2014/main" id="{C7F0B948-0EDB-450B-A71B-B1C03B55DC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8" y="3038"/>
                <a:ext cx="25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z</a:t>
                </a:r>
              </a:p>
            </p:txBody>
          </p:sp>
          <p:sp>
            <p:nvSpPr>
              <p:cNvPr id="31" name="Line 72">
                <a:extLst>
                  <a:ext uri="{FF2B5EF4-FFF2-40B4-BE49-F238E27FC236}">
                    <a16:creationId xmlns:a16="http://schemas.microsoft.com/office/drawing/2014/main" id="{E997B7B4-F4F0-46FB-9DDE-E7A3EE58B1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326" y="1558"/>
                <a:ext cx="23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Text Box 73">
                <a:extLst>
                  <a:ext uri="{FF2B5EF4-FFF2-40B4-BE49-F238E27FC236}">
                    <a16:creationId xmlns:a16="http://schemas.microsoft.com/office/drawing/2014/main" id="{5C138E33-7DB9-440A-9225-56E42E12E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3" y="1616"/>
                <a:ext cx="298" cy="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wx</a:t>
                </a:r>
              </a:p>
            </p:txBody>
          </p:sp>
          <p:sp>
            <p:nvSpPr>
              <p:cNvPr id="33" name="Text Box 74">
                <a:extLst>
                  <a:ext uri="{FF2B5EF4-FFF2-40B4-BE49-F238E27FC236}">
                    <a16:creationId xmlns:a16="http://schemas.microsoft.com/office/drawing/2014/main" id="{1F7C48EC-6B70-4576-B461-64626FB01B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60" y="1489"/>
                <a:ext cx="297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yz</a:t>
                </a:r>
              </a:p>
            </p:txBody>
          </p:sp>
          <p:sp>
            <p:nvSpPr>
              <p:cNvPr id="34" name="Line 75">
                <a:extLst>
                  <a:ext uri="{FF2B5EF4-FFF2-40B4-BE49-F238E27FC236}">
                    <a16:creationId xmlns:a16="http://schemas.microsoft.com/office/drawing/2014/main" id="{DCE3BC78-39F2-4322-A4A5-5F1FBF7B9C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6" y="2371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76">
                <a:extLst>
                  <a:ext uri="{FF2B5EF4-FFF2-40B4-BE49-F238E27FC236}">
                    <a16:creationId xmlns:a16="http://schemas.microsoft.com/office/drawing/2014/main" id="{79D817B9-DFF4-4F0D-8A2B-165BD03089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77">
                <a:extLst>
                  <a:ext uri="{FF2B5EF4-FFF2-40B4-BE49-F238E27FC236}">
                    <a16:creationId xmlns:a16="http://schemas.microsoft.com/office/drawing/2014/main" id="{78C0319E-1AC6-4D65-8DF1-E5A0FABDF2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6" y="2659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Text Box 78">
                <a:extLst>
                  <a:ext uri="{FF2B5EF4-FFF2-40B4-BE49-F238E27FC236}">
                    <a16:creationId xmlns:a16="http://schemas.microsoft.com/office/drawing/2014/main" id="{48A7719E-F3A0-4DCA-AB99-B336296CC5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6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m12</a:t>
                </a:r>
              </a:p>
            </p:txBody>
          </p:sp>
          <p:sp>
            <p:nvSpPr>
              <p:cNvPr id="38" name="Text Box 79">
                <a:extLst>
                  <a:ext uri="{FF2B5EF4-FFF2-40B4-BE49-F238E27FC236}">
                    <a16:creationId xmlns:a16="http://schemas.microsoft.com/office/drawing/2014/main" id="{6A573D0D-41C2-4A62-ABB9-158D9DCFC0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2" y="2429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m13</a:t>
                </a:r>
              </a:p>
            </p:txBody>
          </p:sp>
          <p:sp>
            <p:nvSpPr>
              <p:cNvPr id="39" name="Text Box 80">
                <a:extLst>
                  <a:ext uri="{FF2B5EF4-FFF2-40B4-BE49-F238E27FC236}">
                    <a16:creationId xmlns:a16="http://schemas.microsoft.com/office/drawing/2014/main" id="{F4E8D3CC-4A93-455F-B95B-5F82C6F543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7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m15</a:t>
                </a:r>
              </a:p>
            </p:txBody>
          </p:sp>
          <p:sp>
            <p:nvSpPr>
              <p:cNvPr id="40" name="Text Box 81">
                <a:extLst>
                  <a:ext uri="{FF2B5EF4-FFF2-40B4-BE49-F238E27FC236}">
                    <a16:creationId xmlns:a16="http://schemas.microsoft.com/office/drawing/2014/main" id="{451255C9-496F-4711-B732-5B57C6A1BD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3" y="2429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m14</a:t>
                </a:r>
              </a:p>
            </p:txBody>
          </p:sp>
          <p:sp>
            <p:nvSpPr>
              <p:cNvPr id="41" name="Line 82">
                <a:extLst>
                  <a:ext uri="{FF2B5EF4-FFF2-40B4-BE49-F238E27FC236}">
                    <a16:creationId xmlns:a16="http://schemas.microsoft.com/office/drawing/2014/main" id="{C8EF1E96-68FE-47BE-B92D-0318F61199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66" y="2947"/>
                <a:ext cx="138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Text Box 83">
                <a:extLst>
                  <a:ext uri="{FF2B5EF4-FFF2-40B4-BE49-F238E27FC236}">
                    <a16:creationId xmlns:a16="http://schemas.microsoft.com/office/drawing/2014/main" id="{6D0B346F-5D03-4BC9-A7E0-FF47839428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66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m8</a:t>
                </a:r>
              </a:p>
            </p:txBody>
          </p:sp>
          <p:sp>
            <p:nvSpPr>
              <p:cNvPr id="43" name="Text Box 84">
                <a:extLst>
                  <a:ext uri="{FF2B5EF4-FFF2-40B4-BE49-F238E27FC236}">
                    <a16:creationId xmlns:a16="http://schemas.microsoft.com/office/drawing/2014/main" id="{B5AEF39E-46AD-4DF8-AAFF-58ADA65AB1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2" y="2717"/>
                <a:ext cx="34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m9</a:t>
                </a:r>
              </a:p>
            </p:txBody>
          </p:sp>
          <p:sp>
            <p:nvSpPr>
              <p:cNvPr id="44" name="Text Box 85">
                <a:extLst>
                  <a:ext uri="{FF2B5EF4-FFF2-40B4-BE49-F238E27FC236}">
                    <a16:creationId xmlns:a16="http://schemas.microsoft.com/office/drawing/2014/main" id="{81958E14-D41A-4908-A259-712D829954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7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m11</a:t>
                </a:r>
              </a:p>
            </p:txBody>
          </p:sp>
          <p:sp>
            <p:nvSpPr>
              <p:cNvPr id="45" name="Text Box 86">
                <a:extLst>
                  <a:ext uri="{FF2B5EF4-FFF2-40B4-BE49-F238E27FC236}">
                    <a16:creationId xmlns:a16="http://schemas.microsoft.com/office/drawing/2014/main" id="{A1BA9AB1-339C-4F56-9EE9-23EA6AF6C1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3" y="2717"/>
                <a:ext cx="34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m10</a:t>
                </a:r>
              </a:p>
            </p:txBody>
          </p:sp>
          <p:sp>
            <p:nvSpPr>
              <p:cNvPr id="46" name="AutoShape 87">
                <a:extLst>
                  <a:ext uri="{FF2B5EF4-FFF2-40B4-BE49-F238E27FC236}">
                    <a16:creationId xmlns:a16="http://schemas.microsoft.com/office/drawing/2014/main" id="{E5D8F966-E682-490B-8AAB-FE7F97658FB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995" y="2099"/>
                <a:ext cx="83" cy="544"/>
              </a:xfrm>
              <a:prstGeom prst="leftBrace">
                <a:avLst>
                  <a:gd name="adj1" fmla="val 54618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7" name="Text Box 88">
                <a:extLst>
                  <a:ext uri="{FF2B5EF4-FFF2-40B4-BE49-F238E27FC236}">
                    <a16:creationId xmlns:a16="http://schemas.microsoft.com/office/drawing/2014/main" id="{991E3AC7-98CA-46A8-87CD-ED4F073362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4" y="2283"/>
                <a:ext cx="25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x</a:t>
                </a:r>
              </a:p>
            </p:txBody>
          </p:sp>
        </p:grpSp>
        <p:sp>
          <p:nvSpPr>
            <p:cNvPr id="8" name="Text Box 89">
              <a:extLst>
                <a:ext uri="{FF2B5EF4-FFF2-40B4-BE49-F238E27FC236}">
                  <a16:creationId xmlns:a16="http://schemas.microsoft.com/office/drawing/2014/main" id="{3626FD78-4A1B-43E5-90C3-7926BB016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20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>
                  <a:solidFill>
                    <a:srgbClr val="CC0000"/>
                  </a:solidFill>
                  <a:latin typeface="Arial" panose="020B0604020202020204" pitchFamily="34" charset="0"/>
                </a:rPr>
                <a:t>v '</a:t>
              </a:r>
            </a:p>
          </p:txBody>
        </p:sp>
        <p:sp>
          <p:nvSpPr>
            <p:cNvPr id="9" name="Text Box 90">
              <a:extLst>
                <a:ext uri="{FF2B5EF4-FFF2-40B4-BE49-F238E27FC236}">
                  <a16:creationId xmlns:a16="http://schemas.microsoft.com/office/drawing/2014/main" id="{D4BF6C92-6696-4D90-BF00-AE3D5D7FE6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20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>
                  <a:solidFill>
                    <a:srgbClr val="CC0000"/>
                  </a:solidFill>
                  <a:latin typeface="Arial" panose="020B0604020202020204" pitchFamily="34" charset="0"/>
                </a:rPr>
                <a:t>v</a:t>
              </a:r>
            </a:p>
          </p:txBody>
        </p:sp>
      </p:grpSp>
      <p:sp>
        <p:nvSpPr>
          <p:cNvPr id="85" name="Rectangle 5">
            <a:extLst>
              <a:ext uri="{FF2B5EF4-FFF2-40B4-BE49-F238E27FC236}">
                <a16:creationId xmlns:a16="http://schemas.microsoft.com/office/drawing/2014/main" id="{58C75326-2821-48EA-8358-1CCD16AB0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181600"/>
            <a:ext cx="68214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en-GB" altLang="en-US" sz="1800" dirty="0">
                <a:latin typeface="Arial" panose="020B0604020202020204" pitchFamily="34" charset="0"/>
              </a:rPr>
              <a:t> Corresponding squares of each map are adjacent.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altLang="en-US" sz="1800" dirty="0">
                <a:latin typeface="Arial" panose="020B0604020202020204" pitchFamily="34" charset="0"/>
              </a:rPr>
              <a:t> Can visualise this as being </a:t>
            </a:r>
            <a:r>
              <a:rPr lang="en-GB" altLang="en-US" sz="1800" i="1" dirty="0">
                <a:latin typeface="Arial" panose="020B0604020202020204" pitchFamily="34" charset="0"/>
              </a:rPr>
              <a:t>one 4-variable map</a:t>
            </a:r>
            <a:r>
              <a:rPr lang="en-GB" altLang="en-US" sz="1800" dirty="0">
                <a:latin typeface="Arial" panose="020B0604020202020204" pitchFamily="34" charset="0"/>
              </a:rPr>
              <a:t> on TOP </a:t>
            </a:r>
            <a:r>
              <a:rPr lang="en-GB" altLang="en-US" sz="1800" i="1" dirty="0">
                <a:latin typeface="Arial" panose="020B0604020202020204" pitchFamily="34" charset="0"/>
              </a:rPr>
              <a:t>of the other 4-variable map</a:t>
            </a:r>
            <a:r>
              <a:rPr lang="en-GB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5108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A0E05-A281-4E97-9D20-B09500E54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Larger K-Maps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35AB0-B748-45BF-90D7-F7B3A10EA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altLang="en-US" dirty="0"/>
              <a:t>6-variable K-map is pushing the limit of human “pattern-recognition” capability.</a:t>
            </a:r>
          </a:p>
          <a:p>
            <a:pPr>
              <a:buSzPct val="120000"/>
            </a:pPr>
            <a:r>
              <a:rPr lang="en-GB" altLang="en-US" dirty="0"/>
              <a:t>K-maps larger than 6 variables are practically unheard of!</a:t>
            </a:r>
          </a:p>
          <a:p>
            <a:pPr>
              <a:buSzPct val="120000"/>
            </a:pPr>
            <a:r>
              <a:rPr lang="en-GB" altLang="en-US" dirty="0"/>
              <a:t>Normally, a 6-variable K-map is organised as four 4-variable K-maps, which are mirrored along two axes.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2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E65D8-C4CB-448C-9E57-42EEE39D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B3ED6-8B70-4760-94D2-4D5F87728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20000"/>
            </a:pPr>
            <a:r>
              <a:rPr lang="en-US" dirty="0"/>
              <a:t>The Karnaugh map (k-map) is a systematic method to obtain </a:t>
            </a:r>
            <a:r>
              <a:rPr lang="en-US" altLang="en-US" i="1" dirty="0">
                <a:solidFill>
                  <a:srgbClr val="0000FF"/>
                </a:solidFill>
              </a:rPr>
              <a:t>simplified </a:t>
            </a:r>
            <a:r>
              <a:rPr lang="en-US" altLang="en-US" dirty="0">
                <a:solidFill>
                  <a:srgbClr val="0000FF"/>
                </a:solidFill>
              </a:rPr>
              <a:t>sum-of-products</a:t>
            </a:r>
            <a:r>
              <a:rPr lang="en-US" altLang="en-US" dirty="0"/>
              <a:t> (SOPs) Boolean expressions</a:t>
            </a:r>
          </a:p>
          <a:p>
            <a:pPr>
              <a:buSzPct val="120000"/>
            </a:pPr>
            <a:r>
              <a:rPr lang="en-US" altLang="en-US" dirty="0"/>
              <a:t>It is a special form of a truth table which enables easier pattern recognition</a:t>
            </a:r>
          </a:p>
          <a:p>
            <a:pPr>
              <a:buSzPct val="120000"/>
            </a:pPr>
            <a:r>
              <a:rPr lang="en-US" altLang="en-US" dirty="0"/>
              <a:t>Objective: </a:t>
            </a:r>
            <a:r>
              <a:rPr lang="en-US" altLang="en-US" i="1" dirty="0"/>
              <a:t>Fewest</a:t>
            </a:r>
            <a:r>
              <a:rPr lang="en-US" altLang="en-US" dirty="0"/>
              <a:t> possible terms/literals</a:t>
            </a:r>
          </a:p>
          <a:p>
            <a:pPr>
              <a:buSzPct val="120000"/>
            </a:pPr>
            <a:r>
              <a:rPr lang="en-US" altLang="en-US" dirty="0"/>
              <a:t>Diagrammatic technique based on a special form of </a:t>
            </a:r>
            <a:r>
              <a:rPr lang="en-US" altLang="en-US" i="1" dirty="0"/>
              <a:t>Venn diagram</a:t>
            </a:r>
          </a:p>
          <a:p>
            <a:pPr>
              <a:buSzPct val="120000"/>
            </a:pPr>
            <a:r>
              <a:rPr lang="en-US" altLang="en-US" dirty="0"/>
              <a:t>Advantage: Easy with visual aid</a:t>
            </a:r>
          </a:p>
          <a:p>
            <a:pPr>
              <a:buSzPct val="120000"/>
            </a:pPr>
            <a:r>
              <a:rPr lang="en-US" altLang="en-US" dirty="0"/>
              <a:t>Disadvantage: Limited to 5 or 6 variables. </a:t>
            </a:r>
            <a:r>
              <a:rPr lang="en-US" altLang="en-US" b="1" u="sng" dirty="0"/>
              <a:t>However, it is usually good for designing circuits with up-to 4 variables</a:t>
            </a:r>
            <a:endParaRPr lang="en-GB" altLang="en-US" b="1" u="sng" dirty="0">
              <a:latin typeface="Tahom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92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9451-FC85-474D-B903-3FB259BA6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 Diagrams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6EA6B-CF7E-40CC-8AAB-4615EDDB6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US" altLang="en-US" dirty="0"/>
              <a:t>Venn diagram to represent the space of </a:t>
            </a:r>
            <a:r>
              <a:rPr lang="en-US" altLang="en-US" dirty="0" err="1"/>
              <a:t>minterms</a:t>
            </a:r>
            <a:endParaRPr lang="en-US" altLang="en-US" dirty="0"/>
          </a:p>
          <a:p>
            <a:pPr>
              <a:buSzPct val="120000"/>
            </a:pPr>
            <a:r>
              <a:rPr lang="en-GB" altLang="en-US" dirty="0"/>
              <a:t>Example of 2 variables (4 </a:t>
            </a:r>
            <a:r>
              <a:rPr lang="en-GB" altLang="en-US" dirty="0" err="1"/>
              <a:t>minterms</a:t>
            </a:r>
            <a:r>
              <a:rPr lang="en-GB" altLang="en-US" dirty="0"/>
              <a:t>):</a:t>
            </a:r>
          </a:p>
          <a:p>
            <a:endParaRPr lang="en-US" dirty="0"/>
          </a:p>
        </p:txBody>
      </p:sp>
      <p:grpSp>
        <p:nvGrpSpPr>
          <p:cNvPr id="4" name="Group 27">
            <a:extLst>
              <a:ext uri="{FF2B5EF4-FFF2-40B4-BE49-F238E27FC236}">
                <a16:creationId xmlns:a16="http://schemas.microsoft.com/office/drawing/2014/main" id="{DCABD254-0F1E-4417-88A7-FAA1DAEC6855}"/>
              </a:ext>
            </a:extLst>
          </p:cNvPr>
          <p:cNvGrpSpPr>
            <a:grpSpLocks/>
          </p:cNvGrpSpPr>
          <p:nvPr/>
        </p:nvGrpSpPr>
        <p:grpSpPr bwMode="auto">
          <a:xfrm>
            <a:off x="1348416" y="2601397"/>
            <a:ext cx="6465835" cy="3290730"/>
            <a:chOff x="1296" y="1776"/>
            <a:chExt cx="3414" cy="17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E93BBC3-D97A-4BE0-BFA6-B7168653A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1776"/>
              <a:ext cx="2232" cy="171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AC68B61-4BA3-4302-A176-545ABE787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2232"/>
              <a:ext cx="1190" cy="1030"/>
            </a:xfrm>
            <a:prstGeom prst="ellipse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6C711A75-90D5-4AD6-8F21-8D3361CE1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4" y="2556"/>
              <a:ext cx="501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>
                  <a:latin typeface="Arial" panose="020B0604020202020204" pitchFamily="34" charset="0"/>
                </a:rPr>
                <a:t>ab'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66FA608E-020E-4372-ABC9-6857986C6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6" y="2564"/>
              <a:ext cx="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>
                  <a:latin typeface="Arial" panose="020B0604020202020204" pitchFamily="34" charset="0"/>
                </a:rPr>
                <a:t>a'b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E0665631-70AD-442D-AC5A-6BBFF97CF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3" y="1823"/>
              <a:ext cx="614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>
                  <a:latin typeface="Arial" panose="020B0604020202020204" pitchFamily="34" charset="0"/>
                </a:rPr>
                <a:t>a'b'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632B291A-60F1-4CBC-B201-94CB81F460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0" y="2556"/>
              <a:ext cx="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>
                  <a:latin typeface="Arial" panose="020B0604020202020204" pitchFamily="34" charset="0"/>
                </a:rPr>
                <a:t>ab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11" name="Text Box 10">
              <a:extLst>
                <a:ext uri="{FF2B5EF4-FFF2-40B4-BE49-F238E27FC236}">
                  <a16:creationId xmlns:a16="http://schemas.microsoft.com/office/drawing/2014/main" id="{B959AED0-221B-4E23-A7C8-A22713DF54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69"/>
              <a:ext cx="40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GB" altLang="en-US" sz="2000" b="1">
                <a:solidFill>
                  <a:srgbClr val="0000FF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E86FE659-C531-46E2-8ADD-E12BA6EA1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976"/>
              <a:ext cx="438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b</a:t>
              </a:r>
              <a:endParaRPr lang="en-GB" altLang="en-US" sz="2000" b="1">
                <a:solidFill>
                  <a:srgbClr val="FF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48302BA-9606-42DE-8F3B-6B6ACE8C3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3" y="2243"/>
              <a:ext cx="1190" cy="103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53B5DAF3-1706-4E68-A22C-43C48546C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9" y="2789"/>
              <a:ext cx="402" cy="113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6751DC2F-4208-49CA-870B-2B92742CF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71" y="2868"/>
              <a:ext cx="399" cy="199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301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4E965-E067-425F-BB06-509A417DB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Venn Diagrams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378F8-D9FA-4F5E-83CB-AA5326D46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20000"/>
            </a:pPr>
            <a:r>
              <a:rPr lang="en-US" altLang="en-US" sz="3600" dirty="0"/>
              <a:t>Each set of </a:t>
            </a:r>
            <a:r>
              <a:rPr lang="en-US" altLang="en-US" sz="3600" dirty="0" err="1"/>
              <a:t>minterms</a:t>
            </a:r>
            <a:r>
              <a:rPr lang="en-US" altLang="en-US" sz="3600" dirty="0"/>
              <a:t> represents a Boolean function</a:t>
            </a:r>
          </a:p>
          <a:p>
            <a:pPr>
              <a:buSzPct val="120000"/>
            </a:pPr>
            <a:r>
              <a:rPr lang="en-US" altLang="en-US" sz="3600" dirty="0"/>
              <a:t>Examples:</a:t>
            </a:r>
          </a:p>
          <a:p>
            <a:pPr lvl="1">
              <a:buSzPct val="120000"/>
            </a:pPr>
            <a:r>
              <a:rPr lang="en-US" altLang="en-US" sz="2800" dirty="0"/>
              <a:t>{ ab, ab’ }	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dirty="0"/>
              <a:t> ab + ab' = a(</a:t>
            </a:r>
            <a:r>
              <a:rPr lang="en-US" altLang="en-US" sz="2800" dirty="0" err="1"/>
              <a:t>b+b</a:t>
            </a:r>
            <a:r>
              <a:rPr lang="en-US" altLang="en-US" sz="2800" dirty="0"/>
              <a:t>') = a</a:t>
            </a:r>
          </a:p>
          <a:p>
            <a:pPr lvl="1">
              <a:buSzPct val="120000"/>
            </a:pPr>
            <a:r>
              <a:rPr lang="en-US" altLang="en-US" sz="2800" dirty="0"/>
              <a:t>{ </a:t>
            </a:r>
            <a:r>
              <a:rPr lang="en-US" altLang="en-US" sz="2800" dirty="0" err="1"/>
              <a:t>a'b</a:t>
            </a:r>
            <a:r>
              <a:rPr lang="en-US" altLang="en-US" sz="2800" dirty="0"/>
              <a:t>, ab }	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a'b</a:t>
            </a:r>
            <a:r>
              <a:rPr lang="en-US" altLang="en-US" sz="2800" dirty="0"/>
              <a:t> + ab = (</a:t>
            </a:r>
            <a:r>
              <a:rPr lang="en-US" altLang="en-US" sz="2800" dirty="0" err="1"/>
              <a:t>a'+a</a:t>
            </a:r>
            <a:r>
              <a:rPr lang="en-US" altLang="en-US" sz="2800" dirty="0"/>
              <a:t>)b = b</a:t>
            </a:r>
          </a:p>
          <a:p>
            <a:pPr lvl="1">
              <a:buSzPct val="120000"/>
            </a:pPr>
            <a:r>
              <a:rPr lang="en-US" altLang="en-US" sz="2800" dirty="0"/>
              <a:t>{ ab } 		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noProof="1"/>
              <a:t> ab</a:t>
            </a:r>
          </a:p>
          <a:p>
            <a:pPr lvl="1">
              <a:buSzPct val="120000"/>
            </a:pPr>
            <a:r>
              <a:rPr lang="en-US" altLang="en-US" sz="2800" noProof="1"/>
              <a:t>{ ab, ab', a'b }  	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noProof="1"/>
              <a:t> ab + ab' + a'b = a + b</a:t>
            </a:r>
          </a:p>
          <a:p>
            <a:pPr lvl="1">
              <a:buSzPct val="120000"/>
            </a:pPr>
            <a:r>
              <a:rPr lang="en-US" altLang="en-US" sz="2800" noProof="1"/>
              <a:t>{ }		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noProof="1"/>
              <a:t> 0</a:t>
            </a:r>
          </a:p>
          <a:p>
            <a:pPr lvl="1">
              <a:buSzPct val="120000"/>
            </a:pPr>
            <a:r>
              <a:rPr lang="en-US" altLang="en-US" sz="2800" noProof="1"/>
              <a:t>{ a'b',ab,ab',a'b }  </a:t>
            </a:r>
            <a:r>
              <a:rPr lang="en-US" altLang="en-US" sz="2800" noProof="1">
                <a:sym typeface="Wingdings" panose="05000000000000000000" pitchFamily="2" charset="2"/>
              </a:rPr>
              <a:t></a:t>
            </a:r>
            <a:r>
              <a:rPr lang="en-US" altLang="en-US" sz="2800" noProof="1"/>
              <a:t> 1</a:t>
            </a:r>
            <a:endParaRPr lang="en-US" altLang="en-US" sz="2800" dirty="0"/>
          </a:p>
          <a:p>
            <a:endParaRPr lang="en-US" dirty="0"/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09B510B6-CC7C-4FAD-8D18-ABA898AAA555}"/>
              </a:ext>
            </a:extLst>
          </p:cNvPr>
          <p:cNvGrpSpPr>
            <a:grpSpLocks/>
          </p:cNvGrpSpPr>
          <p:nvPr/>
        </p:nvGrpSpPr>
        <p:grpSpPr bwMode="auto">
          <a:xfrm>
            <a:off x="5319365" y="4800587"/>
            <a:ext cx="3505200" cy="1828800"/>
            <a:chOff x="1536" y="1488"/>
            <a:chExt cx="2208" cy="1152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0298F802-476F-41C6-9FE4-1E4D8685B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2" y="1488"/>
              <a:ext cx="1431" cy="1152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 dirty="0"/>
            </a:p>
          </p:txBody>
        </p:sp>
        <p:sp>
          <p:nvSpPr>
            <p:cNvPr id="6" name="Oval 6">
              <a:extLst>
                <a:ext uri="{FF2B5EF4-FFF2-40B4-BE49-F238E27FC236}">
                  <a16:creationId xmlns:a16="http://schemas.microsoft.com/office/drawing/2014/main" id="{18CE61D2-B2FB-47A6-9767-88365E0D0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" y="1795"/>
              <a:ext cx="763" cy="692"/>
            </a:xfrm>
            <a:prstGeom prst="ellipse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370CD421-1161-4EBA-84AE-C2892E15C1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2" y="2012"/>
              <a:ext cx="40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ab'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C8FDD323-1E67-405A-8480-4C3CD245D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018"/>
              <a:ext cx="432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a'b</a:t>
              </a:r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AE322BDC-B99C-4BE2-B647-A35BB5733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520"/>
              <a:ext cx="5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a'b'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10" name="Text Box 10">
              <a:extLst>
                <a:ext uri="{FF2B5EF4-FFF2-40B4-BE49-F238E27FC236}">
                  <a16:creationId xmlns:a16="http://schemas.microsoft.com/office/drawing/2014/main" id="{11BBA608-20CF-4B51-B865-599BE90C24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1" y="2012"/>
              <a:ext cx="321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ab</a:t>
              </a:r>
              <a:endParaRPr lang="en-GB" altLang="en-US" sz="2000" b="1">
                <a:latin typeface="Courier New" panose="02070309020205020404" pitchFamily="49" charset="0"/>
              </a:endParaRPr>
            </a:p>
          </p:txBody>
        </p:sp>
        <p:sp>
          <p:nvSpPr>
            <p:cNvPr id="11" name="Text Box 11">
              <a:extLst>
                <a:ext uri="{FF2B5EF4-FFF2-40B4-BE49-F238E27FC236}">
                  <a16:creationId xmlns:a16="http://schemas.microsoft.com/office/drawing/2014/main" id="{098333D4-23BA-4782-95DD-5A9B05C7CF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156"/>
              <a:ext cx="260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 b="1">
                  <a:solidFill>
                    <a:srgbClr val="0000FF"/>
                  </a:solidFill>
                  <a:latin typeface="Arial" panose="020B0604020202020204" pitchFamily="34" charset="0"/>
                </a:rPr>
                <a:t>a</a:t>
              </a:r>
              <a:endParaRPr lang="en-GB" altLang="en-US" sz="2000" b="1">
                <a:solidFill>
                  <a:srgbClr val="0000FF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09684949-52B9-480C-87F3-E1A26EE3D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3" y="2221"/>
              <a:ext cx="281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b</a:t>
              </a:r>
              <a:endParaRPr lang="en-GB" altLang="en-US" sz="2000" b="1">
                <a:solidFill>
                  <a:srgbClr val="FF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13" name="Oval 13">
              <a:extLst>
                <a:ext uri="{FF2B5EF4-FFF2-40B4-BE49-F238E27FC236}">
                  <a16:creationId xmlns:a16="http://schemas.microsoft.com/office/drawing/2014/main" id="{30080931-439E-4E77-810D-F35D50ABA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9" y="1802"/>
              <a:ext cx="762" cy="69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48A0579C-1370-4B99-A120-1DBA4BD60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3" y="2169"/>
              <a:ext cx="258" cy="76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E0653CF8-3040-49CB-8EF6-1E83A592E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50" y="2223"/>
              <a:ext cx="255" cy="133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1066BE91-69A9-41BA-8FDA-F13CF0FFF1FE}"/>
                  </a:ext>
                </a:extLst>
              </p14:cNvPr>
              <p14:cNvContentPartPr/>
              <p14:nvPr/>
            </p14:nvContentPartPr>
            <p14:xfrm>
              <a:off x="4963668" y="5145957"/>
              <a:ext cx="187560" cy="21132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1066BE91-69A9-41BA-8FDA-F13CF0FFF1F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54668" y="5137317"/>
                <a:ext cx="205200" cy="22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463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9DF6F-99AE-478E-BD6F-9224D5997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2-Variable K-Maps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672D1-A70F-4211-A342-5D31B65FB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20000"/>
            </a:pPr>
            <a:r>
              <a:rPr lang="en-GB" altLang="en-US" sz="3600" b="1" dirty="0">
                <a:solidFill>
                  <a:srgbClr val="0000FF"/>
                </a:solidFill>
              </a:rPr>
              <a:t>Karnaugh-map</a:t>
            </a:r>
            <a:r>
              <a:rPr lang="en-GB" altLang="en-US" sz="3600" dirty="0"/>
              <a:t> (K-map) is an abstract form of Venn diagram, organised as a matrix of squares, where</a:t>
            </a:r>
          </a:p>
          <a:p>
            <a:pPr lvl="1">
              <a:buSzPct val="120000"/>
            </a:pPr>
            <a:r>
              <a:rPr lang="en-GB" altLang="en-US" sz="2800" dirty="0"/>
              <a:t>each square represents a </a:t>
            </a:r>
            <a:r>
              <a:rPr lang="en-GB" altLang="en-US" sz="2800" dirty="0" err="1">
                <a:solidFill>
                  <a:srgbClr val="0000FF"/>
                </a:solidFill>
              </a:rPr>
              <a:t>minterm</a:t>
            </a:r>
            <a:endParaRPr lang="en-GB" altLang="en-US" sz="2800" dirty="0">
              <a:solidFill>
                <a:srgbClr val="0000FF"/>
              </a:solidFill>
            </a:endParaRPr>
          </a:p>
          <a:p>
            <a:pPr lvl="1">
              <a:buSzPct val="120000"/>
            </a:pPr>
            <a:r>
              <a:rPr lang="en-GB" altLang="en-US" sz="3200" dirty="0"/>
              <a:t>adjacent squares always </a:t>
            </a:r>
            <a:r>
              <a:rPr lang="en-GB" altLang="en-US" sz="3200" dirty="0">
                <a:solidFill>
                  <a:srgbClr val="0000FF"/>
                </a:solidFill>
              </a:rPr>
              <a:t>differ by just one literal</a:t>
            </a:r>
            <a:r>
              <a:rPr lang="en-GB" altLang="en-US" sz="3200" dirty="0"/>
              <a:t>  </a:t>
            </a:r>
            <a:r>
              <a:rPr lang="en-US" altLang="en-US" sz="3200" dirty="0"/>
              <a:t>(so that the unifying theorem may apply: </a:t>
            </a:r>
            <a:r>
              <a:rPr lang="en-US" altLang="en-US" sz="3200" dirty="0">
                <a:solidFill>
                  <a:srgbClr val="CC0000"/>
                </a:solidFill>
              </a:rPr>
              <a:t>a + a' = 1</a:t>
            </a:r>
            <a:r>
              <a:rPr lang="en-US" altLang="en-US" sz="3200" dirty="0"/>
              <a:t>)</a:t>
            </a:r>
            <a:endParaRPr lang="en-GB" altLang="en-US" sz="4000" dirty="0"/>
          </a:p>
          <a:p>
            <a:pPr>
              <a:buSzPct val="120000"/>
            </a:pPr>
            <a:r>
              <a:rPr lang="en-GB" altLang="en-US" sz="4000" dirty="0"/>
              <a:t>For 2-variable case (e.g.: variables </a:t>
            </a:r>
            <a:r>
              <a:rPr lang="en-GB" altLang="en-US" sz="4000" dirty="0" err="1"/>
              <a:t>a,b</a:t>
            </a:r>
            <a:r>
              <a:rPr lang="en-GB" altLang="en-US" sz="4000" dirty="0"/>
              <a:t>), the map can be drawn in different forms as shown in the next slide </a:t>
            </a:r>
            <a:r>
              <a:rPr lang="en-GB" altLang="en-US" sz="4000" dirty="0">
                <a:sym typeface="Wingdings" panose="05000000000000000000" pitchFamily="2" charset="2"/>
              </a:rPr>
              <a:t></a:t>
            </a:r>
            <a:endParaRPr lang="en-GB" alt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141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79C7B-121E-4679-9F68-1F613A39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2-Variable K-Maps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1BD21-60B2-40AC-A9BC-755DFCD2A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Alternative layouts of a 2-variable (a, b) K-map:</a:t>
            </a:r>
            <a:endParaRPr lang="en-GB" altLang="en-US" b="1" dirty="0">
              <a:latin typeface="Tahoma" panose="020B0604030504040204" pitchFamily="34" charset="0"/>
            </a:endParaRPr>
          </a:p>
          <a:p>
            <a:endParaRPr lang="en-US" dirty="0"/>
          </a:p>
        </p:txBody>
      </p:sp>
      <p:grpSp>
        <p:nvGrpSpPr>
          <p:cNvPr id="4" name="Group 101">
            <a:extLst>
              <a:ext uri="{FF2B5EF4-FFF2-40B4-BE49-F238E27FC236}">
                <a16:creationId xmlns:a16="http://schemas.microsoft.com/office/drawing/2014/main" id="{B708810F-ECCA-44A6-8A3F-CE1B2F83D2E0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1981200"/>
            <a:ext cx="3128963" cy="1758950"/>
            <a:chOff x="3216" y="1248"/>
            <a:chExt cx="1971" cy="1108"/>
          </a:xfrm>
        </p:grpSpPr>
        <p:grpSp>
          <p:nvGrpSpPr>
            <p:cNvPr id="5" name="Group 65">
              <a:extLst>
                <a:ext uri="{FF2B5EF4-FFF2-40B4-BE49-F238E27FC236}">
                  <a16:creationId xmlns:a16="http://schemas.microsoft.com/office/drawing/2014/main" id="{232BC431-1343-4A39-A923-F486162E8C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1488"/>
              <a:ext cx="867" cy="868"/>
              <a:chOff x="1825" y="2396"/>
              <a:chExt cx="867" cy="868"/>
            </a:xfrm>
          </p:grpSpPr>
          <p:sp>
            <p:nvSpPr>
              <p:cNvPr id="20" name="Rectangle 31">
                <a:extLst>
                  <a:ext uri="{FF2B5EF4-FFF2-40B4-BE49-F238E27FC236}">
                    <a16:creationId xmlns:a16="http://schemas.microsoft.com/office/drawing/2014/main" id="{0AD927FF-CA76-4D6F-9033-DE757EE29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3" y="267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1" name="Line 32">
                <a:extLst>
                  <a:ext uri="{FF2B5EF4-FFF2-40B4-BE49-F238E27FC236}">
                    <a16:creationId xmlns:a16="http://schemas.microsoft.com/office/drawing/2014/main" id="{38EEAF97-050C-4331-AE4D-0C5F08CEB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3" y="296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33">
                <a:extLst>
                  <a:ext uri="{FF2B5EF4-FFF2-40B4-BE49-F238E27FC236}">
                    <a16:creationId xmlns:a16="http://schemas.microsoft.com/office/drawing/2014/main" id="{585A890E-4013-4004-BB3F-29DD7A877E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1" y="267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Text Box 34">
                <a:extLst>
                  <a:ext uri="{FF2B5EF4-FFF2-40B4-BE49-F238E27FC236}">
                    <a16:creationId xmlns:a16="http://schemas.microsoft.com/office/drawing/2014/main" id="{7A7CEF44-6BFC-4FC9-992A-2817DDC36A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3" y="2736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a'b'</a:t>
                </a:r>
              </a:p>
            </p:txBody>
          </p:sp>
          <p:sp>
            <p:nvSpPr>
              <p:cNvPr id="24" name="Text Box 35">
                <a:extLst>
                  <a:ext uri="{FF2B5EF4-FFF2-40B4-BE49-F238E27FC236}">
                    <a16:creationId xmlns:a16="http://schemas.microsoft.com/office/drawing/2014/main" id="{D745469A-BB89-4A23-A1DC-1D671A887A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0" y="2736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ab'</a:t>
                </a:r>
              </a:p>
            </p:txBody>
          </p:sp>
          <p:sp>
            <p:nvSpPr>
              <p:cNvPr id="25" name="Text Box 36">
                <a:extLst>
                  <a:ext uri="{FF2B5EF4-FFF2-40B4-BE49-F238E27FC236}">
                    <a16:creationId xmlns:a16="http://schemas.microsoft.com/office/drawing/2014/main" id="{0113F1A5-E43B-40E8-894F-BEF98553AC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3" y="3030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</a:t>
                </a:r>
              </a:p>
            </p:txBody>
          </p:sp>
          <p:sp>
            <p:nvSpPr>
              <p:cNvPr id="26" name="Text Box 37">
                <a:extLst>
                  <a:ext uri="{FF2B5EF4-FFF2-40B4-BE49-F238E27FC236}">
                    <a16:creationId xmlns:a16="http://schemas.microsoft.com/office/drawing/2014/main" id="{E406E7C3-4F45-406E-B7C5-55A63878AC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2" y="3022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</a:t>
                </a:r>
              </a:p>
            </p:txBody>
          </p:sp>
          <p:sp>
            <p:nvSpPr>
              <p:cNvPr id="27" name="Text Box 38">
                <a:extLst>
                  <a:ext uri="{FF2B5EF4-FFF2-40B4-BE49-F238E27FC236}">
                    <a16:creationId xmlns:a16="http://schemas.microsoft.com/office/drawing/2014/main" id="{CB593147-5FD8-4D03-8E74-A7A6E22380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5" y="2998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28" name="AutoShape 39">
                <a:extLst>
                  <a:ext uri="{FF2B5EF4-FFF2-40B4-BE49-F238E27FC236}">
                    <a16:creationId xmlns:a16="http://schemas.microsoft.com/office/drawing/2014/main" id="{1D3D4927-6524-44FB-83B8-1EC1F86D5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1" y="2981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9" name="AutoShape 40">
                <a:extLst>
                  <a:ext uri="{FF2B5EF4-FFF2-40B4-BE49-F238E27FC236}">
                    <a16:creationId xmlns:a16="http://schemas.microsoft.com/office/drawing/2014/main" id="{A1938351-372B-4CC8-AF10-7BBF090A080D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2510" y="2468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0" name="Text Box 41">
                <a:extLst>
                  <a:ext uri="{FF2B5EF4-FFF2-40B4-BE49-F238E27FC236}">
                    <a16:creationId xmlns:a16="http://schemas.microsoft.com/office/drawing/2014/main" id="{48F4A603-1AA3-43B3-8E92-CCED3D3155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0" y="2396"/>
                <a:ext cx="25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6" name="Group 66">
              <a:extLst>
                <a:ext uri="{FF2B5EF4-FFF2-40B4-BE49-F238E27FC236}">
                  <a16:creationId xmlns:a16="http://schemas.microsoft.com/office/drawing/2014/main" id="{FA03D437-1981-44EE-8C3F-9912F7B129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1440"/>
              <a:ext cx="867" cy="897"/>
              <a:chOff x="3455" y="2369"/>
              <a:chExt cx="867" cy="897"/>
            </a:xfrm>
          </p:grpSpPr>
          <p:sp>
            <p:nvSpPr>
              <p:cNvPr id="9" name="Rectangle 42">
                <a:extLst>
                  <a:ext uri="{FF2B5EF4-FFF2-40B4-BE49-F238E27FC236}">
                    <a16:creationId xmlns:a16="http://schemas.microsoft.com/office/drawing/2014/main" id="{530F6FB4-2512-4530-B6BF-A920F15598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268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0" name="Line 43">
                <a:extLst>
                  <a:ext uri="{FF2B5EF4-FFF2-40B4-BE49-F238E27FC236}">
                    <a16:creationId xmlns:a16="http://schemas.microsoft.com/office/drawing/2014/main" id="{05E23003-B519-4627-8BE1-916A42545A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43" y="296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Line 44">
                <a:extLst>
                  <a:ext uri="{FF2B5EF4-FFF2-40B4-BE49-F238E27FC236}">
                    <a16:creationId xmlns:a16="http://schemas.microsoft.com/office/drawing/2014/main" id="{4DC1D0FF-B548-47DB-BB73-93E06CCC1C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1" y="268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Text Box 45">
                <a:extLst>
                  <a:ext uri="{FF2B5EF4-FFF2-40B4-BE49-F238E27FC236}">
                    <a16:creationId xmlns:a16="http://schemas.microsoft.com/office/drawing/2014/main" id="{FE7869DA-E505-4FE9-B939-119712335A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3" y="273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m0</a:t>
                </a:r>
              </a:p>
            </p:txBody>
          </p:sp>
          <p:sp>
            <p:nvSpPr>
              <p:cNvPr id="13" name="Text Box 46">
                <a:extLst>
                  <a:ext uri="{FF2B5EF4-FFF2-40B4-BE49-F238E27FC236}">
                    <a16:creationId xmlns:a16="http://schemas.microsoft.com/office/drawing/2014/main" id="{A1DCD739-49FA-46D0-8B8E-A81868BFAF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0" y="273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</a:t>
                </a:r>
              </a:p>
            </p:txBody>
          </p:sp>
          <p:sp>
            <p:nvSpPr>
              <p:cNvPr id="14" name="Text Box 47">
                <a:extLst>
                  <a:ext uri="{FF2B5EF4-FFF2-40B4-BE49-F238E27FC236}">
                    <a16:creationId xmlns:a16="http://schemas.microsoft.com/office/drawing/2014/main" id="{D755284C-3D37-4CCB-89FE-28A88827A5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3" y="3032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</a:t>
                </a:r>
              </a:p>
            </p:txBody>
          </p:sp>
          <p:sp>
            <p:nvSpPr>
              <p:cNvPr id="15" name="Text Box 48">
                <a:extLst>
                  <a:ext uri="{FF2B5EF4-FFF2-40B4-BE49-F238E27FC236}">
                    <a16:creationId xmlns:a16="http://schemas.microsoft.com/office/drawing/2014/main" id="{EBF89F6C-4810-4B61-A421-BA6F8428FC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3024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</a:t>
                </a:r>
              </a:p>
            </p:txBody>
          </p:sp>
          <p:sp>
            <p:nvSpPr>
              <p:cNvPr id="16" name="Text Box 49">
                <a:extLst>
                  <a:ext uri="{FF2B5EF4-FFF2-40B4-BE49-F238E27FC236}">
                    <a16:creationId xmlns:a16="http://schemas.microsoft.com/office/drawing/2014/main" id="{84B8192A-8A44-47DD-92B5-90ABCA990C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5" y="3000"/>
                <a:ext cx="25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17" name="AutoShape 50">
                <a:extLst>
                  <a:ext uri="{FF2B5EF4-FFF2-40B4-BE49-F238E27FC236}">
                    <a16:creationId xmlns:a16="http://schemas.microsoft.com/office/drawing/2014/main" id="{6DCEF642-F8CF-42E2-8618-1289D627F7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1" y="2983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8" name="AutoShape 51">
                <a:extLst>
                  <a:ext uri="{FF2B5EF4-FFF2-40B4-BE49-F238E27FC236}">
                    <a16:creationId xmlns:a16="http://schemas.microsoft.com/office/drawing/2014/main" id="{964C82BE-00BE-43EC-AF4A-7BB3AED5306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140" y="2470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9" name="Text Box 52">
                <a:extLst>
                  <a:ext uri="{FF2B5EF4-FFF2-40B4-BE49-F238E27FC236}">
                    <a16:creationId xmlns:a16="http://schemas.microsoft.com/office/drawing/2014/main" id="{4983AF4E-4CF6-4D28-9194-DA9D21C410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0" y="2369"/>
                <a:ext cx="25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7" name="Text Box 53">
              <a:extLst>
                <a:ext uri="{FF2B5EF4-FFF2-40B4-BE49-F238E27FC236}">
                  <a16:creationId xmlns:a16="http://schemas.microsoft.com/office/drawing/2014/main" id="{9AA248CB-DA87-45CA-8610-2EC0790B13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584"/>
              <a:ext cx="33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OR</a:t>
              </a:r>
            </a:p>
          </p:txBody>
        </p:sp>
        <p:sp>
          <p:nvSpPr>
            <p:cNvPr id="8" name="Text Box 55">
              <a:extLst>
                <a:ext uri="{FF2B5EF4-FFF2-40B4-BE49-F238E27FC236}">
                  <a16:creationId xmlns:a16="http://schemas.microsoft.com/office/drawing/2014/main" id="{45E2B424-5911-4EF8-95BC-41F36603D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248"/>
              <a:ext cx="108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>
                  <a:latin typeface="Arial" panose="020B0604020202020204" pitchFamily="34" charset="0"/>
                </a:rPr>
                <a:t>Alternative 2:</a:t>
              </a:r>
              <a:endParaRPr lang="en-GB" altLang="en-US" sz="2000" b="1">
                <a:latin typeface="Tahoma" panose="020B0604030504040204" pitchFamily="34" charset="0"/>
              </a:endParaRPr>
            </a:p>
          </p:txBody>
        </p:sp>
      </p:grpSp>
      <p:grpSp>
        <p:nvGrpSpPr>
          <p:cNvPr id="31" name="Group 97">
            <a:extLst>
              <a:ext uri="{FF2B5EF4-FFF2-40B4-BE49-F238E27FC236}">
                <a16:creationId xmlns:a16="http://schemas.microsoft.com/office/drawing/2014/main" id="{B4CCECEC-4382-4259-BE69-289F0166820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981200"/>
            <a:ext cx="3205163" cy="1758950"/>
            <a:chOff x="912" y="1248"/>
            <a:chExt cx="2019" cy="1108"/>
          </a:xfrm>
        </p:grpSpPr>
        <p:grpSp>
          <p:nvGrpSpPr>
            <p:cNvPr id="32" name="Group 5">
              <a:extLst>
                <a:ext uri="{FF2B5EF4-FFF2-40B4-BE49-F238E27FC236}">
                  <a16:creationId xmlns:a16="http://schemas.microsoft.com/office/drawing/2014/main" id="{19A08CA4-9662-46F9-BB08-9BB4AE6A57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488"/>
              <a:ext cx="867" cy="868"/>
              <a:chOff x="2156" y="7508"/>
              <a:chExt cx="2168" cy="2169"/>
            </a:xfrm>
          </p:grpSpPr>
          <p:sp>
            <p:nvSpPr>
              <p:cNvPr id="47" name="Rectangle 6">
                <a:extLst>
                  <a:ext uri="{FF2B5EF4-FFF2-40B4-BE49-F238E27FC236}">
                    <a16:creationId xmlns:a16="http://schemas.microsoft.com/office/drawing/2014/main" id="{9FC62545-A507-436E-88A3-6E9BE25C0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8213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8" name="Line 7">
                <a:extLst>
                  <a:ext uri="{FF2B5EF4-FFF2-40B4-BE49-F238E27FC236}">
                    <a16:creationId xmlns:a16="http://schemas.microsoft.com/office/drawing/2014/main" id="{864A6852-01BB-416B-A8C6-CFFE4016B8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7" y="8933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8">
                <a:extLst>
                  <a:ext uri="{FF2B5EF4-FFF2-40B4-BE49-F238E27FC236}">
                    <a16:creationId xmlns:a16="http://schemas.microsoft.com/office/drawing/2014/main" id="{BA4F3AC2-F266-44B0-9AE7-3F1796AD50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7" y="8213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Text Box 9">
                <a:extLst>
                  <a:ext uri="{FF2B5EF4-FFF2-40B4-BE49-F238E27FC236}">
                    <a16:creationId xmlns:a16="http://schemas.microsoft.com/office/drawing/2014/main" id="{A0319A0C-7E49-4C0E-AC5E-3EF52DFFB0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a'b'</a:t>
                </a:r>
              </a:p>
            </p:txBody>
          </p:sp>
          <p:sp>
            <p:nvSpPr>
              <p:cNvPr id="51" name="Text Box 10">
                <a:extLst>
                  <a:ext uri="{FF2B5EF4-FFF2-40B4-BE49-F238E27FC236}">
                    <a16:creationId xmlns:a16="http://schemas.microsoft.com/office/drawing/2014/main" id="{41781EB4-9672-4D69-BC7C-22279E823E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93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</a:t>
                </a:r>
              </a:p>
            </p:txBody>
          </p:sp>
          <p:sp>
            <p:nvSpPr>
              <p:cNvPr id="52" name="Text Box 11">
                <a:extLst>
                  <a:ext uri="{FF2B5EF4-FFF2-40B4-BE49-F238E27FC236}">
                    <a16:creationId xmlns:a16="http://schemas.microsoft.com/office/drawing/2014/main" id="{32961CB7-DA43-4608-AA2A-D51C58BA78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909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ab'</a:t>
                </a:r>
              </a:p>
            </p:txBody>
          </p:sp>
          <p:sp>
            <p:nvSpPr>
              <p:cNvPr id="53" name="Text Box 12">
                <a:extLst>
                  <a:ext uri="{FF2B5EF4-FFF2-40B4-BE49-F238E27FC236}">
                    <a16:creationId xmlns:a16="http://schemas.microsoft.com/office/drawing/2014/main" id="{8CEEFB39-4FBB-4796-951D-9F4D4134E2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907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</a:t>
                </a:r>
              </a:p>
            </p:txBody>
          </p:sp>
          <p:sp>
            <p:nvSpPr>
              <p:cNvPr id="54" name="Text Box 13">
                <a:extLst>
                  <a:ext uri="{FF2B5EF4-FFF2-40B4-BE49-F238E27FC236}">
                    <a16:creationId xmlns:a16="http://schemas.microsoft.com/office/drawing/2014/main" id="{8567B513-5FFD-4EC4-80D8-6776C0D2CF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6" y="9012"/>
                <a:ext cx="6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55" name="AutoShape 14">
                <a:extLst>
                  <a:ext uri="{FF2B5EF4-FFF2-40B4-BE49-F238E27FC236}">
                    <a16:creationId xmlns:a16="http://schemas.microsoft.com/office/drawing/2014/main" id="{D9AD467B-93C5-4B5E-8F49-3A18A8030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8969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56" name="AutoShape 15">
                <a:extLst>
                  <a:ext uri="{FF2B5EF4-FFF2-40B4-BE49-F238E27FC236}">
                    <a16:creationId xmlns:a16="http://schemas.microsoft.com/office/drawing/2014/main" id="{F3B9F2E5-7B26-4016-BE5C-18EE4D40AF20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3868" y="7688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57" name="Text Box 16">
                <a:extLst>
                  <a:ext uri="{FF2B5EF4-FFF2-40B4-BE49-F238E27FC236}">
                    <a16:creationId xmlns:a16="http://schemas.microsoft.com/office/drawing/2014/main" id="{C152BCB4-3222-42A9-A018-9C7112DB63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4" y="7508"/>
                <a:ext cx="636" cy="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</p:grpSp>
        <p:grpSp>
          <p:nvGrpSpPr>
            <p:cNvPr id="33" name="Group 29">
              <a:extLst>
                <a:ext uri="{FF2B5EF4-FFF2-40B4-BE49-F238E27FC236}">
                  <a16:creationId xmlns:a16="http://schemas.microsoft.com/office/drawing/2014/main" id="{90702889-842A-4AF9-AE29-DAF4A6632F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1488"/>
              <a:ext cx="867" cy="865"/>
              <a:chOff x="3032" y="2848"/>
              <a:chExt cx="867" cy="865"/>
            </a:xfrm>
          </p:grpSpPr>
          <p:sp>
            <p:nvSpPr>
              <p:cNvPr id="36" name="Rectangle 18">
                <a:extLst>
                  <a:ext uri="{FF2B5EF4-FFF2-40B4-BE49-F238E27FC236}">
                    <a16:creationId xmlns:a16="http://schemas.microsoft.com/office/drawing/2014/main" id="{099C9BE6-9EAA-413D-8A1A-2C3EAB24C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" y="312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7" name="Line 19">
                <a:extLst>
                  <a:ext uri="{FF2B5EF4-FFF2-40B4-BE49-F238E27FC236}">
                    <a16:creationId xmlns:a16="http://schemas.microsoft.com/office/drawing/2014/main" id="{56763C7B-C840-48D0-8B5D-12743EC591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0" y="341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20">
                <a:extLst>
                  <a:ext uri="{FF2B5EF4-FFF2-40B4-BE49-F238E27FC236}">
                    <a16:creationId xmlns:a16="http://schemas.microsoft.com/office/drawing/2014/main" id="{4BD4D49E-1EF9-424D-8699-E50644C5A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8" y="312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 Box 21">
                <a:extLst>
                  <a:ext uri="{FF2B5EF4-FFF2-40B4-BE49-F238E27FC236}">
                    <a16:creationId xmlns:a16="http://schemas.microsoft.com/office/drawing/2014/main" id="{92A66B9F-653A-4836-8408-ACD1AC9AB0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0" y="3185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m0</a:t>
                </a:r>
              </a:p>
            </p:txBody>
          </p:sp>
          <p:sp>
            <p:nvSpPr>
              <p:cNvPr id="40" name="Text Box 22">
                <a:extLst>
                  <a:ext uri="{FF2B5EF4-FFF2-40B4-BE49-F238E27FC236}">
                    <a16:creationId xmlns:a16="http://schemas.microsoft.com/office/drawing/2014/main" id="{45E16351-A874-4457-88E5-E80C01064D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7" y="3185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</a:t>
                </a:r>
              </a:p>
            </p:txBody>
          </p:sp>
          <p:sp>
            <p:nvSpPr>
              <p:cNvPr id="41" name="Text Box 23">
                <a:extLst>
                  <a:ext uri="{FF2B5EF4-FFF2-40B4-BE49-F238E27FC236}">
                    <a16:creationId xmlns:a16="http://schemas.microsoft.com/office/drawing/2014/main" id="{DCDDFE43-4579-4D3C-9EAA-94130EA152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0" y="3479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</a:t>
                </a:r>
              </a:p>
            </p:txBody>
          </p:sp>
          <p:sp>
            <p:nvSpPr>
              <p:cNvPr id="42" name="Text Box 24">
                <a:extLst>
                  <a:ext uri="{FF2B5EF4-FFF2-40B4-BE49-F238E27FC236}">
                    <a16:creationId xmlns:a16="http://schemas.microsoft.com/office/drawing/2014/main" id="{2F46234A-5AD1-44D0-A071-D5A1992709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10" y="3471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</a:t>
                </a:r>
              </a:p>
            </p:txBody>
          </p:sp>
          <p:sp>
            <p:nvSpPr>
              <p:cNvPr id="43" name="Text Box 25">
                <a:extLst>
                  <a:ext uri="{FF2B5EF4-FFF2-40B4-BE49-F238E27FC236}">
                    <a16:creationId xmlns:a16="http://schemas.microsoft.com/office/drawing/2014/main" id="{8FB84379-5CA7-43F9-A7EC-2638C20F91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3447"/>
                <a:ext cx="25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44" name="AutoShape 26">
                <a:extLst>
                  <a:ext uri="{FF2B5EF4-FFF2-40B4-BE49-F238E27FC236}">
                    <a16:creationId xmlns:a16="http://schemas.microsoft.com/office/drawing/2014/main" id="{669D00BB-DE4A-4E47-B0EB-95B4C871E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3430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5" name="AutoShape 27">
                <a:extLst>
                  <a:ext uri="{FF2B5EF4-FFF2-40B4-BE49-F238E27FC236}">
                    <a16:creationId xmlns:a16="http://schemas.microsoft.com/office/drawing/2014/main" id="{B6E8C92C-CDF4-4A44-889D-FAD574EB9052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3717" y="2917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6" name="Text Box 28">
                <a:extLst>
                  <a:ext uri="{FF2B5EF4-FFF2-40B4-BE49-F238E27FC236}">
                    <a16:creationId xmlns:a16="http://schemas.microsoft.com/office/drawing/2014/main" id="{2A46F131-890A-47C2-B70A-F73F536C5D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7" y="2848"/>
                <a:ext cx="255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34" name="Text Box 56">
              <a:extLst>
                <a:ext uri="{FF2B5EF4-FFF2-40B4-BE49-F238E27FC236}">
                  <a16:creationId xmlns:a16="http://schemas.microsoft.com/office/drawing/2014/main" id="{7A06B8DA-AC10-493F-BEC8-CB9AB1276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248"/>
              <a:ext cx="1125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>
                  <a:latin typeface="Arial" panose="020B0604020202020204" pitchFamily="34" charset="0"/>
                </a:rPr>
                <a:t>Alternative 1:</a:t>
              </a:r>
            </a:p>
          </p:txBody>
        </p:sp>
        <p:sp>
          <p:nvSpPr>
            <p:cNvPr id="35" name="Text Box 57">
              <a:extLst>
                <a:ext uri="{FF2B5EF4-FFF2-40B4-BE49-F238E27FC236}">
                  <a16:creationId xmlns:a16="http://schemas.microsoft.com/office/drawing/2014/main" id="{B0EF1AC6-C627-492B-A866-38F3660CE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1584"/>
              <a:ext cx="38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OR</a:t>
              </a:r>
              <a:endParaRPr lang="en-GB" altLang="en-US" sz="1800" b="1">
                <a:latin typeface="Tahoma" panose="020B0604030504040204" pitchFamily="34" charset="0"/>
              </a:endParaRPr>
            </a:p>
          </p:txBody>
        </p:sp>
      </p:grpSp>
      <p:grpSp>
        <p:nvGrpSpPr>
          <p:cNvPr id="58" name="Group 99">
            <a:extLst>
              <a:ext uri="{FF2B5EF4-FFF2-40B4-BE49-F238E27FC236}">
                <a16:creationId xmlns:a16="http://schemas.microsoft.com/office/drawing/2014/main" id="{642589AA-1A98-4DEF-834A-E71270616CCB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962400"/>
            <a:ext cx="3251200" cy="1849438"/>
            <a:chOff x="912" y="2496"/>
            <a:chExt cx="2048" cy="1165"/>
          </a:xfrm>
        </p:grpSpPr>
        <p:grpSp>
          <p:nvGrpSpPr>
            <p:cNvPr id="59" name="Group 95">
              <a:extLst>
                <a:ext uri="{FF2B5EF4-FFF2-40B4-BE49-F238E27FC236}">
                  <a16:creationId xmlns:a16="http://schemas.microsoft.com/office/drawing/2014/main" id="{10C4C94F-BBF9-46C6-9324-779852963A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2784"/>
              <a:ext cx="858" cy="862"/>
              <a:chOff x="1840" y="2930"/>
              <a:chExt cx="858" cy="862"/>
            </a:xfrm>
          </p:grpSpPr>
          <p:sp>
            <p:nvSpPr>
              <p:cNvPr id="74" name="Rectangle 68">
                <a:extLst>
                  <a:ext uri="{FF2B5EF4-FFF2-40B4-BE49-F238E27FC236}">
                    <a16:creationId xmlns:a16="http://schemas.microsoft.com/office/drawing/2014/main" id="{BDED4AB2-A353-467B-8B73-707B2C1F8B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321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75" name="Line 69">
                <a:extLst>
                  <a:ext uri="{FF2B5EF4-FFF2-40B4-BE49-F238E27FC236}">
                    <a16:creationId xmlns:a16="http://schemas.microsoft.com/office/drawing/2014/main" id="{99C50829-2ECD-4ACF-870E-FE9C71B036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0" y="349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70">
                <a:extLst>
                  <a:ext uri="{FF2B5EF4-FFF2-40B4-BE49-F238E27FC236}">
                    <a16:creationId xmlns:a16="http://schemas.microsoft.com/office/drawing/2014/main" id="{6857BD81-D1DD-492D-9CA6-35CE24239D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8" y="321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Text Box 71">
                <a:extLst>
                  <a:ext uri="{FF2B5EF4-FFF2-40B4-BE49-F238E27FC236}">
                    <a16:creationId xmlns:a16="http://schemas.microsoft.com/office/drawing/2014/main" id="{A8DA17BB-4E37-44F4-B18D-017ADA7B11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0" y="326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</a:t>
                </a:r>
              </a:p>
            </p:txBody>
          </p:sp>
          <p:sp>
            <p:nvSpPr>
              <p:cNvPr id="78" name="Text Box 72">
                <a:extLst>
                  <a:ext uri="{FF2B5EF4-FFF2-40B4-BE49-F238E27FC236}">
                    <a16:creationId xmlns:a16="http://schemas.microsoft.com/office/drawing/2014/main" id="{7920FAF1-2FA6-4357-9726-0328FF9DE9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7" y="326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</a:t>
                </a:r>
              </a:p>
            </p:txBody>
          </p:sp>
          <p:sp>
            <p:nvSpPr>
              <p:cNvPr id="79" name="Text Box 73">
                <a:extLst>
                  <a:ext uri="{FF2B5EF4-FFF2-40B4-BE49-F238E27FC236}">
                    <a16:creationId xmlns:a16="http://schemas.microsoft.com/office/drawing/2014/main" id="{0BFF7866-2464-4EE3-9831-2CAAB500C7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0" y="3562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ab'</a:t>
                </a:r>
              </a:p>
            </p:txBody>
          </p:sp>
          <p:sp>
            <p:nvSpPr>
              <p:cNvPr id="80" name="Text Box 74">
                <a:extLst>
                  <a:ext uri="{FF2B5EF4-FFF2-40B4-BE49-F238E27FC236}">
                    <a16:creationId xmlns:a16="http://schemas.microsoft.com/office/drawing/2014/main" id="{BAA277B6-6D59-4F20-90D1-310B794E86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0" y="3554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a'b'</a:t>
                </a:r>
              </a:p>
            </p:txBody>
          </p:sp>
          <p:sp>
            <p:nvSpPr>
              <p:cNvPr id="81" name="Text Box 75">
                <a:extLst>
                  <a:ext uri="{FF2B5EF4-FFF2-40B4-BE49-F238E27FC236}">
                    <a16:creationId xmlns:a16="http://schemas.microsoft.com/office/drawing/2014/main" id="{A85DFE37-88A5-4E5E-97CB-18983FB3C7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40" y="3269"/>
                <a:ext cx="206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82" name="AutoShape 76">
                <a:extLst>
                  <a:ext uri="{FF2B5EF4-FFF2-40B4-BE49-F238E27FC236}">
                    <a16:creationId xmlns:a16="http://schemas.microsoft.com/office/drawing/2014/main" id="{DF9EF6AC-BBE2-4C43-8E87-F30B7C990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0" y="3217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83" name="AutoShape 77">
                <a:extLst>
                  <a:ext uri="{FF2B5EF4-FFF2-40B4-BE49-F238E27FC236}">
                    <a16:creationId xmlns:a16="http://schemas.microsoft.com/office/drawing/2014/main" id="{063C52CB-5235-4F1A-9FD7-46C4E674BEB8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2221" y="299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84" name="Text Box 78">
                <a:extLst>
                  <a:ext uri="{FF2B5EF4-FFF2-40B4-BE49-F238E27FC236}">
                    <a16:creationId xmlns:a16="http://schemas.microsoft.com/office/drawing/2014/main" id="{59626018-0B3E-449F-8E54-24FEBF86D2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0" y="2930"/>
                <a:ext cx="25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60" name="Group 96">
              <a:extLst>
                <a:ext uri="{FF2B5EF4-FFF2-40B4-BE49-F238E27FC236}">
                  <a16:creationId xmlns:a16="http://schemas.microsoft.com/office/drawing/2014/main" id="{7C0B677D-12ED-4C81-8C21-884D456ECC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784"/>
              <a:ext cx="896" cy="877"/>
              <a:chOff x="3338" y="2915"/>
              <a:chExt cx="896" cy="877"/>
            </a:xfrm>
          </p:grpSpPr>
          <p:sp>
            <p:nvSpPr>
              <p:cNvPr id="63" name="Rectangle 79">
                <a:extLst>
                  <a:ext uri="{FF2B5EF4-FFF2-40B4-BE49-F238E27FC236}">
                    <a16:creationId xmlns:a16="http://schemas.microsoft.com/office/drawing/2014/main" id="{65E830E1-8EB4-4A6F-8A29-00522CCF5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6" y="3210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64" name="Line 80">
                <a:extLst>
                  <a:ext uri="{FF2B5EF4-FFF2-40B4-BE49-F238E27FC236}">
                    <a16:creationId xmlns:a16="http://schemas.microsoft.com/office/drawing/2014/main" id="{999726E4-8EB9-4F2A-8A46-6E2EF4E4D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6" y="3498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81">
                <a:extLst>
                  <a:ext uri="{FF2B5EF4-FFF2-40B4-BE49-F238E27FC236}">
                    <a16:creationId xmlns:a16="http://schemas.microsoft.com/office/drawing/2014/main" id="{A6714A5E-309F-4FC7-8849-1AC4CBCB8B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44" y="3210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Text Box 82">
                <a:extLst>
                  <a:ext uri="{FF2B5EF4-FFF2-40B4-BE49-F238E27FC236}">
                    <a16:creationId xmlns:a16="http://schemas.microsoft.com/office/drawing/2014/main" id="{7E94839B-FD83-440E-8F42-E216B0C4E3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6" y="326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m3</a:t>
                </a:r>
              </a:p>
            </p:txBody>
          </p:sp>
          <p:sp>
            <p:nvSpPr>
              <p:cNvPr id="67" name="Text Box 83">
                <a:extLst>
                  <a:ext uri="{FF2B5EF4-FFF2-40B4-BE49-F238E27FC236}">
                    <a16:creationId xmlns:a16="http://schemas.microsoft.com/office/drawing/2014/main" id="{C3078C18-6EEB-4F31-A61E-7CB8E01476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3" y="3268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m1</a:t>
                </a:r>
              </a:p>
            </p:txBody>
          </p:sp>
          <p:sp>
            <p:nvSpPr>
              <p:cNvPr id="68" name="Text Box 84">
                <a:extLst>
                  <a:ext uri="{FF2B5EF4-FFF2-40B4-BE49-F238E27FC236}">
                    <a16:creationId xmlns:a16="http://schemas.microsoft.com/office/drawing/2014/main" id="{45FD9B2F-56EB-4B9A-BCED-4B0D636F27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6" y="3562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m2</a:t>
                </a:r>
              </a:p>
            </p:txBody>
          </p:sp>
          <p:sp>
            <p:nvSpPr>
              <p:cNvPr id="69" name="Text Box 85">
                <a:extLst>
                  <a:ext uri="{FF2B5EF4-FFF2-40B4-BE49-F238E27FC236}">
                    <a16:creationId xmlns:a16="http://schemas.microsoft.com/office/drawing/2014/main" id="{4C921FCA-ABB8-4FB4-8AB1-07D38FCF24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6" y="3554"/>
                <a:ext cx="28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 i="1">
                    <a:latin typeface="Tahoma" panose="020B0604030504040204" pitchFamily="34" charset="0"/>
                  </a:rPr>
                  <a:t>m0</a:t>
                </a:r>
              </a:p>
            </p:txBody>
          </p:sp>
          <p:sp>
            <p:nvSpPr>
              <p:cNvPr id="70" name="Text Box 86">
                <a:extLst>
                  <a:ext uri="{FF2B5EF4-FFF2-40B4-BE49-F238E27FC236}">
                    <a16:creationId xmlns:a16="http://schemas.microsoft.com/office/drawing/2014/main" id="{8861B320-2AB8-4FDF-BDD5-CA1C6E40B2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38" y="3240"/>
                <a:ext cx="257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71" name="AutoShape 87">
                <a:extLst>
                  <a:ext uri="{FF2B5EF4-FFF2-40B4-BE49-F238E27FC236}">
                    <a16:creationId xmlns:a16="http://schemas.microsoft.com/office/drawing/2014/main" id="{07408957-2C43-490D-BB02-1556F62EA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3209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72" name="AutoShape 88">
                <a:extLst>
                  <a:ext uri="{FF2B5EF4-FFF2-40B4-BE49-F238E27FC236}">
                    <a16:creationId xmlns:a16="http://schemas.microsoft.com/office/drawing/2014/main" id="{1906ADA6-2AE2-44B4-BB33-19D3BCF7A8BD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3754" y="2992"/>
                <a:ext cx="82" cy="283"/>
              </a:xfrm>
              <a:prstGeom prst="leftBrace">
                <a:avLst>
                  <a:gd name="adj1" fmla="val 2876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73" name="Text Box 89">
                <a:extLst>
                  <a:ext uri="{FF2B5EF4-FFF2-40B4-BE49-F238E27FC236}">
                    <a16:creationId xmlns:a16="http://schemas.microsoft.com/office/drawing/2014/main" id="{F5CB7975-CD04-4A51-AB3F-9756503F1F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5" y="2915"/>
                <a:ext cx="255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61" name="Text Box 90">
              <a:extLst>
                <a:ext uri="{FF2B5EF4-FFF2-40B4-BE49-F238E27FC236}">
                  <a16:creationId xmlns:a16="http://schemas.microsoft.com/office/drawing/2014/main" id="{F58D209C-2B9B-41C6-8453-62D34DB809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832"/>
              <a:ext cx="336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OR</a:t>
              </a:r>
            </a:p>
          </p:txBody>
        </p:sp>
        <p:sp>
          <p:nvSpPr>
            <p:cNvPr id="62" name="Text Box 92">
              <a:extLst>
                <a:ext uri="{FF2B5EF4-FFF2-40B4-BE49-F238E27FC236}">
                  <a16:creationId xmlns:a16="http://schemas.microsoft.com/office/drawing/2014/main" id="{1E97E766-3571-41EA-84BE-4BA00255BD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496"/>
              <a:ext cx="110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2000">
                  <a:latin typeface="Arial" panose="020B0604020202020204" pitchFamily="34" charset="0"/>
                </a:rPr>
                <a:t>Alternative 3:</a:t>
              </a:r>
              <a:endParaRPr lang="en-GB" altLang="en-US" sz="1400" b="1">
                <a:latin typeface="Tahoma" panose="020B0604030504040204" pitchFamily="34" charset="0"/>
              </a:endParaRPr>
            </a:p>
          </p:txBody>
        </p:sp>
      </p:grpSp>
      <p:sp>
        <p:nvSpPr>
          <p:cNvPr id="85" name="Text Box 93">
            <a:extLst>
              <a:ext uri="{FF2B5EF4-FFF2-40B4-BE49-F238E27FC236}">
                <a16:creationId xmlns:a16="http://schemas.microsoft.com/office/drawing/2014/main" id="{C662CD3A-C475-4F9E-B1EE-DBA9A981E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876800"/>
            <a:ext cx="16764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and others…</a:t>
            </a:r>
            <a:endParaRPr lang="en-GB" altLang="en-US" sz="1400" b="1">
              <a:latin typeface="Tahoma" panose="020B0604030504040204" pitchFamily="34" charset="0"/>
            </a:endParaRPr>
          </a:p>
        </p:txBody>
      </p:sp>
      <p:sp>
        <p:nvSpPr>
          <p:cNvPr id="86" name="Line 94">
            <a:extLst>
              <a:ext uri="{FF2B5EF4-FFF2-40B4-BE49-F238E27FC236}">
                <a16:creationId xmlns:a16="http://schemas.microsoft.com/office/drawing/2014/main" id="{560A6906-BB6E-46A7-A50B-35E8225E8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886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Line 100">
            <a:extLst>
              <a:ext uri="{FF2B5EF4-FFF2-40B4-BE49-F238E27FC236}">
                <a16:creationId xmlns:a16="http://schemas.microsoft.com/office/drawing/2014/main" id="{C2942D51-0E44-4152-8460-2DE2DFCD6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981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46E530C2-531E-4481-A962-E12C00BE0C84}"/>
                  </a:ext>
                </a:extLst>
              </p14:cNvPr>
              <p14:cNvContentPartPr/>
              <p14:nvPr/>
            </p14:nvContentPartPr>
            <p14:xfrm>
              <a:off x="2904108" y="2379717"/>
              <a:ext cx="360" cy="360"/>
            </p14:xfrm>
          </p:contentPart>
        </mc:Choice>
        <mc:Fallback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46E530C2-531E-4481-A962-E12C00BE0C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95468" y="237071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885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FF0D-2A74-4BF3-B360-8221EB0C0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2-Variable K-Maps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DA8DA-1AC1-478B-9611-D1722C516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Equivalent labeling:</a:t>
            </a:r>
          </a:p>
        </p:txBody>
      </p:sp>
      <p:grpSp>
        <p:nvGrpSpPr>
          <p:cNvPr id="4" name="Group 41">
            <a:extLst>
              <a:ext uri="{FF2B5EF4-FFF2-40B4-BE49-F238E27FC236}">
                <a16:creationId xmlns:a16="http://schemas.microsoft.com/office/drawing/2014/main" id="{9478C723-91E8-444A-BDFF-68EA36DC079A}"/>
              </a:ext>
            </a:extLst>
          </p:cNvPr>
          <p:cNvGrpSpPr>
            <a:grpSpLocks/>
          </p:cNvGrpSpPr>
          <p:nvPr/>
        </p:nvGrpSpPr>
        <p:grpSpPr bwMode="auto">
          <a:xfrm>
            <a:off x="2263775" y="2409825"/>
            <a:ext cx="4876800" cy="3116263"/>
            <a:chOff x="1426" y="1518"/>
            <a:chExt cx="3072" cy="196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BFA1C0-70BA-4911-8BA8-E3B4C87B6D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5" y="1518"/>
              <a:ext cx="867" cy="867"/>
              <a:chOff x="2708" y="3062"/>
              <a:chExt cx="2168" cy="2169"/>
            </a:xfrm>
          </p:grpSpPr>
          <p:sp>
            <p:nvSpPr>
              <p:cNvPr id="35" name="Rectangle 5">
                <a:extLst>
                  <a:ext uri="{FF2B5EF4-FFF2-40B4-BE49-F238E27FC236}">
                    <a16:creationId xmlns:a16="http://schemas.microsoft.com/office/drawing/2014/main" id="{7FBB8ED0-976D-43F5-AB44-08EABF9CFC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9" y="3767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6" name="Line 6">
                <a:extLst>
                  <a:ext uri="{FF2B5EF4-FFF2-40B4-BE49-F238E27FC236}">
                    <a16:creationId xmlns:a16="http://schemas.microsoft.com/office/drawing/2014/main" id="{E063D56C-1CC6-4DE1-B93D-94EF6C34B5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" y="4487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7">
                <a:extLst>
                  <a:ext uri="{FF2B5EF4-FFF2-40B4-BE49-F238E27FC236}">
                    <a16:creationId xmlns:a16="http://schemas.microsoft.com/office/drawing/2014/main" id="{48539F17-EF17-449C-A413-CAF43964EE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9" y="3767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 Box 8">
                <a:extLst>
                  <a:ext uri="{FF2B5EF4-FFF2-40B4-BE49-F238E27FC236}">
                    <a16:creationId xmlns:a16="http://schemas.microsoft.com/office/drawing/2014/main" id="{6D4D77EE-B0A5-41A5-91B1-C00491B28B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08" y="4566"/>
                <a:ext cx="6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39" name="AutoShape 9">
                <a:extLst>
                  <a:ext uri="{FF2B5EF4-FFF2-40B4-BE49-F238E27FC236}">
                    <a16:creationId xmlns:a16="http://schemas.microsoft.com/office/drawing/2014/main" id="{A49011A7-0E8D-4F6E-8634-B5ACE0611A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9" y="4523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0" name="AutoShape 10">
                <a:extLst>
                  <a:ext uri="{FF2B5EF4-FFF2-40B4-BE49-F238E27FC236}">
                    <a16:creationId xmlns:a16="http://schemas.microsoft.com/office/drawing/2014/main" id="{4D7106F7-FB53-41D1-AB5E-9B0C0EEAA4F9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420" y="3242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41" name="Text Box 11">
                <a:extLst>
                  <a:ext uri="{FF2B5EF4-FFF2-40B4-BE49-F238E27FC236}">
                    <a16:creationId xmlns:a16="http://schemas.microsoft.com/office/drawing/2014/main" id="{7A8D03EC-21F4-4508-A7E2-D09241E76A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6" y="3062"/>
                <a:ext cx="636" cy="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6" name="Text Box 12">
              <a:extLst>
                <a:ext uri="{FF2B5EF4-FFF2-40B4-BE49-F238E27FC236}">
                  <a16:creationId xmlns:a16="http://schemas.microsoft.com/office/drawing/2014/main" id="{065C2B01-25C3-4D66-93E7-2C64B3162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6" y="1908"/>
              <a:ext cx="103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equivalent to</a:t>
              </a:r>
              <a:r>
                <a:rPr lang="en-GB" altLang="en-US" sz="1800" b="1">
                  <a:latin typeface="Arial" panose="020B0604020202020204" pitchFamily="34" charset="0"/>
                </a:rPr>
                <a:t>:</a:t>
              </a:r>
            </a:p>
          </p:txBody>
        </p:sp>
        <p:grpSp>
          <p:nvGrpSpPr>
            <p:cNvPr id="7" name="Group 13">
              <a:extLst>
                <a:ext uri="{FF2B5EF4-FFF2-40B4-BE49-F238E27FC236}">
                  <a16:creationId xmlns:a16="http://schemas.microsoft.com/office/drawing/2014/main" id="{5001E369-4D83-4FEC-954E-02572F3AAE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2" y="1545"/>
              <a:ext cx="926" cy="824"/>
              <a:chOff x="7668" y="3108"/>
              <a:chExt cx="2316" cy="2061"/>
            </a:xfrm>
          </p:grpSpPr>
          <p:sp>
            <p:nvSpPr>
              <p:cNvPr id="27" name="Rectangle 14">
                <a:extLst>
                  <a:ext uri="{FF2B5EF4-FFF2-40B4-BE49-F238E27FC236}">
                    <a16:creationId xmlns:a16="http://schemas.microsoft.com/office/drawing/2014/main" id="{078CD169-B5AE-4294-A134-F31DB46F4C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53" y="3729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8" name="Line 15">
                <a:extLst>
                  <a:ext uri="{FF2B5EF4-FFF2-40B4-BE49-F238E27FC236}">
                    <a16:creationId xmlns:a16="http://schemas.microsoft.com/office/drawing/2014/main" id="{34173065-ACC4-49CD-B824-5CF5ED3AD6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53" y="4449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6">
                <a:extLst>
                  <a:ext uri="{FF2B5EF4-FFF2-40B4-BE49-F238E27FC236}">
                    <a16:creationId xmlns:a16="http://schemas.microsoft.com/office/drawing/2014/main" id="{6C5FB3AA-1642-4392-A5DA-728B4334C7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73" y="3729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Text Box 17">
                <a:extLst>
                  <a:ext uri="{FF2B5EF4-FFF2-40B4-BE49-F238E27FC236}">
                    <a16:creationId xmlns:a16="http://schemas.microsoft.com/office/drawing/2014/main" id="{90B77103-AF0B-4D62-B5A8-053C7F4760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68" y="3284"/>
                <a:ext cx="6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31" name="Text Box 18">
                <a:extLst>
                  <a:ext uri="{FF2B5EF4-FFF2-40B4-BE49-F238E27FC236}">
                    <a16:creationId xmlns:a16="http://schemas.microsoft.com/office/drawing/2014/main" id="{4A5E4974-F832-43AD-A28C-B247DE6D88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92" y="3108"/>
                <a:ext cx="636" cy="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32" name="Line 19">
                <a:extLst>
                  <a:ext uri="{FF2B5EF4-FFF2-40B4-BE49-F238E27FC236}">
                    <a16:creationId xmlns:a16="http://schemas.microsoft.com/office/drawing/2014/main" id="{CAC5407A-0B28-478A-AC93-C5E6FC26CA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920" y="3168"/>
                <a:ext cx="432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Text Box 20">
                <a:extLst>
                  <a:ext uri="{FF2B5EF4-FFF2-40B4-BE49-F238E27FC236}">
                    <a16:creationId xmlns:a16="http://schemas.microsoft.com/office/drawing/2014/main" id="{2C8ACF16-1DA0-43CC-A64F-54AF68342C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2" y="3240"/>
                <a:ext cx="1452" cy="5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0       1</a:t>
                </a:r>
              </a:p>
            </p:txBody>
          </p:sp>
          <p:sp>
            <p:nvSpPr>
              <p:cNvPr id="34" name="Text Box 21">
                <a:extLst>
                  <a:ext uri="{FF2B5EF4-FFF2-40B4-BE49-F238E27FC236}">
                    <a16:creationId xmlns:a16="http://schemas.microsoft.com/office/drawing/2014/main" id="{C4DEA8A4-B1F8-4DD8-B9BC-EDBF5E6F41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32" y="3872"/>
                <a:ext cx="632" cy="1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</a:t>
                </a:r>
              </a:p>
              <a:p>
                <a:pPr algn="r"/>
                <a:r>
                  <a:rPr lang="en-GB" altLang="en-US" sz="1600" b="1"/>
                  <a:t>   1</a:t>
                </a:r>
              </a:p>
            </p:txBody>
          </p:sp>
        </p:grpSp>
        <p:sp>
          <p:nvSpPr>
            <p:cNvPr id="8" name="Line 22">
              <a:extLst>
                <a:ext uri="{FF2B5EF4-FFF2-40B4-BE49-F238E27FC236}">
                  <a16:creationId xmlns:a16="http://schemas.microsoft.com/office/drawing/2014/main" id="{6652BC58-D585-4E8A-A873-9105AE593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6" y="2505"/>
              <a:ext cx="30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40">
              <a:extLst>
                <a:ext uri="{FF2B5EF4-FFF2-40B4-BE49-F238E27FC236}">
                  <a16:creationId xmlns:a16="http://schemas.microsoft.com/office/drawing/2014/main" id="{0549272D-68EE-4A77-899A-7D5799C418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9" y="2621"/>
              <a:ext cx="865" cy="860"/>
              <a:chOff x="1329" y="2660"/>
              <a:chExt cx="865" cy="860"/>
            </a:xfrm>
          </p:grpSpPr>
          <p:sp>
            <p:nvSpPr>
              <p:cNvPr id="20" name="Rectangle 23">
                <a:extLst>
                  <a:ext uri="{FF2B5EF4-FFF2-40B4-BE49-F238E27FC236}">
                    <a16:creationId xmlns:a16="http://schemas.microsoft.com/office/drawing/2014/main" id="{DDF3CCB7-7318-45E8-96FE-6DCA5C767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8" y="2934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1" name="Line 24">
                <a:extLst>
                  <a:ext uri="{FF2B5EF4-FFF2-40B4-BE49-F238E27FC236}">
                    <a16:creationId xmlns:a16="http://schemas.microsoft.com/office/drawing/2014/main" id="{9C3D1364-0E04-44C0-8A93-BC38ED28F4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8" y="3222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25">
                <a:extLst>
                  <a:ext uri="{FF2B5EF4-FFF2-40B4-BE49-F238E27FC236}">
                    <a16:creationId xmlns:a16="http://schemas.microsoft.com/office/drawing/2014/main" id="{9DC515BF-A54E-40BD-B265-8B5125088B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6" y="2934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Text Box 26">
                <a:extLst>
                  <a:ext uri="{FF2B5EF4-FFF2-40B4-BE49-F238E27FC236}">
                    <a16:creationId xmlns:a16="http://schemas.microsoft.com/office/drawing/2014/main" id="{E6E4847D-6D00-4D1E-A529-F748EC9446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9" y="3254"/>
                <a:ext cx="25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24" name="AutoShape 27">
                <a:extLst>
                  <a:ext uri="{FF2B5EF4-FFF2-40B4-BE49-F238E27FC236}">
                    <a16:creationId xmlns:a16="http://schemas.microsoft.com/office/drawing/2014/main" id="{A8114ACC-546A-4420-A795-D5B845F771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6" y="3237"/>
                <a:ext cx="81" cy="283"/>
              </a:xfrm>
              <a:prstGeom prst="leftBrace">
                <a:avLst>
                  <a:gd name="adj1" fmla="val 29115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5" name="AutoShape 28">
                <a:extLst>
                  <a:ext uri="{FF2B5EF4-FFF2-40B4-BE49-F238E27FC236}">
                    <a16:creationId xmlns:a16="http://schemas.microsoft.com/office/drawing/2014/main" id="{9E78BAB4-E312-48DC-9998-F88C74A4757A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1726" y="2732"/>
                <a:ext cx="82" cy="284"/>
              </a:xfrm>
              <a:prstGeom prst="leftBrace">
                <a:avLst>
                  <a:gd name="adj1" fmla="val 2886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6" name="Text Box 29">
                <a:extLst>
                  <a:ext uri="{FF2B5EF4-FFF2-40B4-BE49-F238E27FC236}">
                    <a16:creationId xmlns:a16="http://schemas.microsoft.com/office/drawing/2014/main" id="{FB6CFDAA-043A-4305-A674-F576BD4246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7" y="2660"/>
                <a:ext cx="25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10" name="Text Box 30">
              <a:extLst>
                <a:ext uri="{FF2B5EF4-FFF2-40B4-BE49-F238E27FC236}">
                  <a16:creationId xmlns:a16="http://schemas.microsoft.com/office/drawing/2014/main" id="{63666DD8-DB00-43B8-95E2-4D2BBBDB0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2" y="2985"/>
              <a:ext cx="1019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GB" altLang="en-US" sz="1800">
                  <a:latin typeface="Arial" panose="020B0604020202020204" pitchFamily="34" charset="0"/>
                </a:rPr>
                <a:t>equivalent to:</a:t>
              </a:r>
              <a:endParaRPr lang="en-GB" altLang="en-US" sz="1800" b="1">
                <a:latin typeface="Arial" panose="020B0604020202020204" pitchFamily="34" charset="0"/>
              </a:endParaRPr>
            </a:p>
          </p:txBody>
        </p:sp>
        <p:grpSp>
          <p:nvGrpSpPr>
            <p:cNvPr id="11" name="Group 39">
              <a:extLst>
                <a:ext uri="{FF2B5EF4-FFF2-40B4-BE49-F238E27FC236}">
                  <a16:creationId xmlns:a16="http://schemas.microsoft.com/office/drawing/2014/main" id="{888AA24F-8844-4497-B964-59E1188745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6" y="2640"/>
              <a:ext cx="927" cy="825"/>
              <a:chOff x="3326" y="2679"/>
              <a:chExt cx="927" cy="825"/>
            </a:xfrm>
          </p:grpSpPr>
          <p:sp>
            <p:nvSpPr>
              <p:cNvPr id="12" name="Rectangle 31">
                <a:extLst>
                  <a:ext uri="{FF2B5EF4-FFF2-40B4-BE49-F238E27FC236}">
                    <a16:creationId xmlns:a16="http://schemas.microsoft.com/office/drawing/2014/main" id="{F204CF87-7802-4200-ABA5-61CC125621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928"/>
                <a:ext cx="576" cy="57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3" name="Line 32">
                <a:extLst>
                  <a:ext uri="{FF2B5EF4-FFF2-40B4-BE49-F238E27FC236}">
                    <a16:creationId xmlns:a16="http://schemas.microsoft.com/office/drawing/2014/main" id="{BDA2F4BB-2E7D-4F33-8033-A17C75E93F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3216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33">
                <a:extLst>
                  <a:ext uri="{FF2B5EF4-FFF2-40B4-BE49-F238E27FC236}">
                    <a16:creationId xmlns:a16="http://schemas.microsoft.com/office/drawing/2014/main" id="{DEA04FBB-399A-4694-B6FC-7134F9C647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2928"/>
                <a:ext cx="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Text Box 34">
                <a:extLst>
                  <a:ext uri="{FF2B5EF4-FFF2-40B4-BE49-F238E27FC236}">
                    <a16:creationId xmlns:a16="http://schemas.microsoft.com/office/drawing/2014/main" id="{C904AD63-07F5-4D88-9567-7081B57877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6" y="2750"/>
                <a:ext cx="25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16" name="Text Box 35">
                <a:extLst>
                  <a:ext uri="{FF2B5EF4-FFF2-40B4-BE49-F238E27FC236}">
                    <a16:creationId xmlns:a16="http://schemas.microsoft.com/office/drawing/2014/main" id="{2F36568C-023E-45B8-8238-3EE76DEA39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2679"/>
                <a:ext cx="254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17" name="Line 36">
                <a:extLst>
                  <a:ext uri="{FF2B5EF4-FFF2-40B4-BE49-F238E27FC236}">
                    <a16:creationId xmlns:a16="http://schemas.microsoft.com/office/drawing/2014/main" id="{2EBFC663-6370-4622-80F4-CE6A1475BC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427" y="2703"/>
                <a:ext cx="17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Text Box 37">
                <a:extLst>
                  <a:ext uri="{FF2B5EF4-FFF2-40B4-BE49-F238E27FC236}">
                    <a16:creationId xmlns:a16="http://schemas.microsoft.com/office/drawing/2014/main" id="{E62912B5-4130-471E-B6D6-D1229B676A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2" y="2732"/>
                <a:ext cx="581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GB" altLang="en-US" sz="1600" b="1"/>
                  <a:t>1       0</a:t>
                </a:r>
              </a:p>
            </p:txBody>
          </p:sp>
          <p:sp>
            <p:nvSpPr>
              <p:cNvPr id="19" name="Text Box 38">
                <a:extLst>
                  <a:ext uri="{FF2B5EF4-FFF2-40B4-BE49-F238E27FC236}">
                    <a16:creationId xmlns:a16="http://schemas.microsoft.com/office/drawing/2014/main" id="{5262FA79-4CD8-4DC0-8DC6-0D14D94A0C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2" y="2985"/>
                <a:ext cx="253" cy="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n-GB" altLang="en-US" sz="1600" b="1"/>
                  <a:t>0</a:t>
                </a:r>
              </a:p>
              <a:p>
                <a:pPr algn="r"/>
                <a:r>
                  <a:rPr lang="en-GB" altLang="en-US" sz="1600" b="1"/>
                  <a:t>   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8153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5ADAD-56D8-4A7B-86B4-CE68C5F3F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2-Variable K-Maps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7733D-F2D9-46D6-90B4-6A9DB87D0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20000"/>
            </a:pPr>
            <a:r>
              <a:rPr lang="en-GB" altLang="en-US" sz="2400" dirty="0"/>
              <a:t>The K-map for a function is specified by putting:</a:t>
            </a:r>
          </a:p>
          <a:p>
            <a:pPr lvl="1">
              <a:buSzPct val="120000"/>
            </a:pPr>
            <a:r>
              <a:rPr lang="en-US" altLang="en-US" dirty="0">
                <a:solidFill>
                  <a:srgbClr val="0000FF"/>
                </a:solidFill>
              </a:rPr>
              <a:t>a ‘1’ in the square corresponding to a </a:t>
            </a:r>
            <a:r>
              <a:rPr lang="en-US" altLang="en-US" dirty="0" err="1">
                <a:solidFill>
                  <a:srgbClr val="0000FF"/>
                </a:solidFill>
              </a:rPr>
              <a:t>minterm</a:t>
            </a:r>
            <a:endParaRPr lang="en-US" altLang="en-US" dirty="0"/>
          </a:p>
          <a:p>
            <a:pPr lvl="1">
              <a:buSzPct val="120000"/>
            </a:pPr>
            <a:r>
              <a:rPr lang="en-US" altLang="en-US" dirty="0">
                <a:solidFill>
                  <a:srgbClr val="0000FF"/>
                </a:solidFill>
              </a:rPr>
              <a:t>a ‘0’ otherwise</a:t>
            </a:r>
          </a:p>
          <a:p>
            <a:pPr>
              <a:buSzPct val="120000"/>
            </a:pPr>
            <a:r>
              <a:rPr lang="en-GB" altLang="en-US" sz="2400" dirty="0"/>
              <a:t>For example: Carry and Sum of a half adder.</a:t>
            </a:r>
          </a:p>
          <a:p>
            <a:endParaRPr lang="en-US" dirty="0"/>
          </a:p>
        </p:txBody>
      </p:sp>
      <p:grpSp>
        <p:nvGrpSpPr>
          <p:cNvPr id="4" name="Group 39">
            <a:extLst>
              <a:ext uri="{FF2B5EF4-FFF2-40B4-BE49-F238E27FC236}">
                <a16:creationId xmlns:a16="http://schemas.microsoft.com/office/drawing/2014/main" id="{A7862194-9E48-416F-8D24-7BDE0A2540FD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3733800"/>
            <a:ext cx="4105275" cy="1924050"/>
            <a:chOff x="1632" y="2352"/>
            <a:chExt cx="2586" cy="121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F2D3CF5-9477-4224-A0CC-5F9ADC0945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2352"/>
              <a:ext cx="867" cy="868"/>
              <a:chOff x="2156" y="7508"/>
              <a:chExt cx="2168" cy="2169"/>
            </a:xfrm>
          </p:grpSpPr>
          <p:sp>
            <p:nvSpPr>
              <p:cNvPr id="28" name="Rectangle 5">
                <a:extLst>
                  <a:ext uri="{FF2B5EF4-FFF2-40B4-BE49-F238E27FC236}">
                    <a16:creationId xmlns:a16="http://schemas.microsoft.com/office/drawing/2014/main" id="{A1FFDAF4-C341-4FDA-BCFD-1627FFFC5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8213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9" name="Line 6">
                <a:extLst>
                  <a:ext uri="{FF2B5EF4-FFF2-40B4-BE49-F238E27FC236}">
                    <a16:creationId xmlns:a16="http://schemas.microsoft.com/office/drawing/2014/main" id="{786C94B5-BD3A-415D-95A4-7C580D9CD3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7" y="8933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7">
                <a:extLst>
                  <a:ext uri="{FF2B5EF4-FFF2-40B4-BE49-F238E27FC236}">
                    <a16:creationId xmlns:a16="http://schemas.microsoft.com/office/drawing/2014/main" id="{92CFA86D-BEB3-4605-BA12-480D58692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7" y="8213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Text Box 8">
                <a:extLst>
                  <a:ext uri="{FF2B5EF4-FFF2-40B4-BE49-F238E27FC236}">
                    <a16:creationId xmlns:a16="http://schemas.microsoft.com/office/drawing/2014/main" id="{FDDA5C0F-4F7E-4C4D-A8F3-76B7BFAB22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0</a:t>
                </a:r>
              </a:p>
            </p:txBody>
          </p:sp>
          <p:sp>
            <p:nvSpPr>
              <p:cNvPr id="32" name="Text Box 9">
                <a:extLst>
                  <a:ext uri="{FF2B5EF4-FFF2-40B4-BE49-F238E27FC236}">
                    <a16:creationId xmlns:a16="http://schemas.microsoft.com/office/drawing/2014/main" id="{D3F15D63-B7C8-487F-9139-8023BE4C80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93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0</a:t>
                </a:r>
              </a:p>
            </p:txBody>
          </p:sp>
          <p:sp>
            <p:nvSpPr>
              <p:cNvPr id="33" name="Text Box 10">
                <a:extLst>
                  <a:ext uri="{FF2B5EF4-FFF2-40B4-BE49-F238E27FC236}">
                    <a16:creationId xmlns:a16="http://schemas.microsoft.com/office/drawing/2014/main" id="{EBB702F7-0CC8-4352-97B4-CFC3327326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909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0</a:t>
                </a:r>
              </a:p>
            </p:txBody>
          </p:sp>
          <p:sp>
            <p:nvSpPr>
              <p:cNvPr id="34" name="Text Box 11">
                <a:extLst>
                  <a:ext uri="{FF2B5EF4-FFF2-40B4-BE49-F238E27FC236}">
                    <a16:creationId xmlns:a16="http://schemas.microsoft.com/office/drawing/2014/main" id="{9F20FC3C-3D72-4418-839B-5D395F5252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907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</a:p>
            </p:txBody>
          </p:sp>
          <p:sp>
            <p:nvSpPr>
              <p:cNvPr id="35" name="Text Box 12">
                <a:extLst>
                  <a:ext uri="{FF2B5EF4-FFF2-40B4-BE49-F238E27FC236}">
                    <a16:creationId xmlns:a16="http://schemas.microsoft.com/office/drawing/2014/main" id="{AE296EF5-0B47-403C-9806-7E84175776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6" y="9012"/>
                <a:ext cx="6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36" name="AutoShape 13">
                <a:extLst>
                  <a:ext uri="{FF2B5EF4-FFF2-40B4-BE49-F238E27FC236}">
                    <a16:creationId xmlns:a16="http://schemas.microsoft.com/office/drawing/2014/main" id="{CBEA5784-3FF7-4E81-8336-C6988B944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8969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7" name="AutoShape 14">
                <a:extLst>
                  <a:ext uri="{FF2B5EF4-FFF2-40B4-BE49-F238E27FC236}">
                    <a16:creationId xmlns:a16="http://schemas.microsoft.com/office/drawing/2014/main" id="{ED78FD96-A9ED-4228-A13D-76E0B60CA67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3868" y="7688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38" name="Text Box 15">
                <a:extLst>
                  <a:ext uri="{FF2B5EF4-FFF2-40B4-BE49-F238E27FC236}">
                    <a16:creationId xmlns:a16="http://schemas.microsoft.com/office/drawing/2014/main" id="{84046F6E-634D-42E9-980B-F16C62D6D3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4" y="7508"/>
                <a:ext cx="636" cy="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</p:grpSp>
        <p:grpSp>
          <p:nvGrpSpPr>
            <p:cNvPr id="6" name="Group 16">
              <a:extLst>
                <a:ext uri="{FF2B5EF4-FFF2-40B4-BE49-F238E27FC236}">
                  <a16:creationId xmlns:a16="http://schemas.microsoft.com/office/drawing/2014/main" id="{9BEE3F90-0D4E-4ED1-9C38-B032349BEE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1" y="2352"/>
              <a:ext cx="867" cy="868"/>
              <a:chOff x="2156" y="7508"/>
              <a:chExt cx="2168" cy="2169"/>
            </a:xfrm>
          </p:grpSpPr>
          <p:sp>
            <p:nvSpPr>
              <p:cNvPr id="17" name="Rectangle 17">
                <a:extLst>
                  <a:ext uri="{FF2B5EF4-FFF2-40B4-BE49-F238E27FC236}">
                    <a16:creationId xmlns:a16="http://schemas.microsoft.com/office/drawing/2014/main" id="{43350B4E-CB5B-4726-8DC8-D8D233AE17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8213"/>
                <a:ext cx="1440" cy="144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18" name="Line 18">
                <a:extLst>
                  <a:ext uri="{FF2B5EF4-FFF2-40B4-BE49-F238E27FC236}">
                    <a16:creationId xmlns:a16="http://schemas.microsoft.com/office/drawing/2014/main" id="{AE2B0B68-FA62-4100-84AB-054093BE92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7" y="8933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9">
                <a:extLst>
                  <a:ext uri="{FF2B5EF4-FFF2-40B4-BE49-F238E27FC236}">
                    <a16:creationId xmlns:a16="http://schemas.microsoft.com/office/drawing/2014/main" id="{96D23FA1-A114-40A9-AD59-81DC41639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7" y="8213"/>
                <a:ext cx="0" cy="14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Text Box 20">
                <a:extLst>
                  <a:ext uri="{FF2B5EF4-FFF2-40B4-BE49-F238E27FC236}">
                    <a16:creationId xmlns:a16="http://schemas.microsoft.com/office/drawing/2014/main" id="{D3E359BE-AA4C-478C-9B64-60FE653D1F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0</a:t>
                </a:r>
              </a:p>
            </p:txBody>
          </p:sp>
          <p:sp>
            <p:nvSpPr>
              <p:cNvPr id="21" name="Text Box 21">
                <a:extLst>
                  <a:ext uri="{FF2B5EF4-FFF2-40B4-BE49-F238E27FC236}">
                    <a16:creationId xmlns:a16="http://schemas.microsoft.com/office/drawing/2014/main" id="{CD2555B9-26BE-43E8-A263-E872D40F07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93" y="8357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</a:p>
            </p:txBody>
          </p:sp>
          <p:sp>
            <p:nvSpPr>
              <p:cNvPr id="22" name="Text Box 22">
                <a:extLst>
                  <a:ext uri="{FF2B5EF4-FFF2-40B4-BE49-F238E27FC236}">
                    <a16:creationId xmlns:a16="http://schemas.microsoft.com/office/drawing/2014/main" id="{4D01F72B-CE3F-41B2-9A65-986F4D02B3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6" y="909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</a:p>
            </p:txBody>
          </p:sp>
          <p:sp>
            <p:nvSpPr>
              <p:cNvPr id="23" name="Text Box 23">
                <a:extLst>
                  <a:ext uri="{FF2B5EF4-FFF2-40B4-BE49-F238E27FC236}">
                    <a16:creationId xmlns:a16="http://schemas.microsoft.com/office/drawing/2014/main" id="{6DD6B4DB-0F2D-4813-9C14-F6792192D7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9072"/>
                <a:ext cx="720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0</a:t>
                </a:r>
              </a:p>
            </p:txBody>
          </p:sp>
          <p:sp>
            <p:nvSpPr>
              <p:cNvPr id="24" name="Text Box 24">
                <a:extLst>
                  <a:ext uri="{FF2B5EF4-FFF2-40B4-BE49-F238E27FC236}">
                    <a16:creationId xmlns:a16="http://schemas.microsoft.com/office/drawing/2014/main" id="{EF2ADB06-4557-44C9-99F2-C3ACACB5C6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6" y="9012"/>
                <a:ext cx="63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25" name="AutoShape 25">
                <a:extLst>
                  <a:ext uri="{FF2B5EF4-FFF2-40B4-BE49-F238E27FC236}">
                    <a16:creationId xmlns:a16="http://schemas.microsoft.com/office/drawing/2014/main" id="{F376B382-6CD5-4B9A-963B-58AD8536A7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7" y="8969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6" name="AutoShape 26">
                <a:extLst>
                  <a:ext uri="{FF2B5EF4-FFF2-40B4-BE49-F238E27FC236}">
                    <a16:creationId xmlns:a16="http://schemas.microsoft.com/office/drawing/2014/main" id="{A6B305C3-4828-4A30-BCD0-07832E4B143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3868" y="7688"/>
                <a:ext cx="204" cy="708"/>
              </a:xfrm>
              <a:prstGeom prst="leftBrace">
                <a:avLst>
                  <a:gd name="adj1" fmla="val 28922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fr-FR" altLang="en-US"/>
              </a:p>
            </p:txBody>
          </p:sp>
          <p:sp>
            <p:nvSpPr>
              <p:cNvPr id="27" name="Text Box 27">
                <a:extLst>
                  <a:ext uri="{FF2B5EF4-FFF2-40B4-BE49-F238E27FC236}">
                    <a16:creationId xmlns:a16="http://schemas.microsoft.com/office/drawing/2014/main" id="{A36499C9-2B8A-4E04-8622-723AE1C78F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4" y="7508"/>
                <a:ext cx="636" cy="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GB" altLang="en-US" sz="1200" b="1">
                    <a:latin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7" name="Text Box 28">
              <a:extLst>
                <a:ext uri="{FF2B5EF4-FFF2-40B4-BE49-F238E27FC236}">
                  <a16:creationId xmlns:a16="http://schemas.microsoft.com/office/drawing/2014/main" id="{5E260010-52C3-43DD-A836-E9AF706671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1" y="3335"/>
              <a:ext cx="93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C = ab</a:t>
              </a:r>
            </a:p>
          </p:txBody>
        </p:sp>
        <p:sp>
          <p:nvSpPr>
            <p:cNvPr id="8" name="Text Box 29">
              <a:extLst>
                <a:ext uri="{FF2B5EF4-FFF2-40B4-BE49-F238E27FC236}">
                  <a16:creationId xmlns:a16="http://schemas.microsoft.com/office/drawing/2014/main" id="{2D11AE84-6AAB-4F9C-8BAD-BA6257DB3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1" y="3335"/>
              <a:ext cx="93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GB" altLang="en-US" sz="1800">
                  <a:latin typeface="Arial" panose="020B0604020202020204" pitchFamily="34" charset="0"/>
                </a:rPr>
                <a:t>S = ab' + a'b</a:t>
              </a:r>
            </a:p>
          </p:txBody>
        </p:sp>
        <p:sp>
          <p:nvSpPr>
            <p:cNvPr id="9" name="Oval 30">
              <a:extLst>
                <a:ext uri="{FF2B5EF4-FFF2-40B4-BE49-F238E27FC236}">
                  <a16:creationId xmlns:a16="http://schemas.microsoft.com/office/drawing/2014/main" id="{E5B55FF8-7BB0-470D-B580-ABD60451B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8" y="2954"/>
              <a:ext cx="231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0" name="Oval 31">
              <a:extLst>
                <a:ext uri="{FF2B5EF4-FFF2-40B4-BE49-F238E27FC236}">
                  <a16:creationId xmlns:a16="http://schemas.microsoft.com/office/drawing/2014/main" id="{3B42D2BD-6B85-4F96-B989-E276E7AB0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9" y="2954"/>
              <a:ext cx="231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1" name="Oval 32">
              <a:extLst>
                <a:ext uri="{FF2B5EF4-FFF2-40B4-BE49-F238E27FC236}">
                  <a16:creationId xmlns:a16="http://schemas.microsoft.com/office/drawing/2014/main" id="{BCA498B3-0EE4-4366-80C8-F0FB17FFD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9" y="2663"/>
              <a:ext cx="231" cy="2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fr-FR" altLang="en-US"/>
            </a:p>
          </p:txBody>
        </p:sp>
        <p:sp>
          <p:nvSpPr>
            <p:cNvPr id="12" name="Line 33">
              <a:extLst>
                <a:ext uri="{FF2B5EF4-FFF2-40B4-BE49-F238E27FC236}">
                  <a16:creationId xmlns:a16="http://schemas.microsoft.com/office/drawing/2014/main" id="{C51783C1-3F4C-4475-969E-C766A8A9E9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03" y="3143"/>
              <a:ext cx="58" cy="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34">
              <a:extLst>
                <a:ext uri="{FF2B5EF4-FFF2-40B4-BE49-F238E27FC236}">
                  <a16:creationId xmlns:a16="http://schemas.microsoft.com/office/drawing/2014/main" id="{D294B115-6F97-4CE2-B6AF-D09749238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9" y="3220"/>
              <a:ext cx="108" cy="188"/>
            </a:xfrm>
            <a:custGeom>
              <a:avLst/>
              <a:gdLst>
                <a:gd name="T0" fmla="*/ 2 w 271"/>
                <a:gd name="T1" fmla="*/ 0 h 472"/>
                <a:gd name="T2" fmla="*/ 2 w 271"/>
                <a:gd name="T3" fmla="*/ 2 h 472"/>
                <a:gd name="T4" fmla="*/ 2 w 271"/>
                <a:gd name="T5" fmla="*/ 3 h 472"/>
                <a:gd name="T6" fmla="*/ 0 w 271"/>
                <a:gd name="T7" fmla="*/ 5 h 4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1"/>
                <a:gd name="T13" fmla="*/ 0 h 472"/>
                <a:gd name="T14" fmla="*/ 271 w 271"/>
                <a:gd name="T15" fmla="*/ 472 h 4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1" h="472">
                  <a:moveTo>
                    <a:pt x="228" y="0"/>
                  </a:moveTo>
                  <a:cubicBezTo>
                    <a:pt x="249" y="48"/>
                    <a:pt x="271" y="97"/>
                    <a:pt x="260" y="152"/>
                  </a:cubicBezTo>
                  <a:cubicBezTo>
                    <a:pt x="249" y="207"/>
                    <a:pt x="203" y="279"/>
                    <a:pt x="160" y="332"/>
                  </a:cubicBezTo>
                  <a:cubicBezTo>
                    <a:pt x="117" y="385"/>
                    <a:pt x="58" y="428"/>
                    <a:pt x="0" y="472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5">
              <a:extLst>
                <a:ext uri="{FF2B5EF4-FFF2-40B4-BE49-F238E27FC236}">
                  <a16:creationId xmlns:a16="http://schemas.microsoft.com/office/drawing/2014/main" id="{B524AC1D-1375-4C53-BD33-ED67D6AECA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97" y="3184"/>
              <a:ext cx="35" cy="1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36">
              <a:extLst>
                <a:ext uri="{FF2B5EF4-FFF2-40B4-BE49-F238E27FC236}">
                  <a16:creationId xmlns:a16="http://schemas.microsoft.com/office/drawing/2014/main" id="{6FC15A26-7B39-4EDA-AB12-32E83BED22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9" y="2840"/>
              <a:ext cx="160" cy="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7">
              <a:extLst>
                <a:ext uri="{FF2B5EF4-FFF2-40B4-BE49-F238E27FC236}">
                  <a16:creationId xmlns:a16="http://schemas.microsoft.com/office/drawing/2014/main" id="{FE1EF771-D080-4422-97C8-66B60986C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" y="2932"/>
              <a:ext cx="165" cy="460"/>
            </a:xfrm>
            <a:custGeom>
              <a:avLst/>
              <a:gdLst>
                <a:gd name="T0" fmla="*/ 1 w 413"/>
                <a:gd name="T1" fmla="*/ 0 h 1152"/>
                <a:gd name="T2" fmla="*/ 4 w 413"/>
                <a:gd name="T3" fmla="*/ 2 h 1152"/>
                <a:gd name="T4" fmla="*/ 3 w 413"/>
                <a:gd name="T5" fmla="*/ 7 h 1152"/>
                <a:gd name="T6" fmla="*/ 0 w 413"/>
                <a:gd name="T7" fmla="*/ 12 h 1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3"/>
                <a:gd name="T13" fmla="*/ 0 h 1152"/>
                <a:gd name="T14" fmla="*/ 413 w 413"/>
                <a:gd name="T15" fmla="*/ 1152 h 1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3" h="1152">
                  <a:moveTo>
                    <a:pt x="100" y="0"/>
                  </a:moveTo>
                  <a:cubicBezTo>
                    <a:pt x="223" y="70"/>
                    <a:pt x="347" y="140"/>
                    <a:pt x="380" y="252"/>
                  </a:cubicBezTo>
                  <a:cubicBezTo>
                    <a:pt x="413" y="364"/>
                    <a:pt x="363" y="522"/>
                    <a:pt x="300" y="672"/>
                  </a:cubicBezTo>
                  <a:cubicBezTo>
                    <a:pt x="237" y="822"/>
                    <a:pt x="118" y="987"/>
                    <a:pt x="0" y="1152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569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CE546-F571-4B04-8C3C-C17484320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pic>
        <p:nvPicPr>
          <p:cNvPr id="45" name="Content Placeholder 44">
            <a:extLst>
              <a:ext uri="{FF2B5EF4-FFF2-40B4-BE49-F238E27FC236}">
                <a16:creationId xmlns:a16="http://schemas.microsoft.com/office/drawing/2014/main" id="{93A766CC-B315-483D-8C1B-5FFA9AF71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5678" b="54115"/>
          <a:stretch/>
        </p:blipFill>
        <p:spPr>
          <a:xfrm>
            <a:off x="4992158" y="1947224"/>
            <a:ext cx="2990135" cy="2565200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115F67E-07D6-497B-9531-CF744FC65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51001"/>
              </p:ext>
            </p:extLst>
          </p:nvPr>
        </p:nvGraphicFramePr>
        <p:xfrm>
          <a:off x="1103843" y="2658224"/>
          <a:ext cx="3048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418470810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1283769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4683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01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754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253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785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3391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D7A9FB5-2A12-45A9-9373-B2C8EDE3A7BF}"/>
              </a:ext>
            </a:extLst>
          </p:cNvPr>
          <p:cNvSpPr txBox="1"/>
          <p:nvPr/>
        </p:nvSpPr>
        <p:spPr>
          <a:xfrm>
            <a:off x="1832977" y="2073449"/>
            <a:ext cx="1589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OR Gate</a:t>
            </a:r>
          </a:p>
        </p:txBody>
      </p:sp>
    </p:spTree>
    <p:extLst>
      <p:ext uri="{BB962C8B-B14F-4D97-AF65-F5344CB8AC3E}">
        <p14:creationId xmlns:p14="http://schemas.microsoft.com/office/powerpoint/2010/main" val="325797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3486</TotalTime>
  <Words>1089</Words>
  <Application>Microsoft Office PowerPoint</Application>
  <PresentationFormat>On-screen Show (4:3)</PresentationFormat>
  <Paragraphs>378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Tahoma</vt:lpstr>
      <vt:lpstr>Times New Roman</vt:lpstr>
      <vt:lpstr>Wingdings</vt:lpstr>
      <vt:lpstr>Office Theme</vt:lpstr>
      <vt:lpstr>Karnaugh Maps  Lecture 10 </vt:lpstr>
      <vt:lpstr>Introduction</vt:lpstr>
      <vt:lpstr>Ven Diagrams (1)</vt:lpstr>
      <vt:lpstr>Venn Diagrams (2)</vt:lpstr>
      <vt:lpstr>2-Variable K-Maps (1)</vt:lpstr>
      <vt:lpstr>2-Variable K-Maps (2)</vt:lpstr>
      <vt:lpstr>2-Variable K-Maps (3)</vt:lpstr>
      <vt:lpstr>2-Variable K-Maps (4)</vt:lpstr>
      <vt:lpstr>Example 1</vt:lpstr>
      <vt:lpstr>3-Variable K-Maps (1)</vt:lpstr>
      <vt:lpstr>3-Variable K-Maps (2)</vt:lpstr>
      <vt:lpstr>Example 2</vt:lpstr>
      <vt:lpstr>4-Variable K-Maps (1)</vt:lpstr>
      <vt:lpstr>4-Variable K-Maps (2)</vt:lpstr>
      <vt:lpstr>5-Variable K-Maps (1)</vt:lpstr>
      <vt:lpstr>5-Variable K-Maps (2)</vt:lpstr>
      <vt:lpstr>Larger K-Maps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المنطق الرقمي COE211</dc:title>
  <dc:creator>Fatemah Alharbi</dc:creator>
  <cp:lastModifiedBy>Fatemah Alharbi</cp:lastModifiedBy>
  <cp:revision>240</cp:revision>
  <dcterms:created xsi:type="dcterms:W3CDTF">2020-08-30T23:44:03Z</dcterms:created>
  <dcterms:modified xsi:type="dcterms:W3CDTF">2020-10-06T23:15:13Z</dcterms:modified>
</cp:coreProperties>
</file>