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y="6858000" cx="9144000"/>
  <p:notesSz cx="6797675" cy="9926625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7.xml"/><Relationship Id="rId11" Type="http://schemas.openxmlformats.org/officeDocument/2006/relationships/slide" Target="slides/slide8.xml"/><Relationship Id="rId22" Type="http://schemas.openxmlformats.org/officeDocument/2006/relationships/slide" Target="slides/slide19.xml"/><Relationship Id="rId10" Type="http://schemas.openxmlformats.org/officeDocument/2006/relationships/slide" Target="slides/slide7.xml"/><Relationship Id="rId21" Type="http://schemas.openxmlformats.org/officeDocument/2006/relationships/slide" Target="slides/slide18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6" Type="http://schemas.openxmlformats.org/officeDocument/2006/relationships/slide" Target="slides/slide3.xml"/><Relationship Id="rId18" Type="http://schemas.openxmlformats.org/officeDocument/2006/relationships/slide" Target="slides/slide15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6721-66A0-49C7-A9F0-2DB14F6028E4}" type="datetimeFigureOut">
              <a:rPr lang="en-GB" smtClean="0"/>
              <a:t>2018-09-27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B414-8264-4A14-A0E2-C23F7589E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83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16721-66A0-49C7-A9F0-2DB14F6028E4}" type="datetimeFigureOut">
              <a:rPr lang="en-GB" smtClean="0"/>
              <a:t>2018-09-27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6B414-8264-4A14-A0E2-C23F7589E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79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mtClean="0"/>
              <a:t>توازن السوق وتطبيقاته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/>
              <a:t>أثر نقص الطلب على التوازن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39113"/>
      </p:ext>
    </p:extLst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ثالثا: حالة الزيادة في العرض</a:t>
            </a:r>
            <a:endParaRPr lang="ar-S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38834"/>
      </p:ext>
    </p:extLst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/>
              <a:t>أثر الزيادة في العرض على التوازن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4195"/>
      </p:ext>
    </p:extLst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رابعا: حالة النقص في العرض</a:t>
            </a:r>
            <a:endParaRPr lang="ar-S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24663"/>
      </p:ext>
    </p:extLst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/>
              <a:t>أثر النقص في العرض على التوازن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47937"/>
      </p:ext>
    </p:extLst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z="4000" smtClean="0"/>
              <a:t>خامسا: الزيادة في الطلب والزيادة في العرض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78589"/>
      </p:ext>
    </p:extLst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0" fontAlgn="base" hangingPunct="0"/>
            <a:r>
              <a:rPr lang="ar-SA" sz="4400" b="0" baseline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+mj-ea"/>
                <a:cs typeface="PT Bold Heading" pitchFamily="2" charset="-78"/>
              </a:rPr>
              <a:t>5-4	تطبيقات على توازن السوق</a:t>
            </a:r>
            <a:endParaRPr lang="en-US" smtClean="0">
              <a:effectLst/>
            </a:endParaRPr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78604"/>
      </p:ext>
    </p:extLst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/>
              <a:t>وضع حد أقصى للسعر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34389"/>
      </p:ext>
    </p:extLst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/>
              <a:t>وضع حد أدنى للسعر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33678"/>
      </p:ext>
    </p:extLst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المصدر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0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mtClean="0"/>
              <a:t>الفصل الخامس</a:t>
            </a:r>
            <a:r>
              <a:rPr lang="ar-SA" smtClean="0"/>
              <a:t>:</a:t>
            </a:r>
            <a:r>
              <a:rPr lang="ar-EG" smtClean="0"/>
              <a:t> توازن السوق وتطبيقاته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77287"/>
      </p:ext>
    </p:extLst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0" fontAlgn="base" hangingPunct="0"/>
            <a:r>
              <a:rPr lang="ar-SA" sz="4400" b="0" baseline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+mj-ea"/>
                <a:cs typeface="PT Bold Heading" pitchFamily="2" charset="-78"/>
              </a:rPr>
              <a:t>5-1	شروط سوق المنافسة الكاملة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15436"/>
      </p:ext>
    </p:extLst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0" fontAlgn="base" hangingPunct="0"/>
            <a:r>
              <a:rPr lang="ar-SA" sz="4400" b="0" baseline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+mj-ea"/>
                <a:cs typeface="PT Bold Heading" pitchFamily="2" charset="-78"/>
              </a:rPr>
              <a:t>5-2	تحديد توازن السوق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59900"/>
      </p:ext>
    </p:extLst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/>
              <a:t>حالة التوازن بيانياً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22471"/>
      </p:ext>
    </p:extLst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0" fontAlgn="base" hangingPunct="0"/>
            <a:r>
              <a:rPr lang="ar-SA" sz="3200" b="0" baseline="0" smtClean="0">
                <a:solidFill>
                  <a:schemeClr val="bg1">
                    <a:lumMod val="50000"/>
                  </a:schemeClr>
                </a:solidFill>
                <a:effectLst/>
              </a:rPr>
              <a:t>5-3	أثر التغيرات في الطلب والعرض على التوازن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19785"/>
      </p:ext>
    </p:extLst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أولاً: حالة الزيادة في الطلب</a:t>
            </a:r>
            <a:endParaRPr lang="ar-S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85665"/>
      </p:ext>
    </p:extLst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/>
              <a:t>أثر الزيادة في الطلب على التوازن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49623"/>
      </p:ext>
    </p:extLst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ثانيا: حالة النقص في الطلب</a:t>
            </a:r>
            <a:endParaRPr lang="ar-S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48848"/>
      </p:ext>
    </p:extLst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