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2" r:id="rId5"/>
    <p:sldId id="268" r:id="rId6"/>
    <p:sldId id="269" r:id="rId7"/>
    <p:sldId id="270" r:id="rId8"/>
    <p:sldId id="283" r:id="rId9"/>
    <p:sldId id="284" r:id="rId10"/>
    <p:sldId id="272" r:id="rId11"/>
    <p:sldId id="28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432533-5975-4700-A0AB-21C1BCC5BE06}" type="datetimeFigureOut">
              <a:rPr lang="en-US" smtClean="0"/>
              <a:pPr/>
              <a:t>12/11/2016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74E6C1-374C-4F9E-8DA7-F0EB9407E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667000" y="1600200"/>
            <a:ext cx="3352800" cy="1219201"/>
          </a:xfrm>
        </p:spPr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667000" y="3048000"/>
            <a:ext cx="3429000" cy="17526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Repetition</a:t>
            </a:r>
          </a:p>
          <a:p>
            <a:pPr algn="ctr"/>
            <a:r>
              <a:rPr lang="ar-KW" sz="4400" dirty="0" smtClean="0">
                <a:solidFill>
                  <a:schemeClr val="tx1"/>
                </a:solidFill>
              </a:rPr>
              <a:t>التكرار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import </a:t>
            </a:r>
            <a:r>
              <a:rPr lang="en-US" sz="1600" dirty="0" err="1" smtClean="0"/>
              <a:t>java.util</a:t>
            </a:r>
            <a:r>
              <a:rPr lang="en-US" sz="1600" dirty="0" smtClean="0"/>
              <a:t>.*;</a:t>
            </a:r>
          </a:p>
          <a:p>
            <a:pPr>
              <a:buNone/>
            </a:pPr>
            <a:r>
              <a:rPr lang="en-US" sz="1600" dirty="0" smtClean="0"/>
              <a:t>class Ch5Ex2 {</a:t>
            </a:r>
          </a:p>
          <a:p>
            <a:pPr>
              <a:buNone/>
            </a:pPr>
            <a:r>
              <a:rPr lang="en-US" sz="1600" dirty="0" smtClean="0"/>
              <a:t>   static Scanner console = new Scanner(</a:t>
            </a:r>
            <a:r>
              <a:rPr lang="en-US" sz="1600" dirty="0" err="1" smtClean="0"/>
              <a:t>System.in</a:t>
            </a:r>
            <a:r>
              <a:rPr lang="en-US" sz="1600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     public static void main (String[] </a:t>
            </a:r>
            <a:r>
              <a:rPr lang="en-US" sz="1600" dirty="0" err="1" smtClean="0"/>
              <a:t>args</a:t>
            </a:r>
            <a:r>
              <a:rPr lang="en-US" sz="1600" dirty="0" smtClean="0"/>
              <a:t>) {</a:t>
            </a:r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newNum</a:t>
            </a:r>
            <a:r>
              <a:rPr lang="en-US" sz="1600" dirty="0" smtClean="0"/>
              <a:t>, </a:t>
            </a:r>
            <a:r>
              <a:rPr lang="en-US" sz="1600" dirty="0" err="1" smtClean="0"/>
              <a:t>i</a:t>
            </a:r>
            <a:r>
              <a:rPr lang="en-US" sz="1600" dirty="0" smtClean="0"/>
              <a:t>; </a:t>
            </a:r>
          </a:p>
          <a:p>
            <a:pPr>
              <a:buNone/>
            </a:pPr>
            <a:r>
              <a:rPr lang="en-US" sz="1600" dirty="0" smtClean="0"/>
              <a:t>     double  sum=0, average;</a:t>
            </a:r>
          </a:p>
          <a:p>
            <a:pPr>
              <a:buNone/>
            </a:pPr>
            <a:r>
              <a:rPr lang="en-US" sz="1600" dirty="0" smtClean="0"/>
              <a:t>  </a:t>
            </a:r>
            <a:endParaRPr lang="ar-KW" sz="1600" dirty="0" smtClean="0"/>
          </a:p>
          <a:p>
            <a:pPr>
              <a:buNone/>
            </a:pPr>
            <a:r>
              <a:rPr lang="ar-KW" sz="1600" dirty="0" smtClean="0"/>
              <a:t>   </a:t>
            </a:r>
            <a:r>
              <a:rPr lang="en-US" sz="1600" dirty="0" smtClean="0"/>
              <a:t>   </a:t>
            </a:r>
            <a:r>
              <a:rPr lang="en-US" sz="1600" dirty="0" err="1" smtClean="0"/>
              <a:t>i</a:t>
            </a:r>
            <a:r>
              <a:rPr lang="en-US" sz="1600" dirty="0" smtClean="0"/>
              <a:t>=1;</a:t>
            </a:r>
          </a:p>
          <a:p>
            <a:pPr>
              <a:buNone/>
            </a:pPr>
            <a:r>
              <a:rPr lang="en-US" sz="1600" dirty="0" smtClean="0"/>
              <a:t>  </a:t>
            </a:r>
            <a:endParaRPr lang="ar-KW" sz="1600" dirty="0" smtClean="0"/>
          </a:p>
          <a:p>
            <a:pPr>
              <a:buNone/>
            </a:pPr>
            <a:r>
              <a:rPr lang="ar-KW" sz="1600" dirty="0" smtClean="0"/>
              <a:t>    </a:t>
            </a:r>
            <a:r>
              <a:rPr lang="en-US" sz="1600" dirty="0" smtClean="0"/>
              <a:t>  while (</a:t>
            </a:r>
            <a:r>
              <a:rPr lang="en-US" sz="1600" dirty="0" err="1" smtClean="0"/>
              <a:t>i</a:t>
            </a:r>
            <a:r>
              <a:rPr lang="en-US" sz="1600" dirty="0" smtClean="0"/>
              <a:t>&lt;6)</a:t>
            </a:r>
            <a:r>
              <a:rPr lang="ar-KW" sz="1600" dirty="0" smtClean="0"/>
              <a:t> 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       {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("enter a new number");</a:t>
            </a:r>
          </a:p>
          <a:p>
            <a:pPr>
              <a:buNone/>
            </a:pPr>
            <a:r>
              <a:rPr lang="en-US" sz="1600" dirty="0" smtClean="0"/>
              <a:t>               </a:t>
            </a:r>
            <a:r>
              <a:rPr lang="en-US" sz="1600" dirty="0" err="1" smtClean="0"/>
              <a:t>newNum</a:t>
            </a:r>
            <a:r>
              <a:rPr lang="en-US" sz="1600" dirty="0" smtClean="0"/>
              <a:t> = </a:t>
            </a:r>
            <a:r>
              <a:rPr lang="en-US" sz="1600" dirty="0" err="1" smtClean="0"/>
              <a:t>console.nextInt</a:t>
            </a:r>
            <a:r>
              <a:rPr lang="en-US" sz="1600" dirty="0" smtClean="0"/>
              <a:t>();</a:t>
            </a:r>
          </a:p>
          <a:p>
            <a:pPr>
              <a:buNone/>
            </a:pPr>
            <a:r>
              <a:rPr lang="en-US" sz="1600" dirty="0" smtClean="0"/>
              <a:t>               sum = sum + </a:t>
            </a:r>
            <a:r>
              <a:rPr lang="en-US" sz="1600" dirty="0" err="1" smtClean="0"/>
              <a:t>newNum</a:t>
            </a:r>
            <a:r>
              <a:rPr lang="en-US" sz="1600" dirty="0" smtClean="0"/>
              <a:t>;</a:t>
            </a:r>
          </a:p>
          <a:p>
            <a:pPr>
              <a:buNone/>
            </a:pPr>
            <a:r>
              <a:rPr lang="en-US" sz="1600" dirty="0" smtClean="0"/>
              <a:t>               </a:t>
            </a:r>
            <a:r>
              <a:rPr lang="en-US" sz="1600" dirty="0" err="1" smtClean="0"/>
              <a:t>i</a:t>
            </a:r>
            <a:r>
              <a:rPr lang="en-US" sz="1600" dirty="0" smtClean="0"/>
              <a:t>++;}</a:t>
            </a:r>
          </a:p>
          <a:p>
            <a:pPr>
              <a:buNone/>
            </a:pPr>
            <a:r>
              <a:rPr lang="en-US" sz="1600" dirty="0" smtClean="0"/>
              <a:t>     </a:t>
            </a:r>
            <a:endParaRPr lang="ar-KW" sz="1600" dirty="0" smtClean="0"/>
          </a:p>
          <a:p>
            <a:pPr>
              <a:buNone/>
            </a:pPr>
            <a:endParaRPr lang="ar-KW" sz="1600" dirty="0" smtClean="0"/>
          </a:p>
          <a:p>
            <a:pPr>
              <a:buNone/>
            </a:pPr>
            <a:r>
              <a:rPr lang="ar-KW" sz="1600" dirty="0" smtClean="0"/>
              <a:t>    </a:t>
            </a:r>
            <a:r>
              <a:rPr lang="en-US" sz="1600" dirty="0" smtClean="0"/>
              <a:t>  average = sum / 5.0;</a:t>
            </a:r>
          </a:p>
          <a:p>
            <a:pPr>
              <a:buNone/>
            </a:pPr>
            <a:r>
              <a:rPr lang="en-US" sz="1600" dirty="0" smtClean="0"/>
              <a:t>      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("The sum is " + sum);</a:t>
            </a:r>
          </a:p>
          <a:p>
            <a:pPr>
              <a:buNone/>
            </a:pPr>
            <a:r>
              <a:rPr lang="en-US" sz="1600" dirty="0" smtClean="0"/>
              <a:t>       </a:t>
            </a:r>
            <a:r>
              <a:rPr lang="en-US" sz="1600" dirty="0" err="1" smtClean="0"/>
              <a:t>System.out.println</a:t>
            </a:r>
            <a:r>
              <a:rPr lang="en-US" sz="1600" dirty="0" smtClean="0"/>
              <a:t>("The average =" +average);</a:t>
            </a:r>
          </a:p>
          <a:p>
            <a:pPr>
              <a:buNone/>
            </a:pPr>
            <a:r>
              <a:rPr lang="en-US" sz="1600" dirty="0" smtClean="0"/>
              <a:t>    }//main</a:t>
            </a:r>
          </a:p>
          <a:p>
            <a:pPr>
              <a:buNone/>
            </a:pPr>
            <a:r>
              <a:rPr lang="en-US" sz="1600" dirty="0" smtClean="0"/>
              <a:t>  }//class</a:t>
            </a:r>
            <a:endParaRPr lang="en-US" sz="16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743200" y="0"/>
            <a:ext cx="2743200" cy="4873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905000" y="2590800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1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743200" y="3124200"/>
            <a:ext cx="2133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&lt;6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6096000" y="3429000"/>
            <a:ext cx="1524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أدخل رقم جديد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4876800" y="3810000"/>
            <a:ext cx="2133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احفظه في  </a:t>
            </a:r>
            <a:r>
              <a:rPr lang="en-US" sz="1600" dirty="0" err="1" smtClean="0"/>
              <a:t>newNum</a:t>
            </a:r>
            <a:endParaRPr lang="en-US" sz="1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876800" y="4191000"/>
            <a:ext cx="2133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اجمعه على </a:t>
            </a:r>
            <a:r>
              <a:rPr lang="en-US" sz="1600" dirty="0" smtClean="0"/>
              <a:t>sum</a:t>
            </a:r>
            <a:endParaRPr lang="en-US" sz="16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286000" y="44958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352800" y="51816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اقسم </a:t>
            </a:r>
            <a:r>
              <a:rPr lang="en-US" sz="1600" dirty="0" smtClean="0"/>
              <a:t>sum </a:t>
            </a:r>
            <a:r>
              <a:rPr lang="ar-KW" sz="1600" dirty="0" smtClean="0"/>
              <a:t> </a:t>
            </a:r>
            <a:r>
              <a:rPr lang="en-US" sz="1600" dirty="0" smtClean="0"/>
              <a:t> 5.0 / 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enter a new number</a:t>
            </a:r>
          </a:p>
          <a:p>
            <a:pPr>
              <a:buNone/>
            </a:pPr>
            <a:r>
              <a:rPr lang="en-US" sz="2400" dirty="0" smtClean="0"/>
              <a:t> [5]</a:t>
            </a:r>
          </a:p>
          <a:p>
            <a:pPr>
              <a:buNone/>
            </a:pPr>
            <a:r>
              <a:rPr lang="en-US" sz="2400" dirty="0" smtClean="0"/>
              <a:t>enter a new number</a:t>
            </a:r>
          </a:p>
          <a:p>
            <a:pPr>
              <a:buNone/>
            </a:pPr>
            <a:r>
              <a:rPr lang="en-US" sz="2400" dirty="0" smtClean="0"/>
              <a:t> [4]</a:t>
            </a:r>
          </a:p>
          <a:p>
            <a:pPr>
              <a:buNone/>
            </a:pPr>
            <a:r>
              <a:rPr lang="en-US" sz="2400" dirty="0" smtClean="0"/>
              <a:t>enter a new number</a:t>
            </a:r>
          </a:p>
          <a:p>
            <a:pPr>
              <a:buNone/>
            </a:pPr>
            <a:r>
              <a:rPr lang="en-US" sz="2400" dirty="0" smtClean="0"/>
              <a:t> [3]</a:t>
            </a:r>
          </a:p>
          <a:p>
            <a:pPr>
              <a:buNone/>
            </a:pPr>
            <a:r>
              <a:rPr lang="en-US" sz="2400" dirty="0" smtClean="0"/>
              <a:t>enter a new number</a:t>
            </a:r>
          </a:p>
          <a:p>
            <a:pPr>
              <a:buNone/>
            </a:pPr>
            <a:r>
              <a:rPr lang="en-US" sz="2400" dirty="0" smtClean="0"/>
              <a:t> [2]</a:t>
            </a:r>
          </a:p>
          <a:p>
            <a:pPr>
              <a:buNone/>
            </a:pPr>
            <a:r>
              <a:rPr lang="en-US" sz="2400" dirty="0" smtClean="0"/>
              <a:t>enter a new number</a:t>
            </a:r>
          </a:p>
          <a:p>
            <a:pPr>
              <a:buNone/>
            </a:pPr>
            <a:r>
              <a:rPr lang="en-US" sz="2400" dirty="0" smtClean="0"/>
              <a:t> [1]</a:t>
            </a:r>
          </a:p>
          <a:p>
            <a:pPr>
              <a:buNone/>
            </a:pPr>
            <a:r>
              <a:rPr lang="en-US" sz="2400" dirty="0" smtClean="0"/>
              <a:t>The sum is 15.0</a:t>
            </a:r>
          </a:p>
          <a:p>
            <a:pPr>
              <a:buNone/>
            </a:pPr>
            <a:r>
              <a:rPr lang="en-US" sz="2400" dirty="0" smtClean="0"/>
              <a:t>The average =3.0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17526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do</a:t>
            </a:r>
          </a:p>
          <a:p>
            <a:pPr>
              <a:buNone/>
            </a:pPr>
            <a:r>
              <a:rPr lang="en-US" dirty="0" smtClean="0"/>
              <a:t>   statement</a:t>
            </a:r>
          </a:p>
          <a:p>
            <a:pPr>
              <a:buNone/>
            </a:pPr>
            <a:r>
              <a:rPr lang="en-US" dirty="0" smtClean="0"/>
              <a:t>   while (logical expression);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i</a:t>
            </a:r>
            <a:r>
              <a:rPr lang="en-US" dirty="0" smtClean="0"/>
              <a:t> = 0 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do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{</a:t>
            </a:r>
            <a:r>
              <a:rPr lang="en-US" dirty="0" err="1" smtClean="0">
                <a:solidFill>
                  <a:srgbClr val="FF0000"/>
                </a:solidFill>
              </a:rPr>
              <a:t>System.out.print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+ " ");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+ 5;}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while 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&lt;= 20) 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dirty="0" smtClean="0"/>
              <a:t>do…while Looping  Structure</a:t>
            </a:r>
            <a:endParaRPr lang="en-US" sz="32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867400" y="3581400"/>
            <a:ext cx="1371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0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257800" y="5334000"/>
            <a:ext cx="2133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&lt;=20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5334000" y="48768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اجمع </a:t>
            </a:r>
            <a:r>
              <a:rPr lang="en-US" sz="1600" dirty="0" smtClean="0"/>
              <a:t> 5</a:t>
            </a:r>
            <a:r>
              <a:rPr lang="ar-KW" sz="1600" dirty="0" smtClean="0"/>
              <a:t>قبل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562600" y="44196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228600" y="5562600"/>
            <a:ext cx="762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flipV="1">
            <a:off x="228600" y="4191000"/>
            <a:ext cx="0" cy="1371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228600" y="4191000"/>
            <a:ext cx="381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066800"/>
            <a:ext cx="8534400" cy="54864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class Ch5Ex3 {</a:t>
            </a:r>
          </a:p>
          <a:p>
            <a:pPr>
              <a:buNone/>
            </a:pPr>
            <a:r>
              <a:rPr lang="en-US" sz="2400" dirty="0" smtClean="0"/>
              <a:t>     public static void main(String[] </a:t>
            </a:r>
            <a:r>
              <a:rPr lang="en-US" sz="2400" dirty="0" err="1" smtClean="0"/>
              <a:t>args</a:t>
            </a:r>
            <a:r>
              <a:rPr lang="en-US" sz="2400" dirty="0" smtClean="0"/>
              <a:t>) {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int</a:t>
            </a:r>
            <a:r>
              <a:rPr lang="en-US" sz="2400" dirty="0" smtClean="0"/>
              <a:t> count = 1;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do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{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 </a:t>
            </a:r>
            <a:r>
              <a:rPr lang="en-US" sz="2400" dirty="0" err="1" smtClean="0">
                <a:solidFill>
                  <a:srgbClr val="FF0000"/>
                </a:solidFill>
              </a:rPr>
              <a:t>System.out.println</a:t>
            </a:r>
            <a:r>
              <a:rPr lang="en-US" sz="2400" dirty="0" smtClean="0">
                <a:solidFill>
                  <a:srgbClr val="FF0000"/>
                </a:solidFill>
              </a:rPr>
              <a:t>("Count is: " + count);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  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 count++;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}</a:t>
            </a:r>
            <a:endParaRPr lang="ar-KW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KW" sz="2400" dirty="0" smtClean="0">
                <a:solidFill>
                  <a:srgbClr val="FF0000"/>
                </a:solidFill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 while (count &lt;= 11);</a:t>
            </a:r>
          </a:p>
          <a:p>
            <a:pPr>
              <a:buNone/>
            </a:pPr>
            <a:r>
              <a:rPr lang="en-US" sz="2400" dirty="0" smtClean="0"/>
              <a:t>       } //main</a:t>
            </a:r>
          </a:p>
          <a:p>
            <a:pPr>
              <a:buNone/>
            </a:pPr>
            <a:r>
              <a:rPr lang="en-US" sz="2400" dirty="0" smtClean="0"/>
              <a:t>  } //class</a:t>
            </a:r>
            <a:endParaRPr lang="en-US" sz="24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352800" y="228600"/>
            <a:ext cx="2971800" cy="609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429000" y="1981200"/>
            <a:ext cx="1752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1</a:t>
            </a:r>
            <a:r>
              <a:rPr lang="en-US" dirty="0" smtClean="0"/>
              <a:t>count=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876800" y="4876800"/>
            <a:ext cx="2514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count&lt;=11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581400" y="39624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7467600" y="3200400"/>
            <a:ext cx="1143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count</a:t>
            </a:r>
            <a:r>
              <a:rPr lang="ar-KW" sz="1600" dirty="0" smtClean="0"/>
              <a:t> واترك سطر</a:t>
            </a:r>
            <a:endParaRPr lang="en-US" sz="1600" dirty="0"/>
          </a:p>
        </p:txBody>
      </p:sp>
      <p:cxnSp>
        <p:nvCxnSpPr>
          <p:cNvPr id="8" name="رابط كسهم مستقيم 7"/>
          <p:cNvCxnSpPr/>
          <p:nvPr/>
        </p:nvCxnSpPr>
        <p:spPr>
          <a:xfrm flipH="1">
            <a:off x="304800" y="4648200"/>
            <a:ext cx="5334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V="1">
            <a:off x="304800" y="2514600"/>
            <a:ext cx="0" cy="2133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304800" y="2514600"/>
            <a:ext cx="381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مربع نص 15"/>
          <p:cNvSpPr txBox="1"/>
          <p:nvPr/>
        </p:nvSpPr>
        <p:spPr>
          <a:xfrm>
            <a:off x="1600200" y="2362200"/>
            <a:ext cx="1447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KW" dirty="0" err="1" smtClean="0"/>
              <a:t>إدخل</a:t>
            </a:r>
            <a:r>
              <a:rPr lang="ar-KW" dirty="0" smtClean="0"/>
              <a:t> </a:t>
            </a:r>
            <a:r>
              <a:rPr lang="en-US" dirty="0" smtClean="0"/>
              <a:t>loop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876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smtClean="0"/>
              <a:t>Count is: 1</a:t>
            </a:r>
          </a:p>
          <a:p>
            <a:r>
              <a:rPr lang="en-US" sz="2400" dirty="0" smtClean="0"/>
              <a:t>Count is: 2</a:t>
            </a:r>
          </a:p>
          <a:p>
            <a:r>
              <a:rPr lang="en-US" sz="2400" dirty="0" smtClean="0"/>
              <a:t>Count is: 3</a:t>
            </a:r>
          </a:p>
          <a:p>
            <a:r>
              <a:rPr lang="en-US" sz="2400" dirty="0" smtClean="0"/>
              <a:t>Count is: 4</a:t>
            </a:r>
          </a:p>
          <a:p>
            <a:r>
              <a:rPr lang="en-US" sz="2400" dirty="0" smtClean="0"/>
              <a:t>Count is: 5</a:t>
            </a:r>
          </a:p>
          <a:p>
            <a:r>
              <a:rPr lang="en-US" sz="2400" dirty="0" smtClean="0"/>
              <a:t>Count is: 6</a:t>
            </a:r>
          </a:p>
          <a:p>
            <a:r>
              <a:rPr lang="en-US" sz="2400" dirty="0" smtClean="0"/>
              <a:t>Count is: 7</a:t>
            </a:r>
          </a:p>
          <a:p>
            <a:r>
              <a:rPr lang="en-US" sz="2400" dirty="0" smtClean="0"/>
              <a:t>Count is: 8</a:t>
            </a:r>
          </a:p>
          <a:p>
            <a:r>
              <a:rPr lang="en-US" sz="2400" dirty="0" smtClean="0"/>
              <a:t>Count is: 9</a:t>
            </a:r>
          </a:p>
          <a:p>
            <a:r>
              <a:rPr lang="en-US" sz="2400" dirty="0" smtClean="0"/>
              <a:t>Count is: 10</a:t>
            </a:r>
          </a:p>
          <a:p>
            <a:r>
              <a:rPr lang="en-US" sz="2400" dirty="0" smtClean="0"/>
              <a:t>Count is: 11</a:t>
            </a:r>
            <a:endParaRPr lang="en-US" sz="2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810000" y="304800"/>
            <a:ext cx="2209800" cy="707886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RUN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5486400"/>
          </a:xfrm>
        </p:spPr>
        <p:txBody>
          <a:bodyPr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  <a:effectLst/>
              </a:rPr>
              <a:t>Java has three 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>looping(repetition) structures,</a:t>
            </a:r>
            <a:r>
              <a:rPr lang="ar-KW" sz="28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>that </a:t>
            </a:r>
            <a:r>
              <a:rPr lang="en-US" sz="2800" b="0" dirty="0">
                <a:solidFill>
                  <a:schemeClr val="tx1"/>
                </a:solidFill>
                <a:effectLst/>
              </a:rPr>
              <a:t>let you repeat statements over and 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>over</a:t>
            </a:r>
            <a:r>
              <a:rPr lang="ar-KW" sz="28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>until </a:t>
            </a:r>
            <a:r>
              <a:rPr lang="en-US" sz="2800" b="0" dirty="0">
                <a:solidFill>
                  <a:schemeClr val="tx1"/>
                </a:solidFill>
                <a:effectLst/>
              </a:rPr>
              <a:t>certain conditions are met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>:</a:t>
            </a:r>
            <a:r>
              <a:rPr lang="ar-KW" sz="2800" b="0" dirty="0" smtClean="0">
                <a:solidFill>
                  <a:schemeClr val="tx1"/>
                </a:solidFill>
                <a:effectLst/>
              </a:rPr>
              <a:t/>
            </a:r>
            <a:br>
              <a:rPr lang="ar-KW" sz="2800" b="0" dirty="0" smtClean="0">
                <a:solidFill>
                  <a:schemeClr val="tx1"/>
                </a:solidFill>
                <a:effectLst/>
              </a:rPr>
            </a:br>
            <a:r>
              <a:rPr lang="ar-KW" sz="2800" b="0" dirty="0" smtClean="0">
                <a:solidFill>
                  <a:schemeClr val="tx1"/>
                </a:solidFill>
                <a:effectLst/>
              </a:rPr>
              <a:t>لجافا 3  طرق لتكرار تنفيذ العبارات لعدة مرات حسب شروط </a:t>
            </a:r>
            <a:r>
              <a:rPr lang="ar-KW" sz="2800" b="0" dirty="0" err="1" smtClean="0">
                <a:solidFill>
                  <a:schemeClr val="tx1"/>
                </a:solidFill>
                <a:effectLst/>
              </a:rPr>
              <a:t>معينة:</a:t>
            </a:r>
            <a:r>
              <a:rPr lang="ar-KW" sz="28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0" dirty="0" smtClean="0">
                <a:solidFill>
                  <a:schemeClr val="tx1"/>
                </a:solidFill>
                <a:effectLst/>
              </a:rPr>
            </a:br>
            <a:r>
              <a:rPr lang="en-US" sz="2800" b="0" dirty="0">
                <a:solidFill>
                  <a:schemeClr val="tx1"/>
                </a:solidFill>
                <a:effectLst/>
              </a:rPr>
              <a:t/>
            </a:r>
            <a:br>
              <a:rPr lang="en-US" sz="2800" b="0" dirty="0">
                <a:solidFill>
                  <a:schemeClr val="tx1"/>
                </a:solidFill>
                <a:effectLst/>
              </a:rPr>
            </a:br>
            <a:r>
              <a:rPr lang="en-US" sz="2800" b="0" dirty="0">
                <a:solidFill>
                  <a:schemeClr val="tx1"/>
                </a:solidFill>
                <a:effectLst/>
              </a:rPr>
              <a:t/>
            </a:r>
            <a:br>
              <a:rPr lang="en-US" sz="2800" b="0" dirty="0">
                <a:solidFill>
                  <a:schemeClr val="tx1"/>
                </a:solidFill>
                <a:effectLst/>
              </a:rPr>
            </a:br>
            <a:r>
              <a:rPr lang="en-US" sz="2800" b="0" dirty="0" smtClean="0">
                <a:solidFill>
                  <a:schemeClr val="tx1"/>
                </a:solidFill>
                <a:effectLst/>
              </a:rPr>
              <a:t>1-</a:t>
            </a:r>
            <a:r>
              <a:rPr lang="en-US" sz="2800" b="0" i="1" dirty="0" smtClean="0">
                <a:solidFill>
                  <a:schemeClr val="tx1"/>
                </a:solidFill>
                <a:effectLst/>
              </a:rPr>
              <a:t>while</a:t>
            </a:r>
            <a:br>
              <a:rPr lang="en-US" sz="2800" b="0" i="1" dirty="0" smtClean="0">
                <a:solidFill>
                  <a:schemeClr val="tx1"/>
                </a:solidFill>
                <a:effectLst/>
              </a:rPr>
            </a:br>
            <a:r>
              <a:rPr lang="en-US" sz="2800" b="0" i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0" i="1" dirty="0" smtClean="0">
                <a:solidFill>
                  <a:schemeClr val="tx1"/>
                </a:solidFill>
                <a:effectLst/>
              </a:rPr>
            </a:br>
            <a:r>
              <a:rPr lang="en-US" sz="2800" b="0" i="1" dirty="0" smtClean="0">
                <a:solidFill>
                  <a:schemeClr val="tx1"/>
                </a:solidFill>
                <a:effectLst/>
              </a:rPr>
              <a:t>2- for</a:t>
            </a:r>
            <a:br>
              <a:rPr lang="en-US" sz="2800" b="0" i="1" dirty="0" smtClean="0">
                <a:solidFill>
                  <a:schemeClr val="tx1"/>
                </a:solidFill>
                <a:effectLst/>
              </a:rPr>
            </a:br>
            <a:r>
              <a:rPr lang="en-US" sz="2800" b="0" i="1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0" i="1" dirty="0" smtClean="0">
                <a:solidFill>
                  <a:schemeClr val="tx1"/>
                </a:solidFill>
                <a:effectLst/>
              </a:rPr>
            </a:br>
            <a:r>
              <a:rPr lang="en-US" sz="2800" b="0" i="1" dirty="0" smtClean="0">
                <a:solidFill>
                  <a:schemeClr val="tx1"/>
                </a:solidFill>
                <a:effectLst/>
              </a:rPr>
              <a:t>3- do</a:t>
            </a:r>
            <a:r>
              <a:rPr lang="en-US" sz="2800" b="0" i="1" dirty="0">
                <a:solidFill>
                  <a:schemeClr val="tx1"/>
                </a:solidFill>
                <a:effectLst/>
              </a:rPr>
              <a:t>...</a:t>
            </a:r>
            <a:r>
              <a:rPr lang="en-US" sz="2800" b="0" i="1" dirty="0" smtClean="0">
                <a:solidFill>
                  <a:schemeClr val="tx1"/>
                </a:solidFill>
                <a:effectLst/>
              </a:rPr>
              <a:t>while</a:t>
            </a:r>
            <a:endParaRPr lang="en-US" sz="28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52400" y="762000"/>
            <a:ext cx="5105400" cy="6096000"/>
          </a:xfrm>
        </p:spPr>
        <p:txBody>
          <a:bodyPr>
            <a:normAutofit/>
          </a:bodyPr>
          <a:lstStyle/>
          <a:p>
            <a:r>
              <a:rPr lang="en-US" sz="2000" dirty="0"/>
              <a:t>While (logical </a:t>
            </a:r>
            <a:r>
              <a:rPr lang="en-US" sz="2000" dirty="0" smtClean="0"/>
              <a:t>expression )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       {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Statement</a:t>
            </a:r>
          </a:p>
          <a:p>
            <a:pPr>
              <a:buNone/>
            </a:pPr>
            <a:r>
              <a:rPr lang="en-US" sz="2000" dirty="0" smtClean="0"/>
              <a:t>          }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Example: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i</a:t>
            </a:r>
            <a:r>
              <a:rPr lang="en-US" sz="2000" dirty="0" smtClean="0"/>
              <a:t>=0;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      While(</a:t>
            </a:r>
            <a:r>
              <a:rPr lang="en-US" sz="2000" dirty="0" err="1" smtClean="0"/>
              <a:t>i</a:t>
            </a:r>
            <a:r>
              <a:rPr lang="en-US" sz="2000" dirty="0" smtClean="0"/>
              <a:t>&lt;3)</a:t>
            </a:r>
          </a:p>
          <a:p>
            <a:pPr>
              <a:buNone/>
            </a:pPr>
            <a:r>
              <a:rPr lang="en-US" sz="2000" dirty="0" smtClean="0"/>
              <a:t>         { 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              </a:t>
            </a:r>
            <a:r>
              <a:rPr lang="en-US" sz="2000" dirty="0" err="1" smtClean="0"/>
              <a:t>i</a:t>
            </a:r>
            <a:r>
              <a:rPr lang="en-US" sz="2000" dirty="0" smtClean="0"/>
              <a:t>=i+1;</a:t>
            </a:r>
          </a:p>
          <a:p>
            <a:pPr>
              <a:buNone/>
            </a:pPr>
            <a:r>
              <a:rPr lang="en-US" sz="2000" dirty="0" smtClean="0"/>
              <a:t>          }</a:t>
            </a:r>
          </a:p>
          <a:p>
            <a:pPr>
              <a:buNone/>
            </a:pPr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0"/>
            <a:ext cx="64008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/>
              <a:t>W</a:t>
            </a:r>
            <a:r>
              <a:rPr lang="en-US" sz="3200" b="1" dirty="0" smtClean="0"/>
              <a:t>hile </a:t>
            </a:r>
            <a:r>
              <a:rPr lang="en-US" sz="3200" b="1" dirty="0"/>
              <a:t>Looping </a:t>
            </a:r>
            <a:r>
              <a:rPr lang="en-US" sz="3200" b="1" dirty="0" smtClean="0"/>
              <a:t> </a:t>
            </a:r>
            <a:r>
              <a:rPr lang="en-US" sz="3200" b="1" dirty="0"/>
              <a:t>Structure</a:t>
            </a:r>
            <a:endParaRPr lang="en-US" sz="3200" dirty="0"/>
          </a:p>
        </p:txBody>
      </p:sp>
      <p:cxnSp>
        <p:nvCxnSpPr>
          <p:cNvPr id="11" name="رابط كسهم مستقيم 10"/>
          <p:cNvCxnSpPr/>
          <p:nvPr/>
        </p:nvCxnSpPr>
        <p:spPr>
          <a:xfrm flipH="1">
            <a:off x="5486400" y="5029200"/>
            <a:ext cx="381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flipV="1">
            <a:off x="5486400" y="3733800"/>
            <a:ext cx="0" cy="1295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5486400" y="373380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 flipV="1">
            <a:off x="304800" y="3733800"/>
            <a:ext cx="0" cy="1066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flipH="1">
            <a:off x="304800" y="4800600"/>
            <a:ext cx="9906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كسهم مستقيم 30"/>
          <p:cNvCxnSpPr/>
          <p:nvPr/>
        </p:nvCxnSpPr>
        <p:spPr>
          <a:xfrm>
            <a:off x="304800" y="3733800"/>
            <a:ext cx="4572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مربع نص 47"/>
          <p:cNvSpPr txBox="1"/>
          <p:nvPr/>
        </p:nvSpPr>
        <p:spPr>
          <a:xfrm>
            <a:off x="7010400" y="2971800"/>
            <a:ext cx="1066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6172200" y="3581400"/>
            <a:ext cx="1905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ar-KW" sz="1600" dirty="0" smtClean="0"/>
              <a:t> 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&lt;3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6096000" y="4267200"/>
            <a:ext cx="19812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سطر</a:t>
            </a:r>
            <a:endParaRPr lang="en-US" sz="1600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5867400" y="48006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أضف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2667000" y="5410200"/>
            <a:ext cx="28194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The output is:</a:t>
            </a:r>
          </a:p>
          <a:p>
            <a:pPr algn="ctr"/>
            <a:r>
              <a:rPr lang="en-US" sz="2000" dirty="0" smtClean="0"/>
              <a:t>  0 </a:t>
            </a:r>
          </a:p>
          <a:p>
            <a:pPr algn="ctr"/>
            <a:r>
              <a:rPr lang="en-US" sz="2000" dirty="0" smtClean="0"/>
              <a:t>  1 </a:t>
            </a:r>
          </a:p>
          <a:p>
            <a:pPr algn="ctr"/>
            <a:r>
              <a:rPr lang="en-US" sz="2000" dirty="0" smtClean="0"/>
              <a:t>  2  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81000" y="3276600"/>
            <a:ext cx="8991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5" name="مستطيل 4"/>
          <p:cNvSpPr/>
          <p:nvPr/>
        </p:nvSpPr>
        <p:spPr>
          <a:xfrm>
            <a:off x="838200" y="228600"/>
            <a:ext cx="7620000" cy="280076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/>
              <a:t>Public class Ch5Ex2 {</a:t>
            </a:r>
          </a:p>
          <a:p>
            <a:r>
              <a:rPr lang="en-US" sz="1400" dirty="0" smtClean="0"/>
              <a:t>    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){</a:t>
            </a:r>
          </a:p>
          <a:p>
            <a:r>
              <a:rPr lang="en-US" sz="1600" dirty="0" smtClean="0"/>
              <a:t>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</a:t>
            </a:r>
          </a:p>
          <a:p>
            <a:r>
              <a:rPr lang="en-US" sz="2000" dirty="0" smtClean="0"/>
              <a:t>      while (</a:t>
            </a:r>
            <a:r>
              <a:rPr lang="en-US" sz="2000" dirty="0" err="1" smtClean="0"/>
              <a:t>i</a:t>
            </a:r>
            <a:r>
              <a:rPr lang="en-US" sz="2000" dirty="0" smtClean="0"/>
              <a:t> &lt;= 20)   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{</a:t>
            </a:r>
          </a:p>
          <a:p>
            <a:r>
              <a:rPr lang="en-US" sz="2000" dirty="0" smtClean="0"/>
              <a:t>  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);</a:t>
            </a:r>
          </a:p>
          <a:p>
            <a:r>
              <a:rPr lang="en-US" sz="2000" dirty="0" smtClean="0"/>
              <a:t>             </a:t>
            </a:r>
            <a:r>
              <a:rPr lang="en-US" sz="2000" dirty="0" err="1" smtClean="0"/>
              <a:t>i</a:t>
            </a:r>
            <a:r>
              <a:rPr lang="en-US" sz="2000" dirty="0" smtClean="0"/>
              <a:t> = </a:t>
            </a:r>
            <a:r>
              <a:rPr lang="en-US" sz="2000" dirty="0" err="1" smtClean="0"/>
              <a:t>i</a:t>
            </a:r>
            <a:r>
              <a:rPr lang="en-US" sz="2000" dirty="0" smtClean="0"/>
              <a:t> + 5;</a:t>
            </a:r>
          </a:p>
          <a:p>
            <a:r>
              <a:rPr lang="en-US" sz="2000" dirty="0" smtClean="0"/>
              <a:t>         } //while</a:t>
            </a:r>
          </a:p>
          <a:p>
            <a:r>
              <a:rPr lang="en-US" sz="1400" dirty="0" smtClean="0"/>
              <a:t>     } //main</a:t>
            </a:r>
          </a:p>
          <a:p>
            <a:r>
              <a:rPr lang="en-US" sz="1400" dirty="0" smtClean="0"/>
              <a:t>} //class</a:t>
            </a:r>
            <a:endParaRPr lang="en-US" sz="1400" dirty="0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228599" y="3276600"/>
          <a:ext cx="8610601" cy="2557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981"/>
                <a:gridCol w="2226879"/>
                <a:gridCol w="1113440"/>
                <a:gridCol w="1336128"/>
                <a:gridCol w="1113440"/>
                <a:gridCol w="1855733"/>
              </a:tblGrid>
              <a:tr h="48191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    </a:t>
                      </a:r>
                      <a:r>
                        <a:rPr lang="en-US" sz="1400" dirty="0" err="1" smtClean="0"/>
                        <a:t>i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Test Logical Expression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result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action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output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Update</a:t>
                      </a:r>
                      <a:r>
                        <a:rPr lang="en-US" sz="1400" baseline="0" dirty="0" smtClean="0"/>
                        <a:t> counter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1569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 &lt;=20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true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enter loop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print   0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= 0 + 5 = 5  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8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 &lt;=20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true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enter loop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print    5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= 5 +5 = 10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82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 &lt;=20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true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enter loop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print    10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= 10 +5 =15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34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 &lt;=20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true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enter loop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print    15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= 15 +5 = 20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34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 &lt;=20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true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enter loop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print   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= 20 +5 = 25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35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25&lt;=20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false 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exit loop</a:t>
                      </a:r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رابط كسهم مستقيم 14"/>
          <p:cNvCxnSpPr/>
          <p:nvPr/>
        </p:nvCxnSpPr>
        <p:spPr>
          <a:xfrm flipH="1">
            <a:off x="381000" y="2133600"/>
            <a:ext cx="1066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V="1">
            <a:off x="381000" y="1143000"/>
            <a:ext cx="0" cy="990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381000" y="1143000"/>
            <a:ext cx="762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flipH="1">
            <a:off x="5562600" y="2209800"/>
            <a:ext cx="3810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كسهم مستقيم 23"/>
          <p:cNvCxnSpPr/>
          <p:nvPr/>
        </p:nvCxnSpPr>
        <p:spPr>
          <a:xfrm flipV="1">
            <a:off x="5562600" y="1295400"/>
            <a:ext cx="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>
            <a:off x="5562600" y="1295400"/>
            <a:ext cx="457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/>
          <p:cNvSpPr txBox="1"/>
          <p:nvPr/>
        </p:nvSpPr>
        <p:spPr>
          <a:xfrm>
            <a:off x="7086600" y="533400"/>
            <a:ext cx="1066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6019800" y="1143000"/>
            <a:ext cx="23622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ar-KW" sz="1600" dirty="0" smtClean="0"/>
              <a:t> 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&lt;=20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6172200" y="1600200"/>
            <a:ext cx="19812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سطر</a:t>
            </a:r>
            <a:endParaRPr lang="en-US" sz="1600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5943600" y="20574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أضف </a:t>
            </a:r>
            <a:r>
              <a:rPr lang="en-US" sz="1600" dirty="0" smtClean="0"/>
              <a:t>5</a:t>
            </a:r>
            <a:r>
              <a:rPr lang="ar-KW" sz="1600" dirty="0" smtClean="0"/>
              <a:t>قبل الخروج من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2286000" y="6027003"/>
            <a:ext cx="4191000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The output is:</a:t>
            </a:r>
          </a:p>
          <a:p>
            <a:pPr algn="ctr"/>
            <a:r>
              <a:rPr lang="en-US" sz="2000" dirty="0" smtClean="0"/>
              <a:t>0   5   10   15    20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2209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for</a:t>
            </a:r>
            <a:r>
              <a:rPr lang="ar-KW" sz="2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/>
              <a:t>initial </a:t>
            </a:r>
            <a:r>
              <a:rPr lang="en-US" sz="2000" dirty="0" err="1"/>
              <a:t>expr</a:t>
            </a:r>
            <a:r>
              <a:rPr lang="en-US" sz="2000" dirty="0"/>
              <a:t> ; logical </a:t>
            </a:r>
            <a:r>
              <a:rPr lang="en-US" sz="2000" dirty="0" err="1"/>
              <a:t>expr</a:t>
            </a:r>
            <a:r>
              <a:rPr lang="en-US" sz="2000" dirty="0"/>
              <a:t> ; update </a:t>
            </a:r>
            <a:r>
              <a:rPr lang="en-US" sz="2000" dirty="0" err="1"/>
              <a:t>expr</a:t>
            </a:r>
            <a:r>
              <a:rPr lang="en-US" sz="2000" dirty="0" smtClean="0"/>
              <a:t>)</a:t>
            </a:r>
          </a:p>
          <a:p>
            <a:endParaRPr lang="en-US" sz="2000" dirty="0" smtClean="0"/>
          </a:p>
          <a:p>
            <a:r>
              <a:rPr lang="en-US" sz="2000" dirty="0" smtClean="0"/>
              <a:t>Example:</a:t>
            </a:r>
            <a:r>
              <a:rPr lang="ar-KW" sz="2000" dirty="0" smtClean="0"/>
              <a:t>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print integer numbers from 0 to 2</a:t>
            </a:r>
            <a:endParaRPr lang="ar-KW" sz="2000" dirty="0" smtClean="0"/>
          </a:p>
          <a:p>
            <a:pPr algn="r" rtl="1">
              <a:buNone/>
            </a:pPr>
            <a:r>
              <a:rPr lang="ar-KW" sz="2000" dirty="0" smtClean="0"/>
              <a:t>    اطبعي الأعداد الصحيحة من 0 إلى 2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05000" y="0"/>
            <a:ext cx="50292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dirty="0"/>
              <a:t>for Looping </a:t>
            </a:r>
            <a:r>
              <a:rPr lang="en-US" sz="3200" b="1" dirty="0" smtClean="0"/>
              <a:t>Structure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81000" y="7239000"/>
          <a:ext cx="8763000" cy="332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1000"/>
                <a:gridCol w="4572000"/>
              </a:tblGrid>
              <a:tr h="508518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For statement</a:t>
                      </a:r>
                      <a:endParaRPr lang="en-US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138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000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1295400" y="3048000"/>
            <a:ext cx="1066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667000" y="2971800"/>
            <a:ext cx="1066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ar-KW" sz="1600" dirty="0" smtClean="0"/>
              <a:t>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&lt;3</a:t>
            </a:r>
            <a:endParaRPr lang="ar-KW" sz="1600" dirty="0" smtClean="0"/>
          </a:p>
          <a:p>
            <a:pPr algn="r" rtl="1"/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4114800" y="2971800"/>
            <a:ext cx="2590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أضف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</a:t>
            </a:r>
          </a:p>
          <a:p>
            <a:pPr algn="ctr" rtl="1"/>
            <a:r>
              <a:rPr lang="ar-KW" sz="1600" dirty="0" smtClean="0"/>
              <a:t>الخروج من </a:t>
            </a:r>
            <a:r>
              <a:rPr lang="en-US" sz="1600" dirty="0" smtClean="0"/>
              <a:t>loop  </a:t>
            </a:r>
            <a:endParaRPr lang="en-US" sz="1600" dirty="0"/>
          </a:p>
        </p:txBody>
      </p:sp>
      <p:sp>
        <p:nvSpPr>
          <p:cNvPr id="13" name="مستطيل 12"/>
          <p:cNvSpPr/>
          <p:nvPr/>
        </p:nvSpPr>
        <p:spPr>
          <a:xfrm>
            <a:off x="533400" y="2971800"/>
            <a:ext cx="6781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n-NO" sz="2400" dirty="0" smtClean="0"/>
          </a:p>
          <a:p>
            <a:endParaRPr lang="nn-NO" sz="2400" dirty="0" smtClean="0"/>
          </a:p>
          <a:p>
            <a:r>
              <a:rPr lang="nn-NO" sz="2400" dirty="0" smtClean="0"/>
              <a:t>For (int i = 0;   </a:t>
            </a:r>
            <a:r>
              <a:rPr lang="ar-KW" sz="2400" dirty="0" smtClean="0"/>
              <a:t>   </a:t>
            </a:r>
            <a:r>
              <a:rPr lang="nn-NO" sz="2400" dirty="0" smtClean="0"/>
              <a:t>i &lt; 3;  </a:t>
            </a:r>
            <a:r>
              <a:rPr lang="ar-KW" sz="2400" dirty="0" smtClean="0"/>
              <a:t>        </a:t>
            </a:r>
            <a:r>
              <a:rPr lang="nn-NO" sz="2400" dirty="0" smtClean="0"/>
              <a:t> i++)</a:t>
            </a:r>
          </a:p>
          <a:p>
            <a:endParaRPr lang="ar-KW" sz="2400" dirty="0" smtClean="0"/>
          </a:p>
          <a:p>
            <a:r>
              <a:rPr lang="ar-KW" sz="2400" dirty="0" smtClean="0"/>
              <a:t>   </a:t>
            </a:r>
            <a:r>
              <a:rPr lang="en-US" sz="2400" dirty="0" err="1" smtClean="0"/>
              <a:t>System.out.println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);</a:t>
            </a:r>
          </a:p>
          <a:p>
            <a:endParaRPr lang="en-US" sz="24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191000" y="4419600"/>
            <a:ext cx="19812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سطر</a:t>
            </a:r>
            <a:endParaRPr lang="en-US" sz="16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2667000" y="5334000"/>
            <a:ext cx="28194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The output is:</a:t>
            </a:r>
          </a:p>
          <a:p>
            <a:pPr algn="ctr"/>
            <a:r>
              <a:rPr lang="en-US" sz="2000" dirty="0" smtClean="0"/>
              <a:t>  0 </a:t>
            </a:r>
          </a:p>
          <a:p>
            <a:pPr algn="ctr"/>
            <a:r>
              <a:rPr lang="en-US" sz="2000" dirty="0" smtClean="0"/>
              <a:t>  1 </a:t>
            </a:r>
          </a:p>
          <a:p>
            <a:pPr algn="ctr"/>
            <a:r>
              <a:rPr lang="en-US" sz="2000" dirty="0" smtClean="0"/>
              <a:t>  2  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Autofit/>
          </a:bodyPr>
          <a:lstStyle/>
          <a:p>
            <a:r>
              <a:rPr lang="nn-NO" sz="2800" dirty="0" smtClean="0">
                <a:solidFill>
                  <a:schemeClr val="tx1"/>
                </a:solidFill>
                <a:effectLst/>
              </a:rPr>
              <a:t>for (int i = 0; i &lt; 3; i++)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dirty="0" smtClean="0">
                <a:solidFill>
                  <a:schemeClr val="tx1"/>
                </a:solidFill>
                <a:effectLst/>
              </a:rPr>
            </a:br>
            <a:r>
              <a:rPr lang="en-US" sz="2800" baseline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/>
              </a:rPr>
              <a:t>System.out.println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effectLst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effectLst/>
              </a:rPr>
              <a:t>);</a:t>
            </a:r>
            <a:br>
              <a:rPr lang="en-US" sz="2800" dirty="0" smtClean="0">
                <a:solidFill>
                  <a:schemeClr val="tx1"/>
                </a:solidFill>
                <a:effectLst/>
              </a:rPr>
            </a:br>
            <a:r>
              <a:rPr lang="en-US" sz="28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800" dirty="0" smtClean="0">
                <a:solidFill>
                  <a:schemeClr val="tx1"/>
                </a:solidFill>
                <a:effectLst/>
              </a:rPr>
            </a:br>
            <a:endParaRPr lang="en-US" sz="28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04800" y="1524000"/>
          <a:ext cx="8610600" cy="375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1219200"/>
                <a:gridCol w="914400"/>
                <a:gridCol w="1295400"/>
                <a:gridCol w="21336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Initial</a:t>
                      </a:r>
                    </a:p>
                    <a:p>
                      <a:pPr algn="ctr"/>
                      <a:r>
                        <a:rPr lang="en-US" dirty="0" smtClean="0"/>
                        <a:t>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Test Logical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Expression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Update counter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i =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0 &lt; 3 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true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Enter 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Print 0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=0++=1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1&lt;3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Enter 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Print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=1++=2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2&lt;3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Enter 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Print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=2++=3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3&lt;3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Exit 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2667000" y="5410200"/>
            <a:ext cx="28194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The output is:</a:t>
            </a:r>
          </a:p>
          <a:p>
            <a:pPr algn="ctr"/>
            <a:r>
              <a:rPr lang="en-US" sz="2000" dirty="0" smtClean="0"/>
              <a:t>  0 </a:t>
            </a:r>
          </a:p>
          <a:p>
            <a:pPr algn="ctr"/>
            <a:r>
              <a:rPr lang="en-US" sz="2000" dirty="0" smtClean="0"/>
              <a:t>  1 </a:t>
            </a:r>
          </a:p>
          <a:p>
            <a:pPr algn="ctr"/>
            <a:r>
              <a:rPr lang="en-US" sz="2000" dirty="0" smtClean="0"/>
              <a:t>  2  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228600"/>
            <a:ext cx="8305800" cy="5897563"/>
          </a:xfrm>
        </p:spPr>
        <p:txBody>
          <a:bodyPr>
            <a:noAutofit/>
          </a:bodyPr>
          <a:lstStyle/>
          <a:p>
            <a:endParaRPr lang="nn-NO" sz="2000" dirty="0" smtClean="0"/>
          </a:p>
          <a:p>
            <a:endParaRPr lang="nn-NO" sz="2000" dirty="0" smtClean="0"/>
          </a:p>
          <a:p>
            <a:r>
              <a:rPr lang="nn-NO" sz="2000" dirty="0" smtClean="0"/>
              <a:t>for (int i = 10;   i &gt;= 1;      i--)</a:t>
            </a:r>
            <a:endParaRPr lang="ar-KW" sz="2000" dirty="0" smtClean="0"/>
          </a:p>
          <a:p>
            <a:endParaRPr lang="nn-NO" sz="2000" dirty="0" smtClean="0"/>
          </a:p>
          <a:p>
            <a:r>
              <a:rPr lang="en-US" sz="2000" dirty="0" err="1" smtClean="0"/>
              <a:t>System.out.print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 + " ") ;</a:t>
            </a:r>
            <a:r>
              <a:rPr lang="ar-KW" sz="2000" dirty="0" smtClean="0"/>
              <a:t> </a:t>
            </a:r>
          </a:p>
          <a:p>
            <a:endParaRPr lang="ar-KW" sz="2000" dirty="0" smtClean="0"/>
          </a:p>
          <a:p>
            <a:endParaRPr lang="en-US" sz="2000" dirty="0" smtClean="0"/>
          </a:p>
          <a:p>
            <a:endParaRPr lang="ar-KW" sz="2000" dirty="0" smtClean="0"/>
          </a:p>
          <a:p>
            <a:endParaRPr lang="ar-KW" sz="2000" dirty="0" smtClean="0"/>
          </a:p>
          <a:p>
            <a:endParaRPr lang="ar-KW" sz="2000" dirty="0" smtClean="0"/>
          </a:p>
          <a:p>
            <a:endParaRPr lang="ar-KW" sz="2000" dirty="0" smtClean="0"/>
          </a:p>
          <a:p>
            <a:pPr>
              <a:buNone/>
            </a:pPr>
            <a:endParaRPr lang="ar-KW" sz="2000" dirty="0" smtClean="0"/>
          </a:p>
          <a:p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</a:t>
            </a:r>
            <a:r>
              <a:rPr lang="ar-KW" sz="2000" dirty="0" smtClean="0"/>
              <a:t>     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20;         </a:t>
            </a:r>
            <a:r>
              <a:rPr lang="en-US" sz="2000" dirty="0" err="1" smtClean="0"/>
              <a:t>i</a:t>
            </a:r>
            <a:r>
              <a:rPr lang="en-US" sz="2000" dirty="0" smtClean="0"/>
              <a:t> = </a:t>
            </a:r>
            <a:r>
              <a:rPr lang="en-US" sz="2000" dirty="0" err="1" smtClean="0"/>
              <a:t>i</a:t>
            </a:r>
            <a:r>
              <a:rPr lang="en-US" sz="2000" dirty="0" smtClean="0"/>
              <a:t> + 2)</a:t>
            </a:r>
          </a:p>
          <a:p>
            <a:endParaRPr lang="ar-KW" sz="2000" dirty="0" smtClean="0"/>
          </a:p>
          <a:p>
            <a:r>
              <a:rPr lang="en-US" sz="2000" dirty="0" err="1" smtClean="0"/>
              <a:t>System.out.print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 + “ ");</a:t>
            </a:r>
          </a:p>
          <a:p>
            <a:endParaRPr lang="ar-KW" sz="2000" dirty="0" smtClean="0"/>
          </a:p>
          <a:p>
            <a:endParaRPr lang="ar-KW" sz="2000" dirty="0" smtClean="0"/>
          </a:p>
          <a:p>
            <a:endParaRPr lang="ar-KW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nn-NO" sz="2000" dirty="0" smtClean="0"/>
          </a:p>
          <a:p>
            <a:endParaRPr lang="nn-NO" sz="2000" dirty="0" smtClean="0"/>
          </a:p>
          <a:p>
            <a:endParaRPr lang="en-US" sz="2000" dirty="0" smtClean="0"/>
          </a:p>
        </p:txBody>
      </p:sp>
      <p:sp>
        <p:nvSpPr>
          <p:cNvPr id="6" name="مربع نص 5"/>
          <p:cNvSpPr txBox="1"/>
          <p:nvPr/>
        </p:nvSpPr>
        <p:spPr>
          <a:xfrm>
            <a:off x="1676400" y="2438400"/>
            <a:ext cx="457200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output is:</a:t>
            </a:r>
          </a:p>
          <a:p>
            <a:pPr algn="ctr"/>
            <a:r>
              <a:rPr lang="en-US" sz="2400" dirty="0" smtClean="0"/>
              <a:t>10 9 8 7 6 5 4 3 2 1</a:t>
            </a:r>
            <a:endParaRPr lang="en-US" sz="24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828800" y="5791200"/>
            <a:ext cx="5105400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output is:</a:t>
            </a:r>
          </a:p>
          <a:p>
            <a:pPr algn="ctr"/>
            <a:r>
              <a:rPr lang="en-US" sz="2400" dirty="0" smtClean="0"/>
              <a:t>0 2 4 6 8 10 12 14 16 18</a:t>
            </a:r>
            <a:endParaRPr lang="en-US" sz="24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762000" y="457200"/>
            <a:ext cx="1371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=10</a:t>
            </a:r>
            <a:endParaRPr lang="en-US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362200" y="457200"/>
            <a:ext cx="1905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&gt;=1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4495800" y="4572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اطرح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62000" y="4114800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2133600" y="4114800"/>
            <a:ext cx="1905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&lt;20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4343400" y="41148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أضف </a:t>
            </a:r>
            <a:r>
              <a:rPr lang="ar-KW" sz="1600" dirty="0" err="1" smtClean="0"/>
              <a:t>2قبل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962400" y="16002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3886200" y="51816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0" y="35052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715000"/>
          </a:xfrm>
        </p:spPr>
        <p:txBody>
          <a:bodyPr/>
          <a:lstStyle/>
          <a:p>
            <a:r>
              <a:rPr lang="nn-NO" sz="2400" dirty="0" smtClean="0"/>
              <a:t>for (int i = 10    ; i &lt;= 9;                i++)</a:t>
            </a:r>
          </a:p>
          <a:p>
            <a:r>
              <a:rPr lang="en-US" sz="2800" dirty="0" err="1" smtClean="0"/>
              <a:t>System.out.print</a:t>
            </a:r>
            <a:r>
              <a:rPr lang="en-US" sz="2800" dirty="0" smtClean="0"/>
              <a:t>(</a:t>
            </a:r>
            <a:r>
              <a:rPr lang="en-US" sz="2800" dirty="0" err="1" smtClean="0"/>
              <a:t>i</a:t>
            </a:r>
            <a:r>
              <a:rPr lang="en-US" sz="2800" dirty="0" smtClean="0"/>
              <a:t> + " ");</a:t>
            </a:r>
            <a:r>
              <a:rPr lang="ar-KW" sz="2800" dirty="0" smtClean="0"/>
              <a:t>   </a:t>
            </a:r>
            <a:endParaRPr lang="en-US" sz="2800" dirty="0" smtClean="0"/>
          </a:p>
          <a:p>
            <a:endParaRPr lang="en-US" sz="2800" dirty="0" smtClean="0"/>
          </a:p>
          <a:p>
            <a:endParaRPr lang="ar-KW" sz="2800" dirty="0" smtClean="0"/>
          </a:p>
          <a:p>
            <a:pPr>
              <a:buNone/>
            </a:pPr>
            <a:endParaRPr lang="ar-KW" sz="2800" dirty="0" smtClean="0"/>
          </a:p>
          <a:p>
            <a:endParaRPr lang="nn-NO" sz="2800" dirty="0" smtClean="0"/>
          </a:p>
          <a:p>
            <a:r>
              <a:rPr lang="nn-NO" sz="2800" dirty="0" smtClean="0"/>
              <a:t>for (int i = 1;         ; i++)</a:t>
            </a:r>
          </a:p>
          <a:p>
            <a:r>
              <a:rPr lang="en-US" sz="2800" dirty="0" err="1" smtClean="0"/>
              <a:t>System.out.print</a:t>
            </a:r>
            <a:r>
              <a:rPr lang="en-US" sz="2800" dirty="0" smtClean="0"/>
              <a:t>(</a:t>
            </a:r>
            <a:r>
              <a:rPr lang="en-US" sz="2800" dirty="0" err="1" smtClean="0"/>
              <a:t>i</a:t>
            </a:r>
            <a:r>
              <a:rPr lang="en-US" sz="2800" dirty="0" smtClean="0"/>
              <a:t> + “ “);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 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905000" y="1981200"/>
            <a:ext cx="48006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KW" sz="2400" dirty="0" smtClean="0"/>
              <a:t> </a:t>
            </a:r>
            <a:r>
              <a:rPr lang="en-US" sz="2400" dirty="0" smtClean="0"/>
              <a:t>No Output:</a:t>
            </a:r>
          </a:p>
          <a:p>
            <a:pPr algn="ctr"/>
            <a:r>
              <a:rPr lang="en-US" sz="2400" dirty="0" smtClean="0"/>
              <a:t> Because(10 &lt;= 9) is false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447800" y="5029200"/>
            <a:ext cx="61722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 logical expression </a:t>
            </a:r>
            <a:r>
              <a:rPr lang="ar-KW" sz="2400" dirty="0" err="1" smtClean="0"/>
              <a:t>لايوجد</a:t>
            </a:r>
            <a:r>
              <a:rPr lang="ar-KW" sz="2400" dirty="0" smtClean="0"/>
              <a:t> شرط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This is an infinite loop.</a:t>
            </a:r>
            <a:r>
              <a:rPr lang="ar-KW" sz="2400" dirty="0" smtClean="0"/>
              <a:t> تكرار إلى مالا نهاية</a:t>
            </a:r>
          </a:p>
          <a:p>
            <a:pPr rtl="1"/>
            <a:r>
              <a:rPr lang="ar-KW" sz="2400" dirty="0" err="1" smtClean="0"/>
              <a:t>...................</a:t>
            </a:r>
            <a:r>
              <a:rPr lang="ar-KW" sz="2400" dirty="0" smtClean="0"/>
              <a:t>   4 3  2  1 </a:t>
            </a:r>
            <a:endParaRPr lang="en-US" sz="2400" dirty="0" smtClean="0"/>
          </a:p>
        </p:txBody>
      </p:sp>
      <p:sp>
        <p:nvSpPr>
          <p:cNvPr id="11" name="مربع نص 10"/>
          <p:cNvSpPr txBox="1"/>
          <p:nvPr/>
        </p:nvSpPr>
        <p:spPr>
          <a:xfrm>
            <a:off x="1066800" y="381000"/>
            <a:ext cx="1371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=10</a:t>
            </a:r>
            <a:endParaRPr lang="en-US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743200" y="381000"/>
            <a:ext cx="1905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&lt;=9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4876800" y="4572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5410200" y="13716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1371600" y="3276600"/>
            <a:ext cx="1371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err="1" smtClean="0"/>
              <a:t>i</a:t>
            </a:r>
            <a:r>
              <a:rPr lang="en-US" dirty="0" smtClean="0"/>
              <a:t>=1</a:t>
            </a:r>
            <a:endParaRPr lang="en-US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3733800" y="32004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5410200" y="41910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cxnSp>
        <p:nvCxnSpPr>
          <p:cNvPr id="19" name="رابط مستقيم 18"/>
          <p:cNvCxnSpPr/>
          <p:nvPr/>
        </p:nvCxnSpPr>
        <p:spPr>
          <a:xfrm flipH="1">
            <a:off x="0" y="2971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sz="2400" dirty="0" smtClean="0"/>
              <a:t>for (int i = 10; </a:t>
            </a:r>
            <a:r>
              <a:rPr lang="ar-KW" sz="2400" dirty="0" smtClean="0"/>
              <a:t>    </a:t>
            </a:r>
            <a:r>
              <a:rPr lang="en-US" sz="2400" dirty="0" smtClean="0"/>
              <a:t> </a:t>
            </a:r>
            <a:r>
              <a:rPr lang="nn-NO" sz="2400" dirty="0" smtClean="0"/>
              <a:t>i &lt;= 10; </a:t>
            </a:r>
            <a:r>
              <a:rPr lang="ar-KW" sz="2400" dirty="0" smtClean="0"/>
              <a:t>   </a:t>
            </a:r>
            <a:r>
              <a:rPr lang="en-US" sz="2400" dirty="0" smtClean="0"/>
              <a:t>  </a:t>
            </a:r>
            <a:r>
              <a:rPr lang="ar-KW" sz="2400" dirty="0" smtClean="0"/>
              <a:t>  </a:t>
            </a:r>
            <a:r>
              <a:rPr lang="nn-NO" sz="2400" dirty="0" smtClean="0"/>
              <a:t>i++)</a:t>
            </a:r>
          </a:p>
          <a:p>
            <a:r>
              <a:rPr lang="en-US" sz="2400" dirty="0" err="1" smtClean="0"/>
              <a:t>System.out.print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 + " ");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2743200" y="3429000"/>
            <a:ext cx="47244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The output is : </a:t>
            </a:r>
          </a:p>
          <a:p>
            <a:pPr algn="ctr"/>
            <a:r>
              <a:rPr lang="en-US" sz="2400" dirty="0" smtClean="0"/>
              <a:t>10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the output executes once.</a:t>
            </a:r>
          </a:p>
          <a:p>
            <a:pPr algn="ctr"/>
            <a:r>
              <a:rPr lang="ar-KW" sz="2400" dirty="0" smtClean="0"/>
              <a:t>العبارة تنفذ مرة واحدة فقط</a:t>
            </a:r>
            <a:r>
              <a:rPr lang="en-US" sz="2400" dirty="0" smtClean="0"/>
              <a:t> 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</p:txBody>
      </p:sp>
      <p:sp>
        <p:nvSpPr>
          <p:cNvPr id="5" name="مربع نص 4"/>
          <p:cNvSpPr txBox="1"/>
          <p:nvPr/>
        </p:nvSpPr>
        <p:spPr>
          <a:xfrm>
            <a:off x="1447800" y="1066800"/>
            <a:ext cx="1371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10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276600" y="1066800"/>
            <a:ext cx="2133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&lt;=10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638800" y="10668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 </a:t>
            </a:r>
            <a:r>
              <a:rPr lang="ar-KW" sz="1600" dirty="0" smtClean="0"/>
              <a:t>اضف </a:t>
            </a:r>
            <a:r>
              <a:rPr lang="ar-KW" sz="1600" dirty="0" err="1" smtClean="0"/>
              <a:t>1قبل</a:t>
            </a:r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5029200" y="19812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69B3BD-4CFA-4787-AAF9-AFAE26556C48}"/>
</file>

<file path=customXml/itemProps2.xml><?xml version="1.0" encoding="utf-8"?>
<ds:datastoreItem xmlns:ds="http://schemas.openxmlformats.org/officeDocument/2006/customXml" ds:itemID="{6F9A4B20-EEBB-43A0-BFBF-12570A35AD9B}"/>
</file>

<file path=customXml/itemProps3.xml><?xml version="1.0" encoding="utf-8"?>
<ds:datastoreItem xmlns:ds="http://schemas.openxmlformats.org/officeDocument/2006/customXml" ds:itemID="{20FE0D08-2F02-46CC-BB5D-43DDB6EE0D52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545</TotalTime>
  <Words>1039</Words>
  <Application>Microsoft Office PowerPoint</Application>
  <PresentationFormat>عرض على الشاشة (3:4)‏</PresentationFormat>
  <Paragraphs>301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ملتقى</vt:lpstr>
      <vt:lpstr>Chapter 5</vt:lpstr>
      <vt:lpstr>Java has three looping(repetition) structures, that let you repeat statements over and over until certain conditions are met: لجافا 3  طرق لتكرار تنفيذ العبارات لعدة مرات حسب شروط معينة:    1-while  2- for  3- do...while</vt:lpstr>
      <vt:lpstr>While Looping  Structure</vt:lpstr>
      <vt:lpstr>الشريحة 4</vt:lpstr>
      <vt:lpstr>for Looping Structure</vt:lpstr>
      <vt:lpstr>for (int i = 0; i &lt; 3; i++)   System.out.println(i);  </vt:lpstr>
      <vt:lpstr>الشريحة 7</vt:lpstr>
      <vt:lpstr>الشريحة 8</vt:lpstr>
      <vt:lpstr>الشريحة 9</vt:lpstr>
      <vt:lpstr>Example</vt:lpstr>
      <vt:lpstr>Run</vt:lpstr>
      <vt:lpstr>do…while Looping  Structure</vt:lpstr>
      <vt:lpstr>Example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</dc:title>
  <dc:creator>Welcome</dc:creator>
  <cp:lastModifiedBy>Welcome</cp:lastModifiedBy>
  <cp:revision>65</cp:revision>
  <dcterms:created xsi:type="dcterms:W3CDTF">2015-12-03T06:53:26Z</dcterms:created>
  <dcterms:modified xsi:type="dcterms:W3CDTF">2016-12-11T06:15:26Z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