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90" r:id="rId7"/>
    <p:sldId id="291" r:id="rId8"/>
    <p:sldId id="262" r:id="rId9"/>
    <p:sldId id="289" r:id="rId10"/>
    <p:sldId id="263" r:id="rId11"/>
    <p:sldId id="264" r:id="rId12"/>
    <p:sldId id="288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النمط المتوس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88" autoAdjust="0"/>
    <p:restoredTop sz="94660"/>
  </p:normalViewPr>
  <p:slideViewPr>
    <p:cSldViewPr>
      <p:cViewPr varScale="1">
        <p:scale>
          <a:sx n="38" d="100"/>
          <a:sy n="38" d="100"/>
        </p:scale>
        <p:origin x="-120" y="-9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68451-760C-4AF4-B478-56D481B69F56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EC84B-BC3C-488B-B431-C9A27805B2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B486DC-2A1F-4904-9812-F220622DE1AB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C63DF-DD02-4E6B-95EB-97E9735181FA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68BE8-A239-4F71-ABA1-E1BD1DBBE954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45BD73-D64E-4B36-84D1-8AB7AC06BD7E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905EA0-B00D-4F94-856E-1A7B38B1332D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8AD62-82B6-4281-816C-1315CA19DB94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32A07B-3E22-4683-89C9-DD6601C564F3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8459F0-F184-4992-91AF-2699E6D67C79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4BDF3-5DBA-452C-B631-4460B45392E8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E479DA-ED49-4EBC-BA9F-768B187CB26D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0213D0-8B1B-4298-92D0-5ED072A3F38B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A10390-276D-4FC9-B523-A59626D47928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A3D5A42-D60B-40B7-A5EA-58FFF147D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1752600"/>
            <a:ext cx="8229600" cy="2438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Chapter 1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Basic Elements of Java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ar-KW" dirty="0" smtClean="0">
                <a:solidFill>
                  <a:schemeClr val="tx1"/>
                </a:solidFill>
              </a:rPr>
              <a:t>عناصر جافا الأساسية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abstract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else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interface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switch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class</a:t>
                      </a:r>
                      <a:endParaRPr lang="en-US" sz="2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void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char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for</a:t>
                      </a:r>
                      <a:endParaRPr lang="en-US" sz="2800" dirty="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while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baseline="0" dirty="0" smtClean="0"/>
                        <a:t>if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byte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case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this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 smtClean="0"/>
                        <a:t>do</a:t>
                      </a:r>
                      <a:endParaRPr lang="en-US" sz="2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for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try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const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public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new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long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true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false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goto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short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i="1" dirty="0" smtClean="0"/>
              <a:t>2- Reserved </a:t>
            </a:r>
            <a:r>
              <a:rPr lang="en-US" sz="2800" i="1" dirty="0"/>
              <a:t>words(keywords</a:t>
            </a:r>
            <a:r>
              <a:rPr lang="en-US" sz="2800" i="1" dirty="0" smtClean="0"/>
              <a:t>)</a:t>
            </a:r>
            <a:r>
              <a:rPr lang="ar-KW" sz="2800" i="1" dirty="0" smtClean="0"/>
              <a:t/>
            </a:r>
            <a:br>
              <a:rPr lang="ar-KW" sz="2800" i="1" dirty="0" smtClean="0"/>
            </a:br>
            <a:r>
              <a:rPr lang="ar-KW" sz="2800" i="1" dirty="0" smtClean="0"/>
              <a:t>الكلمات المحجوزة</a:t>
            </a:r>
            <a:endParaRPr lang="en-US" sz="2800" dirty="0"/>
          </a:p>
        </p:txBody>
      </p:sp>
      <p:sp>
        <p:nvSpPr>
          <p:cNvPr id="5" name="مستطيل 4"/>
          <p:cNvSpPr/>
          <p:nvPr/>
        </p:nvSpPr>
        <p:spPr>
          <a:xfrm>
            <a:off x="609600" y="4572000"/>
            <a:ext cx="7696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Reserved words cannot be used for anything other than their intended use</a:t>
            </a:r>
            <a:r>
              <a:rPr lang="en-US" sz="2800" dirty="0" smtClean="0"/>
              <a:t>.</a:t>
            </a:r>
            <a:endParaRPr lang="ar-KW" sz="2800" dirty="0" smtClean="0"/>
          </a:p>
          <a:p>
            <a:pPr algn="ctr"/>
            <a:r>
              <a:rPr lang="ar-KW" sz="2800" dirty="0" smtClean="0"/>
              <a:t>الكلمات المحجوزة </a:t>
            </a:r>
            <a:r>
              <a:rPr lang="ar-KW" sz="2800" dirty="0" err="1" smtClean="0"/>
              <a:t>لايمكن</a:t>
            </a:r>
            <a:r>
              <a:rPr lang="ar-KW" sz="2800" dirty="0" smtClean="0"/>
              <a:t> استخدامها إلا لاستعمالاتها المحددة </a:t>
            </a:r>
          </a:p>
          <a:p>
            <a:pPr algn="ctr"/>
            <a:endParaRPr lang="en-US" sz="280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5626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Identifiers are names of things such as variables, constants, methods, classes that appear in </a:t>
            </a:r>
            <a:r>
              <a:rPr lang="en-US" sz="2400" b="1" dirty="0"/>
              <a:t>programs</a:t>
            </a:r>
            <a:r>
              <a:rPr lang="en-US" sz="2400" b="1" dirty="0" smtClean="0"/>
              <a:t>.</a:t>
            </a:r>
            <a:endParaRPr lang="ar-KW" sz="2400" b="1" dirty="0" smtClean="0"/>
          </a:p>
          <a:p>
            <a:pPr algn="r" rtl="1"/>
            <a:r>
              <a:rPr lang="ar-KW" sz="2400" dirty="0" smtClean="0"/>
              <a:t>هي أسماء المتغيرات والثوابت </a:t>
            </a:r>
            <a:r>
              <a:rPr lang="ar-KW" sz="2400" dirty="0" err="1" smtClean="0"/>
              <a:t>والكلاسات</a:t>
            </a:r>
            <a:r>
              <a:rPr lang="ar-KW" sz="2400" dirty="0" smtClean="0"/>
              <a:t> التي تظهر في البرامج.</a:t>
            </a:r>
          </a:p>
          <a:p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3962400" cy="6096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i="1" dirty="0" smtClean="0"/>
              <a:t>3- Identifiers</a:t>
            </a:r>
            <a:r>
              <a:rPr lang="ar-KW" sz="3200" i="1" dirty="0" smtClean="0"/>
              <a:t> </a:t>
            </a:r>
            <a:br>
              <a:rPr lang="ar-KW" sz="3200" i="1" dirty="0" smtClean="0"/>
            </a:br>
            <a:r>
              <a:rPr lang="ar-KW" sz="3200" i="1" dirty="0" smtClean="0"/>
              <a:t>المعرفات</a:t>
            </a:r>
            <a:endParaRPr lang="en-US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2590800"/>
            <a:ext cx="8458200" cy="3962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u="sng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Ch1Ex1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public static void </a:t>
            </a:r>
            <a:r>
              <a:rPr lang="en-US" sz="1600" u="sng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(String[]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u="sng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num1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u="sng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num2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;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double </a:t>
            </a:r>
            <a:r>
              <a:rPr lang="en-US" sz="1600" u="sng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sale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num1 = 4;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 num1 = " + num1);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num2 = 4 * 5 -11;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("num2 = " + num2);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sale = 0.02 * 1000;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 sale = " + sale);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}//main</a:t>
            </a:r>
          </a:p>
          <a:p>
            <a:pPr marR="0" lvl="0" indent="-51435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}//class</a:t>
            </a:r>
            <a:endParaRPr lang="en-US" sz="16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8674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ar-KW" sz="1800" dirty="0" smtClean="0"/>
              <a:t>1</a:t>
            </a:r>
            <a:r>
              <a:rPr lang="en-US" sz="1800" dirty="0" smtClean="0"/>
              <a:t>.  Consists only of letters, digits, the underscore character( _ ) </a:t>
            </a:r>
            <a:endParaRPr lang="ar-KW" sz="1800" dirty="0" smtClean="0"/>
          </a:p>
          <a:p>
            <a:pPr marL="514350" indent="-514350">
              <a:buNone/>
            </a:pPr>
            <a:r>
              <a:rPr lang="ar-KW" sz="1800" dirty="0" smtClean="0"/>
              <a:t>       </a:t>
            </a:r>
            <a:r>
              <a:rPr lang="en-US" sz="1800" dirty="0" smtClean="0"/>
              <a:t>and the dollar sign ($).</a:t>
            </a:r>
            <a:r>
              <a:rPr lang="ar-KW" sz="1800" dirty="0" smtClean="0"/>
              <a:t> </a:t>
            </a:r>
          </a:p>
          <a:p>
            <a:pPr marL="514350" indent="-514350">
              <a:buNone/>
            </a:pPr>
            <a:r>
              <a:rPr lang="ar-KW" sz="1800" dirty="0" smtClean="0"/>
              <a:t>تتكون فقط من  أحرف وأرقام </a:t>
            </a:r>
            <a:r>
              <a:rPr lang="ar-KW" sz="1800" dirty="0" err="1" smtClean="0"/>
              <a:t>وعلامتي </a:t>
            </a:r>
            <a:r>
              <a:rPr lang="ar-KW" sz="1800" dirty="0" smtClean="0"/>
              <a:t>$ </a:t>
            </a:r>
            <a:r>
              <a:rPr lang="ar-KW" sz="1800" dirty="0" err="1" smtClean="0"/>
              <a:t>و _</a:t>
            </a:r>
            <a:endParaRPr lang="ar-KW" sz="1800" dirty="0" smtClean="0"/>
          </a:p>
          <a:p>
            <a:pPr marL="514350" indent="-514350">
              <a:buFont typeface="+mj-lt"/>
              <a:buAutoNum type="arabicPeriod"/>
            </a:pPr>
            <a:endParaRPr lang="en-US" sz="1800" dirty="0" smtClean="0"/>
          </a:p>
          <a:p>
            <a:pPr marL="514350" indent="-514350">
              <a:buNone/>
            </a:pPr>
            <a:r>
              <a:rPr lang="en-US" sz="1800" dirty="0" smtClean="0"/>
              <a:t>2. Must begin with a letter, underscore, or the dollar sign.</a:t>
            </a:r>
            <a:endParaRPr lang="ar-KW" sz="1800" dirty="0" smtClean="0"/>
          </a:p>
          <a:p>
            <a:pPr marL="514350" indent="-514350">
              <a:buNone/>
            </a:pPr>
            <a:r>
              <a:rPr lang="ar-KW" sz="1800" dirty="0" smtClean="0"/>
              <a:t>يجب أن يبدأ بحرف أو_ </a:t>
            </a:r>
            <a:r>
              <a:rPr lang="ar-KW" sz="1800" dirty="0" err="1" smtClean="0"/>
              <a:t>أو $</a:t>
            </a:r>
            <a:endParaRPr lang="ar-KW" sz="1800" dirty="0" smtClean="0"/>
          </a:p>
          <a:p>
            <a:pPr marL="514350" indent="-514350">
              <a:buNone/>
            </a:pPr>
            <a:endParaRPr lang="en-US" sz="1800" dirty="0" smtClean="0"/>
          </a:p>
          <a:p>
            <a:pPr marL="514350" indent="-514350">
              <a:buNone/>
            </a:pPr>
            <a:r>
              <a:rPr lang="en-US" sz="1800" dirty="0" smtClean="0"/>
              <a:t>3. May not begin with a digit.</a:t>
            </a:r>
            <a:endParaRPr lang="ar-KW" sz="1800" dirty="0" smtClean="0"/>
          </a:p>
          <a:p>
            <a:pPr marL="514350" indent="-514350">
              <a:buNone/>
            </a:pPr>
            <a:r>
              <a:rPr lang="ar-KW" sz="1800" dirty="0" err="1" smtClean="0"/>
              <a:t>لايمكن</a:t>
            </a:r>
            <a:r>
              <a:rPr lang="ar-KW" sz="1800" dirty="0" smtClean="0"/>
              <a:t> أن يبدأ برقم</a:t>
            </a:r>
          </a:p>
          <a:p>
            <a:pPr marL="514350" indent="-514350">
              <a:buNone/>
            </a:pPr>
            <a:endParaRPr lang="en-US" sz="1800" dirty="0" smtClean="0"/>
          </a:p>
          <a:p>
            <a:pPr marL="514350" indent="-514350">
              <a:buNone/>
            </a:pPr>
            <a:r>
              <a:rPr lang="en-US" sz="1800" dirty="0" smtClean="0"/>
              <a:t>4. Could be of any length.</a:t>
            </a:r>
            <a:endParaRPr lang="ar-KW" sz="1800" dirty="0" smtClean="0"/>
          </a:p>
          <a:p>
            <a:pPr marL="514350" indent="-514350">
              <a:buNone/>
            </a:pPr>
            <a:r>
              <a:rPr lang="ar-KW" sz="1800" dirty="0" smtClean="0"/>
              <a:t>يمكن ان يتكون من أي عدد من الاحرف</a:t>
            </a:r>
          </a:p>
          <a:p>
            <a:pPr marL="514350" indent="-514350">
              <a:buNone/>
            </a:pPr>
            <a:endParaRPr lang="en-US" sz="1800" dirty="0" smtClean="0"/>
          </a:p>
          <a:p>
            <a:pPr marL="514350" indent="-514350">
              <a:buNone/>
            </a:pPr>
            <a:r>
              <a:rPr lang="en-US" sz="1800" dirty="0" smtClean="0"/>
              <a:t>5. Java is case sensitive: uppercase and lowercase letters are  considered to be different. Number is different from NUMBER  and number</a:t>
            </a:r>
            <a:r>
              <a:rPr lang="ar-KW" sz="1800" dirty="0" err="1" smtClean="0"/>
              <a:t>.</a:t>
            </a:r>
            <a:endParaRPr lang="ar-KW" sz="1800" dirty="0" smtClean="0"/>
          </a:p>
          <a:p>
            <a:pPr marL="514350" indent="-514350" algn="r" rtl="1">
              <a:buNone/>
            </a:pPr>
            <a:r>
              <a:rPr lang="ar-KW" sz="1800" dirty="0" smtClean="0"/>
              <a:t>    يؤخذ وضع الحرف بالحسبان: الأحرف الصغيرة</a:t>
            </a:r>
            <a:r>
              <a:rPr lang="en-US" sz="1800" dirty="0" smtClean="0"/>
              <a:t> a </a:t>
            </a:r>
            <a:r>
              <a:rPr lang="ar-KW" sz="1800" dirty="0" smtClean="0"/>
              <a:t> تختلف عن الكبيرة  </a:t>
            </a:r>
            <a:r>
              <a:rPr lang="en-US" sz="1800" dirty="0" smtClean="0"/>
              <a:t>A </a:t>
            </a:r>
            <a:r>
              <a:rPr lang="ar-KW" sz="1800" dirty="0" err="1" smtClean="0"/>
              <a:t>.</a:t>
            </a:r>
            <a:r>
              <a:rPr lang="en-US" sz="1800" dirty="0" smtClean="0"/>
              <a:t>  </a:t>
            </a:r>
            <a:endParaRPr lang="ar-KW" sz="1800" dirty="0" smtClean="0"/>
          </a:p>
          <a:p>
            <a:pPr marL="514350" indent="-514350" algn="r" rtl="1">
              <a:buNone/>
            </a:pPr>
            <a:endParaRPr lang="ar-KW" sz="1800" dirty="0" smtClean="0"/>
          </a:p>
          <a:p>
            <a:pPr marL="514350" indent="-514350" algn="r" rtl="1">
              <a:buNone/>
            </a:pPr>
            <a:endParaRPr lang="ar-KW" sz="1800" dirty="0" smtClean="0"/>
          </a:p>
          <a:p>
            <a:pPr marL="514350" indent="-514350">
              <a:buNone/>
            </a:pP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</p:txBody>
      </p:sp>
      <p:sp>
        <p:nvSpPr>
          <p:cNvPr id="4" name="مستطيل 3"/>
          <p:cNvSpPr/>
          <p:nvPr/>
        </p:nvSpPr>
        <p:spPr>
          <a:xfrm>
            <a:off x="1066800" y="0"/>
            <a:ext cx="6994525" cy="1040285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800" b="1" dirty="0" smtClean="0">
                <a:solidFill>
                  <a:prstClr val="black"/>
                </a:solidFill>
              </a:rPr>
              <a:t>Java’s rules for identifiers:</a:t>
            </a:r>
            <a:endParaRPr lang="ar-KW" sz="2800" b="1" dirty="0" smtClean="0">
              <a:solidFill>
                <a:prstClr val="black"/>
              </a:solidFill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ar-KW" sz="2800" b="1" dirty="0" smtClean="0">
                <a:solidFill>
                  <a:prstClr val="black"/>
                </a:solidFill>
              </a:rPr>
              <a:t>قوانين جافا للمعرفات</a:t>
            </a:r>
            <a:endParaRPr lang="en-US" sz="2800" b="1" dirty="0" smtClean="0">
              <a:solidFill>
                <a:prstClr val="black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676400"/>
            <a:ext cx="9067800" cy="44958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First                     </a:t>
            </a:r>
            <a:r>
              <a:rPr lang="en-US" sz="1800" dirty="0" smtClean="0">
                <a:sym typeface="Wingdings"/>
              </a:rPr>
              <a:t></a:t>
            </a:r>
            <a:endParaRPr lang="en-US" sz="1800" dirty="0" smtClean="0"/>
          </a:p>
          <a:p>
            <a:r>
              <a:rPr lang="en-US" sz="1800" dirty="0" smtClean="0"/>
              <a:t>Conversion           </a:t>
            </a:r>
            <a:r>
              <a:rPr lang="en-US" sz="1800" dirty="0" smtClean="0">
                <a:sym typeface="Wingdings"/>
              </a:rPr>
              <a:t></a:t>
            </a:r>
            <a:endParaRPr lang="en-US" sz="1800" dirty="0" smtClean="0"/>
          </a:p>
          <a:p>
            <a:r>
              <a:rPr lang="en-US" sz="1800" dirty="0" err="1" smtClean="0"/>
              <a:t>payRate</a:t>
            </a:r>
            <a:r>
              <a:rPr lang="en-US" sz="1800" dirty="0" smtClean="0"/>
              <a:t>                </a:t>
            </a:r>
            <a:r>
              <a:rPr lang="en-US" sz="1800" dirty="0" smtClean="0">
                <a:sym typeface="Wingdings"/>
              </a:rPr>
              <a:t></a:t>
            </a:r>
            <a:endParaRPr lang="en-US" sz="1800" dirty="0" smtClean="0"/>
          </a:p>
          <a:p>
            <a:r>
              <a:rPr lang="en-US" sz="1800" dirty="0" smtClean="0"/>
              <a:t>Counter1              </a:t>
            </a:r>
            <a:r>
              <a:rPr lang="en-US" sz="1800" dirty="0" smtClean="0">
                <a:sym typeface="Wingdings"/>
              </a:rPr>
              <a:t></a:t>
            </a:r>
            <a:endParaRPr lang="en-US" sz="1800" dirty="0" smtClean="0"/>
          </a:p>
          <a:p>
            <a:r>
              <a:rPr lang="en-US" sz="1800" dirty="0" smtClean="0"/>
              <a:t>$Amount               </a:t>
            </a:r>
            <a:r>
              <a:rPr lang="en-US" sz="1800" dirty="0" smtClean="0">
                <a:sym typeface="Wingdings"/>
              </a:rPr>
              <a:t></a:t>
            </a:r>
            <a:endParaRPr lang="en-US" sz="1800" dirty="0" smtClean="0"/>
          </a:p>
          <a:p>
            <a:r>
              <a:rPr lang="en-US" sz="1800" dirty="0" smtClean="0"/>
              <a:t>employee salary     </a:t>
            </a:r>
            <a:r>
              <a:rPr lang="en-US" sz="1800" dirty="0" smtClean="0">
                <a:sym typeface="Wingdings"/>
              </a:rPr>
              <a:t></a:t>
            </a:r>
            <a:r>
              <a:rPr lang="en-US" sz="1800" dirty="0" smtClean="0"/>
              <a:t>     </a:t>
            </a:r>
            <a:r>
              <a:rPr lang="ar-KW" sz="1800" dirty="0" smtClean="0"/>
              <a:t>      </a:t>
            </a:r>
            <a:r>
              <a:rPr lang="en-US" sz="1800" dirty="0" smtClean="0"/>
              <a:t>   </a:t>
            </a:r>
            <a:r>
              <a:rPr lang="ar-KW" sz="1800" dirty="0" err="1" smtClean="0"/>
              <a:t>لايسمح</a:t>
            </a:r>
            <a:r>
              <a:rPr lang="ar-KW" sz="1800" dirty="0" smtClean="0"/>
              <a:t> بالفراغ</a:t>
            </a:r>
            <a:r>
              <a:rPr lang="en-US" sz="1800" dirty="0" smtClean="0"/>
              <a:t> </a:t>
            </a:r>
            <a:r>
              <a:rPr lang="en-US" sz="1800" u="sng" dirty="0" smtClean="0"/>
              <a:t>No space is allowed </a:t>
            </a:r>
          </a:p>
          <a:p>
            <a:r>
              <a:rPr lang="en-US" sz="1800" dirty="0" smtClean="0"/>
              <a:t>hello!                    </a:t>
            </a:r>
            <a:r>
              <a:rPr lang="en-US" sz="1800" dirty="0" smtClean="0">
                <a:sym typeface="Wingdings"/>
              </a:rPr>
              <a:t></a:t>
            </a:r>
            <a:r>
              <a:rPr lang="ar-KW" sz="1800" dirty="0" smtClean="0">
                <a:sym typeface="Wingdings"/>
              </a:rPr>
              <a:t>         </a:t>
            </a:r>
            <a:r>
              <a:rPr lang="en-US" sz="1800" dirty="0" smtClean="0"/>
              <a:t> </a:t>
            </a:r>
            <a:r>
              <a:rPr lang="ar-KW" sz="1800" dirty="0" smtClean="0"/>
              <a:t>     </a:t>
            </a:r>
            <a:r>
              <a:rPr lang="en-US" sz="1800" dirty="0" smtClean="0"/>
              <a:t>!</a:t>
            </a:r>
            <a:r>
              <a:rPr lang="ar-KW" sz="1800" dirty="0" err="1" smtClean="0"/>
              <a:t>بـ</a:t>
            </a:r>
            <a:r>
              <a:rPr lang="ar-KW" sz="1800" dirty="0" smtClean="0"/>
              <a:t> </a:t>
            </a:r>
            <a:r>
              <a:rPr lang="en-US" sz="1800" dirty="0" smtClean="0"/>
              <a:t> </a:t>
            </a:r>
            <a:r>
              <a:rPr lang="ar-KW" sz="1800" dirty="0" smtClean="0"/>
              <a:t> </a:t>
            </a:r>
            <a:r>
              <a:rPr lang="ar-KW" sz="1800" dirty="0" err="1" smtClean="0"/>
              <a:t>لايسمح</a:t>
            </a:r>
            <a:r>
              <a:rPr lang="ar-KW" sz="1800" dirty="0" smtClean="0"/>
              <a:t> </a:t>
            </a:r>
            <a:r>
              <a:rPr lang="en-US" sz="1800" u="sng" dirty="0" smtClean="0"/>
              <a:t>The exclamation mark! can’t be used </a:t>
            </a:r>
          </a:p>
          <a:p>
            <a:r>
              <a:rPr lang="en-US" sz="1800" dirty="0" err="1" smtClean="0"/>
              <a:t>one+two</a:t>
            </a:r>
            <a:r>
              <a:rPr lang="en-US" sz="1800" dirty="0" smtClean="0"/>
              <a:t>               </a:t>
            </a:r>
            <a:r>
              <a:rPr lang="en-US" sz="1800" dirty="0" smtClean="0">
                <a:sym typeface="Wingdings"/>
              </a:rPr>
              <a:t></a:t>
            </a:r>
            <a:r>
              <a:rPr lang="en-US" sz="1800" dirty="0" smtClean="0"/>
              <a:t> </a:t>
            </a:r>
            <a:r>
              <a:rPr lang="ar-KW" sz="1800" dirty="0" smtClean="0"/>
              <a:t>              </a:t>
            </a:r>
            <a:r>
              <a:rPr lang="en-US" sz="1800" dirty="0" smtClean="0"/>
              <a:t> </a:t>
            </a:r>
            <a:r>
              <a:rPr lang="ar-KW" sz="1800" dirty="0" smtClean="0"/>
              <a:t>  </a:t>
            </a:r>
            <a:r>
              <a:rPr lang="ar-KW" sz="1800" dirty="0" err="1" smtClean="0"/>
              <a:t>لايسمح</a:t>
            </a:r>
            <a:r>
              <a:rPr lang="ar-KW" sz="1800" dirty="0" smtClean="0"/>
              <a:t> </a:t>
            </a:r>
            <a:r>
              <a:rPr lang="ar-KW" sz="1800" dirty="0" err="1" smtClean="0"/>
              <a:t>بـ</a:t>
            </a:r>
            <a:r>
              <a:rPr lang="ar-KW" sz="1800" dirty="0" smtClean="0"/>
              <a:t>  </a:t>
            </a:r>
            <a:r>
              <a:rPr lang="ar-KW" sz="1800" dirty="0" err="1" smtClean="0"/>
              <a:t>+</a:t>
            </a:r>
            <a:r>
              <a:rPr lang="en-US" sz="1800" dirty="0" smtClean="0"/>
              <a:t>  </a:t>
            </a:r>
            <a:r>
              <a:rPr lang="en-US" sz="1800" u="sng" dirty="0" smtClean="0"/>
              <a:t>The symbol + cannot be used</a:t>
            </a:r>
          </a:p>
          <a:p>
            <a:r>
              <a:rPr lang="en-US" sz="1800" smtClean="0"/>
              <a:t>2</a:t>
            </a:r>
            <a:r>
              <a:rPr lang="en-US" sz="1800" baseline="30000" smtClean="0"/>
              <a:t>nd</a:t>
            </a:r>
            <a:r>
              <a:rPr lang="en-US" sz="1800" smtClean="0"/>
              <a:t>                        </a:t>
            </a:r>
            <a:r>
              <a:rPr lang="en-US" sz="1800" dirty="0" smtClean="0">
                <a:sym typeface="Wingdings"/>
              </a:rPr>
              <a:t></a:t>
            </a:r>
            <a:r>
              <a:rPr lang="en-US" sz="1800" dirty="0" smtClean="0"/>
              <a:t> </a:t>
            </a:r>
            <a:r>
              <a:rPr lang="ar-KW" sz="1800" dirty="0" smtClean="0"/>
              <a:t>              </a:t>
            </a:r>
            <a:r>
              <a:rPr lang="en-US" sz="1800" dirty="0" smtClean="0"/>
              <a:t> </a:t>
            </a:r>
            <a:r>
              <a:rPr lang="ar-KW" sz="1800" dirty="0" smtClean="0"/>
              <a:t>لا يسمح بالابتداء برقم</a:t>
            </a:r>
            <a:r>
              <a:rPr lang="en-US" sz="1800" dirty="0" smtClean="0"/>
              <a:t> </a:t>
            </a:r>
            <a:r>
              <a:rPr lang="en-US" sz="1800" u="sng" dirty="0" smtClean="0"/>
              <a:t>cannot begin with a digit</a:t>
            </a:r>
            <a:endParaRPr lang="en-US" sz="1800" u="sng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152400"/>
            <a:ext cx="8763000" cy="10969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b="1" dirty="0" smtClean="0">
                <a:effectLst/>
              </a:rPr>
              <a:t> </a:t>
            </a:r>
            <a:br>
              <a:rPr lang="en-US" sz="2800" b="1" dirty="0" smtClean="0">
                <a:effectLst/>
              </a:rPr>
            </a:br>
            <a:r>
              <a:rPr lang="en-US" sz="2800" b="1" dirty="0" smtClean="0">
                <a:effectLst/>
              </a:rPr>
              <a:t>Examples on legal &amp; Illegal Identifiers:</a:t>
            </a:r>
            <a:br>
              <a:rPr lang="en-US" sz="2800" b="1" dirty="0" smtClean="0">
                <a:effectLst/>
              </a:rPr>
            </a:br>
            <a:r>
              <a:rPr lang="ar-KW" sz="2800" b="1" dirty="0" smtClean="0">
                <a:effectLst/>
              </a:rPr>
              <a:t>أمثلة على معرفات مقبولة وغير مقبولة</a:t>
            </a:r>
            <a:r>
              <a:rPr lang="en-US" sz="2800" b="1" dirty="0" smtClean="0">
                <a:effectLst/>
              </a:rPr>
              <a:t/>
            </a:r>
            <a:br>
              <a:rPr lang="en-US" sz="2800" b="1" dirty="0" smtClean="0">
                <a:effectLst/>
              </a:rPr>
            </a:br>
            <a:endParaRPr lang="en-US" sz="2800" dirty="0">
              <a:effectLst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3400" y="152400"/>
            <a:ext cx="7391400" cy="990600"/>
          </a:xfrm>
          <a:ln/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en-US" sz="2400" dirty="0" smtClean="0"/>
              <a:t>Consider the following Java program elements:</a:t>
            </a:r>
            <a:endParaRPr lang="ar-KW" sz="2400" dirty="0" smtClean="0"/>
          </a:p>
          <a:p>
            <a:pPr algn="ctr">
              <a:buNone/>
            </a:pPr>
            <a:r>
              <a:rPr lang="ar-KW" sz="2400" dirty="0" smtClean="0"/>
              <a:t>لاحظي عناصر البرنامج </a:t>
            </a:r>
            <a:r>
              <a:rPr lang="ar-KW" sz="2400" dirty="0" err="1" smtClean="0"/>
              <a:t>التالي :</a:t>
            </a:r>
            <a:r>
              <a:rPr lang="ar-KW" sz="2400" dirty="0" smtClean="0"/>
              <a:t> </a:t>
            </a:r>
            <a:endParaRPr lang="en-US" sz="2400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dirty="0" smtClean="0"/>
          </a:p>
          <a:p>
            <a:pPr algn="ctr"/>
            <a:endParaRPr lang="en-US" sz="2400" dirty="0" smtClean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-304800" y="533400"/>
            <a:ext cx="9448800" cy="63246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public  class   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ASimpleJavaProgram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457200" indent="-457200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</a:t>
            </a:r>
          </a:p>
          <a:p>
            <a:pPr marL="457200" indent="-457200">
              <a:buAutoNum type="arabicPlain" startAt="2"/>
            </a:pP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   </a:t>
            </a:r>
          </a:p>
          <a:p>
            <a:pPr marL="457200" indent="-457200"/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</a:t>
            </a:r>
          </a:p>
          <a:p>
            <a:pPr>
              <a:buNone/>
            </a:pP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  public  static  void  main (String[] 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endParaRPr lang="en-US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    System. out. 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(" My first Java Program ");</a:t>
            </a:r>
          </a:p>
          <a:p>
            <a:pPr>
              <a:buNone/>
            </a:pPr>
            <a:endParaRPr lang="en-US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    System. out. 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(" The sum of 2 and 3 = " + 5);</a:t>
            </a:r>
          </a:p>
          <a:p>
            <a:pPr>
              <a:buNone/>
            </a:pPr>
            <a:endParaRPr lang="en-US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    System. out. 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(" 7 + 8 = " + ( 7 + 8 ));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57200" indent="-457200">
              <a:buAutoNum type="arabicPlain" startAt="7"/>
            </a:pP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} //main</a:t>
            </a:r>
          </a:p>
          <a:p>
            <a:pPr marL="457200" indent="-457200"/>
            <a:endParaRPr lang="en-US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57200" indent="-457200">
              <a:buAutoNum type="arabicPlain" startAt="8"/>
            </a:pP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 //class</a:t>
            </a:r>
          </a:p>
          <a:p>
            <a:pPr algn="ctr"/>
            <a:endParaRPr lang="en-US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5257800" y="1447801"/>
            <a:ext cx="35814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name of the class (Java program)</a:t>
            </a:r>
            <a:endParaRPr lang="ar-KW" sz="1600" dirty="0" smtClean="0">
              <a:solidFill>
                <a:srgbClr val="FF0000"/>
              </a:solidFill>
            </a:endParaRPr>
          </a:p>
          <a:p>
            <a:pPr algn="ctr"/>
            <a:r>
              <a:rPr lang="ar-KW" sz="1600" dirty="0" smtClean="0">
                <a:solidFill>
                  <a:srgbClr val="FF0000"/>
                </a:solidFill>
              </a:rPr>
              <a:t>اسم </a:t>
            </a:r>
            <a:r>
              <a:rPr lang="ar-KW" sz="1600" dirty="0" err="1" smtClean="0">
                <a:solidFill>
                  <a:srgbClr val="FF0000"/>
                </a:solidFill>
              </a:rPr>
              <a:t>البرنامج </a:t>
            </a:r>
            <a:r>
              <a:rPr lang="ar-KW" sz="1600" dirty="0" smtClean="0">
                <a:solidFill>
                  <a:srgbClr val="FF0000"/>
                </a:solidFill>
              </a:rPr>
              <a:t>(</a:t>
            </a:r>
            <a:r>
              <a:rPr lang="ar-KW" sz="1600" dirty="0" err="1" smtClean="0">
                <a:solidFill>
                  <a:srgbClr val="FF0000"/>
                </a:solidFill>
              </a:rPr>
              <a:t>الكلاس)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447800" y="1981201"/>
            <a:ext cx="38862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beginning of the class body</a:t>
            </a:r>
            <a:r>
              <a:rPr lang="ar-KW" sz="1600" dirty="0" smtClean="0">
                <a:solidFill>
                  <a:srgbClr val="FF0000"/>
                </a:solidFill>
              </a:rPr>
              <a:t>بداية </a:t>
            </a:r>
            <a:r>
              <a:rPr lang="ar-KW" sz="1600" dirty="0" err="1" smtClean="0">
                <a:solidFill>
                  <a:srgbClr val="FF0000"/>
                </a:solidFill>
              </a:rPr>
              <a:t>الكلاس</a:t>
            </a:r>
            <a:endParaRPr lang="ar-KW" sz="1600" dirty="0" smtClean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209800" y="5410200"/>
            <a:ext cx="32766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end of class body</a:t>
            </a:r>
            <a:r>
              <a:rPr lang="ar-KW" sz="1600" dirty="0" smtClean="0">
                <a:solidFill>
                  <a:srgbClr val="FF0000"/>
                </a:solidFill>
              </a:rPr>
              <a:t>  نهاية </a:t>
            </a:r>
            <a:r>
              <a:rPr lang="ar-KW" sz="1600" dirty="0" err="1" smtClean="0">
                <a:solidFill>
                  <a:srgbClr val="FF0000"/>
                </a:solidFill>
              </a:rPr>
              <a:t>الكلاس</a:t>
            </a:r>
            <a:r>
              <a:rPr lang="ar-KW" sz="1600" dirty="0" smtClean="0">
                <a:solidFill>
                  <a:srgbClr val="FF0000"/>
                </a:solidFill>
              </a:rPr>
              <a:t> 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6858000" y="2438400"/>
            <a:ext cx="22860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Heading of  method main</a:t>
            </a:r>
            <a:r>
              <a:rPr lang="ar-KW" sz="1600" dirty="0" smtClean="0">
                <a:solidFill>
                  <a:srgbClr val="FF0000"/>
                </a:solidFill>
              </a:rPr>
              <a:t> عنوان </a:t>
            </a:r>
            <a:r>
              <a:rPr lang="ar-KW" sz="1600" dirty="0" err="1" smtClean="0">
                <a:solidFill>
                  <a:srgbClr val="FF0000"/>
                </a:solidFill>
              </a:rPr>
              <a:t>الميثود</a:t>
            </a:r>
            <a:r>
              <a:rPr lang="ar-KW" sz="16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286000" y="4648200"/>
            <a:ext cx="32004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end of the method main</a:t>
            </a:r>
            <a:endParaRPr lang="ar-KW" sz="1600" dirty="0" smtClean="0">
              <a:solidFill>
                <a:srgbClr val="FF0000"/>
              </a:solidFill>
            </a:endParaRPr>
          </a:p>
          <a:p>
            <a:pPr algn="ctr"/>
            <a:r>
              <a:rPr lang="ar-KW" sz="1600" dirty="0" smtClean="0">
                <a:solidFill>
                  <a:srgbClr val="FF0000"/>
                </a:solidFill>
              </a:rPr>
              <a:t>نهاية </a:t>
            </a:r>
            <a:r>
              <a:rPr lang="ar-KW" sz="1600" dirty="0" err="1" smtClean="0">
                <a:solidFill>
                  <a:srgbClr val="FF0000"/>
                </a:solidFill>
              </a:rPr>
              <a:t>الميثود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7848600" y="4191001"/>
            <a:ext cx="1295400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sz="1600" i="1" dirty="0" smtClean="0">
                <a:solidFill>
                  <a:srgbClr val="FF0000"/>
                </a:solidFill>
              </a:rPr>
              <a:t> 3</a:t>
            </a:r>
            <a:r>
              <a:rPr lang="en-US" sz="1600" i="1" dirty="0" smtClean="0">
                <a:solidFill>
                  <a:srgbClr val="FF0000"/>
                </a:solidFill>
              </a:rPr>
              <a:t>output </a:t>
            </a:r>
            <a:endParaRPr lang="ar-KW" sz="1600" i="1" dirty="0" smtClean="0">
              <a:solidFill>
                <a:srgbClr val="FF0000"/>
              </a:solidFill>
            </a:endParaRPr>
          </a:p>
          <a:p>
            <a:pPr algn="ctr"/>
            <a:r>
              <a:rPr lang="en-US" sz="1600" i="1" dirty="0" smtClean="0">
                <a:solidFill>
                  <a:srgbClr val="FF0000"/>
                </a:solidFill>
              </a:rPr>
              <a:t>Statements</a:t>
            </a:r>
            <a:endParaRPr lang="ar-KW" sz="1600" i="1" dirty="0" smtClean="0">
              <a:solidFill>
                <a:srgbClr val="FF0000"/>
              </a:solidFill>
            </a:endParaRPr>
          </a:p>
          <a:p>
            <a:pPr algn="ctr"/>
            <a:r>
              <a:rPr lang="ar-KW" sz="1600" i="1" dirty="0" smtClean="0">
                <a:solidFill>
                  <a:srgbClr val="FF0000"/>
                </a:solidFill>
              </a:rPr>
              <a:t>3 عبارات أو تعليمات</a:t>
            </a:r>
          </a:p>
          <a:p>
            <a:pPr algn="ctr"/>
            <a:endParaRPr lang="en-US" sz="1600" i="1" dirty="0" smtClean="0">
              <a:solidFill>
                <a:srgbClr val="FF0000"/>
              </a:solidFill>
            </a:endParaRPr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228600"/>
            <a:ext cx="8991600" cy="4343400"/>
          </a:xfrm>
        </p:spPr>
        <p:txBody>
          <a:bodyPr>
            <a:noAutofit/>
          </a:bodyPr>
          <a:lstStyle/>
          <a:p>
            <a:r>
              <a:rPr lang="en-US" sz="1800" dirty="0" smtClean="0"/>
              <a:t>A class is the basic unit of a Java program.</a:t>
            </a:r>
            <a:endParaRPr lang="ar-KW" sz="1800" dirty="0" smtClean="0"/>
          </a:p>
          <a:p>
            <a:pPr algn="l">
              <a:buNone/>
            </a:pPr>
            <a:r>
              <a:rPr lang="ar-KW" sz="1800" dirty="0" err="1" smtClean="0"/>
              <a:t>الكلاس</a:t>
            </a:r>
            <a:r>
              <a:rPr lang="ar-KW" sz="1800" dirty="0" smtClean="0"/>
              <a:t> هو الوحدة الأساسية لبرنامج </a:t>
            </a:r>
            <a:r>
              <a:rPr lang="ar-KW" sz="1800" dirty="0" err="1" smtClean="0"/>
              <a:t>الجافا</a:t>
            </a:r>
            <a:endParaRPr lang="ar-KW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A class is a small program that consists of   one method or more.</a:t>
            </a:r>
            <a:endParaRPr lang="ar-KW" sz="1800" dirty="0" smtClean="0"/>
          </a:p>
          <a:p>
            <a:pPr>
              <a:buNone/>
            </a:pPr>
            <a:r>
              <a:rPr lang="en-US" sz="1800" dirty="0" smtClean="0"/>
              <a:t> </a:t>
            </a:r>
            <a:r>
              <a:rPr lang="ar-KW" sz="1800" dirty="0" smtClean="0"/>
              <a:t>وهو برنامج صغير يتكون من </a:t>
            </a:r>
            <a:r>
              <a:rPr lang="ar-KW" sz="1800" dirty="0" err="1" smtClean="0"/>
              <a:t>ميثود</a:t>
            </a:r>
            <a:r>
              <a:rPr lang="ar-KW" sz="1800" dirty="0" smtClean="0"/>
              <a:t> واحد </a:t>
            </a:r>
            <a:r>
              <a:rPr lang="ar-KW" sz="1800" dirty="0" err="1" smtClean="0"/>
              <a:t>اوأكثر.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A method is a sequence of statements or instructions whose objective is to accomplish Something.</a:t>
            </a:r>
            <a:endParaRPr lang="ar-KW" sz="1800" dirty="0" smtClean="0"/>
          </a:p>
          <a:p>
            <a:pPr>
              <a:buNone/>
            </a:pPr>
            <a:r>
              <a:rPr lang="ar-KW" sz="1800" dirty="0" err="1" smtClean="0"/>
              <a:t>الميثود</a:t>
            </a:r>
            <a:r>
              <a:rPr lang="ar-KW" sz="1800" dirty="0" smtClean="0"/>
              <a:t> يتكون من مجموعة من العبارات أو التعليمات القابلة للتنفيذ.</a:t>
            </a:r>
          </a:p>
          <a:p>
            <a:endParaRPr lang="en-US" sz="1800" dirty="0" smtClean="0"/>
          </a:p>
          <a:p>
            <a:r>
              <a:rPr lang="en-US" sz="1800" dirty="0" smtClean="0"/>
              <a:t>Program Execution begins with the method main</a:t>
            </a:r>
            <a:endParaRPr lang="ar-KW" sz="1800" dirty="0" smtClean="0"/>
          </a:p>
          <a:p>
            <a:pPr algn="r" rtl="1">
              <a:buNone/>
            </a:pPr>
            <a:r>
              <a:rPr lang="ar-KW" sz="1800" dirty="0" smtClean="0"/>
              <a:t>يبدأ تنفيذ البرنامج  ابتداء من </a:t>
            </a:r>
            <a:r>
              <a:rPr lang="ar-KW" sz="1800" dirty="0" err="1" smtClean="0"/>
              <a:t>الميثود</a:t>
            </a:r>
            <a:r>
              <a:rPr lang="ar-KW" sz="1800" dirty="0" smtClean="0"/>
              <a:t> الرئيسي </a:t>
            </a:r>
            <a:r>
              <a:rPr lang="en-US" sz="1800" dirty="0" smtClean="0"/>
              <a:t>main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762000" y="4114800"/>
            <a:ext cx="7924800" cy="228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public  class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ASimpleJavaProgram</a:t>
            </a:r>
            <a:endParaRPr lang="en-US" sz="16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     public static void main (String[]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       System. out.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My first Java Program ");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       System. out.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The sum of 2 and 3 = " + 5);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       System. out.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7 + 8 = " + ( 7 + 8 ));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     }//main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 }//class</a:t>
            </a:r>
            <a:endParaRPr lang="en-US" sz="16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2400" y="762000"/>
            <a:ext cx="87630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public  class 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ASimpleJavaProgram</a:t>
            </a:r>
            <a:endParaRPr lang="en-US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 {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     public static void main (String[]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       System. out.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My first Java Program ");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       System. out.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The sum of 2 and 3 = " + 5);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       System. out.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7 + 8 = " + ( 7 + 8 ));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     }//main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 }//class</a:t>
            </a:r>
            <a:endParaRPr lang="en-US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85800" y="4267200"/>
            <a:ext cx="6858000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 My first Java program.</a:t>
            </a: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 The sum of 2 and 3 = 5</a:t>
            </a: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3</a:t>
            </a:r>
            <a:r>
              <a:rPr lang="en-US" sz="2400" dirty="0" smtClean="0">
                <a:solidFill>
                  <a:srgbClr val="FF0000"/>
                </a:solidFill>
              </a:rPr>
              <a:t>    7 + 8 = 15</a:t>
            </a:r>
          </a:p>
          <a:p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0" y="3657600"/>
            <a:ext cx="9144000" cy="461665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Sample Run (Program Execution)</a:t>
            </a:r>
            <a:r>
              <a:rPr lang="ar-KW" sz="2400" dirty="0" smtClean="0"/>
              <a:t> نموذج لمخرجات البرنامج  بعد التشغيل   </a:t>
            </a:r>
            <a:endParaRPr lang="en-US" sz="24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304800" y="0"/>
            <a:ext cx="4800600" cy="461665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Sample Program </a:t>
            </a:r>
            <a:r>
              <a:rPr lang="ar-KW" sz="2400" dirty="0" smtClean="0"/>
              <a:t>  نموذج لبرنامج</a:t>
            </a:r>
            <a:endParaRPr lang="en-US" sz="2400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181600"/>
          </a:xfrm>
        </p:spPr>
        <p:txBody>
          <a:bodyPr>
            <a:noAutofit/>
          </a:bodyPr>
          <a:lstStyle/>
          <a:p>
            <a:r>
              <a:rPr lang="en-US" sz="2200" dirty="0"/>
              <a:t>To write meaningful programs, you must learn the programming language’s </a:t>
            </a:r>
            <a:r>
              <a:rPr lang="en-US" sz="2200" dirty="0" smtClean="0"/>
              <a:t>:</a:t>
            </a:r>
          </a:p>
          <a:p>
            <a:pPr>
              <a:buNone/>
            </a:pPr>
            <a:r>
              <a:rPr lang="ar-KW" sz="2200" dirty="0" smtClean="0"/>
              <a:t>لكتابة برنامج مفيد ذي معنى يجب تعلم </a:t>
            </a:r>
            <a:r>
              <a:rPr lang="ar-KW" sz="2200" dirty="0" err="1" smtClean="0"/>
              <a:t>التالي:</a:t>
            </a:r>
            <a:endParaRPr lang="ar-KW" sz="2200" dirty="0" smtClean="0"/>
          </a:p>
          <a:p>
            <a:pPr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1- </a:t>
            </a:r>
            <a:r>
              <a:rPr lang="en-US" sz="2200" b="1" dirty="0"/>
              <a:t>Syntax </a:t>
            </a:r>
            <a:r>
              <a:rPr lang="en-US" sz="2200" b="1" dirty="0" smtClean="0"/>
              <a:t>rules:</a:t>
            </a:r>
            <a:r>
              <a:rPr lang="ar-KW" sz="2200" dirty="0" smtClean="0"/>
              <a:t>قوانين صياغة التعليمات</a:t>
            </a:r>
            <a:endParaRPr lang="en-US" sz="2200" b="1" dirty="0" smtClean="0"/>
          </a:p>
          <a:p>
            <a:pPr>
              <a:buNone/>
            </a:pPr>
            <a:r>
              <a:rPr lang="en-US" sz="2200" dirty="0"/>
              <a:t> </a:t>
            </a:r>
            <a:r>
              <a:rPr lang="en-US" sz="2200" dirty="0" smtClean="0"/>
              <a:t>    </a:t>
            </a:r>
            <a:r>
              <a:rPr lang="en-US" sz="2200" dirty="0"/>
              <a:t>tell you which statements(instructions) are legal, or </a:t>
            </a:r>
            <a:r>
              <a:rPr lang="ar-KW" sz="2200" dirty="0" smtClean="0"/>
              <a:t>  </a:t>
            </a:r>
          </a:p>
          <a:p>
            <a:pPr>
              <a:buNone/>
            </a:pPr>
            <a:r>
              <a:rPr lang="ar-KW" sz="2200" dirty="0" smtClean="0"/>
              <a:t>     </a:t>
            </a:r>
            <a:r>
              <a:rPr lang="en-US" sz="2200" dirty="0" smtClean="0"/>
              <a:t>accepted </a:t>
            </a:r>
            <a:r>
              <a:rPr lang="en-US" sz="2200" dirty="0"/>
              <a:t>by </a:t>
            </a:r>
            <a:r>
              <a:rPr lang="en-US" sz="2200" dirty="0" smtClean="0"/>
              <a:t>the programming </a:t>
            </a:r>
            <a:r>
              <a:rPr lang="en-US" sz="2200" dirty="0"/>
              <a:t>language, and which are </a:t>
            </a:r>
            <a:r>
              <a:rPr lang="ar-KW" sz="2200" dirty="0" smtClean="0"/>
              <a:t>  </a:t>
            </a:r>
          </a:p>
          <a:p>
            <a:pPr>
              <a:buNone/>
            </a:pPr>
            <a:r>
              <a:rPr lang="ar-KW" sz="2200" dirty="0" smtClean="0"/>
              <a:t>     </a:t>
            </a:r>
            <a:r>
              <a:rPr lang="en-US" sz="2200" dirty="0" smtClean="0"/>
              <a:t>not.</a:t>
            </a:r>
            <a:r>
              <a:rPr lang="ar-KW" sz="2200" dirty="0" smtClean="0"/>
              <a:t> </a:t>
            </a:r>
          </a:p>
          <a:p>
            <a:pPr>
              <a:buNone/>
            </a:pPr>
            <a:r>
              <a:rPr lang="ar-KW" sz="2200" dirty="0" smtClean="0"/>
              <a:t>   تحدد ما إذا كانت العبارات أو التعليمات مقبولة أم لا</a:t>
            </a:r>
            <a:endParaRPr lang="en-US" sz="2200" dirty="0"/>
          </a:p>
          <a:p>
            <a:pPr>
              <a:buNone/>
            </a:pPr>
            <a:endParaRPr lang="ar-KW" sz="2200" b="1" dirty="0" smtClean="0"/>
          </a:p>
          <a:p>
            <a:pPr>
              <a:buNone/>
            </a:pPr>
            <a:r>
              <a:rPr lang="en-US" sz="2200" b="1" dirty="0" smtClean="0"/>
              <a:t>2-Semantic </a:t>
            </a:r>
            <a:r>
              <a:rPr lang="en-US" sz="2200" b="1" dirty="0"/>
              <a:t>rules </a:t>
            </a:r>
            <a:endParaRPr lang="en-US" sz="2200" b="1" dirty="0" smtClean="0"/>
          </a:p>
          <a:p>
            <a:pPr>
              <a:buNone/>
            </a:pPr>
            <a:r>
              <a:rPr lang="en-US" sz="2200" dirty="0"/>
              <a:t> </a:t>
            </a:r>
            <a:r>
              <a:rPr lang="en-US" sz="2200" dirty="0" smtClean="0"/>
              <a:t>   determine </a:t>
            </a:r>
            <a:r>
              <a:rPr lang="en-US" sz="2200" dirty="0"/>
              <a:t>the meaning of the instructions</a:t>
            </a:r>
            <a:r>
              <a:rPr lang="en-US" sz="2200" dirty="0" smtClean="0"/>
              <a:t>.</a:t>
            </a:r>
            <a:endParaRPr lang="ar-KW" sz="2200" dirty="0" smtClean="0"/>
          </a:p>
          <a:p>
            <a:pPr algn="r">
              <a:buNone/>
            </a:pPr>
            <a:r>
              <a:rPr lang="ar-KW" sz="2200" dirty="0" smtClean="0"/>
              <a:t>                       قوانين دلالات الألفاظ: تحدد معاني ونتائج تنفيذ التعليمات</a:t>
            </a:r>
            <a:r>
              <a:rPr lang="en-US" sz="2200" dirty="0" smtClean="0"/>
              <a:t> </a:t>
            </a:r>
            <a:endParaRPr lang="ar-KW" sz="22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sz="2200" b="1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763000" cy="1447800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200" b="1" dirty="0" smtClean="0"/>
              <a:t> </a:t>
            </a:r>
            <a:r>
              <a:rPr lang="en-US" sz="2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Programming language consists of set of rules, symbols, special words used to construct programs.</a:t>
            </a:r>
            <a:r>
              <a:rPr lang="ar-KW" sz="2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ar-KW" sz="2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ar-KW" sz="2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تحتوي لغة البرمجة على مجموعة من القوانين والرموز والكلمات </a:t>
            </a:r>
            <a:r>
              <a:rPr lang="ar-KW" sz="2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المخصصة</a:t>
            </a:r>
            <a:r>
              <a:rPr lang="ar-KW" sz="2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ar-KW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ar-KW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2200" b="1" dirty="0" smtClean="0"/>
              <a:t/>
            </a:r>
            <a:br>
              <a:rPr lang="en-US" sz="2200" b="1" dirty="0" smtClean="0"/>
            </a:br>
            <a:endParaRPr lang="en-US" sz="2200" b="1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152400" y="1600201"/>
            <a:ext cx="8839200" cy="3962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public  </a:t>
            </a:r>
            <a:r>
              <a:rPr lang="en-US" sz="1600" u="sng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ASimpleJavaProgram</a:t>
            </a:r>
            <a:endParaRPr lang="en-US" sz="16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 </a:t>
            </a:r>
            <a:r>
              <a:rPr lang="ar-KW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public static void main (String[]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       System. out. </a:t>
            </a:r>
            <a:r>
              <a:rPr lang="en-US" sz="1600" u="sng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printIn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My first Java Program ");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       System. out.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u="sng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‘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The sum of 2 and 3 = " + 5);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       System. out.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7 + 8 = " </a:t>
            </a:r>
            <a:r>
              <a:rPr lang="en-US" sz="1600" u="sng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( 7 + 8 ));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     }//main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 }</a:t>
            </a:r>
            <a:r>
              <a:rPr lang="en-US" sz="1600" u="sng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\\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</a:t>
            </a:r>
            <a:endParaRPr lang="en-US" sz="16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 smtClean="0"/>
              <a:t>Examples On syntax Errors</a:t>
            </a:r>
            <a:br>
              <a:rPr lang="en-US" sz="2800" dirty="0" smtClean="0"/>
            </a:br>
            <a:r>
              <a:rPr lang="ar-KW" sz="2800" dirty="0" smtClean="0"/>
              <a:t>أمثلة على أخطاء في صياغة التعليمات</a:t>
            </a:r>
            <a:endParaRPr lang="en-US" sz="2800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30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public  class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ASimpleJavaProgram</a:t>
            </a:r>
            <a:endParaRPr lang="en-US" sz="16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     public static void main (String[]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       System. out.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My first Java Program ");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       System. out.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The sum of 2 and 3 = " + 5);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       System. out.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(" 7 + 8 = " + ( </a:t>
            </a:r>
            <a:r>
              <a:rPr lang="ar-KW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+ 8 ));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     }//main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 }//class</a:t>
            </a:r>
            <a:endParaRPr lang="en-US" sz="16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4648200"/>
            <a:ext cx="8229600" cy="17526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000" dirty="0" smtClean="0">
                <a:solidFill>
                  <a:srgbClr val="FF0000"/>
                </a:solidFill>
              </a:rPr>
              <a:t>My first Java Program 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 The sum of 2 and 3 = 5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 7 + 8 = </a:t>
            </a:r>
            <a:r>
              <a:rPr lang="en-US" sz="2000" u="sng" dirty="0" smtClean="0">
                <a:solidFill>
                  <a:srgbClr val="FF0000"/>
                </a:solidFill>
              </a:rPr>
              <a:t>12</a:t>
            </a:r>
            <a:r>
              <a:rPr lang="en-US" sz="2000" dirty="0" smtClean="0">
                <a:solidFill>
                  <a:srgbClr val="FF0000"/>
                </a:solidFill>
              </a:rPr>
              <a:t/>
            </a:r>
            <a:br>
              <a:rPr lang="en-US" sz="2000" dirty="0" smtClean="0">
                <a:solidFill>
                  <a:srgbClr val="FF0000"/>
                </a:solidFill>
              </a:rPr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143000" y="0"/>
            <a:ext cx="7086600" cy="954107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Example on Semantic Error</a:t>
            </a:r>
          </a:p>
          <a:p>
            <a:pPr algn="ctr"/>
            <a:r>
              <a:rPr lang="ar-KW" sz="2800" dirty="0" smtClean="0"/>
              <a:t>مثال على خطأ في نتيجة تنفيذ التعليمات</a:t>
            </a:r>
            <a:endParaRPr lang="en-US" sz="280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3400" y="1371600"/>
            <a:ext cx="8382000" cy="6477000"/>
          </a:xfrm>
        </p:spPr>
        <p:txBody>
          <a:bodyPr>
            <a:normAutofit/>
          </a:bodyPr>
          <a:lstStyle/>
          <a:p>
            <a:r>
              <a:rPr lang="en-US" sz="2400" dirty="0"/>
              <a:t>smallest individual unit of a program </a:t>
            </a:r>
            <a:r>
              <a:rPr lang="en-US" sz="2400" dirty="0" smtClean="0"/>
              <a:t>is a </a:t>
            </a:r>
            <a:r>
              <a:rPr lang="en-US" sz="2400" b="1" dirty="0" smtClean="0"/>
              <a:t>token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>
              <a:buNone/>
            </a:pPr>
            <a:r>
              <a:rPr lang="ar-KW" sz="2400" dirty="0" smtClean="0"/>
              <a:t>أصغر وحدة في البرنامج تسمى رمز.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b="1" dirty="0" smtClean="0"/>
              <a:t>Java </a:t>
            </a:r>
            <a:r>
              <a:rPr lang="en-US" sz="2400" b="1" dirty="0"/>
              <a:t>tokens are divided </a:t>
            </a:r>
            <a:r>
              <a:rPr lang="en-US" sz="2400" b="1" dirty="0" smtClean="0"/>
              <a:t>into:</a:t>
            </a:r>
            <a:r>
              <a:rPr lang="ar-KW" sz="2400" dirty="0" smtClean="0"/>
              <a:t>أقسام الرموز ثلاث:</a:t>
            </a:r>
            <a:endParaRPr lang="en-US" sz="2400" dirty="0" smtClean="0"/>
          </a:p>
          <a:p>
            <a:endParaRPr lang="en-US" sz="2400" b="1" dirty="0"/>
          </a:p>
          <a:p>
            <a:pPr>
              <a:buNone/>
            </a:pPr>
            <a:r>
              <a:rPr lang="en-US" sz="2400" b="1" dirty="0" smtClean="0"/>
              <a:t>  1-  Special symbols</a:t>
            </a:r>
            <a:r>
              <a:rPr lang="ar-KW" sz="2400" b="1" dirty="0" smtClean="0"/>
              <a:t>    </a:t>
            </a:r>
            <a:r>
              <a:rPr lang="ar-KW" sz="2400" dirty="0" smtClean="0"/>
              <a:t>رموز خاصة  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  2- reserved words (keywords)</a:t>
            </a:r>
            <a:r>
              <a:rPr lang="ar-KW" sz="2400" b="1" dirty="0" smtClean="0"/>
              <a:t>  </a:t>
            </a:r>
            <a:r>
              <a:rPr lang="ar-KW" sz="2400" dirty="0" smtClean="0"/>
              <a:t> كلمات محجوزة  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  3- Identifiers</a:t>
            </a:r>
            <a:r>
              <a:rPr lang="ar-KW" sz="2400" dirty="0" smtClean="0"/>
              <a:t>معرفات  </a:t>
            </a:r>
            <a:endParaRPr lang="ar-KW" sz="2400" b="1" dirty="0" smtClean="0"/>
          </a:p>
          <a:p>
            <a:pPr algn="r" rtl="1">
              <a:buNone/>
            </a:pPr>
            <a:endParaRPr lang="ar-KW" sz="2400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i="1" dirty="0" smtClean="0"/>
          </a:p>
          <a:p>
            <a:pPr>
              <a:buNone/>
            </a:pPr>
            <a:endParaRPr lang="en-US" sz="2400" i="1" dirty="0" smtClean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2057400" y="228600"/>
            <a:ext cx="4800600" cy="523220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Java tokens</a:t>
            </a:r>
            <a:r>
              <a:rPr lang="ar-KW" sz="2800" b="1" dirty="0" smtClean="0"/>
              <a:t> رموز </a:t>
            </a:r>
            <a:r>
              <a:rPr lang="ar-KW" sz="2800" b="1" dirty="0" err="1" smtClean="0"/>
              <a:t>الجافا</a:t>
            </a:r>
            <a:r>
              <a:rPr lang="ar-KW" sz="2800" b="1" dirty="0" smtClean="0"/>
              <a:t>   </a:t>
            </a:r>
            <a:endParaRPr lang="en-US" sz="2800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6553200" cy="838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ar-KW" sz="2800" b="1" i="1" dirty="0" smtClean="0"/>
              <a:t/>
            </a:r>
            <a:br>
              <a:rPr lang="ar-KW" sz="2800" b="1" i="1" dirty="0" smtClean="0"/>
            </a:br>
            <a:r>
              <a:rPr lang="ar-KW" sz="2800" b="1" i="1" dirty="0" smtClean="0"/>
              <a:t/>
            </a:r>
            <a:br>
              <a:rPr lang="ar-KW" sz="2800" b="1" i="1" dirty="0" smtClean="0"/>
            </a:br>
            <a:r>
              <a:rPr lang="en-US" sz="2800" b="1" i="1" dirty="0" smtClean="0"/>
              <a:t>1- Special symbols</a:t>
            </a:r>
            <a:r>
              <a:rPr lang="ar-KW" sz="2800" i="1" dirty="0" smtClean="0"/>
              <a:t>رموز خاصة  </a:t>
            </a:r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ar-KW" sz="2800" b="1" i="1" dirty="0" smtClean="0"/>
              <a:t>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04800" y="1981200"/>
          <a:ext cx="86868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5600"/>
                <a:gridCol w="2611210"/>
                <a:gridCol w="3179990"/>
              </a:tblGrid>
              <a:tr h="12047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Mathematical </a:t>
                      </a:r>
                      <a:endParaRPr lang="ar-KW" sz="2400" dirty="0" smtClean="0"/>
                    </a:p>
                    <a:p>
                      <a:pPr algn="ctr"/>
                      <a:r>
                        <a:rPr lang="en-US" sz="2400" dirty="0" smtClean="0"/>
                        <a:t>Symbols</a:t>
                      </a:r>
                      <a:r>
                        <a:rPr lang="ar-KW" sz="2400" dirty="0" smtClean="0"/>
                        <a:t> </a:t>
                      </a:r>
                    </a:p>
                    <a:p>
                      <a:pPr algn="ctr"/>
                      <a:r>
                        <a:rPr lang="ar-KW" sz="2400" dirty="0" smtClean="0"/>
                        <a:t>رموز حسابية</a:t>
                      </a:r>
                      <a:r>
                        <a:rPr lang="en-US" sz="240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punctuation marks</a:t>
                      </a:r>
                    </a:p>
                    <a:p>
                      <a:pPr algn="ctr"/>
                      <a:r>
                        <a:rPr lang="ar-KW" sz="2400" dirty="0" smtClean="0"/>
                        <a:t>علامات الترقيم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Relational </a:t>
                      </a:r>
                      <a:endParaRPr lang="ar-KW" sz="2400" dirty="0" smtClean="0"/>
                    </a:p>
                    <a:p>
                      <a:pPr algn="ctr"/>
                      <a:r>
                        <a:rPr lang="en-US" sz="2400" dirty="0" smtClean="0"/>
                        <a:t>Operators</a:t>
                      </a:r>
                      <a:endParaRPr lang="ar-KW" sz="2400" dirty="0" smtClean="0"/>
                    </a:p>
                    <a:p>
                      <a:pPr algn="ctr"/>
                      <a:r>
                        <a:rPr lang="ar-KW" sz="2400" dirty="0" smtClean="0"/>
                        <a:t>رموز</a:t>
                      </a:r>
                      <a:r>
                        <a:rPr lang="ar-KW" sz="2400" baseline="0" dirty="0" smtClean="0"/>
                        <a:t> </a:t>
                      </a:r>
                      <a:r>
                        <a:rPr lang="ar-KW" sz="2400" dirty="0" err="1" smtClean="0"/>
                        <a:t>المتباينات </a:t>
                      </a:r>
                      <a:r>
                        <a:rPr lang="ar-KW" sz="2400" dirty="0" smtClean="0"/>
                        <a:t>(العلاقات</a:t>
                      </a:r>
                      <a:r>
                        <a:rPr lang="ar-KW" sz="2400" dirty="0" err="1" smtClean="0"/>
                        <a:t>)</a:t>
                      </a:r>
                      <a:endParaRPr lang="ar-KW" sz="2400" dirty="0" smtClean="0"/>
                    </a:p>
                  </a:txBody>
                  <a:tcPr/>
                </a:tc>
              </a:tr>
              <a:tr h="1081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=   -    *   /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,     ;    ?    .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&lt;=    ==  &gt;=  !=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5A42-D60B-40B7-A5EA-58FFF147D41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04CA88-EB77-46E7-9171-7F3A3BECAE80}"/>
</file>

<file path=customXml/itemProps2.xml><?xml version="1.0" encoding="utf-8"?>
<ds:datastoreItem xmlns:ds="http://schemas.openxmlformats.org/officeDocument/2006/customXml" ds:itemID="{7967D5F4-B075-4B3C-83A0-0A2F00E8A339}"/>
</file>

<file path=customXml/itemProps3.xml><?xml version="1.0" encoding="utf-8"?>
<ds:datastoreItem xmlns:ds="http://schemas.openxmlformats.org/officeDocument/2006/customXml" ds:itemID="{8E31D430-E59B-452A-8B16-3EACD8091414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528</TotalTime>
  <Words>1087</Words>
  <Application>Microsoft Office PowerPoint</Application>
  <PresentationFormat>عرض على الشاشة (3:4)‏</PresentationFormat>
  <Paragraphs>213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ملتقى</vt:lpstr>
      <vt:lpstr>Chapter 1   Basic Elements of Java عناصر جافا الأساسية</vt:lpstr>
      <vt:lpstr>الشريحة 2</vt:lpstr>
      <vt:lpstr>الشريحة 3</vt:lpstr>
      <vt:lpstr>الشريحة 4</vt:lpstr>
      <vt:lpstr> A Programming language consists of set of rules, symbols, special words used to construct programs. تحتوي لغة البرمجة على مجموعة من القوانين والرموز والكلمات المخصصة.  </vt:lpstr>
      <vt:lpstr>Examples On syntax Errors أمثلة على أخطاء في صياغة التعليمات</vt:lpstr>
      <vt:lpstr>My first Java Program   The sum of 2 and 3 = 5  7 + 8 = 12 </vt:lpstr>
      <vt:lpstr>الشريحة 8</vt:lpstr>
      <vt:lpstr>  1- Special symbolsرموز خاصة     </vt:lpstr>
      <vt:lpstr>2- Reserved words(keywords) الكلمات المحجوزة</vt:lpstr>
      <vt:lpstr>3- Identifiers  المعرفات</vt:lpstr>
      <vt:lpstr>الشريحة 12</vt:lpstr>
      <vt:lpstr>  Examples on legal &amp; Illegal Identifiers: أمثلة على معرفات مقبولة وغير مقبولة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Welcome</dc:creator>
  <cp:lastModifiedBy>user</cp:lastModifiedBy>
  <cp:revision>75</cp:revision>
  <dcterms:created xsi:type="dcterms:W3CDTF">2015-09-27T15:50:28Z</dcterms:created>
  <dcterms:modified xsi:type="dcterms:W3CDTF">2017-10-03T07:37:16Z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