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1"/>
  </p:notesMasterIdLst>
  <p:sldIdLst>
    <p:sldId id="256" r:id="rId2"/>
    <p:sldId id="258" r:id="rId3"/>
    <p:sldId id="265" r:id="rId4"/>
    <p:sldId id="266" r:id="rId5"/>
    <p:sldId id="270" r:id="rId6"/>
    <p:sldId id="271" r:id="rId7"/>
    <p:sldId id="272" r:id="rId8"/>
    <p:sldId id="269" r:id="rId9"/>
    <p:sldId id="273" r:id="rId10"/>
    <p:sldId id="274" r:id="rId11"/>
    <p:sldId id="275" r:id="rId12"/>
    <p:sldId id="276" r:id="rId13"/>
    <p:sldId id="277" r:id="rId14"/>
    <p:sldId id="278" r:id="rId15"/>
    <p:sldId id="283" r:id="rId16"/>
    <p:sldId id="279" r:id="rId17"/>
    <p:sldId id="282" r:id="rId18"/>
    <p:sldId id="280" r:id="rId19"/>
    <p:sldId id="28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83B35-BFBD-4AB6-A8B2-677C8EE02F99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FF5C5-5E54-4D5C-ABEF-756DD3787A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E8D25D-C915-41A4-81EE-D63AC7D68728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7FCA1-F5E1-4147-83D4-CCD3FD0605C1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CDDF21-0FB9-4D9F-80DE-CF425B86AF82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F6B670-B42F-4FBE-B69F-F5FB596F7D45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0F0220-0C02-4125-AA58-7DADC672304E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553113-EDA4-42A0-A8F7-25A999BA3966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C0D983-DBDF-451F-8B0D-0B9B1DFAB071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81E05-6E37-43B6-BF15-CB65A302ABEF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5CD34-2C43-4ECA-A318-6660B63F2B90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EC70986-AD8F-4AAE-BE91-F3774157FCE0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737856-D51C-4077-ABBF-DE7220C5C5D6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F9836EC-F307-4862-8B25-AB37ADFEEA12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0B77C29-2E80-4BE9-8532-3F16ED5493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1143000"/>
            <a:ext cx="8610600" cy="4525963"/>
          </a:xfrm>
        </p:spPr>
        <p:txBody>
          <a:bodyPr>
            <a:noAutofit/>
          </a:bodyPr>
          <a:lstStyle/>
          <a:p>
            <a:pPr marL="457200" indent="-457200"/>
            <a:r>
              <a:rPr lang="en-US" sz="1800" dirty="0">
                <a:solidFill>
                  <a:schemeClr val="tx1"/>
                </a:solidFill>
              </a:rPr>
              <a:t>Consider the following </a:t>
            </a:r>
            <a:r>
              <a:rPr lang="en-US" sz="1800" dirty="0" smtClean="0">
                <a:solidFill>
                  <a:schemeClr val="tx1"/>
                </a:solidFill>
              </a:rPr>
              <a:t>expression</a:t>
            </a:r>
            <a:r>
              <a:rPr lang="ar-KW" sz="1800" dirty="0" smtClean="0">
                <a:solidFill>
                  <a:schemeClr val="tx1"/>
                </a:solidFill>
              </a:rPr>
              <a:t> </a:t>
            </a:r>
            <a:r>
              <a:rPr lang="ar-KW" sz="1800" dirty="0" err="1" smtClean="0"/>
              <a:t>:</a:t>
            </a:r>
            <a:endParaRPr lang="ar-KW" sz="1800" dirty="0" smtClean="0"/>
          </a:p>
          <a:p>
            <a:pPr marL="457200" indent="-457200">
              <a:buNone/>
            </a:pPr>
            <a:r>
              <a:rPr lang="ar-KW" sz="1800" b="1" dirty="0" smtClean="0"/>
              <a:t>     </a:t>
            </a:r>
            <a:r>
              <a:rPr lang="en-US" sz="1800" b="1" dirty="0" smtClean="0"/>
              <a:t>3 * (7 – 6) + 2 * 5 /( 4 + 6)</a:t>
            </a:r>
            <a:r>
              <a:rPr lang="ar-KW" sz="1800" dirty="0" smtClean="0">
                <a:solidFill>
                  <a:schemeClr val="tx1"/>
                </a:solidFill>
              </a:rPr>
              <a:t>  </a:t>
            </a:r>
          </a:p>
          <a:p>
            <a:pPr marL="457200" indent="-457200"/>
            <a:endParaRPr lang="ar-KW" sz="1800" dirty="0" smtClean="0"/>
          </a:p>
          <a:p>
            <a:pPr marL="457200" indent="-457200"/>
            <a:r>
              <a:rPr lang="en-US" sz="1800" dirty="0" smtClean="0">
                <a:solidFill>
                  <a:schemeClr val="tx1"/>
                </a:solidFill>
              </a:rPr>
              <a:t>when more than one arithmetic operator is used in an expression</a:t>
            </a:r>
            <a:r>
              <a:rPr lang="ar-KW" sz="1800" dirty="0" smtClean="0">
                <a:solidFill>
                  <a:schemeClr val="tx1"/>
                </a:solidFill>
              </a:rPr>
              <a:t>و </a:t>
            </a:r>
            <a:r>
              <a:rPr lang="en-US" sz="1800" dirty="0" smtClean="0"/>
              <a:t>Java uses the operator precedence rules to determine the order in which </a:t>
            </a:r>
            <a:r>
              <a:rPr lang="ar-KW" sz="1800" dirty="0" smtClean="0"/>
              <a:t>  </a:t>
            </a:r>
            <a:r>
              <a:rPr lang="en-US" sz="1800" dirty="0" smtClean="0"/>
              <a:t>the operations are performed to evaluate the expression. </a:t>
            </a:r>
            <a:endParaRPr lang="en-US" sz="18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ar-KW" sz="1800" dirty="0" smtClean="0">
                <a:solidFill>
                  <a:schemeClr val="tx1"/>
                </a:solidFill>
              </a:rPr>
              <a:t>  عندما توجد أكثر من عملية حسابية  في التعبير الرياضي</a:t>
            </a:r>
            <a:endParaRPr lang="ar-KW" sz="1800" b="1" dirty="0" smtClean="0"/>
          </a:p>
          <a:p>
            <a:pPr marL="457200" indent="-457200">
              <a:buNone/>
            </a:pPr>
            <a:r>
              <a:rPr lang="ar-KW" sz="1800" dirty="0" smtClean="0">
                <a:solidFill>
                  <a:schemeClr val="tx1"/>
                </a:solidFill>
              </a:rPr>
              <a:t>تستخدم </a:t>
            </a:r>
            <a:r>
              <a:rPr lang="ar-KW" sz="1800" dirty="0" err="1" smtClean="0">
                <a:solidFill>
                  <a:schemeClr val="tx1"/>
                </a:solidFill>
              </a:rPr>
              <a:t>الجافا</a:t>
            </a:r>
            <a:r>
              <a:rPr lang="ar-KW" sz="1800" dirty="0" smtClean="0">
                <a:solidFill>
                  <a:schemeClr val="tx1"/>
                </a:solidFill>
              </a:rPr>
              <a:t> قاعدة أسبقية المعامل لتقرر ترتيب تنفيذ العمليات </a:t>
            </a:r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pPr marL="457200" indent="-457200"/>
            <a:r>
              <a:rPr lang="en-US" sz="1800" dirty="0" smtClean="0">
                <a:solidFill>
                  <a:schemeClr val="tx1"/>
                </a:solidFill>
              </a:rPr>
              <a:t>According </a:t>
            </a:r>
            <a:r>
              <a:rPr lang="en-US" sz="1800" dirty="0">
                <a:solidFill>
                  <a:schemeClr val="tx1"/>
                </a:solidFill>
              </a:rPr>
              <a:t>to the order of </a:t>
            </a:r>
            <a:r>
              <a:rPr lang="en-US" sz="1800" b="1" dirty="0">
                <a:solidFill>
                  <a:schemeClr val="tx1"/>
                </a:solidFill>
              </a:rPr>
              <a:t>precedence rules </a:t>
            </a:r>
            <a:r>
              <a:rPr lang="en-US" sz="1800" dirty="0">
                <a:solidFill>
                  <a:schemeClr val="tx1"/>
                </a:solidFill>
              </a:rPr>
              <a:t>for arithmetic </a:t>
            </a:r>
            <a:r>
              <a:rPr lang="en-US" sz="1800" dirty="0" smtClean="0">
                <a:solidFill>
                  <a:schemeClr val="tx1"/>
                </a:solidFill>
              </a:rPr>
              <a:t>operators:</a:t>
            </a:r>
            <a:endParaRPr lang="ar-KW" sz="1800" dirty="0" smtClean="0">
              <a:solidFill>
                <a:schemeClr val="tx1"/>
              </a:solidFill>
            </a:endParaRPr>
          </a:p>
          <a:p>
            <a:pPr marL="457200" indent="-457200">
              <a:buNone/>
            </a:pPr>
            <a:r>
              <a:rPr lang="ar-KW" sz="1800" dirty="0" smtClean="0">
                <a:solidFill>
                  <a:schemeClr val="tx1"/>
                </a:solidFill>
              </a:rPr>
              <a:t>   حسب هذه القاعدة فالترتيب يكون كالتالي      </a:t>
            </a:r>
          </a:p>
          <a:p>
            <a:pPr marL="457200" indent="-457200">
              <a:buNone/>
            </a:pPr>
            <a:r>
              <a:rPr lang="ar-KW" sz="1800" dirty="0" smtClean="0">
                <a:solidFill>
                  <a:schemeClr val="tx1"/>
                </a:solidFill>
              </a:rPr>
              <a:t>  </a:t>
            </a:r>
            <a:r>
              <a:rPr lang="en-US" sz="1800" dirty="0" smtClean="0">
                <a:solidFill>
                  <a:schemeClr val="tx1"/>
                </a:solidFill>
              </a:rPr>
              <a:t>    </a:t>
            </a:r>
            <a:endParaRPr lang="en-US" sz="1800" dirty="0" smtClean="0"/>
          </a:p>
          <a:p>
            <a:pPr marL="457200" indent="-45720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ar-KW" sz="2800" i="1" dirty="0" smtClean="0"/>
              <a:t/>
            </a:r>
            <a:br>
              <a:rPr lang="ar-KW" sz="2800" i="1" dirty="0" smtClean="0"/>
            </a:br>
            <a:r>
              <a:rPr lang="ar-KW" sz="2800" i="1" dirty="0" smtClean="0"/>
              <a:t/>
            </a:r>
            <a:br>
              <a:rPr lang="ar-KW" sz="2800" i="1" dirty="0" smtClean="0"/>
            </a:br>
            <a:r>
              <a:rPr lang="ar-KW" sz="2800" i="1" dirty="0" smtClean="0"/>
              <a:t>ترتيب العمليات الحسابية  </a:t>
            </a:r>
            <a:r>
              <a:rPr lang="en-US" sz="2800" i="1" dirty="0" smtClean="0"/>
              <a:t>Order of Precedence</a:t>
            </a:r>
            <a:r>
              <a:rPr lang="ar-KW" sz="2800" i="1" dirty="0" smtClean="0"/>
              <a:t> </a:t>
            </a:r>
            <a:r>
              <a:rPr lang="en-US" sz="2800" i="1" dirty="0" smtClean="0"/>
              <a:t/>
            </a:r>
            <a:br>
              <a:rPr lang="en-US" sz="2800" i="1" dirty="0" smtClean="0"/>
            </a:br>
            <a:r>
              <a:rPr lang="en-US" sz="2800" i="1" dirty="0"/>
              <a:t/>
            </a:r>
            <a:br>
              <a:rPr lang="en-US" sz="2800" i="1" dirty="0"/>
            </a:br>
            <a:endParaRPr lang="en-US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0" y="4876800"/>
            <a:ext cx="8915400" cy="1447800"/>
          </a:xfrm>
          <a:prstGeom prst="round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None/>
            </a:pPr>
            <a:r>
              <a:rPr lang="en-US" dirty="0" smtClean="0">
                <a:solidFill>
                  <a:schemeClr val="tx1"/>
                </a:solidFill>
              </a:rPr>
              <a:t>    1) Evaluate What’s inside parentheses   (        )            </a:t>
            </a:r>
            <a:r>
              <a:rPr lang="ar-KW" dirty="0" smtClean="0"/>
              <a:t>تنفذ العمليات مابين القوسين </a:t>
            </a:r>
            <a:r>
              <a:rPr lang="en-US" dirty="0" smtClean="0"/>
              <a:t>                   </a:t>
            </a:r>
          </a:p>
          <a:p>
            <a:pPr marL="457200" indent="-457200">
              <a:buNone/>
            </a:pPr>
            <a:r>
              <a:rPr lang="en-US" dirty="0" smtClean="0">
                <a:solidFill>
                  <a:schemeClr val="tx1"/>
                </a:solidFill>
              </a:rPr>
              <a:t>    2) Evaluate  the operators    :   *    /   %    </a:t>
            </a:r>
            <a:r>
              <a:rPr lang="ar-KW" dirty="0" smtClean="0"/>
              <a:t>تنفذ عمليات الضرب والقسمة والباقي من القسمة</a:t>
            </a:r>
            <a:r>
              <a:rPr lang="en-US" dirty="0" smtClean="0"/>
              <a:t> </a:t>
            </a:r>
            <a:r>
              <a:rPr lang="ar-KW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</a:t>
            </a:r>
          </a:p>
          <a:p>
            <a:pPr>
              <a:buNone/>
            </a:pPr>
            <a:r>
              <a:rPr lang="en-US" dirty="0" smtClean="0"/>
              <a:t>    3) </a:t>
            </a:r>
            <a:r>
              <a:rPr lang="en-US" dirty="0" smtClean="0">
                <a:solidFill>
                  <a:schemeClr val="tx1"/>
                </a:solidFill>
              </a:rPr>
              <a:t>Evaluate   the operators :     +    -                             </a:t>
            </a:r>
            <a:r>
              <a:rPr lang="ar-KW" dirty="0" smtClean="0"/>
              <a:t>تنفذ عمليات الجمع والطرح</a:t>
            </a:r>
            <a:r>
              <a:rPr lang="en-US" dirty="0" smtClean="0"/>
              <a:t> </a:t>
            </a:r>
            <a:r>
              <a:rPr lang="ar-KW" b="1" dirty="0" smtClean="0"/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59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39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(double) (15)/2 =7.5</a:t>
            </a:r>
          </a:p>
          <a:p>
            <a:r>
              <a:rPr lang="en-US" dirty="0" smtClean="0"/>
              <a:t>(double) (15/2) =7.0</a:t>
            </a:r>
          </a:p>
          <a:p>
            <a:r>
              <a:rPr lang="en-US" dirty="0" smtClean="0"/>
              <a:t>Evaluate my name = 386</a:t>
            </a:r>
          </a:p>
          <a:p>
            <a:r>
              <a:rPr lang="en-US" dirty="0" smtClean="0"/>
              <a:t> Guess the word?? Bye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871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/>
          </a:bodyPr>
          <a:lstStyle/>
          <a:p>
            <a:r>
              <a:rPr lang="en-US" sz="2000" dirty="0"/>
              <a:t>We discussed primitive types to deal with data consisting of numbers and characters. </a:t>
            </a:r>
            <a:endParaRPr lang="ar-KW" sz="2000" dirty="0" smtClean="0"/>
          </a:p>
          <a:p>
            <a:pPr>
              <a:buNone/>
            </a:pPr>
            <a:r>
              <a:rPr lang="ar-KW" sz="2000" dirty="0" smtClean="0"/>
              <a:t>سبق وناقشنا الأنواع الأساسية للبيانات والتي تشمل الأرقام والأحرف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What about </a:t>
            </a:r>
            <a:r>
              <a:rPr lang="en-US" sz="2000" dirty="0"/>
              <a:t>data values such as a person’s name? </a:t>
            </a:r>
            <a:endParaRPr lang="en-US" sz="2000" dirty="0" smtClean="0"/>
          </a:p>
          <a:p>
            <a:pPr>
              <a:buNone/>
            </a:pPr>
            <a:r>
              <a:rPr lang="ar-KW" sz="2000" dirty="0" smtClean="0"/>
              <a:t>ولكن ماذا عن الأسماء؟</a:t>
            </a:r>
            <a:endParaRPr lang="en-US" sz="2000" dirty="0"/>
          </a:p>
          <a:p>
            <a:endParaRPr lang="ar-KW" sz="2000" dirty="0" smtClean="0"/>
          </a:p>
          <a:p>
            <a:r>
              <a:rPr lang="en-US" sz="2000" dirty="0" smtClean="0"/>
              <a:t>A </a:t>
            </a:r>
            <a:r>
              <a:rPr lang="en-US" sz="2000" dirty="0"/>
              <a:t>person’s name usually contains more than </a:t>
            </a:r>
            <a:r>
              <a:rPr lang="en-US" sz="2000" dirty="0" smtClean="0"/>
              <a:t>one character</a:t>
            </a:r>
            <a:r>
              <a:rPr lang="en-US" sz="2000" dirty="0"/>
              <a:t>. </a:t>
            </a:r>
            <a:endParaRPr lang="ar-KW" sz="2000" dirty="0" smtClean="0"/>
          </a:p>
          <a:p>
            <a:pPr>
              <a:buNone/>
            </a:pPr>
            <a:r>
              <a:rPr lang="ar-KW" sz="2000" dirty="0" smtClean="0"/>
              <a:t> يتكون الاسم من مجموعة من الاحرف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Such </a:t>
            </a:r>
            <a:r>
              <a:rPr lang="en-US" sz="2000" dirty="0"/>
              <a:t>values are called </a:t>
            </a:r>
            <a:r>
              <a:rPr lang="en-US" sz="2000" dirty="0" smtClean="0"/>
              <a:t>strings. A string is a sequence of zero or more characters.</a:t>
            </a:r>
            <a:endParaRPr lang="ar-KW" sz="2000" dirty="0" smtClean="0"/>
          </a:p>
          <a:p>
            <a:pPr rtl="1">
              <a:buNone/>
            </a:pPr>
            <a:r>
              <a:rPr lang="ar-KW" sz="2000" dirty="0" smtClean="0"/>
              <a:t>كل مجموعة من الأحرف تسمى مقطع نصي</a:t>
            </a:r>
            <a:endParaRPr lang="en-US" sz="2000" dirty="0" smtClean="0"/>
          </a:p>
          <a:p>
            <a:endParaRPr lang="ar-KW" sz="2000" dirty="0" smtClean="0"/>
          </a:p>
          <a:p>
            <a:r>
              <a:rPr lang="en-US" sz="2000" dirty="0" smtClean="0"/>
              <a:t>A </a:t>
            </a:r>
            <a:r>
              <a:rPr lang="en-US" sz="2000" dirty="0"/>
              <a:t>string in Java is enclosed in </a:t>
            </a:r>
            <a:r>
              <a:rPr lang="en-US" sz="2000" dirty="0" smtClean="0"/>
              <a:t>double quotation </a:t>
            </a:r>
            <a:r>
              <a:rPr lang="en-US" sz="2000" dirty="0"/>
              <a:t>marks </a:t>
            </a:r>
            <a:endParaRPr lang="en-US" sz="2000" dirty="0" smtClean="0"/>
          </a:p>
          <a:p>
            <a:pPr rtl="1">
              <a:buNone/>
            </a:pPr>
            <a:r>
              <a:rPr lang="ar-KW" sz="2000" dirty="0" smtClean="0"/>
              <a:t>يوضع </a:t>
            </a:r>
            <a:r>
              <a:rPr lang="en-US" sz="2000" dirty="0" smtClean="0"/>
              <a:t> </a:t>
            </a:r>
            <a:r>
              <a:rPr lang="ar-KW" sz="2000" dirty="0" smtClean="0"/>
              <a:t>المقطع النصي</a:t>
            </a:r>
            <a:r>
              <a:rPr lang="en-US" sz="2000" dirty="0" smtClean="0"/>
              <a:t> </a:t>
            </a:r>
            <a:r>
              <a:rPr lang="ar-KW" sz="2000" dirty="0" smtClean="0"/>
              <a:t>بين زوجين من علامات </a:t>
            </a:r>
            <a:r>
              <a:rPr lang="ar-KW" sz="2000" dirty="0" err="1" smtClean="0"/>
              <a:t>الاقتباس  ” ......</a:t>
            </a:r>
            <a:r>
              <a:rPr lang="ar-KW" sz="2000" dirty="0" smtClean="0"/>
              <a:t>   </a:t>
            </a:r>
            <a:r>
              <a:rPr lang="ar-KW" sz="2000" dirty="0" err="1" smtClean="0"/>
              <a:t>”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001000" cy="762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/>
              <a:t>Class </a:t>
            </a:r>
            <a:r>
              <a:rPr lang="en-US" sz="2800" b="1" dirty="0" smtClean="0"/>
              <a:t>String</a:t>
            </a:r>
            <a:r>
              <a:rPr lang="ar-KW" sz="2800" b="1" dirty="0" smtClean="0"/>
              <a:t>  </a:t>
            </a:r>
            <a:r>
              <a:rPr lang="ar-KW" sz="2800" dirty="0" smtClean="0"/>
              <a:t>المقطع</a:t>
            </a:r>
            <a:r>
              <a:rPr lang="ar-KW" sz="2800" b="1" dirty="0" smtClean="0"/>
              <a:t> النصي</a:t>
            </a:r>
            <a:endParaRPr lang="en-US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748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Examples of string:</a:t>
            </a:r>
          </a:p>
          <a:p>
            <a:pPr marL="0" indent="0">
              <a:buNone/>
            </a:pPr>
            <a:r>
              <a:rPr lang="en-US" dirty="0" smtClean="0"/>
              <a:t>       "William Jacob"</a:t>
            </a:r>
          </a:p>
          <a:p>
            <a:pPr marL="0" indent="0">
              <a:buNone/>
            </a:pPr>
            <a:r>
              <a:rPr lang="en-US" dirty="0" smtClean="0"/>
              <a:t>         "Mickey“</a:t>
            </a:r>
          </a:p>
          <a:p>
            <a:pPr marL="0" indent="0">
              <a:buNone/>
            </a:pPr>
            <a:r>
              <a:rPr lang="en-US" dirty="0" smtClean="0"/>
              <a:t>“ Hello My Name is Huda Ali”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string that contains no characters is called a </a:t>
            </a:r>
            <a:r>
              <a:rPr lang="en-US" dirty="0" smtClean="0"/>
              <a:t>empty </a:t>
            </a:r>
            <a:r>
              <a:rPr lang="en-US" dirty="0"/>
              <a:t>string. </a:t>
            </a:r>
          </a:p>
          <a:p>
            <a:pPr algn="l"/>
            <a:r>
              <a:rPr lang="en-US" dirty="0" smtClean="0"/>
              <a:t>" </a:t>
            </a:r>
            <a:r>
              <a:rPr lang="en-US" dirty="0"/>
              <a:t>" is the empty string</a:t>
            </a:r>
            <a:r>
              <a:rPr lang="en-US" dirty="0" smtClean="0"/>
              <a:t>.</a:t>
            </a:r>
            <a:r>
              <a:rPr lang="ar-KW" dirty="0" smtClean="0"/>
              <a:t>  </a:t>
            </a:r>
            <a:endParaRPr lang="en-US" dirty="0" smtClean="0"/>
          </a:p>
          <a:p>
            <a:pPr algn="r" rtl="1">
              <a:buNone/>
            </a:pPr>
            <a:r>
              <a:rPr lang="ar-KW" dirty="0" smtClean="0"/>
              <a:t>                             عندما لا يحتوي المقطع النصي على  اي حرف يعتبر مقطع </a:t>
            </a:r>
            <a:r>
              <a:rPr lang="ar-KW" dirty="0" err="1" smtClean="0"/>
              <a:t>فارغ ”    ”</a:t>
            </a:r>
            <a:endParaRPr lang="en-US" dirty="0"/>
          </a:p>
          <a:p>
            <a:endParaRPr lang="ar-KW" b="1" dirty="0" smtClean="0"/>
          </a:p>
          <a:p>
            <a:r>
              <a:rPr lang="en-US" b="1" dirty="0" smtClean="0"/>
              <a:t>Every </a:t>
            </a:r>
            <a:r>
              <a:rPr lang="en-US" b="1" dirty="0"/>
              <a:t>character in a string has a specific position in the string</a:t>
            </a:r>
            <a:r>
              <a:rPr lang="en-US" dirty="0"/>
              <a:t>. </a:t>
            </a:r>
            <a:endParaRPr lang="ar-KW" dirty="0" smtClean="0"/>
          </a:p>
          <a:p>
            <a:pPr algn="r" rtl="1">
              <a:buNone/>
            </a:pPr>
            <a:r>
              <a:rPr lang="ar-KW" dirty="0" smtClean="0"/>
              <a:t>                                                               كل حرف في المقطع النصي له موضع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position of the </a:t>
            </a:r>
            <a:r>
              <a:rPr lang="en-US" dirty="0" smtClean="0"/>
              <a:t>first character </a:t>
            </a:r>
            <a:r>
              <a:rPr lang="en-US" dirty="0"/>
              <a:t>is 0, the position of the second character is 1, and so on</a:t>
            </a:r>
            <a:r>
              <a:rPr lang="en-US" dirty="0" smtClean="0"/>
              <a:t>.</a:t>
            </a:r>
            <a:endParaRPr lang="ar-KW" dirty="0" smtClean="0"/>
          </a:p>
          <a:p>
            <a:pPr>
              <a:buNone/>
            </a:pPr>
            <a:r>
              <a:rPr lang="ar-KW" dirty="0" smtClean="0"/>
              <a:t>موضع أول حرف هو 0 والثاني 1 وهكذا  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 length of a string is the number of characters in </a:t>
            </a:r>
            <a:r>
              <a:rPr lang="en-US" dirty="0" smtClean="0"/>
              <a:t>it.</a:t>
            </a:r>
            <a:endParaRPr lang="ar-KW" dirty="0" smtClean="0"/>
          </a:p>
          <a:p>
            <a:pPr algn="r" rtl="1">
              <a:buNone/>
            </a:pPr>
            <a:r>
              <a:rPr lang="ar-KW" dirty="0" smtClean="0"/>
              <a:t>                                                                    طول </a:t>
            </a:r>
            <a:r>
              <a:rPr lang="ar-KW" dirty="0" err="1" smtClean="0"/>
              <a:t>الـمقطع  </a:t>
            </a:r>
            <a:r>
              <a:rPr lang="ar-KW" dirty="0" smtClean="0"/>
              <a:t>= عدد أحرفه</a:t>
            </a: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412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Position of ‘ W ‘ is </a:t>
            </a:r>
            <a:r>
              <a:rPr lang="en-US" sz="2000" dirty="0" smtClean="0"/>
              <a:t>0 </a:t>
            </a:r>
            <a:endParaRPr lang="ar-KW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ar-KW" sz="2000" dirty="0" smtClean="0"/>
              <a:t>موضع  </a:t>
            </a:r>
          </a:p>
          <a:p>
            <a:pPr>
              <a:buNone/>
            </a:pPr>
            <a:endParaRPr lang="en-US" sz="2000" dirty="0"/>
          </a:p>
          <a:p>
            <a:r>
              <a:rPr lang="en-US" sz="2000" dirty="0" smtClean="0"/>
              <a:t>Position </a:t>
            </a:r>
            <a:r>
              <a:rPr lang="en-US" sz="2000" dirty="0"/>
              <a:t>of the first ‘ </a:t>
            </a:r>
            <a:r>
              <a:rPr lang="en-US" sz="2000" dirty="0" err="1"/>
              <a:t>i</a:t>
            </a:r>
            <a:r>
              <a:rPr lang="en-US" sz="2000" dirty="0"/>
              <a:t> ‘ is </a:t>
            </a:r>
            <a:r>
              <a:rPr lang="en-US" sz="2000" dirty="0" smtClean="0"/>
              <a:t>1</a:t>
            </a:r>
            <a:endParaRPr lang="ar-KW" sz="2000" dirty="0" smtClean="0"/>
          </a:p>
          <a:p>
            <a:pPr>
              <a:buNone/>
            </a:pPr>
            <a:endParaRPr lang="en-US" sz="2000" dirty="0"/>
          </a:p>
          <a:p>
            <a:r>
              <a:rPr lang="en-US" sz="2000" dirty="0"/>
              <a:t>Position of ‘ ‘ (the space) is </a:t>
            </a:r>
            <a:r>
              <a:rPr lang="en-US" sz="2000" dirty="0" smtClean="0"/>
              <a:t>7</a:t>
            </a:r>
            <a:endParaRPr lang="ar-KW" sz="2000" dirty="0" smtClean="0"/>
          </a:p>
          <a:p>
            <a:pPr>
              <a:buNone/>
            </a:pPr>
            <a:endParaRPr lang="en-US" sz="2000" dirty="0"/>
          </a:p>
          <a:p>
            <a:r>
              <a:rPr lang="en-US" sz="2000" dirty="0"/>
              <a:t>Position of ‘ J ‘ is </a:t>
            </a:r>
            <a:r>
              <a:rPr lang="en-US" sz="2000" dirty="0" smtClean="0"/>
              <a:t>8</a:t>
            </a:r>
            <a:endParaRPr lang="ar-KW" sz="2000" dirty="0" smtClean="0"/>
          </a:p>
          <a:p>
            <a:pPr>
              <a:buNone/>
            </a:pPr>
            <a:endParaRPr lang="en-US" sz="2000" dirty="0"/>
          </a:p>
          <a:p>
            <a:r>
              <a:rPr lang="en-US" sz="2000" dirty="0"/>
              <a:t>Position of ‘ b ‘ is </a:t>
            </a:r>
            <a:r>
              <a:rPr lang="en-US" sz="2000" dirty="0" smtClean="0"/>
              <a:t>12</a:t>
            </a:r>
            <a:endParaRPr lang="ar-KW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/>
              <a:t>Length of the </a:t>
            </a:r>
            <a:r>
              <a:rPr lang="en-US" sz="2000" dirty="0" smtClean="0"/>
              <a:t>string = 13</a:t>
            </a:r>
            <a:endParaRPr lang="ar-KW" sz="2000" dirty="0" smtClean="0"/>
          </a:p>
          <a:p>
            <a:pPr>
              <a:buNone/>
            </a:pPr>
            <a:r>
              <a:rPr lang="ar-KW" sz="2000" dirty="0" smtClean="0"/>
              <a:t>طول</a:t>
            </a: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62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800" dirty="0" smtClean="0"/>
              <a:t>Example:</a:t>
            </a:r>
            <a:r>
              <a:rPr lang="ar-KW" sz="2800" dirty="0" smtClean="0"/>
              <a:t>   </a:t>
            </a:r>
            <a:r>
              <a:rPr lang="en-US" sz="2800" dirty="0" smtClean="0"/>
              <a:t>"William </a:t>
            </a:r>
            <a:r>
              <a:rPr lang="en-US" sz="2800" dirty="0"/>
              <a:t>Jacob"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1905000" y="5181600"/>
            <a:ext cx="6400800" cy="1295400"/>
          </a:xfrm>
          <a:prstGeom prst="round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Note </a:t>
            </a:r>
            <a:r>
              <a:rPr lang="ar-KW" dirty="0" smtClean="0"/>
              <a:t>ملاحظة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position :Count from 0</a:t>
            </a:r>
            <a:r>
              <a:rPr lang="ar-KW" dirty="0" smtClean="0"/>
              <a:t> لتحديد الموضع ابدئي العد من الصفر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For Length: Count from 1</a:t>
            </a:r>
            <a:r>
              <a:rPr lang="ar-KW" dirty="0" smtClean="0"/>
              <a:t>لتحديد الطول ابدئي من الواحد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233755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One of the most common operations performed on strings is the concatenation </a:t>
            </a:r>
            <a:r>
              <a:rPr lang="en-US" sz="2000" dirty="0" smtClean="0"/>
              <a:t>operation.</a:t>
            </a:r>
          </a:p>
          <a:p>
            <a:r>
              <a:rPr lang="ar-KW" sz="2000" dirty="0" smtClean="0"/>
              <a:t>من أشهر العمليات المستخدمة في المقاطع النصية هي عملية التوصيل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It allows </a:t>
            </a:r>
            <a:r>
              <a:rPr lang="en-US" sz="2000" dirty="0"/>
              <a:t>a string to be appended at the end of another string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ar-KW" sz="2000" dirty="0" smtClean="0"/>
              <a:t>تسمح هذه العملية بتوصيل مقطع نصي بآخر </a:t>
            </a:r>
            <a:r>
              <a:rPr lang="en-US" sz="2000" dirty="0" smtClean="0"/>
              <a:t> </a:t>
            </a:r>
            <a:endParaRPr lang="ar-KW" sz="2000" dirty="0" smtClean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The (+) concatenates:</a:t>
            </a:r>
            <a:r>
              <a:rPr lang="ar-KW" sz="2000" dirty="0" smtClean="0"/>
              <a:t> يمكن توصيل 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ar-KW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Two </a:t>
            </a:r>
            <a:r>
              <a:rPr lang="en-US" sz="2000" dirty="0"/>
              <a:t>strings </a:t>
            </a:r>
            <a:r>
              <a:rPr lang="ar-KW" sz="2000" dirty="0" smtClean="0"/>
              <a:t>   مقطعين نصيين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String </a:t>
            </a:r>
            <a:r>
              <a:rPr lang="en-US" sz="2000" dirty="0"/>
              <a:t>and a numeric </a:t>
            </a:r>
            <a:r>
              <a:rPr lang="en-US" sz="2000" dirty="0" smtClean="0"/>
              <a:t>value    </a:t>
            </a:r>
            <a:r>
              <a:rPr lang="ar-KW" sz="2000" dirty="0" smtClean="0"/>
              <a:t>مقطع نصي برقم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 String </a:t>
            </a:r>
            <a:r>
              <a:rPr lang="en-US" sz="2000" dirty="0"/>
              <a:t>and a </a:t>
            </a:r>
            <a:r>
              <a:rPr lang="en-US" sz="2000" dirty="0" smtClean="0"/>
              <a:t>character</a:t>
            </a:r>
            <a:r>
              <a:rPr lang="ar-KW" sz="2000" dirty="0" smtClean="0"/>
              <a:t>  مقطع نصي بحرف  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i="1" dirty="0"/>
              <a:t>Strings and the Operator </a:t>
            </a:r>
            <a:r>
              <a:rPr lang="en-US" sz="2800" i="1" dirty="0" smtClean="0"/>
              <a:t>+</a:t>
            </a:r>
            <a:r>
              <a:rPr lang="ar-KW" sz="2800" i="1" dirty="0" smtClean="0"/>
              <a:t/>
            </a:r>
            <a:br>
              <a:rPr lang="ar-KW" sz="2800" i="1" dirty="0" smtClean="0"/>
            </a:br>
            <a:r>
              <a:rPr lang="en-US" sz="2800" i="1" dirty="0" smtClean="0"/>
              <a:t> </a:t>
            </a:r>
            <a:r>
              <a:rPr lang="ar-KW" sz="2800" dirty="0" smtClean="0"/>
              <a:t>استخدام </a:t>
            </a:r>
            <a:r>
              <a:rPr lang="ar-KW" sz="2800" dirty="0" err="1" smtClean="0"/>
              <a:t>العملية </a:t>
            </a:r>
            <a:r>
              <a:rPr lang="ar-KW" sz="2800" dirty="0" smtClean="0"/>
              <a:t>+ في المقطع النصي </a:t>
            </a:r>
            <a:endParaRPr lang="en-US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476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397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/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Concatenation Rule </a:t>
            </a:r>
            <a:r>
              <a:rPr lang="ar-KW" sz="3200" dirty="0" smtClean="0">
                <a:solidFill>
                  <a:srgbClr val="FF0000"/>
                </a:solidFill>
              </a:rPr>
              <a:t>قاعدة التوصيل</a:t>
            </a:r>
            <a:br>
              <a:rPr lang="ar-KW" sz="3200" dirty="0" smtClean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Begin from left ,If it</a:t>
            </a:r>
            <a:r>
              <a:rPr lang="ar-KW" sz="1800" dirty="0" smtClean="0"/>
              <a:t> </a:t>
            </a:r>
            <a:r>
              <a:rPr lang="en-US" sz="1800" dirty="0" smtClean="0"/>
              <a:t>was a:</a:t>
            </a:r>
            <a:endParaRPr lang="ar-KW" sz="1800" dirty="0" smtClean="0"/>
          </a:p>
          <a:p>
            <a:r>
              <a:rPr lang="en-US" sz="1800" dirty="0" smtClean="0"/>
              <a:t>String:</a:t>
            </a:r>
          </a:p>
          <a:p>
            <a:pPr>
              <a:buNone/>
            </a:pPr>
            <a:r>
              <a:rPr lang="en-US" sz="1800" dirty="0" smtClean="0"/>
              <a:t> Treat the following numbers  as strings 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Number :</a:t>
            </a:r>
          </a:p>
          <a:p>
            <a:pPr>
              <a:buNone/>
            </a:pPr>
            <a:r>
              <a:rPr lang="en-US" sz="1800" dirty="0" smtClean="0"/>
              <a:t>Treat the following numbers as numbers  until reaching a string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Numbers between brackets:</a:t>
            </a:r>
          </a:p>
          <a:p>
            <a:pPr>
              <a:buNone/>
            </a:pPr>
            <a:r>
              <a:rPr lang="en-US" sz="1800" dirty="0" smtClean="0"/>
              <a:t>Evaluate then treat the value as the previous type.</a:t>
            </a:r>
          </a:p>
          <a:p>
            <a:pPr algn="r">
              <a:buNone/>
            </a:pPr>
            <a:r>
              <a:rPr lang="ar-KW" sz="1800" dirty="0" smtClean="0"/>
              <a:t>ابدئي من اليسار،  إذا </a:t>
            </a:r>
            <a:r>
              <a:rPr lang="ar-KW" sz="1800" dirty="0" err="1" smtClean="0"/>
              <a:t>كان:</a:t>
            </a:r>
            <a:r>
              <a:rPr lang="ar-KW" sz="1800" dirty="0" smtClean="0"/>
              <a:t> </a:t>
            </a:r>
            <a:endParaRPr lang="en-US" sz="1800" dirty="0" smtClean="0"/>
          </a:p>
          <a:p>
            <a:pPr algn="r" rtl="1"/>
            <a:r>
              <a:rPr lang="ar-KW" sz="1800" dirty="0" smtClean="0"/>
              <a:t>مقطعا </a:t>
            </a:r>
            <a:r>
              <a:rPr lang="ar-KW" sz="1800" dirty="0" err="1" smtClean="0"/>
              <a:t>نصيا:</a:t>
            </a:r>
            <a:endParaRPr lang="ar-KW" sz="1800" dirty="0" smtClean="0"/>
          </a:p>
          <a:p>
            <a:pPr algn="r" rtl="1">
              <a:buNone/>
            </a:pPr>
            <a:r>
              <a:rPr lang="ar-KW" sz="1800" dirty="0" smtClean="0"/>
              <a:t>عاملي كل ما يليه كمقطع نصي </a:t>
            </a:r>
            <a:endParaRPr lang="en-US" sz="1800" dirty="0" smtClean="0"/>
          </a:p>
          <a:p>
            <a:pPr algn="r" rtl="1">
              <a:buNone/>
            </a:pPr>
            <a:endParaRPr lang="ar-KW" sz="1800" dirty="0" smtClean="0"/>
          </a:p>
          <a:p>
            <a:pPr algn="r" rtl="1"/>
            <a:r>
              <a:rPr lang="ar-KW" sz="1800" dirty="0" err="1" smtClean="0"/>
              <a:t>رقما:</a:t>
            </a:r>
            <a:endParaRPr lang="ar-KW" sz="1800" dirty="0" smtClean="0"/>
          </a:p>
          <a:p>
            <a:pPr algn="r" rtl="1">
              <a:buNone/>
            </a:pPr>
            <a:r>
              <a:rPr lang="ar-KW" sz="1800" dirty="0" smtClean="0"/>
              <a:t>عاملي كل </a:t>
            </a:r>
            <a:r>
              <a:rPr lang="ar-KW" sz="1800" dirty="0" err="1" smtClean="0"/>
              <a:t>مايليه</a:t>
            </a:r>
            <a:r>
              <a:rPr lang="ar-KW" sz="1800" dirty="0" smtClean="0"/>
              <a:t> من أرقام كأرقام إلى أن تصلي إلى مقطع نصي</a:t>
            </a:r>
            <a:endParaRPr lang="en-US" sz="1800" dirty="0" smtClean="0"/>
          </a:p>
          <a:p>
            <a:pPr algn="r" rtl="1">
              <a:buNone/>
            </a:pPr>
            <a:endParaRPr lang="en-US" sz="1800" dirty="0" smtClean="0"/>
          </a:p>
          <a:p>
            <a:pPr algn="r" rtl="1"/>
            <a:r>
              <a:rPr lang="ar-KW" sz="1800" dirty="0" smtClean="0"/>
              <a:t>أرقاما بين  </a:t>
            </a:r>
            <a:r>
              <a:rPr lang="ar-KW" sz="1800" dirty="0" err="1" smtClean="0"/>
              <a:t>قوسين:</a:t>
            </a:r>
            <a:endParaRPr lang="ar-KW" sz="1800" dirty="0" smtClean="0"/>
          </a:p>
          <a:p>
            <a:pPr algn="r" rtl="1">
              <a:buNone/>
            </a:pPr>
            <a:r>
              <a:rPr lang="ar-KW" sz="1800" dirty="0" smtClean="0"/>
              <a:t>استخرجي القيمة  ثم عامليه كمعاملة السابق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32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u="sng" dirty="0" smtClean="0">
                <a:solidFill>
                  <a:srgbClr val="FF0000"/>
                </a:solidFill>
              </a:rPr>
              <a:t>Examples</a:t>
            </a:r>
            <a:r>
              <a:rPr lang="en-US" sz="2000" dirty="0" smtClean="0">
                <a:solidFill>
                  <a:srgbClr val="FF0000"/>
                </a:solidFill>
              </a:rPr>
              <a:t>: </a:t>
            </a:r>
            <a:endParaRPr lang="ar-KW" sz="20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ar-KW" sz="2000" dirty="0" smtClean="0"/>
              <a:t> </a:t>
            </a:r>
            <a:r>
              <a:rPr lang="en-US" sz="1800" dirty="0" smtClean="0"/>
              <a:t>"Sunny" + “Day“      </a:t>
            </a:r>
            <a:r>
              <a:rPr lang="en-US" sz="1800" dirty="0" smtClean="0">
                <a:sym typeface="Wingdings" panose="05000000000000000000" pitchFamily="2" charset="2"/>
              </a:rPr>
              <a:t>  </a:t>
            </a:r>
            <a:r>
              <a:rPr lang="en-US" sz="1800" dirty="0" smtClean="0"/>
              <a:t>"</a:t>
            </a:r>
            <a:r>
              <a:rPr lang="en-US" sz="1800" dirty="0" err="1" smtClean="0"/>
              <a:t>SunnyDay</a:t>
            </a:r>
            <a:r>
              <a:rPr lang="en-US" sz="1800" dirty="0" smtClean="0"/>
              <a:t>“</a:t>
            </a:r>
          </a:p>
          <a:p>
            <a:pPr>
              <a:buNone/>
            </a:pPr>
            <a:r>
              <a:rPr lang="en-US" sz="1800" dirty="0" smtClean="0"/>
              <a:t>    Begin from left , The first is a string then the second will be string</a:t>
            </a:r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smtClean="0">
                <a:solidFill>
                  <a:srgbClr val="FF0000"/>
                </a:solidFill>
              </a:rPr>
              <a:t>add them without spaces</a:t>
            </a:r>
          </a:p>
          <a:p>
            <a:pPr algn="r" rtl="1">
              <a:buNone/>
            </a:pPr>
            <a:r>
              <a:rPr lang="ar-KW" sz="1800" dirty="0" smtClean="0"/>
              <a:t>ابدئي من </a:t>
            </a:r>
            <a:r>
              <a:rPr lang="ar-KW" sz="1800" dirty="0" err="1" smtClean="0"/>
              <a:t>اليسار---</a:t>
            </a:r>
            <a:r>
              <a:rPr lang="en-US" sz="1800" dirty="0" smtClean="0"/>
              <a:t>&lt; </a:t>
            </a:r>
            <a:r>
              <a:rPr lang="ar-KW" sz="1800" dirty="0" smtClean="0"/>
              <a:t>الأول مقطع نصي</a:t>
            </a:r>
            <a:r>
              <a:rPr lang="en-US" sz="1800" dirty="0" smtClean="0"/>
              <a:t>--</a:t>
            </a:r>
            <a:r>
              <a:rPr lang="ar-KW" sz="1800" dirty="0" smtClean="0"/>
              <a:t> </a:t>
            </a:r>
            <a:r>
              <a:rPr lang="en-US" sz="1800" dirty="0" smtClean="0"/>
              <a:t>&lt;</a:t>
            </a:r>
            <a:r>
              <a:rPr lang="ar-KW" sz="1800" dirty="0" smtClean="0"/>
              <a:t>فيعامل الثاني كمقطع</a:t>
            </a:r>
            <a:r>
              <a:rPr lang="en-US" sz="1800" dirty="0" smtClean="0"/>
              <a:t> --</a:t>
            </a:r>
            <a:r>
              <a:rPr lang="ar-KW" sz="1800" dirty="0" smtClean="0"/>
              <a:t>&gt; يضاف من غير فراغ</a:t>
            </a:r>
          </a:p>
          <a:p>
            <a:pPr marL="0" indent="0">
              <a:buNone/>
            </a:pPr>
            <a:endParaRPr lang="ar-KW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/>
            <a:r>
              <a:rPr lang="en-US" sz="1800" dirty="0" smtClean="0"/>
              <a:t>      "Sunny" + “   Day“      </a:t>
            </a:r>
            <a:r>
              <a:rPr lang="en-US" sz="1800" dirty="0" smtClean="0">
                <a:sym typeface="Wingdings" panose="05000000000000000000" pitchFamily="2" charset="2"/>
              </a:rPr>
              <a:t>  </a:t>
            </a:r>
            <a:r>
              <a:rPr lang="en-US" sz="1800" dirty="0" smtClean="0"/>
              <a:t>"Sunny    Day“</a:t>
            </a:r>
          </a:p>
          <a:p>
            <a:pPr marL="0" indent="0">
              <a:buNone/>
            </a:pPr>
            <a:r>
              <a:rPr lang="en-US" sz="1800" dirty="0" smtClean="0"/>
              <a:t>unless one of them contains spaces</a:t>
            </a:r>
          </a:p>
          <a:p>
            <a:pPr marL="0" indent="0" algn="r" rtl="1">
              <a:buNone/>
            </a:pPr>
            <a:r>
              <a:rPr lang="ar-KW" sz="1800" dirty="0" smtClean="0"/>
              <a:t>يضاف الفراغ إذا كان جزء من المقطع</a:t>
            </a:r>
            <a:endParaRPr lang="en-US" sz="1800" dirty="0" smtClean="0"/>
          </a:p>
          <a:p>
            <a:pPr marL="0" indent="0">
              <a:buNone/>
            </a:pPr>
            <a:endParaRPr lang="ar-KW" sz="1800" dirty="0" smtClean="0"/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    "Amount Due = $ " + </a:t>
            </a:r>
            <a:r>
              <a:rPr lang="ar-KW" sz="1800" dirty="0" smtClean="0"/>
              <a:t> </a:t>
            </a:r>
            <a:r>
              <a:rPr lang="en-US" sz="1800" dirty="0" smtClean="0"/>
              <a:t>57.35   </a:t>
            </a:r>
            <a:r>
              <a:rPr lang="en-US" sz="1800" dirty="0" smtClean="0">
                <a:sym typeface="Wingdings" panose="05000000000000000000" pitchFamily="2" charset="2"/>
              </a:rPr>
              <a:t></a:t>
            </a:r>
            <a:r>
              <a:rPr lang="ar-KW" sz="1800" dirty="0" smtClean="0">
                <a:sym typeface="Wingdings" panose="05000000000000000000" pitchFamily="2" charset="2"/>
              </a:rPr>
              <a:t>     </a:t>
            </a:r>
            <a:r>
              <a:rPr lang="en-US" sz="1800" dirty="0" smtClean="0"/>
              <a:t>"Amount Due = $ 57.35 “</a:t>
            </a:r>
          </a:p>
          <a:p>
            <a:pPr>
              <a:buNone/>
            </a:pPr>
            <a:r>
              <a:rPr lang="en-US" sz="1800" dirty="0" smtClean="0"/>
              <a:t>Begin from left, the first one is string then the second will be manipulated as a string </a:t>
            </a:r>
          </a:p>
          <a:p>
            <a:pPr algn="r" rtl="1">
              <a:buNone/>
            </a:pPr>
            <a:r>
              <a:rPr lang="ar-KW" sz="1800" dirty="0" smtClean="0"/>
              <a:t>                    ابدئي من اليسار</a:t>
            </a:r>
            <a:r>
              <a:rPr lang="en-US" sz="1800" dirty="0" smtClean="0"/>
              <a:t>&lt;---</a:t>
            </a:r>
            <a:r>
              <a:rPr lang="ar-KW" sz="1800" dirty="0" smtClean="0"/>
              <a:t> الأول مقطع نصي</a:t>
            </a:r>
            <a:r>
              <a:rPr lang="en-US" sz="1800" dirty="0" smtClean="0"/>
              <a:t>&lt;---</a:t>
            </a:r>
            <a:r>
              <a:rPr lang="ar-KW" sz="1800" dirty="0" smtClean="0"/>
              <a:t> فيعامل الثاني </a:t>
            </a:r>
            <a:r>
              <a:rPr lang="ar-KW" sz="1800" dirty="0" err="1" smtClean="0"/>
              <a:t>كمقطع  ---</a:t>
            </a:r>
            <a:r>
              <a:rPr lang="en-US" sz="1800" dirty="0" smtClean="0"/>
              <a:t>&lt;  </a:t>
            </a:r>
            <a:r>
              <a:rPr lang="ar-KW" sz="1800" dirty="0" smtClean="0"/>
              <a:t>يضاف </a:t>
            </a:r>
            <a:endParaRPr lang="en-US" sz="1800" dirty="0" smtClean="0"/>
          </a:p>
          <a:p>
            <a:pPr>
              <a:buNone/>
            </a:pPr>
            <a:r>
              <a:rPr lang="ar-KW" sz="2000" dirty="0" smtClean="0"/>
              <a:t>  </a:t>
            </a:r>
            <a:endParaRPr lang="en-US" sz="2000" dirty="0" smtClean="0">
              <a:sym typeface="Wingdings" panose="05000000000000000000" pitchFamily="2" charset="2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294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457200"/>
            <a:ext cx="8991600" cy="5867400"/>
          </a:xfrm>
        </p:spPr>
        <p:txBody>
          <a:bodyPr>
            <a:normAutofit/>
          </a:bodyPr>
          <a:lstStyle/>
          <a:p>
            <a:pPr marL="0" indent="0"/>
            <a:r>
              <a:rPr lang="ar-KW" sz="2000" dirty="0" smtClean="0"/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smtClean="0"/>
              <a:t>"The sum = " + 12 + 26 </a:t>
            </a:r>
            <a:r>
              <a:rPr lang="ar-KW" sz="2000" dirty="0" err="1" smtClean="0">
                <a:sym typeface="Wingdings" pitchFamily="2" charset="2"/>
              </a:rPr>
              <a:t></a:t>
            </a:r>
            <a:r>
              <a:rPr lang="en-US" sz="2000" dirty="0" smtClean="0"/>
              <a:t> The sum = 1226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Begin from left, the first one is a string so the second will be manipulated as a string and also the third</a:t>
            </a:r>
            <a:r>
              <a:rPr lang="ar-KW" sz="2000" dirty="0" smtClean="0"/>
              <a:t>  </a:t>
            </a:r>
            <a:endParaRPr lang="en-US" sz="2000" dirty="0" smtClean="0"/>
          </a:p>
          <a:p>
            <a:pPr marL="0" indent="0" algn="r" rtl="1">
              <a:buNone/>
            </a:pPr>
            <a:r>
              <a:rPr lang="ar-KW" sz="2000" dirty="0" smtClean="0"/>
              <a:t>ابدئي من </a:t>
            </a:r>
            <a:r>
              <a:rPr lang="ar-KW" sz="2000" dirty="0" err="1" smtClean="0"/>
              <a:t>اليسار --</a:t>
            </a:r>
            <a:r>
              <a:rPr lang="en-US" sz="2000" dirty="0" smtClean="0"/>
              <a:t>&lt;</a:t>
            </a:r>
            <a:r>
              <a:rPr lang="ar-KW" sz="2000" dirty="0" smtClean="0"/>
              <a:t>الأول  مقطع نصي</a:t>
            </a:r>
            <a:r>
              <a:rPr lang="en-US" sz="2000" dirty="0" smtClean="0"/>
              <a:t>&lt;--</a:t>
            </a:r>
            <a:r>
              <a:rPr lang="ar-KW" sz="2000" dirty="0" smtClean="0"/>
              <a:t> أضيفي الباقي كمقطع نصي</a:t>
            </a:r>
            <a:endParaRPr lang="en-US" sz="2000" dirty="0" smtClean="0">
              <a:sym typeface="Wingdings" panose="05000000000000000000" pitchFamily="2" charset="2"/>
            </a:endParaRPr>
          </a:p>
          <a:p>
            <a:endParaRPr lang="en-US" sz="2000" dirty="0" smtClean="0"/>
          </a:p>
          <a:p>
            <a:r>
              <a:rPr lang="en-US" sz="2000" dirty="0" smtClean="0"/>
              <a:t>"The sum = " + (12 +26) 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dirty="0" smtClean="0"/>
              <a:t> " The sum = 38“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Begin from left, the first is a string ,the second between brackets,  Evaluate, its value will be manipulated as a string  </a:t>
            </a:r>
            <a:endParaRPr lang="ar-KW" sz="2000" dirty="0" smtClean="0"/>
          </a:p>
          <a:p>
            <a:pPr algn="r" rtl="1">
              <a:buNone/>
            </a:pPr>
            <a:r>
              <a:rPr lang="ar-KW" sz="2000" dirty="0" smtClean="0"/>
              <a:t>ابدئي من اليسار </a:t>
            </a:r>
            <a:r>
              <a:rPr lang="en-US" sz="2000" dirty="0" smtClean="0"/>
              <a:t>&lt;--</a:t>
            </a:r>
            <a:r>
              <a:rPr lang="ar-KW" sz="2000" dirty="0" smtClean="0"/>
              <a:t> الأول مقطع نصي </a:t>
            </a:r>
            <a:r>
              <a:rPr lang="en-US" sz="2000" dirty="0" smtClean="0"/>
              <a:t>&lt;---</a:t>
            </a:r>
            <a:r>
              <a:rPr lang="ar-KW" sz="2000" dirty="0" smtClean="0"/>
              <a:t>والثاني بين قوسين </a:t>
            </a:r>
            <a:r>
              <a:rPr lang="en-US" sz="2000" dirty="0" smtClean="0"/>
              <a:t>&lt;---</a:t>
            </a:r>
            <a:r>
              <a:rPr lang="ar-KW" sz="2000" dirty="0" smtClean="0"/>
              <a:t>تستخرج القيمة </a:t>
            </a:r>
            <a:r>
              <a:rPr lang="en-US" sz="2000" dirty="0" smtClean="0"/>
              <a:t>&lt;--</a:t>
            </a:r>
            <a:r>
              <a:rPr lang="ar-KW" sz="2000" dirty="0" smtClean="0"/>
              <a:t>ثم يضاف</a:t>
            </a:r>
            <a:endParaRPr lang="en-US" sz="2000" dirty="0" smtClean="0"/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 smtClean="0"/>
          </a:p>
          <a:p>
            <a:r>
              <a:rPr lang="en-US" sz="2000" dirty="0" smtClean="0"/>
              <a:t>12+26+  "  not same as  "  +12+26</a:t>
            </a:r>
            <a:r>
              <a:rPr lang="ar-KW" sz="2000" dirty="0" smtClean="0"/>
              <a:t>   </a:t>
            </a:r>
            <a:r>
              <a:rPr lang="ar-KW" sz="2000" dirty="0" err="1" smtClean="0">
                <a:sym typeface="Wingdings" pitchFamily="2" charset="2"/>
              </a:rPr>
              <a:t>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smtClean="0"/>
              <a:t>" 38  not same as  1226 “ </a:t>
            </a:r>
          </a:p>
          <a:p>
            <a:pPr algn="r" rtl="1"/>
            <a:r>
              <a:rPr lang="ar-KW" sz="2000" dirty="0" smtClean="0"/>
              <a:t>ابدئي من اليسار </a:t>
            </a:r>
            <a:r>
              <a:rPr lang="en-US" sz="2000" dirty="0" smtClean="0"/>
              <a:t>&lt;--</a:t>
            </a:r>
            <a:r>
              <a:rPr lang="ar-KW" sz="2000" dirty="0" smtClean="0"/>
              <a:t> الأول  رقم</a:t>
            </a:r>
            <a:r>
              <a:rPr lang="en-US" sz="2000" dirty="0" smtClean="0"/>
              <a:t>&lt;---</a:t>
            </a:r>
            <a:r>
              <a:rPr lang="ar-KW" sz="2000" dirty="0" smtClean="0"/>
              <a:t>والثاني رقم</a:t>
            </a:r>
            <a:r>
              <a:rPr lang="en-US" sz="2000" dirty="0" smtClean="0"/>
              <a:t>&lt;---</a:t>
            </a:r>
            <a:r>
              <a:rPr lang="ar-KW" sz="2000" dirty="0" smtClean="0"/>
              <a:t>تستخرج القيمة </a:t>
            </a:r>
            <a:r>
              <a:rPr lang="en-US" sz="2000" dirty="0" smtClean="0"/>
              <a:t>&lt;--</a:t>
            </a:r>
            <a:r>
              <a:rPr lang="ar-KW" sz="2000" dirty="0" smtClean="0"/>
              <a:t> الثالث مقطع نصي</a:t>
            </a:r>
          </a:p>
          <a:p>
            <a:pPr algn="r" rtl="1"/>
            <a:r>
              <a:rPr lang="ar-KW" sz="2000" dirty="0" smtClean="0"/>
              <a:t> </a:t>
            </a:r>
            <a:r>
              <a:rPr lang="ar-KW" sz="2000" dirty="0" err="1" smtClean="0"/>
              <a:t>--</a:t>
            </a:r>
            <a:r>
              <a:rPr lang="en-US" sz="2000" dirty="0" smtClean="0"/>
              <a:t>&lt;  </a:t>
            </a:r>
            <a:r>
              <a:rPr lang="ar-KW" sz="2000" dirty="0" smtClean="0"/>
              <a:t> كل </a:t>
            </a:r>
            <a:r>
              <a:rPr lang="ar-KW" sz="2000" dirty="0" err="1" smtClean="0"/>
              <a:t>مايليه</a:t>
            </a:r>
            <a:r>
              <a:rPr lang="ar-KW" sz="2000" dirty="0" smtClean="0"/>
              <a:t> مقطع نصي</a:t>
            </a:r>
            <a:endParaRPr lang="en-US" sz="2000" dirty="0" smtClean="0"/>
          </a:p>
          <a:p>
            <a:pPr algn="r" rtl="1"/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1"/>
            <a:ext cx="8610600" cy="51054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000" dirty="0" smtClean="0"/>
              <a:t>    public class Ch1Ex4 {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// A Java program example on concatenation operator (+)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   public static void main (String[] </a:t>
            </a:r>
            <a:r>
              <a:rPr lang="en-US" sz="2000" dirty="0" err="1" smtClean="0"/>
              <a:t>args</a:t>
            </a:r>
            <a:r>
              <a:rPr lang="en-US" sz="2000" dirty="0" smtClean="0"/>
              <a:t>) {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("The sum = " + 12 + 26);</a:t>
            </a:r>
          </a:p>
          <a:p>
            <a:pPr marL="514350" indent="-514350"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("The sum = " + (12 + 26));</a:t>
            </a:r>
          </a:p>
          <a:p>
            <a:pPr marL="514350" indent="-514350"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("The sum of " + 12 + " and " + 26+ "= " + (12 + 26));</a:t>
            </a:r>
          </a:p>
          <a:p>
            <a:pPr marL="514350" indent="-514350"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(12+26+  "  not same as  "  +12+26);</a:t>
            </a:r>
          </a:p>
          <a:p>
            <a:pPr marL="514350" indent="-514350">
              <a:buNone/>
            </a:pPr>
            <a:r>
              <a:rPr lang="en-US" sz="2000" dirty="0" smtClean="0"/>
              <a:t>      }//main</a:t>
            </a:r>
          </a:p>
          <a:p>
            <a:pPr marL="514350" indent="-514350">
              <a:buNone/>
            </a:pPr>
            <a:r>
              <a:rPr lang="en-US" sz="2000" dirty="0" smtClean="0"/>
              <a:t>  }//class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228600" y="228600"/>
            <a:ext cx="8915400" cy="461665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A Java program example on concatenation operator (+)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793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5908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The sum = 1226</a:t>
            </a:r>
          </a:p>
          <a:p>
            <a:r>
              <a:rPr lang="en-US" dirty="0" smtClean="0"/>
              <a:t>The sum = 38</a:t>
            </a:r>
          </a:p>
          <a:p>
            <a:r>
              <a:rPr lang="en-US" dirty="0" smtClean="0"/>
              <a:t>The sum of 12 and 26= 38</a:t>
            </a:r>
          </a:p>
          <a:p>
            <a:r>
              <a:rPr lang="en-US" dirty="0" smtClean="0"/>
              <a:t>38  not same as  1226</a:t>
            </a:r>
          </a:p>
          <a:p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228600" y="1295400"/>
            <a:ext cx="8915400" cy="3733800"/>
          </a:xfrm>
          <a:prstGeom prst="round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Example: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    3 * </a:t>
            </a:r>
            <a:r>
              <a:rPr lang="en-US" sz="2400" b="1" u="sng" dirty="0" smtClean="0"/>
              <a:t>(7 – 6)</a:t>
            </a:r>
            <a:r>
              <a:rPr lang="en-US" sz="2400" b="1" dirty="0" smtClean="0"/>
              <a:t> + 2 * 5 / </a:t>
            </a:r>
            <a:r>
              <a:rPr lang="en-US" sz="2400" b="1" u="sng" dirty="0" smtClean="0"/>
              <a:t>( 4 + 6)</a:t>
            </a:r>
          </a:p>
          <a:p>
            <a:pPr>
              <a:buNone/>
            </a:pPr>
            <a:r>
              <a:rPr lang="en-US" sz="2400" b="1" dirty="0" smtClean="0"/>
              <a:t>   =  </a:t>
            </a:r>
            <a:r>
              <a:rPr lang="en-US" sz="2400" b="1" u="sng" dirty="0" smtClean="0"/>
              <a:t>3* 1 </a:t>
            </a:r>
            <a:r>
              <a:rPr lang="en-US" sz="2400" b="1" dirty="0" smtClean="0"/>
              <a:t>+</a:t>
            </a:r>
            <a:r>
              <a:rPr lang="en-US" sz="2400" b="1" u="sng" dirty="0" smtClean="0"/>
              <a:t>2 *5</a:t>
            </a:r>
            <a:r>
              <a:rPr lang="en-US" sz="2400" b="1" dirty="0" smtClean="0"/>
              <a:t> / 10</a:t>
            </a:r>
          </a:p>
          <a:p>
            <a:pPr>
              <a:buNone/>
            </a:pPr>
            <a:r>
              <a:rPr lang="en-US" sz="2400" b="1" dirty="0" smtClean="0"/>
              <a:t>   =   3 +</a:t>
            </a:r>
            <a:r>
              <a:rPr lang="en-US" sz="2400" b="1" u="sng" dirty="0" smtClean="0"/>
              <a:t>10/10</a:t>
            </a:r>
          </a:p>
          <a:p>
            <a:pPr>
              <a:buNone/>
            </a:pPr>
            <a:r>
              <a:rPr lang="en-US" sz="2400" b="1" dirty="0" smtClean="0"/>
              <a:t>   =  </a:t>
            </a:r>
            <a:r>
              <a:rPr lang="en-US" sz="2400" b="1" u="sng" dirty="0" smtClean="0"/>
              <a:t>3+1</a:t>
            </a:r>
          </a:p>
          <a:p>
            <a:pPr>
              <a:buNone/>
            </a:pPr>
            <a:r>
              <a:rPr lang="en-US" sz="2400" b="1" dirty="0" smtClean="0"/>
              <a:t>   =  4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56013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(</a:t>
            </a:r>
            <a:r>
              <a:rPr lang="en-US" sz="2400" b="1" dirty="0" err="1"/>
              <a:t>int</a:t>
            </a:r>
            <a:r>
              <a:rPr lang="en-US" sz="2400" dirty="0"/>
              <a:t>) (7.9</a:t>
            </a:r>
            <a:r>
              <a:rPr lang="en-US" sz="2400" dirty="0" smtClean="0"/>
              <a:t>)     =  </a:t>
            </a:r>
            <a:r>
              <a:rPr lang="en-US" sz="2400" dirty="0"/>
              <a:t>7</a:t>
            </a:r>
          </a:p>
          <a:p>
            <a:endParaRPr lang="en-US" sz="2400" dirty="0" smtClean="0"/>
          </a:p>
          <a:p>
            <a:r>
              <a:rPr lang="en-US" sz="2400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) (3.3)      =     3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(</a:t>
            </a:r>
            <a:r>
              <a:rPr lang="en-US" sz="2400" b="1" dirty="0"/>
              <a:t>double</a:t>
            </a:r>
            <a:r>
              <a:rPr lang="en-US" sz="2400" dirty="0"/>
              <a:t>) (25</a:t>
            </a:r>
            <a:r>
              <a:rPr lang="en-US" sz="2400" dirty="0" smtClean="0"/>
              <a:t>) =      </a:t>
            </a:r>
            <a:r>
              <a:rPr lang="en-US" sz="2400" dirty="0"/>
              <a:t>25.0</a:t>
            </a:r>
          </a:p>
          <a:p>
            <a:endParaRPr lang="fr-FR" sz="2400" dirty="0" smtClean="0"/>
          </a:p>
          <a:p>
            <a:r>
              <a:rPr lang="fr-FR" sz="2400" dirty="0" smtClean="0"/>
              <a:t>(</a:t>
            </a:r>
            <a:r>
              <a:rPr lang="fr-FR" sz="2400" b="1" dirty="0"/>
              <a:t>double</a:t>
            </a:r>
            <a:r>
              <a:rPr lang="fr-FR" sz="2400" dirty="0"/>
              <a:t>) (5 + 3) = </a:t>
            </a:r>
            <a:r>
              <a:rPr lang="fr-FR" sz="2400" dirty="0" smtClean="0"/>
              <a:t>  (</a:t>
            </a:r>
            <a:r>
              <a:rPr lang="fr-FR" sz="2400" dirty="0"/>
              <a:t>double) (8) </a:t>
            </a:r>
            <a:r>
              <a:rPr lang="fr-FR" sz="2400" dirty="0" smtClean="0"/>
              <a:t>=  8.0</a:t>
            </a:r>
            <a:endParaRPr lang="fr-FR" sz="2400" dirty="0"/>
          </a:p>
          <a:p>
            <a:endParaRPr lang="en-US" sz="2400" dirty="0" smtClean="0"/>
          </a:p>
          <a:p>
            <a:r>
              <a:rPr lang="en-US" sz="2400" dirty="0" smtClean="0"/>
              <a:t>(</a:t>
            </a:r>
            <a:r>
              <a:rPr lang="en-US" sz="2400" b="1" dirty="0"/>
              <a:t>double</a:t>
            </a:r>
            <a:r>
              <a:rPr lang="en-US" sz="2400" dirty="0"/>
              <a:t>) (15) / </a:t>
            </a:r>
            <a:r>
              <a:rPr lang="en-US" sz="2400" dirty="0" smtClean="0"/>
              <a:t>2 = </a:t>
            </a:r>
            <a:r>
              <a:rPr lang="en-US" sz="2400" dirty="0"/>
              <a:t>15.0 / 2 </a:t>
            </a:r>
            <a:r>
              <a:rPr lang="en-US" sz="2400" dirty="0" smtClean="0"/>
              <a:t>  = </a:t>
            </a:r>
            <a:r>
              <a:rPr lang="en-US" sz="2400" dirty="0"/>
              <a:t>15.0 / 2.0 </a:t>
            </a:r>
            <a:r>
              <a:rPr lang="en-US" sz="2400" dirty="0" smtClean="0"/>
              <a:t>=   </a:t>
            </a:r>
            <a:r>
              <a:rPr lang="en-US" sz="2400" dirty="0"/>
              <a:t>7.5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b="1" dirty="0"/>
              <a:t>double</a:t>
            </a:r>
            <a:r>
              <a:rPr lang="en-US" sz="2400" dirty="0"/>
              <a:t>) (15 / 2</a:t>
            </a:r>
            <a:r>
              <a:rPr lang="en-US" sz="2400" dirty="0" smtClean="0"/>
              <a:t>) =     (double) (7)  = 7.0</a:t>
            </a:r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1"/>
            <a:r>
              <a:rPr lang="en-US" sz="2800" i="1" dirty="0"/>
              <a:t>Type Conversion (Casting</a:t>
            </a:r>
            <a:r>
              <a:rPr lang="en-US" sz="2800" i="1" dirty="0" smtClean="0"/>
              <a:t>)</a:t>
            </a:r>
            <a:br>
              <a:rPr lang="en-US" sz="2800" i="1" dirty="0" smtClean="0"/>
            </a:br>
            <a:r>
              <a:rPr lang="ar-KW" sz="2800" i="1" dirty="0" smtClean="0"/>
              <a:t> تحويل</a:t>
            </a:r>
            <a:r>
              <a:rPr lang="en-US" sz="2800" i="1" dirty="0" smtClean="0"/>
              <a:t>  </a:t>
            </a:r>
            <a:r>
              <a:rPr lang="ar-KW" sz="2800" i="1" dirty="0" smtClean="0"/>
              <a:t>البيانات من نوع إلى آخر</a:t>
            </a:r>
            <a:endParaRPr lang="en-US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994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458200" cy="57150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 (</a:t>
            </a:r>
            <a:r>
              <a:rPr lang="fr-FR" b="1" dirty="0" err="1" smtClean="0"/>
              <a:t>int</a:t>
            </a:r>
            <a:r>
              <a:rPr lang="fr-FR" dirty="0" smtClean="0"/>
              <a:t>) (7.8 + (</a:t>
            </a:r>
            <a:r>
              <a:rPr lang="fr-FR" b="1" dirty="0" smtClean="0"/>
              <a:t>double</a:t>
            </a:r>
            <a:r>
              <a:rPr lang="fr-FR" dirty="0" smtClean="0"/>
              <a:t>) (15) / 2)</a:t>
            </a:r>
          </a:p>
          <a:p>
            <a:pPr marL="0" indent="0">
              <a:buNone/>
            </a:pPr>
            <a:r>
              <a:rPr lang="en-US" dirty="0" smtClean="0"/>
              <a:t>   = (</a:t>
            </a:r>
            <a:r>
              <a:rPr lang="en-US" dirty="0" err="1" smtClean="0"/>
              <a:t>int</a:t>
            </a:r>
            <a:r>
              <a:rPr lang="en-US" dirty="0" smtClean="0"/>
              <a:t>) (7.8 + 15.0/2)</a:t>
            </a:r>
          </a:p>
          <a:p>
            <a:pPr marL="0" indent="0">
              <a:buNone/>
            </a:pPr>
            <a:r>
              <a:rPr lang="en-US" dirty="0" smtClean="0"/>
              <a:t>   = (</a:t>
            </a:r>
            <a:r>
              <a:rPr lang="en-US" dirty="0" err="1" smtClean="0"/>
              <a:t>int</a:t>
            </a:r>
            <a:r>
              <a:rPr lang="en-US" dirty="0" smtClean="0"/>
              <a:t>) (7.8+ 15.0/2.0)</a:t>
            </a:r>
          </a:p>
          <a:p>
            <a:pPr marL="0" indent="0">
              <a:buNone/>
            </a:pPr>
            <a:r>
              <a:rPr lang="en-US" dirty="0" smtClean="0"/>
              <a:t>   = (</a:t>
            </a:r>
            <a:r>
              <a:rPr lang="en-US" dirty="0" err="1" smtClean="0"/>
              <a:t>int</a:t>
            </a:r>
            <a:r>
              <a:rPr lang="en-US" dirty="0" smtClean="0"/>
              <a:t>) (7.8+7.5)</a:t>
            </a:r>
          </a:p>
          <a:p>
            <a:pPr marL="0" indent="0">
              <a:buNone/>
            </a:pPr>
            <a:r>
              <a:rPr lang="en-US" dirty="0" smtClean="0"/>
              <a:t>   = (</a:t>
            </a:r>
            <a:r>
              <a:rPr lang="en-US" dirty="0" err="1" smtClean="0"/>
              <a:t>int</a:t>
            </a:r>
            <a:r>
              <a:rPr lang="en-US" dirty="0" smtClean="0"/>
              <a:t>) (15.3)</a:t>
            </a:r>
          </a:p>
          <a:p>
            <a:pPr marL="0" indent="0">
              <a:buNone/>
            </a:pPr>
            <a:r>
              <a:rPr lang="en-US" dirty="0" smtClean="0"/>
              <a:t>   = 15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fr-FR" dirty="0"/>
              <a:t> </a:t>
            </a:r>
            <a:r>
              <a:rPr lang="fr-FR" dirty="0" smtClean="0"/>
              <a:t> (</a:t>
            </a:r>
            <a:r>
              <a:rPr lang="fr-FR" b="1" dirty="0" err="1" smtClean="0"/>
              <a:t>int</a:t>
            </a:r>
            <a:r>
              <a:rPr lang="fr-FR" dirty="0" smtClean="0"/>
              <a:t>) (7.8 + (</a:t>
            </a:r>
            <a:r>
              <a:rPr lang="fr-FR" b="1" dirty="0" smtClean="0"/>
              <a:t>double</a:t>
            </a:r>
            <a:r>
              <a:rPr lang="fr-FR" dirty="0" smtClean="0"/>
              <a:t>) (15 / 2))</a:t>
            </a:r>
          </a:p>
          <a:p>
            <a:pPr marL="0" indent="0">
              <a:buNone/>
            </a:pPr>
            <a:r>
              <a:rPr lang="en-US" dirty="0" smtClean="0"/>
              <a:t>    = (</a:t>
            </a:r>
            <a:r>
              <a:rPr lang="en-US" dirty="0" err="1" smtClean="0"/>
              <a:t>int</a:t>
            </a:r>
            <a:r>
              <a:rPr lang="en-US" dirty="0" smtClean="0"/>
              <a:t>) (7.8 + (double) (7))</a:t>
            </a:r>
          </a:p>
          <a:p>
            <a:pPr marL="0" indent="0">
              <a:buNone/>
            </a:pPr>
            <a:r>
              <a:rPr lang="en-US" dirty="0" smtClean="0"/>
              <a:t>    = (</a:t>
            </a:r>
            <a:r>
              <a:rPr lang="en-US" dirty="0" err="1" smtClean="0"/>
              <a:t>int</a:t>
            </a:r>
            <a:r>
              <a:rPr lang="en-US" dirty="0" smtClean="0"/>
              <a:t>) (7.8 + 7.0)</a:t>
            </a:r>
          </a:p>
          <a:p>
            <a:pPr marL="0" indent="0">
              <a:buNone/>
            </a:pPr>
            <a:r>
              <a:rPr lang="en-US" dirty="0" smtClean="0"/>
              <a:t>     = (</a:t>
            </a:r>
            <a:r>
              <a:rPr lang="en-US" dirty="0" err="1" smtClean="0"/>
              <a:t>int</a:t>
            </a:r>
            <a:r>
              <a:rPr lang="en-US" dirty="0" smtClean="0"/>
              <a:t>) (14.8)</a:t>
            </a:r>
          </a:p>
          <a:p>
            <a:pPr marL="0" indent="0">
              <a:buNone/>
            </a:pPr>
            <a:r>
              <a:rPr lang="en-US" dirty="0" smtClean="0"/>
              <a:t>     = 14</a:t>
            </a:r>
          </a:p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745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ASCII Codes Char Function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lum bright="30000" contrast="3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l="8318" r="55994"/>
          <a:stretch>
            <a:fillRect/>
          </a:stretch>
        </p:blipFill>
        <p:spPr>
          <a:xfrm>
            <a:off x="1905000" y="1143000"/>
            <a:ext cx="4800600" cy="5528307"/>
          </a:xfr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 smtClean="0"/>
              <a:t>collating sequence of the character</a:t>
            </a:r>
            <a:r>
              <a:rPr lang="ar-KW" sz="2800" dirty="0" smtClean="0"/>
              <a:t/>
            </a:r>
            <a:br>
              <a:rPr lang="ar-KW" sz="2800" dirty="0" smtClean="0"/>
            </a:br>
            <a:r>
              <a:rPr lang="ar-KW" sz="2800" dirty="0" smtClean="0"/>
              <a:t> الرقم التسلسلي للأحرف</a:t>
            </a:r>
            <a:endParaRPr lang="en-US" sz="2800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309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5800" y="838200"/>
            <a:ext cx="7772400" cy="5029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Each character has a specific representation in computer memory. It is called a </a:t>
            </a:r>
            <a:r>
              <a:rPr lang="en-US" sz="2400" b="1" dirty="0" smtClean="0"/>
              <a:t>collating sequence of the </a:t>
            </a:r>
            <a:r>
              <a:rPr lang="en-US" sz="2400" dirty="0" smtClean="0"/>
              <a:t>character.</a:t>
            </a:r>
            <a:endParaRPr lang="ar-KW" sz="2400" dirty="0" smtClean="0"/>
          </a:p>
          <a:p>
            <a:pPr>
              <a:buNone/>
            </a:pPr>
            <a:r>
              <a:rPr lang="ar-KW" sz="2400" dirty="0" smtClean="0"/>
              <a:t>كل حرف في الحاسوب له رقم تسلسلي مخزن في ذاكرة الحاسوب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The collating sequence is used when you compare characters.</a:t>
            </a:r>
            <a:endParaRPr lang="ar-KW" sz="2400" dirty="0" smtClean="0"/>
          </a:p>
          <a:p>
            <a:pPr>
              <a:buNone/>
            </a:pPr>
            <a:r>
              <a:rPr lang="ar-KW" sz="2400" dirty="0" smtClean="0"/>
              <a:t>يستخدم الرقم التسلسلي للمقارنة بين الأحرف   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The position of the first character is 0, the position of the second character is 1, and so on.</a:t>
            </a:r>
            <a:endParaRPr lang="ar-KW" sz="2400" dirty="0" smtClean="0"/>
          </a:p>
          <a:p>
            <a:pPr>
              <a:buNone/>
            </a:pPr>
            <a:r>
              <a:rPr lang="ar-KW" sz="2400" dirty="0" smtClean="0"/>
              <a:t>الرقم التسلسلي للحرف الأول 0  والحرف الثاني 1 وهكذا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274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09600"/>
            <a:ext cx="4419600" cy="5516563"/>
          </a:xfrm>
        </p:spPr>
        <p:txBody>
          <a:bodyPr>
            <a:noAutofit/>
          </a:bodyPr>
          <a:lstStyle/>
          <a:p>
            <a:r>
              <a:rPr lang="en-US" sz="2000" dirty="0" smtClean="0"/>
              <a:t> For example, the value</a:t>
            </a:r>
            <a:r>
              <a:rPr lang="ar-KW" sz="2000" dirty="0" smtClean="0"/>
              <a:t> </a:t>
            </a:r>
            <a:r>
              <a:rPr lang="en-US" sz="2000" dirty="0" smtClean="0"/>
              <a:t> of  ‘A’ is 65 , ‘B’ is 66 ,  and  ‘+’ is 43.</a:t>
            </a:r>
          </a:p>
          <a:p>
            <a:pPr>
              <a:buNone/>
            </a:pPr>
            <a:r>
              <a:rPr lang="en-US" sz="2000" dirty="0" smtClean="0"/>
              <a:t>  65=‘A’ </a:t>
            </a:r>
            <a:r>
              <a:rPr lang="ar-KW" sz="2000" dirty="0" smtClean="0"/>
              <a:t>على سبيل المثال قيمة</a:t>
            </a:r>
            <a:r>
              <a:rPr lang="en-US" sz="2000" dirty="0" smtClean="0"/>
              <a:t> </a:t>
            </a:r>
            <a:r>
              <a:rPr lang="ar-KW" sz="2000" dirty="0" smtClean="0"/>
              <a:t> </a:t>
            </a:r>
            <a:r>
              <a:rPr lang="en-US" sz="2000" dirty="0" smtClean="0"/>
              <a:t> </a:t>
            </a:r>
          </a:p>
          <a:p>
            <a:pPr algn="l" rtl="1">
              <a:buNone/>
            </a:pPr>
            <a:r>
              <a:rPr lang="ar-KW" sz="2000" dirty="0" smtClean="0"/>
              <a:t>قيمة</a:t>
            </a:r>
            <a:r>
              <a:rPr lang="en-US" sz="2000" dirty="0" smtClean="0"/>
              <a:t>   66=‘B’ </a:t>
            </a:r>
            <a:endParaRPr lang="ar-KW" sz="2000" dirty="0" smtClean="0"/>
          </a:p>
          <a:p>
            <a:pPr>
              <a:buNone/>
            </a:pPr>
            <a:r>
              <a:rPr lang="en-US" sz="2000" dirty="0" smtClean="0"/>
              <a:t> 43=  ‘+’</a:t>
            </a:r>
            <a:r>
              <a:rPr lang="ar-KW" sz="2000" dirty="0" smtClean="0"/>
              <a:t>قيمة 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‘A’ is smaller than ‘B’. </a:t>
            </a:r>
            <a:endParaRPr lang="ar-KW" sz="2000" dirty="0" smtClean="0"/>
          </a:p>
          <a:p>
            <a:pPr algn="r" rtl="1">
              <a:buNone/>
            </a:pPr>
            <a:r>
              <a:rPr lang="ar-KW" sz="2000" dirty="0" smtClean="0"/>
              <a:t>                     </a:t>
            </a:r>
            <a:r>
              <a:rPr lang="en-US" sz="2000" dirty="0" smtClean="0"/>
              <a:t> </a:t>
            </a:r>
            <a:r>
              <a:rPr lang="ar-KW" sz="2000" dirty="0" smtClean="0"/>
              <a:t>قيمة</a:t>
            </a:r>
            <a:r>
              <a:rPr lang="en-US" sz="2000" dirty="0" smtClean="0"/>
              <a:t>’A ‘  </a:t>
            </a:r>
            <a:r>
              <a:rPr lang="ar-KW" sz="2000" dirty="0" smtClean="0"/>
              <a:t> أقل من </a:t>
            </a:r>
            <a:r>
              <a:rPr lang="en-US" sz="2000" dirty="0" smtClean="0"/>
              <a:t> ‘B’</a:t>
            </a:r>
          </a:p>
          <a:p>
            <a:endParaRPr lang="en-US" sz="2000" dirty="0" smtClean="0"/>
          </a:p>
          <a:p>
            <a:r>
              <a:rPr lang="en-US" sz="2000" dirty="0" smtClean="0"/>
              <a:t> ‘+’ is smaller than ‘A’</a:t>
            </a:r>
          </a:p>
          <a:p>
            <a:pPr algn="l" rtl="1">
              <a:buNone/>
            </a:pPr>
            <a:r>
              <a:rPr lang="ar-KW" sz="2000" dirty="0" smtClean="0"/>
              <a:t> قيمة  </a:t>
            </a:r>
            <a:r>
              <a:rPr lang="en-US" sz="2000" dirty="0" smtClean="0"/>
              <a:t>‘+’</a:t>
            </a:r>
            <a:r>
              <a:rPr lang="ar-KW" sz="2000" dirty="0" smtClean="0"/>
              <a:t>  أقل من  </a:t>
            </a:r>
            <a:r>
              <a:rPr lang="en-US" sz="2000" dirty="0" smtClean="0"/>
              <a:t> ‘A’</a:t>
            </a:r>
            <a:endParaRPr lang="en-US" sz="2000" dirty="0"/>
          </a:p>
        </p:txBody>
      </p:sp>
      <p:pic>
        <p:nvPicPr>
          <p:cNvPr id="4" name="عنصر نائب للمحتوى 3" descr="ASCII Codes Char Function.jpg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lum bright="30000" contrast="3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46876" r="66871" b="1"/>
          <a:stretch/>
        </p:blipFill>
        <p:spPr>
          <a:xfrm>
            <a:off x="5029200" y="914400"/>
            <a:ext cx="3810000" cy="3800324"/>
          </a:xfrm>
          <a:prstGeom prst="rect">
            <a:avLst/>
          </a:prstGeom>
        </p:spPr>
      </p:pic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971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5897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 Java,  </a:t>
            </a:r>
            <a:r>
              <a:rPr lang="ar-KW" sz="2400" dirty="0" err="1" smtClean="0"/>
              <a:t>)</a:t>
            </a:r>
            <a:r>
              <a:rPr lang="en-US" sz="2400" dirty="0" err="1" smtClean="0"/>
              <a:t>int</a:t>
            </a:r>
            <a:r>
              <a:rPr lang="en-US" sz="2400" dirty="0" smtClean="0"/>
              <a:t>) Casting is used to convert char to </a:t>
            </a:r>
            <a:r>
              <a:rPr lang="en-US" sz="2400" dirty="0" err="1" smtClean="0"/>
              <a:t>int</a:t>
            </a:r>
            <a:r>
              <a:rPr lang="en-US" sz="2400" dirty="0" smtClean="0"/>
              <a:t>, and (char) to convert </a:t>
            </a:r>
            <a:r>
              <a:rPr lang="en-US" sz="2400" dirty="0" err="1" smtClean="0"/>
              <a:t>int</a:t>
            </a:r>
            <a:r>
              <a:rPr lang="en-US" sz="2400" dirty="0" smtClean="0"/>
              <a:t>   to char.</a:t>
            </a:r>
          </a:p>
          <a:p>
            <a:pPr algn="r" rtl="1">
              <a:buNone/>
            </a:pPr>
            <a:r>
              <a:rPr lang="ar-KW" sz="2400" dirty="0" smtClean="0"/>
              <a:t> في جافا يستخدم</a:t>
            </a:r>
            <a:r>
              <a:rPr lang="en-US" sz="2400" dirty="0" smtClean="0"/>
              <a:t> </a:t>
            </a:r>
            <a:r>
              <a:rPr lang="ar-KW" sz="2400" dirty="0" smtClean="0"/>
              <a:t>أمر </a:t>
            </a:r>
            <a:r>
              <a:rPr lang="en-US" sz="2400" dirty="0" smtClean="0"/>
              <a:t> (</a:t>
            </a:r>
            <a:r>
              <a:rPr lang="en-US" sz="2400" dirty="0" err="1" smtClean="0"/>
              <a:t>int</a:t>
            </a:r>
            <a:r>
              <a:rPr lang="en-US" sz="2400" dirty="0" smtClean="0"/>
              <a:t>)</a:t>
            </a:r>
            <a:r>
              <a:rPr lang="ar-KW" sz="2400" dirty="0" smtClean="0"/>
              <a:t>لتحويل الحرف الى رقم تسلسلي ويستخدم أمر</a:t>
            </a:r>
            <a:r>
              <a:rPr lang="en-US" sz="2400" dirty="0" smtClean="0"/>
              <a:t>    (char) </a:t>
            </a:r>
          </a:p>
          <a:p>
            <a:pPr algn="r" rtl="1">
              <a:buNone/>
            </a:pPr>
            <a:r>
              <a:rPr lang="en-US" sz="2400" dirty="0" smtClean="0"/>
              <a:t> </a:t>
            </a:r>
            <a:r>
              <a:rPr lang="ar-KW" sz="2400" dirty="0" smtClean="0"/>
              <a:t>للتحويل من رقم تسلسلي الى حرف</a:t>
            </a:r>
          </a:p>
          <a:p>
            <a:pPr algn="r" rtl="1"/>
            <a:endParaRPr lang="ar-KW" sz="2400" dirty="0" smtClean="0"/>
          </a:p>
          <a:p>
            <a:pPr algn="r" rtl="1"/>
            <a:endParaRPr lang="en-US" sz="2400" dirty="0"/>
          </a:p>
          <a:p>
            <a:r>
              <a:rPr lang="en-US" sz="2400" dirty="0" smtClean="0"/>
              <a:t>(</a:t>
            </a:r>
            <a:r>
              <a:rPr lang="en-US" sz="2400" dirty="0" err="1"/>
              <a:t>int</a:t>
            </a:r>
            <a:r>
              <a:rPr lang="en-US" sz="2400" dirty="0"/>
              <a:t>) </a:t>
            </a:r>
            <a:r>
              <a:rPr lang="en-US" sz="2400" dirty="0" smtClean="0"/>
              <a:t>(‘?') </a:t>
            </a:r>
            <a:r>
              <a:rPr lang="en-US" sz="2400" dirty="0"/>
              <a:t>is </a:t>
            </a:r>
            <a:r>
              <a:rPr lang="en-US" sz="2400" dirty="0" smtClean="0"/>
              <a:t>63 </a:t>
            </a:r>
            <a:r>
              <a:rPr lang="en-US" sz="2400" dirty="0"/>
              <a:t>and</a:t>
            </a:r>
          </a:p>
          <a:p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) </a:t>
            </a:r>
            <a:r>
              <a:rPr lang="en-US" sz="2400" dirty="0" smtClean="0"/>
              <a:t>(‘*') </a:t>
            </a:r>
            <a:r>
              <a:rPr lang="en-US" sz="2400" dirty="0"/>
              <a:t>is </a:t>
            </a:r>
            <a:r>
              <a:rPr lang="en-US" sz="2400" dirty="0" smtClean="0"/>
              <a:t>42.</a:t>
            </a:r>
            <a:endParaRPr lang="en-US" sz="2400" dirty="0"/>
          </a:p>
          <a:p>
            <a:r>
              <a:rPr lang="en-US" sz="2400" dirty="0"/>
              <a:t>(char) </a:t>
            </a:r>
            <a:r>
              <a:rPr lang="en-US" sz="2400" dirty="0" smtClean="0"/>
              <a:t>(92) </a:t>
            </a:r>
            <a:r>
              <a:rPr lang="en-US" sz="2400" dirty="0"/>
              <a:t>is </a:t>
            </a:r>
            <a:r>
              <a:rPr lang="en-US" sz="2400" dirty="0" smtClean="0"/>
              <a:t>‘\' </a:t>
            </a:r>
            <a:r>
              <a:rPr lang="en-US" sz="2400" dirty="0"/>
              <a:t>and</a:t>
            </a:r>
          </a:p>
          <a:p>
            <a:r>
              <a:rPr lang="en-US" sz="2400" dirty="0"/>
              <a:t>(char) </a:t>
            </a:r>
            <a:r>
              <a:rPr lang="en-US" sz="2400" dirty="0" smtClean="0"/>
              <a:t>(72) </a:t>
            </a:r>
            <a:r>
              <a:rPr lang="en-US" sz="2400" dirty="0"/>
              <a:t>is </a:t>
            </a:r>
            <a:r>
              <a:rPr lang="en-US" sz="2400" dirty="0" smtClean="0"/>
              <a:t>‘H‘.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عنصر نائب للمحتوى 3" descr="ASCII Codes Char Function.jpg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lum bright="30000" contrast="3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46876" r="66871" b="1"/>
          <a:stretch/>
        </p:blipFill>
        <p:spPr>
          <a:xfrm>
            <a:off x="4907280" y="2362200"/>
            <a:ext cx="3810000" cy="3800324"/>
          </a:xfrm>
          <a:prstGeom prst="rect">
            <a:avLst/>
          </a:prstGeom>
        </p:spPr>
      </p:pic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606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382000" cy="5257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public class Ch1Ex3</a:t>
            </a: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</a:t>
            </a: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 {      // A Java Program Example on Casting  </a:t>
            </a:r>
          </a:p>
          <a:p>
            <a:pPr marL="514350" indent="-514350">
              <a:buNone/>
            </a:pPr>
            <a:endParaRPr lang="en-US" sz="2000" dirty="0" smtClean="0"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     public static void main (String[] </a:t>
            </a:r>
            <a:r>
              <a:rPr lang="en-US" sz="2000" dirty="0" err="1" smtClean="0">
                <a:cs typeface="Courier New" pitchFamily="49" charset="0"/>
              </a:rPr>
              <a:t>args</a:t>
            </a:r>
            <a:r>
              <a:rPr lang="en-US" sz="2000" dirty="0" smtClean="0">
                <a:cs typeface="Courier New" pitchFamily="49" charset="0"/>
              </a:rPr>
              <a:t>) {</a:t>
            </a: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          </a:t>
            </a:r>
            <a:r>
              <a:rPr lang="en-US" sz="2000" dirty="0" err="1" smtClean="0">
                <a:cs typeface="Courier New" pitchFamily="49" charset="0"/>
              </a:rPr>
              <a:t>System.out.println</a:t>
            </a:r>
            <a:r>
              <a:rPr lang="en-US" sz="2000" dirty="0" smtClean="0">
                <a:cs typeface="Courier New" pitchFamily="49" charset="0"/>
              </a:rPr>
              <a:t>(" (double) (15)/2 =" + ( (double) (15) /2));</a:t>
            </a: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          </a:t>
            </a:r>
            <a:r>
              <a:rPr lang="en-US" sz="2000" dirty="0" err="1" smtClean="0">
                <a:cs typeface="Courier New" pitchFamily="49" charset="0"/>
              </a:rPr>
              <a:t>System.out.println</a:t>
            </a:r>
            <a:r>
              <a:rPr lang="en-US" sz="2000" dirty="0" smtClean="0">
                <a:cs typeface="Courier New" pitchFamily="49" charset="0"/>
              </a:rPr>
              <a:t>("(double) (15/2) =" +( (double) (15/2) ));             </a:t>
            </a: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          </a:t>
            </a:r>
            <a:r>
              <a:rPr lang="en-US" sz="2000" dirty="0" err="1" smtClean="0">
                <a:cs typeface="Courier New" pitchFamily="49" charset="0"/>
              </a:rPr>
              <a:t>System.out.println</a:t>
            </a:r>
            <a:r>
              <a:rPr lang="en-US" sz="2000" dirty="0" smtClean="0">
                <a:cs typeface="Courier New" pitchFamily="49" charset="0"/>
              </a:rPr>
              <a:t>(" Evaluate my name = "+(</a:t>
            </a:r>
            <a:r>
              <a:rPr lang="en-US" sz="2000" dirty="0" err="1" smtClean="0">
                <a:cs typeface="Courier New" pitchFamily="49" charset="0"/>
              </a:rPr>
              <a:t>int</a:t>
            </a:r>
            <a:r>
              <a:rPr lang="en-US" sz="2000" dirty="0" smtClean="0">
                <a:cs typeface="Courier New" pitchFamily="49" charset="0"/>
              </a:rPr>
              <a:t>) ('</a:t>
            </a:r>
            <a:r>
              <a:rPr lang="en-US" sz="2000" dirty="0" err="1" smtClean="0">
                <a:cs typeface="Courier New" pitchFamily="49" charset="0"/>
              </a:rPr>
              <a:t>H'+'u'+'d'+'a</a:t>
            </a:r>
            <a:r>
              <a:rPr lang="en-US" sz="2000" dirty="0" smtClean="0">
                <a:cs typeface="Courier New" pitchFamily="49" charset="0"/>
              </a:rPr>
              <a:t>' ));</a:t>
            </a: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          </a:t>
            </a:r>
            <a:r>
              <a:rPr lang="en-US" sz="2000" dirty="0" err="1" smtClean="0">
                <a:cs typeface="Courier New" pitchFamily="49" charset="0"/>
              </a:rPr>
              <a:t>System.out.println</a:t>
            </a:r>
            <a:r>
              <a:rPr lang="en-US" sz="2000" dirty="0" smtClean="0">
                <a:cs typeface="Courier New" pitchFamily="49" charset="0"/>
              </a:rPr>
              <a:t>(" Guess the word?? " + (char)(66)+    </a:t>
            </a: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                                                 (char)(121)+ (char)(101));           </a:t>
            </a: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         }//main</a:t>
            </a:r>
          </a:p>
          <a:p>
            <a:pPr marL="514350" indent="-514350">
              <a:buNone/>
            </a:pPr>
            <a:r>
              <a:rPr lang="en-US" sz="2000" dirty="0" smtClean="0">
                <a:cs typeface="Courier New" pitchFamily="49" charset="0"/>
              </a:rPr>
              <a:t>     }//class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1371600" y="0"/>
            <a:ext cx="6858000" cy="954107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 Java Program Example on Casting</a:t>
            </a:r>
            <a:endParaRPr lang="ar-KW" sz="2800" dirty="0" smtClean="0"/>
          </a:p>
          <a:p>
            <a:pPr algn="ctr"/>
            <a:r>
              <a:rPr lang="ar-KW" sz="2800" dirty="0" smtClean="0"/>
              <a:t>مثال على تحويل النوع</a:t>
            </a:r>
            <a:r>
              <a:rPr lang="en-US" sz="2800" dirty="0" smtClean="0"/>
              <a:t>  </a:t>
            </a:r>
            <a:endParaRPr lang="en-US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77C29-2E80-4BE9-8532-3F16ED54936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238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20EC72-FFB9-41CA-9889-AA006D571BAC}"/>
</file>

<file path=customXml/itemProps2.xml><?xml version="1.0" encoding="utf-8"?>
<ds:datastoreItem xmlns:ds="http://schemas.openxmlformats.org/officeDocument/2006/customXml" ds:itemID="{AE42C940-DE0D-4375-96F5-0861371A4663}"/>
</file>

<file path=customXml/itemProps3.xml><?xml version="1.0" encoding="utf-8"?>
<ds:datastoreItem xmlns:ds="http://schemas.openxmlformats.org/officeDocument/2006/customXml" ds:itemID="{0C7274A1-8CE2-477E-934A-B1049E0EE3C8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595</TotalTime>
  <Words>1655</Words>
  <Application>Microsoft Office PowerPoint</Application>
  <PresentationFormat>عرض على الشاشة (3:4)‏</PresentationFormat>
  <Paragraphs>248</Paragraphs>
  <Slides>19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ملتقى</vt:lpstr>
      <vt:lpstr>  ترتيب العمليات الحسابية  Order of Precedence   </vt:lpstr>
      <vt:lpstr>الشريحة 2</vt:lpstr>
      <vt:lpstr>Type Conversion (Casting)  تحويل  البيانات من نوع إلى آخر</vt:lpstr>
      <vt:lpstr>الشريحة 4</vt:lpstr>
      <vt:lpstr>collating sequence of the character  الرقم التسلسلي للأحرف</vt:lpstr>
      <vt:lpstr>الشريحة 6</vt:lpstr>
      <vt:lpstr>الشريحة 7</vt:lpstr>
      <vt:lpstr>الشريحة 8</vt:lpstr>
      <vt:lpstr>الشريحة 9</vt:lpstr>
      <vt:lpstr>Run  </vt:lpstr>
      <vt:lpstr>Class String  المقطع النصي</vt:lpstr>
      <vt:lpstr>الشريحة 12</vt:lpstr>
      <vt:lpstr>Example:   "William Jacob"</vt:lpstr>
      <vt:lpstr>Strings and the Operator +  استخدام العملية + في المقطع النصي </vt:lpstr>
      <vt:lpstr> Concatenation Rule قاعدة التوصيل </vt:lpstr>
      <vt:lpstr>الشريحة 16</vt:lpstr>
      <vt:lpstr>الشريحة 17</vt:lpstr>
      <vt:lpstr>الشريحة 18</vt:lpstr>
      <vt:lpstr>Run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of Precedence</dc:title>
  <dc:creator>Huda Hassan Ali</dc:creator>
  <cp:lastModifiedBy>user</cp:lastModifiedBy>
  <cp:revision>68</cp:revision>
  <dcterms:created xsi:type="dcterms:W3CDTF">2015-10-06T07:17:58Z</dcterms:created>
  <dcterms:modified xsi:type="dcterms:W3CDTF">2017-10-03T07:38:36Z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