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75" r:id="rId7"/>
    <p:sldId id="264" r:id="rId8"/>
    <p:sldId id="266" r:id="rId9"/>
    <p:sldId id="262" r:id="rId10"/>
    <p:sldId id="263" r:id="rId11"/>
    <p:sldId id="270" r:id="rId12"/>
    <p:sldId id="276" r:id="rId13"/>
    <p:sldId id="277" r:id="rId14"/>
    <p:sldId id="278" r:id="rId15"/>
    <p:sldId id="273" r:id="rId16"/>
    <p:sldId id="26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8" autoAdjust="0"/>
    <p:restoredTop sz="94638" autoAdjust="0"/>
  </p:normalViewPr>
  <p:slideViewPr>
    <p:cSldViewPr>
      <p:cViewPr varScale="1">
        <p:scale>
          <a:sx n="60" d="100"/>
          <a:sy n="60" d="100"/>
        </p:scale>
        <p:origin x="-96" y="-5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DE4E4D-71E1-4F3C-B868-4613D142546F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1FC30D-9544-4C18-8943-DD9273DF917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ثلث قائم الزاوية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grpSp>
        <p:nvGrpSpPr>
          <p:cNvPr id="2" name="مجموعة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شكل حر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شكل حر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شكل حر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رابط مستقيم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B731E57-0102-4621-9F92-51C2E0E02DCA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A61B47-316C-43A1-A7B2-E9CEBC4754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1E1B9E-A23F-4701-A018-5ACED006B305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A61B47-316C-43A1-A7B2-E9CEBC4754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102721-B10A-4EC6-A67D-76090F4259C0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A61B47-316C-43A1-A7B2-E9CEBC4754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6E6768-3052-492F-8E19-97B5447AA3C6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A61B47-316C-43A1-A7B2-E9CEBC4754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عنوان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AA6AE3-EFE8-4B27-8E62-649ABAF4E7C6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A61B47-316C-43A1-A7B2-E9CEBC4754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شارة رتبة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شارة رتبة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74067D-8748-4B8B-B6C6-44B39E20C376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A61B47-316C-43A1-A7B2-E9CEBC4754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عنوان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25AC52-DB7C-407E-9100-86C47BFA4C5E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A61B47-316C-43A1-A7B2-E9CEBC4754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4D4F8E-F247-4E5F-A6C8-699505777DEA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A61B47-316C-43A1-A7B2-E9CEBC4754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عنوان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55FA0F-3F38-4DFA-B357-ADFB6E8F2320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A61B47-316C-43A1-A7B2-E9CEBC4754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60E6987-F460-4E41-A6D5-506AF57DF72A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A61B47-316C-43A1-A7B2-E9CEBC4754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D5E3BE8-78B0-4EBB-899A-33E26E586C51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A61B47-316C-43A1-A7B2-E9CEBC4754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شكل حر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مثلث قائم الزاوية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رابط مستقيم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شارة رتبة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شارة رتبة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شكل حر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شكل حر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مثلث قائم الزاوية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رابط مستقيم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F8F4FEB-2DE7-4F90-9694-AC443F51BACA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A61B47-316C-43A1-A7B2-E9CEBC4754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143000"/>
            <a:ext cx="8458200" cy="2819400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Named </a:t>
            </a:r>
            <a:r>
              <a:rPr lang="en-US" sz="3200" b="1" dirty="0" smtClean="0">
                <a:solidFill>
                  <a:schemeClr val="tx1"/>
                </a:solidFill>
              </a:rPr>
              <a:t>Constants</a:t>
            </a:r>
            <a:r>
              <a:rPr lang="ar-KW" sz="3200" b="1" dirty="0" smtClean="0">
                <a:solidFill>
                  <a:schemeClr val="tx1"/>
                </a:solidFill>
              </a:rPr>
              <a:t/>
            </a:r>
            <a:br>
              <a:rPr lang="ar-KW" sz="3200" b="1" dirty="0" smtClean="0">
                <a:solidFill>
                  <a:schemeClr val="tx1"/>
                </a:solidFill>
              </a:rPr>
            </a:br>
            <a:r>
              <a:rPr lang="en-US" sz="3200" b="1" dirty="0" smtClean="0">
                <a:solidFill>
                  <a:schemeClr val="tx1"/>
                </a:solidFill>
              </a:rPr>
              <a:t>Named Variables</a:t>
            </a:r>
            <a:r>
              <a:rPr lang="ar-KW" sz="3200" b="1" dirty="0" smtClean="0">
                <a:solidFill>
                  <a:schemeClr val="tx1"/>
                </a:solidFill>
              </a:rPr>
              <a:t/>
            </a:r>
            <a:br>
              <a:rPr lang="ar-KW" sz="3200" b="1" dirty="0" smtClean="0">
                <a:solidFill>
                  <a:schemeClr val="tx1"/>
                </a:solidFill>
              </a:rPr>
            </a:br>
            <a:r>
              <a:rPr lang="en-US" sz="3200" b="1" dirty="0" smtClean="0">
                <a:solidFill>
                  <a:schemeClr val="tx1"/>
                </a:solidFill>
              </a:rPr>
              <a:t>Assignment Statements</a:t>
            </a:r>
            <a:br>
              <a:rPr lang="en-US" sz="3200" b="1" dirty="0" smtClean="0">
                <a:solidFill>
                  <a:schemeClr val="tx1"/>
                </a:solidFill>
              </a:rPr>
            </a:br>
            <a:r>
              <a:rPr lang="en-US" sz="3200" b="1" dirty="0" smtClean="0">
                <a:solidFill>
                  <a:schemeClr val="tx1"/>
                </a:solidFill>
              </a:rPr>
              <a:t/>
            </a:r>
            <a:br>
              <a:rPr lang="en-US" sz="3200" b="1" dirty="0" smtClean="0">
                <a:solidFill>
                  <a:schemeClr val="tx1"/>
                </a:solidFill>
              </a:rPr>
            </a:br>
            <a:r>
              <a:rPr lang="ar-KW" sz="3200" b="1" dirty="0" err="1" smtClean="0">
                <a:solidFill>
                  <a:schemeClr val="tx1"/>
                </a:solidFill>
              </a:rPr>
              <a:t>الثوابت </a:t>
            </a:r>
            <a:r>
              <a:rPr lang="ar-KW" sz="3200" dirty="0" err="1" smtClean="0">
                <a:solidFill>
                  <a:schemeClr val="tx1"/>
                </a:solidFill>
              </a:rPr>
              <a:t>،</a:t>
            </a:r>
            <a:r>
              <a:rPr lang="ar-KW" sz="3200" b="1" dirty="0" err="1" smtClean="0">
                <a:solidFill>
                  <a:schemeClr val="tx1"/>
                </a:solidFill>
              </a:rPr>
              <a:t>المتغيرات </a:t>
            </a:r>
            <a:r>
              <a:rPr lang="ar-KW" sz="3200" b="1" dirty="0" smtClean="0">
                <a:solidFill>
                  <a:schemeClr val="tx1"/>
                </a:solidFill>
              </a:rPr>
              <a:t>، وعبارات تعيين القيم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61B47-316C-43A1-A7B2-E9CEBC47548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90051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2557271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num1 = 4</a:t>
            </a:r>
          </a:p>
          <a:p>
            <a:r>
              <a:rPr lang="en-US" dirty="0"/>
              <a:t>num2 = 9</a:t>
            </a:r>
          </a:p>
          <a:p>
            <a:r>
              <a:rPr lang="en-US" dirty="0"/>
              <a:t>sale = 20.0</a:t>
            </a:r>
          </a:p>
          <a:p>
            <a:r>
              <a:rPr lang="en-US" dirty="0"/>
              <a:t>first = D</a:t>
            </a:r>
          </a:p>
          <a:p>
            <a:r>
              <a:rPr lang="en-US" dirty="0" err="1"/>
              <a:t>str</a:t>
            </a:r>
            <a:r>
              <a:rPr lang="en-US" dirty="0"/>
              <a:t> = It is a sunny day.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</a:t>
            </a:r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61B47-316C-43A1-A7B2-E9CEBC47548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79489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14400"/>
            <a:ext cx="8229600" cy="5135563"/>
          </a:xfrm>
        </p:spPr>
        <p:txBody>
          <a:bodyPr>
            <a:noAutofit/>
          </a:bodyPr>
          <a:lstStyle/>
          <a:p>
            <a:r>
              <a:rPr lang="en-US" sz="1800" b="1" dirty="0" smtClean="0"/>
              <a:t>Increment Operator</a:t>
            </a:r>
            <a:r>
              <a:rPr lang="en-US" sz="1800" dirty="0" smtClean="0"/>
              <a:t>: Increases the value of a variable by one.</a:t>
            </a:r>
            <a:endParaRPr lang="en-US" sz="1800" dirty="0"/>
          </a:p>
          <a:p>
            <a:pPr>
              <a:buNone/>
            </a:pPr>
            <a:r>
              <a:rPr lang="ar-KW" sz="1800" dirty="0" smtClean="0"/>
              <a:t>   عملية التزايد تضيف 1 لقيمة المتغير</a:t>
            </a:r>
            <a:endParaRPr lang="en-US" sz="1800" dirty="0"/>
          </a:p>
          <a:p>
            <a:endParaRPr lang="ar-KW" sz="1800" b="1" dirty="0" smtClean="0"/>
          </a:p>
          <a:p>
            <a:r>
              <a:rPr lang="en-US" sz="1800" dirty="0" smtClean="0"/>
              <a:t>There are two types of increment:</a:t>
            </a:r>
          </a:p>
          <a:p>
            <a:pPr>
              <a:buNone/>
            </a:pPr>
            <a:r>
              <a:rPr lang="ar-KW" sz="1800" dirty="0" smtClean="0"/>
              <a:t>  هناك نوعان من عمليات التزايد</a:t>
            </a:r>
          </a:p>
          <a:p>
            <a:endParaRPr lang="ar-KW" sz="1800" dirty="0" smtClean="0"/>
          </a:p>
          <a:p>
            <a:pPr>
              <a:buNone/>
            </a:pPr>
            <a:r>
              <a:rPr lang="ar-KW" sz="1800" b="1" u="sng" dirty="0" smtClean="0"/>
              <a:t>1</a:t>
            </a:r>
            <a:r>
              <a:rPr lang="en-US" sz="1800" b="1" u="sng" dirty="0" smtClean="0"/>
              <a:t>)  Pre-increment:  </a:t>
            </a:r>
            <a:r>
              <a:rPr lang="ar-KW" sz="1800" b="1" u="sng" dirty="0" smtClean="0"/>
              <a:t>تزايد مسبق</a:t>
            </a:r>
            <a:r>
              <a:rPr lang="en-US" sz="1800" b="1" u="sng" dirty="0" smtClean="0"/>
              <a:t>   </a:t>
            </a:r>
            <a:r>
              <a:rPr lang="en-US" sz="1800" u="sng" dirty="0" smtClean="0"/>
              <a:t> </a:t>
            </a:r>
            <a:endParaRPr lang="en-US" sz="1800" u="sng" dirty="0"/>
          </a:p>
          <a:p>
            <a:pPr>
              <a:buNone/>
            </a:pPr>
            <a:r>
              <a:rPr lang="en-US" sz="1800" dirty="0" smtClean="0"/>
              <a:t>      ++counter;</a:t>
            </a:r>
            <a:r>
              <a:rPr lang="ar-KW" sz="1800" dirty="0" smtClean="0"/>
              <a:t> </a:t>
            </a: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  </a:t>
            </a:r>
            <a:r>
              <a:rPr lang="en-US" sz="1800" b="1" u="sng" dirty="0" smtClean="0">
                <a:solidFill>
                  <a:srgbClr val="FF0000"/>
                </a:solidFill>
              </a:rPr>
              <a:t>Execution Steps: </a:t>
            </a:r>
            <a:r>
              <a:rPr lang="ar-KW" sz="1800" b="1" u="sng" dirty="0" smtClean="0">
                <a:solidFill>
                  <a:srgbClr val="FF0000"/>
                </a:solidFill>
              </a:rPr>
              <a:t>خطوات التنفيذ</a:t>
            </a:r>
            <a:endParaRPr lang="en-US" sz="1800" b="1" u="sng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1800" dirty="0" smtClean="0"/>
              <a:t>1-Increment  the counter </a:t>
            </a:r>
            <a:r>
              <a:rPr lang="ar-KW" sz="1800" dirty="0" smtClean="0"/>
              <a:t>  أضف واحد للعداد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2- Execute the expression</a:t>
            </a:r>
            <a:r>
              <a:rPr lang="ar-KW" sz="1800" dirty="0" smtClean="0"/>
              <a:t>    نفذ العملية </a:t>
            </a: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u="sng" dirty="0" smtClean="0">
                <a:solidFill>
                  <a:srgbClr val="FF0000"/>
                </a:solidFill>
              </a:rPr>
              <a:t>Example</a:t>
            </a:r>
            <a:r>
              <a:rPr lang="en-US" sz="1800" dirty="0" smtClean="0"/>
              <a:t>:</a:t>
            </a:r>
          </a:p>
          <a:p>
            <a:pPr>
              <a:buNone/>
            </a:pPr>
            <a:r>
              <a:rPr lang="en-US" sz="1800" dirty="0" smtClean="0"/>
              <a:t>suppose  counter=5      ,      b = 2 + (++counter); </a:t>
            </a:r>
          </a:p>
          <a:p>
            <a:pPr>
              <a:buNone/>
            </a:pPr>
            <a:r>
              <a:rPr lang="en-US" sz="1800" dirty="0" smtClean="0"/>
              <a:t>:                                     1-Increment  the counter      </a:t>
            </a:r>
            <a:r>
              <a:rPr lang="en-US" sz="1800" dirty="0" smtClean="0">
                <a:sym typeface="Wingdings" pitchFamily="2" charset="2"/>
              </a:rPr>
              <a:t></a:t>
            </a:r>
            <a:r>
              <a:rPr lang="en-US" sz="1800" dirty="0" smtClean="0"/>
              <a:t>   counter=6    </a:t>
            </a:r>
          </a:p>
          <a:p>
            <a:pPr>
              <a:buNone/>
            </a:pPr>
            <a:r>
              <a:rPr lang="en-US" sz="1800" dirty="0" smtClean="0"/>
              <a:t>                                      2- Execute the expression      </a:t>
            </a:r>
            <a:r>
              <a:rPr lang="en-US" sz="1800" dirty="0" smtClean="0">
                <a:sym typeface="Wingdings" pitchFamily="2" charset="2"/>
              </a:rPr>
              <a:t></a:t>
            </a:r>
            <a:r>
              <a:rPr lang="en-US" sz="1800" dirty="0" smtClean="0"/>
              <a:t> b= 2+6=8</a:t>
            </a:r>
            <a:endParaRPr lang="en-US" sz="1800" dirty="0"/>
          </a:p>
          <a:p>
            <a:pPr>
              <a:buNone/>
            </a:pPr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6705600" cy="8382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2400" b="1" dirty="0"/>
              <a:t>Increment and Decrement </a:t>
            </a:r>
            <a:r>
              <a:rPr lang="en-US" sz="2400" b="1" dirty="0" smtClean="0"/>
              <a:t>Operators</a:t>
            </a:r>
            <a:br>
              <a:rPr lang="en-US" sz="2400" b="1" dirty="0" smtClean="0"/>
            </a:br>
            <a:r>
              <a:rPr lang="ar-KW" sz="2400" b="1" dirty="0" smtClean="0"/>
              <a:t>عمليتا التزايد والتناقص</a:t>
            </a:r>
            <a:endParaRPr lang="en-US" sz="240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61B47-316C-43A1-A7B2-E9CEBC47548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1248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533400" y="457200"/>
            <a:ext cx="82296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800" b="1" dirty="0" smtClean="0"/>
              <a:t>2)  Post-increment</a:t>
            </a:r>
            <a:r>
              <a:rPr lang="en-US" sz="1800" dirty="0" smtClean="0"/>
              <a:t>:</a:t>
            </a:r>
            <a:r>
              <a:rPr lang="ar-KW" sz="1800" dirty="0" smtClean="0"/>
              <a:t>تزايد لاحق</a:t>
            </a:r>
          </a:p>
          <a:p>
            <a:pPr>
              <a:buNone/>
            </a:pPr>
            <a:r>
              <a:rPr lang="en-US" sz="1800" dirty="0" smtClean="0"/>
              <a:t>    count++;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b="1" u="sng" dirty="0" smtClean="0">
                <a:solidFill>
                  <a:srgbClr val="FF0000"/>
                </a:solidFill>
              </a:rPr>
              <a:t>Execution Steps:</a:t>
            </a:r>
            <a:r>
              <a:rPr lang="ar-KW" sz="1800" b="1" u="sng" dirty="0" smtClean="0">
                <a:solidFill>
                  <a:srgbClr val="FF0000"/>
                </a:solidFill>
              </a:rPr>
              <a:t>خطوات التنفيذ </a:t>
            </a:r>
            <a:endParaRPr lang="en-US" sz="1800" dirty="0" smtClean="0"/>
          </a:p>
          <a:p>
            <a:r>
              <a:rPr lang="en-US" sz="1800" dirty="0" smtClean="0"/>
              <a:t>1) Execute the expression</a:t>
            </a:r>
            <a:r>
              <a:rPr lang="ar-KW" sz="1800" dirty="0" smtClean="0"/>
              <a:t> نفذ العملية  </a:t>
            </a:r>
            <a:endParaRPr lang="en-US" sz="1800" dirty="0" smtClean="0"/>
          </a:p>
          <a:p>
            <a:r>
              <a:rPr lang="en-US" sz="1800" dirty="0" smtClean="0"/>
              <a:t>2)  Increment the counter</a:t>
            </a:r>
            <a:r>
              <a:rPr lang="ar-KW" sz="1800" dirty="0" smtClean="0"/>
              <a:t>  أضف واحد للعداد </a:t>
            </a:r>
          </a:p>
          <a:p>
            <a:pPr>
              <a:buNone/>
            </a:pPr>
            <a:r>
              <a:rPr lang="ar-KW" sz="1800" dirty="0" smtClean="0"/>
              <a:t> </a:t>
            </a:r>
            <a:endParaRPr lang="en-US" sz="1800" dirty="0" smtClean="0"/>
          </a:p>
          <a:p>
            <a:pPr>
              <a:buNone/>
            </a:pPr>
            <a:r>
              <a:rPr lang="en-US" sz="1800" u="sng" dirty="0" smtClean="0">
                <a:solidFill>
                  <a:srgbClr val="FF0000"/>
                </a:solidFill>
              </a:rPr>
              <a:t>Example</a:t>
            </a:r>
            <a:r>
              <a:rPr lang="en-US" sz="1800" dirty="0" smtClean="0"/>
              <a:t>:</a:t>
            </a:r>
          </a:p>
          <a:p>
            <a:pPr>
              <a:buNone/>
            </a:pPr>
            <a:r>
              <a:rPr lang="en-US" sz="1800" dirty="0" smtClean="0"/>
              <a:t>   suppose counter=5        ,    b=  2+(counter++)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  1) Execute the expression </a:t>
            </a:r>
            <a:r>
              <a:rPr lang="en-US" sz="1800" dirty="0" smtClean="0">
                <a:sym typeface="Wingdings" pitchFamily="2" charset="2"/>
              </a:rPr>
              <a:t>   </a:t>
            </a:r>
            <a:r>
              <a:rPr lang="en-US" sz="1800" dirty="0" smtClean="0"/>
              <a:t>b= 2+5=7  </a:t>
            </a:r>
          </a:p>
          <a:p>
            <a:pPr>
              <a:buNone/>
            </a:pPr>
            <a:r>
              <a:rPr lang="en-US" sz="1800" dirty="0" smtClean="0"/>
              <a:t>  2) Increment the counter  </a:t>
            </a:r>
            <a:r>
              <a:rPr lang="en-US" sz="1800" dirty="0" smtClean="0">
                <a:sym typeface="Wingdings" pitchFamily="2" charset="2"/>
              </a:rPr>
              <a:t> </a:t>
            </a:r>
            <a:r>
              <a:rPr lang="en-US" sz="1800" dirty="0" smtClean="0"/>
              <a:t>  counter= 6 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>
                <a:solidFill>
                  <a:srgbClr val="FF0000"/>
                </a:solidFill>
              </a:rPr>
              <a:t>Note that the difference between post-increment and pre-increment is the result of the expressions, while the counter values have the same results.</a:t>
            </a:r>
          </a:p>
          <a:p>
            <a:pPr algn="r" rtl="1">
              <a:buNone/>
            </a:pPr>
            <a:r>
              <a:rPr lang="ar-KW" sz="1800" dirty="0" smtClean="0">
                <a:solidFill>
                  <a:srgbClr val="FF0000"/>
                </a:solidFill>
              </a:rPr>
              <a:t>  لاحظي أن الفرق بين النوعين هو في نتيجة العملية وليس في العداد</a:t>
            </a:r>
            <a:endParaRPr lang="en-US" sz="1800" dirty="0" smtClean="0">
              <a:solidFill>
                <a:srgbClr val="FF0000"/>
              </a:solidFill>
            </a:endParaRPr>
          </a:p>
          <a:p>
            <a:endParaRPr lang="ar-KW" sz="1800" dirty="0" smtClean="0"/>
          </a:p>
          <a:p>
            <a:endParaRPr lang="ar-KW" sz="1800" dirty="0" smtClean="0"/>
          </a:p>
          <a:p>
            <a:endParaRPr lang="en-US" sz="1800" dirty="0" smtClean="0"/>
          </a:p>
          <a:p>
            <a:endParaRPr lang="en-US" sz="1800" dirty="0"/>
          </a:p>
        </p:txBody>
      </p:sp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61B47-316C-43A1-A7B2-E9CEBC47548F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609600" y="609600"/>
            <a:ext cx="8077200" cy="5397691"/>
          </a:xfrm>
        </p:spPr>
        <p:txBody>
          <a:bodyPr>
            <a:noAutofit/>
          </a:bodyPr>
          <a:lstStyle/>
          <a:p>
            <a:r>
              <a:rPr lang="en-US" sz="1800" b="1" dirty="0" smtClean="0"/>
              <a:t>Decrement operator</a:t>
            </a:r>
            <a:r>
              <a:rPr lang="en-US" sz="1800" dirty="0" smtClean="0"/>
              <a:t>: decrease the value of a variable by one</a:t>
            </a:r>
            <a:endParaRPr lang="ar-KW" sz="1800" b="1" dirty="0" smtClean="0"/>
          </a:p>
          <a:p>
            <a:pPr>
              <a:buNone/>
            </a:pPr>
            <a:r>
              <a:rPr lang="ar-KW" sz="1800" b="1" dirty="0" smtClean="0"/>
              <a:t>عملية التناقص تنقص 1 من قيمة المتغير</a:t>
            </a:r>
          </a:p>
          <a:p>
            <a:pPr>
              <a:buNone/>
            </a:pPr>
            <a:endParaRPr lang="ar-KW" sz="1800" b="1" dirty="0" smtClean="0"/>
          </a:p>
          <a:p>
            <a:r>
              <a:rPr lang="en-US" sz="1800" dirty="0" smtClean="0"/>
              <a:t>There are two types of increment</a:t>
            </a:r>
          </a:p>
          <a:p>
            <a:pPr>
              <a:buNone/>
            </a:pPr>
            <a:r>
              <a:rPr lang="en-US" sz="1800" b="1" dirty="0" smtClean="0"/>
              <a:t>1) Pre</a:t>
            </a:r>
            <a:r>
              <a:rPr lang="en-US" sz="1800" dirty="0" smtClean="0"/>
              <a:t>-</a:t>
            </a:r>
            <a:r>
              <a:rPr lang="en-US" sz="1800" b="1" dirty="0" smtClean="0"/>
              <a:t>decrement</a:t>
            </a:r>
            <a:r>
              <a:rPr lang="en-US" sz="1800" dirty="0" smtClean="0"/>
              <a:t>:</a:t>
            </a:r>
            <a:r>
              <a:rPr lang="ar-KW" sz="1800" dirty="0" smtClean="0"/>
              <a:t>تناقص مسبق 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     --count;</a:t>
            </a:r>
            <a:endParaRPr lang="ar-KW" sz="1800" dirty="0" smtClean="0"/>
          </a:p>
          <a:p>
            <a:pPr>
              <a:buNone/>
            </a:pPr>
            <a:endParaRPr lang="ar-KW" sz="1800" dirty="0" smtClean="0"/>
          </a:p>
          <a:p>
            <a:pPr>
              <a:buNone/>
            </a:pPr>
            <a:r>
              <a:rPr lang="en-US" sz="1800" b="1" u="sng" dirty="0" smtClean="0">
                <a:solidFill>
                  <a:srgbClr val="FF0000"/>
                </a:solidFill>
              </a:rPr>
              <a:t>Execution Steps: </a:t>
            </a:r>
            <a:r>
              <a:rPr lang="ar-KW" sz="1800" b="1" u="sng" dirty="0" smtClean="0">
                <a:solidFill>
                  <a:srgbClr val="FF0000"/>
                </a:solidFill>
              </a:rPr>
              <a:t>خطوات التنفيذ</a:t>
            </a:r>
            <a:endParaRPr lang="en-US" sz="1800" b="1" u="sng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1800" dirty="0" smtClean="0"/>
              <a:t>1-Decrement  the counter</a:t>
            </a:r>
            <a:r>
              <a:rPr lang="ar-KW" sz="1800" dirty="0" smtClean="0"/>
              <a:t> إنقاص العداد بواحد </a:t>
            </a:r>
            <a:r>
              <a:rPr lang="en-US" sz="1800" dirty="0" smtClean="0"/>
              <a:t> </a:t>
            </a:r>
          </a:p>
          <a:p>
            <a:pPr>
              <a:buNone/>
            </a:pPr>
            <a:r>
              <a:rPr lang="en-US" sz="1800" dirty="0" smtClean="0"/>
              <a:t>2- Execute the expression</a:t>
            </a:r>
            <a:r>
              <a:rPr lang="ar-KW" sz="1800" dirty="0" smtClean="0"/>
              <a:t> تنفيذ العملية </a:t>
            </a: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u="sng" dirty="0" smtClean="0">
                <a:solidFill>
                  <a:srgbClr val="FF0000"/>
                </a:solidFill>
              </a:rPr>
              <a:t>Example</a:t>
            </a:r>
            <a:r>
              <a:rPr lang="en-US" sz="1800" dirty="0" smtClean="0"/>
              <a:t>:</a:t>
            </a:r>
          </a:p>
          <a:p>
            <a:pPr>
              <a:buNone/>
            </a:pPr>
            <a:r>
              <a:rPr lang="en-US" sz="1800" dirty="0" smtClean="0"/>
              <a:t>suppose  Counter=5      ,      b = 2 + (--counter); </a:t>
            </a:r>
          </a:p>
          <a:p>
            <a:pPr>
              <a:buNone/>
            </a:pPr>
            <a:r>
              <a:rPr lang="en-US" sz="1800" dirty="0" smtClean="0"/>
              <a:t>            1-Decrement  the counter      </a:t>
            </a:r>
            <a:r>
              <a:rPr lang="en-US" sz="1800" dirty="0" smtClean="0">
                <a:sym typeface="Wingdings" pitchFamily="2" charset="2"/>
              </a:rPr>
              <a:t></a:t>
            </a:r>
            <a:r>
              <a:rPr lang="en-US" sz="1800" dirty="0" smtClean="0"/>
              <a:t>   Counter=4    </a:t>
            </a:r>
          </a:p>
          <a:p>
            <a:pPr>
              <a:buNone/>
            </a:pPr>
            <a:r>
              <a:rPr lang="en-US" sz="1800" dirty="0" smtClean="0"/>
              <a:t>            2- Execute the expression      </a:t>
            </a:r>
            <a:r>
              <a:rPr lang="en-US" sz="1800" dirty="0" smtClean="0">
                <a:sym typeface="Wingdings" pitchFamily="2" charset="2"/>
              </a:rPr>
              <a:t></a:t>
            </a:r>
            <a:r>
              <a:rPr lang="en-US" sz="1800" dirty="0" smtClean="0"/>
              <a:t>    b= 2+4=6</a:t>
            </a:r>
          </a:p>
          <a:p>
            <a:pPr>
              <a:buNone/>
            </a:pPr>
            <a:endParaRPr lang="ar-KW" sz="1800" dirty="0" smtClean="0"/>
          </a:p>
          <a:p>
            <a:pPr>
              <a:buNone/>
            </a:pPr>
            <a:endParaRPr lang="en-US" sz="1800" dirty="0" smtClean="0"/>
          </a:p>
        </p:txBody>
      </p:sp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61B47-316C-43A1-A7B2-E9CEBC47548F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800" b="1" dirty="0" smtClean="0"/>
              <a:t>2)Post</a:t>
            </a:r>
            <a:r>
              <a:rPr lang="en-US" sz="1800" dirty="0" smtClean="0"/>
              <a:t>-</a:t>
            </a:r>
            <a:r>
              <a:rPr lang="en-US" sz="1800" b="1" dirty="0" smtClean="0"/>
              <a:t>decrement</a:t>
            </a:r>
            <a:r>
              <a:rPr lang="en-US" sz="1800" dirty="0" smtClean="0"/>
              <a:t>:</a:t>
            </a:r>
            <a:r>
              <a:rPr lang="ar-KW" sz="1800" dirty="0" smtClean="0"/>
              <a:t> تناقص لاحق</a:t>
            </a:r>
            <a:endParaRPr lang="en-US" sz="1800" dirty="0" smtClean="0"/>
          </a:p>
          <a:p>
            <a:r>
              <a:rPr lang="en-US" sz="1800" dirty="0" smtClean="0"/>
              <a:t>count--;</a:t>
            </a:r>
          </a:p>
          <a:p>
            <a:endParaRPr lang="en-US" sz="1800" dirty="0" smtClean="0"/>
          </a:p>
          <a:p>
            <a:pPr>
              <a:buNone/>
            </a:pPr>
            <a:r>
              <a:rPr lang="en-US" sz="1800" b="1" u="sng" dirty="0" smtClean="0">
                <a:solidFill>
                  <a:srgbClr val="FF0000"/>
                </a:solidFill>
              </a:rPr>
              <a:t>Execution Steps:</a:t>
            </a:r>
            <a:r>
              <a:rPr lang="ar-KW" sz="1800" b="1" u="sng" dirty="0" smtClean="0">
                <a:solidFill>
                  <a:srgbClr val="FF0000"/>
                </a:solidFill>
              </a:rPr>
              <a:t> خطوات التنفيذ</a:t>
            </a:r>
            <a:endParaRPr lang="en-US" sz="1800" dirty="0" smtClean="0"/>
          </a:p>
          <a:p>
            <a:r>
              <a:rPr lang="en-US" sz="1800" dirty="0" smtClean="0"/>
              <a:t>1) Execute the expression</a:t>
            </a:r>
            <a:r>
              <a:rPr lang="ar-KW" sz="1800" dirty="0" smtClean="0"/>
              <a:t>نفذ العملية </a:t>
            </a:r>
            <a:endParaRPr lang="en-US" sz="1800" dirty="0" smtClean="0"/>
          </a:p>
          <a:p>
            <a:r>
              <a:rPr lang="en-US" sz="1800" dirty="0" smtClean="0"/>
              <a:t>2)  Decrement the counter</a:t>
            </a:r>
            <a:r>
              <a:rPr lang="ar-KW" sz="1800" dirty="0" smtClean="0"/>
              <a:t>أنقص العداد بواحد </a:t>
            </a:r>
          </a:p>
          <a:p>
            <a:pPr>
              <a:buNone/>
            </a:pPr>
            <a:r>
              <a:rPr lang="ar-KW" sz="1800" dirty="0" smtClean="0"/>
              <a:t> </a:t>
            </a:r>
            <a:endParaRPr lang="en-US" sz="1800" dirty="0" smtClean="0"/>
          </a:p>
          <a:p>
            <a:pPr>
              <a:buNone/>
            </a:pPr>
            <a:r>
              <a:rPr lang="en-US" sz="1800" u="sng" dirty="0" smtClean="0">
                <a:solidFill>
                  <a:srgbClr val="FF0000"/>
                </a:solidFill>
              </a:rPr>
              <a:t>Example</a:t>
            </a:r>
            <a:r>
              <a:rPr lang="en-US" sz="1800" dirty="0" smtClean="0"/>
              <a:t>:</a:t>
            </a:r>
          </a:p>
          <a:p>
            <a:pPr>
              <a:buNone/>
            </a:pPr>
            <a:r>
              <a:rPr lang="en-US" sz="1800" dirty="0" smtClean="0"/>
              <a:t>   suppose counter=5        ,    b=  2+(counter--)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  1) Execute the expression </a:t>
            </a:r>
            <a:r>
              <a:rPr lang="en-US" sz="1800" dirty="0" smtClean="0">
                <a:sym typeface="Wingdings" pitchFamily="2" charset="2"/>
              </a:rPr>
              <a:t>   </a:t>
            </a:r>
            <a:r>
              <a:rPr lang="en-US" sz="1800" dirty="0" smtClean="0"/>
              <a:t>b= 2+5=7  </a:t>
            </a:r>
          </a:p>
          <a:p>
            <a:pPr>
              <a:buNone/>
            </a:pPr>
            <a:r>
              <a:rPr lang="en-US" sz="1800" dirty="0" smtClean="0"/>
              <a:t>  2) Decrement the counter  </a:t>
            </a:r>
            <a:r>
              <a:rPr lang="en-US" sz="1800" dirty="0" smtClean="0">
                <a:sym typeface="Wingdings" pitchFamily="2" charset="2"/>
              </a:rPr>
              <a:t> </a:t>
            </a:r>
            <a:r>
              <a:rPr lang="en-US" sz="1800" dirty="0" smtClean="0"/>
              <a:t>  counter= 4 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endParaRPr lang="en-US" sz="1800" dirty="0"/>
          </a:p>
        </p:txBody>
      </p:sp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61B47-316C-43A1-A7B2-E9CEBC47548F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"/>
            <a:ext cx="8229600" cy="670560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US" sz="2000" dirty="0" smtClean="0"/>
              <a:t>public class Ch1Ex6 {</a:t>
            </a:r>
          </a:p>
          <a:p>
            <a:pPr>
              <a:buNone/>
            </a:pPr>
            <a:r>
              <a:rPr lang="en-US" sz="2000" dirty="0" smtClean="0"/>
              <a:t>  // A Java Program Example on Increment and Decrement Operators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   public static void main (String[] </a:t>
            </a:r>
            <a:r>
              <a:rPr lang="en-US" sz="2000" dirty="0" err="1" smtClean="0"/>
              <a:t>args</a:t>
            </a:r>
            <a:r>
              <a:rPr lang="en-US" sz="2000" dirty="0" smtClean="0"/>
              <a:t>) {</a:t>
            </a:r>
          </a:p>
          <a:p>
            <a:pPr>
              <a:buNone/>
            </a:pPr>
            <a:r>
              <a:rPr lang="en-US" sz="2000" dirty="0" smtClean="0"/>
              <a:t>         </a:t>
            </a:r>
            <a:r>
              <a:rPr lang="en-US" sz="2000" dirty="0" err="1" smtClean="0"/>
              <a:t>int</a:t>
            </a:r>
            <a:r>
              <a:rPr lang="en-US" sz="2000" dirty="0" smtClean="0"/>
              <a:t> a=5 , c=8, e=10,g=12, b , d, f , h;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          b = 2 + (++a);</a:t>
            </a:r>
          </a:p>
          <a:p>
            <a:pPr>
              <a:buNone/>
            </a:pPr>
            <a:r>
              <a:rPr lang="en-US" sz="2000" dirty="0" smtClean="0"/>
              <a:t>           d=  2+(</a:t>
            </a:r>
            <a:r>
              <a:rPr lang="en-US" sz="2000" dirty="0" err="1" smtClean="0"/>
              <a:t>c++</a:t>
            </a:r>
            <a:r>
              <a:rPr lang="en-US" sz="2000" dirty="0" smtClean="0"/>
              <a:t>);</a:t>
            </a:r>
          </a:p>
          <a:p>
            <a:pPr>
              <a:buNone/>
            </a:pPr>
            <a:r>
              <a:rPr lang="en-US" sz="2000" dirty="0" smtClean="0"/>
              <a:t>           f=  4*(--e);</a:t>
            </a:r>
          </a:p>
          <a:p>
            <a:pPr>
              <a:buNone/>
            </a:pPr>
            <a:r>
              <a:rPr lang="en-US" sz="2000" dirty="0" smtClean="0"/>
              <a:t>           h= 4*(g--);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        </a:t>
            </a:r>
            <a:r>
              <a:rPr lang="en-US" sz="2000" dirty="0" err="1" smtClean="0"/>
              <a:t>System.out.println</a:t>
            </a:r>
            <a:r>
              <a:rPr lang="en-US" sz="2000" dirty="0" smtClean="0"/>
              <a:t>(" a = " + a + "    and   b  =" +b);</a:t>
            </a:r>
          </a:p>
          <a:p>
            <a:pPr>
              <a:buNone/>
            </a:pPr>
            <a:r>
              <a:rPr lang="en-US" sz="2000" dirty="0" smtClean="0"/>
              <a:t>         </a:t>
            </a:r>
            <a:r>
              <a:rPr lang="en-US" sz="2000" dirty="0" err="1" smtClean="0"/>
              <a:t>System.out.println</a:t>
            </a:r>
            <a:r>
              <a:rPr lang="en-US" sz="2000" dirty="0" smtClean="0"/>
              <a:t>(" c = " + c + "    and   d  =" +d); </a:t>
            </a:r>
          </a:p>
          <a:p>
            <a:pPr>
              <a:buNone/>
            </a:pPr>
            <a:r>
              <a:rPr lang="en-US" sz="2000" dirty="0" smtClean="0"/>
              <a:t>         </a:t>
            </a:r>
            <a:r>
              <a:rPr lang="en-US" sz="2000" dirty="0" err="1" smtClean="0"/>
              <a:t>System.out.println</a:t>
            </a:r>
            <a:r>
              <a:rPr lang="en-US" sz="2000" dirty="0" smtClean="0"/>
              <a:t>(" e= " + e +  "    and    f =" +f);</a:t>
            </a:r>
          </a:p>
          <a:p>
            <a:pPr>
              <a:buNone/>
            </a:pPr>
            <a:r>
              <a:rPr lang="en-US" sz="2000" dirty="0" smtClean="0"/>
              <a:t>         </a:t>
            </a:r>
            <a:r>
              <a:rPr lang="en-US" sz="2000" dirty="0" err="1" smtClean="0"/>
              <a:t>System.out.println</a:t>
            </a:r>
            <a:r>
              <a:rPr lang="en-US" sz="2000" dirty="0" smtClean="0"/>
              <a:t>(" g = " + g + "    and    h  =" + h);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        }//main</a:t>
            </a:r>
          </a:p>
          <a:p>
            <a:pPr>
              <a:buNone/>
            </a:pPr>
            <a:r>
              <a:rPr lang="en-US" sz="2000" dirty="0" smtClean="0"/>
              <a:t>  }//class</a:t>
            </a:r>
          </a:p>
          <a:p>
            <a:pPr>
              <a:buNone/>
            </a:pPr>
            <a:endParaRPr lang="en-US" sz="200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61B47-316C-43A1-A7B2-E9CEBC47548F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25018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5740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400" dirty="0" smtClean="0"/>
              <a:t> a = 6    and   b  =8</a:t>
            </a:r>
          </a:p>
          <a:p>
            <a:r>
              <a:rPr lang="en-US" sz="2400" dirty="0" smtClean="0"/>
              <a:t> c = 9    and   d  =10</a:t>
            </a:r>
          </a:p>
          <a:p>
            <a:r>
              <a:rPr lang="en-US" sz="2400" dirty="0" smtClean="0"/>
              <a:t> e= 9    and    f =36</a:t>
            </a:r>
          </a:p>
          <a:p>
            <a:r>
              <a:rPr lang="en-US" sz="2400" dirty="0" smtClean="0"/>
              <a:t> g = 11    and    h  =48</a:t>
            </a:r>
          </a:p>
          <a:p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Run 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61B47-316C-43A1-A7B2-E9CEBC47548F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40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229600" cy="6477000"/>
          </a:xfrm>
        </p:spPr>
        <p:txBody>
          <a:bodyPr>
            <a:normAutofit/>
          </a:bodyPr>
          <a:lstStyle/>
          <a:p>
            <a:r>
              <a:rPr lang="en-US" sz="2000" dirty="0"/>
              <a:t>The main objective of Java programs is to perform calculations and to manipulate data. </a:t>
            </a:r>
            <a:endParaRPr lang="en-US" sz="2000" dirty="0" smtClean="0"/>
          </a:p>
          <a:p>
            <a:pPr>
              <a:buNone/>
            </a:pPr>
            <a:r>
              <a:rPr lang="ar-KW" sz="2000" dirty="0" smtClean="0"/>
              <a:t>الهدف الأساسي من برامج </a:t>
            </a:r>
            <a:r>
              <a:rPr lang="ar-KW" sz="2000" dirty="0" err="1" smtClean="0"/>
              <a:t>الجافا</a:t>
            </a:r>
            <a:r>
              <a:rPr lang="ar-KW" sz="2000" dirty="0" smtClean="0"/>
              <a:t> هي تنفيذ العمليات الحسابية ومعالجة البيانات.</a:t>
            </a:r>
            <a:endParaRPr lang="en-US" sz="2000" dirty="0" smtClean="0"/>
          </a:p>
          <a:p>
            <a:endParaRPr lang="ar-KW" sz="2000" dirty="0" smtClean="0"/>
          </a:p>
          <a:p>
            <a:endParaRPr lang="ar-KW" sz="2000" b="1" dirty="0" smtClean="0"/>
          </a:p>
          <a:p>
            <a:r>
              <a:rPr lang="en-US" sz="2000" dirty="0" smtClean="0"/>
              <a:t>Storing </a:t>
            </a:r>
            <a:r>
              <a:rPr lang="en-US" sz="2000" dirty="0"/>
              <a:t>data in the computer's main memory</a:t>
            </a:r>
          </a:p>
          <a:p>
            <a:pPr>
              <a:buNone/>
            </a:pPr>
            <a:r>
              <a:rPr lang="en-US" sz="2000" dirty="0" smtClean="0"/>
              <a:t> is </a:t>
            </a:r>
            <a:r>
              <a:rPr lang="en-US" sz="2000" dirty="0"/>
              <a:t>a two-step </a:t>
            </a:r>
            <a:r>
              <a:rPr lang="en-US" sz="2000" dirty="0" smtClean="0"/>
              <a:t>process:</a:t>
            </a:r>
          </a:p>
          <a:p>
            <a:pPr>
              <a:buNone/>
            </a:pPr>
            <a:r>
              <a:rPr lang="ar-KW" sz="2000" dirty="0" smtClean="0"/>
              <a:t>تخزين البيانات في الذاكرة يتم في خطوتين: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  </a:t>
            </a:r>
            <a:endParaRPr lang="ar-KW" sz="2000" dirty="0" smtClean="0"/>
          </a:p>
          <a:p>
            <a:pPr>
              <a:buNone/>
            </a:pPr>
            <a:r>
              <a:rPr lang="en-US" sz="2000" dirty="0" smtClean="0"/>
              <a:t> 1</a:t>
            </a:r>
            <a:r>
              <a:rPr lang="en-US" sz="2000" dirty="0"/>
              <a:t>. Instruct the computer to allocate a named memory space</a:t>
            </a:r>
            <a:r>
              <a:rPr lang="en-US" sz="2000" dirty="0" smtClean="0"/>
              <a:t>.</a:t>
            </a:r>
          </a:p>
          <a:p>
            <a:pPr>
              <a:buNone/>
            </a:pPr>
            <a:r>
              <a:rPr lang="ar-KW" sz="2000" dirty="0" smtClean="0"/>
              <a:t>إرسال تعليمات للحاسوب لتعيين مساحة للتخزين وتسمية المساحة </a:t>
            </a:r>
            <a:r>
              <a:rPr lang="ar-KW" sz="2000" dirty="0" err="1" smtClean="0"/>
              <a:t>بإسم</a:t>
            </a:r>
            <a:r>
              <a:rPr lang="ar-KW" sz="2000" dirty="0" smtClean="0"/>
              <a:t> معين</a:t>
            </a:r>
            <a:endParaRPr lang="en-US" sz="2000" dirty="0"/>
          </a:p>
          <a:p>
            <a:pPr>
              <a:buNone/>
            </a:pPr>
            <a:r>
              <a:rPr lang="en-US" sz="2000" dirty="0" smtClean="0"/>
              <a:t>  </a:t>
            </a:r>
            <a:endParaRPr lang="ar-KW" sz="2000" dirty="0" smtClean="0"/>
          </a:p>
          <a:p>
            <a:pPr>
              <a:buNone/>
            </a:pPr>
            <a:r>
              <a:rPr lang="en-US" sz="2000" dirty="0" smtClean="0"/>
              <a:t> 2</a:t>
            </a:r>
            <a:r>
              <a:rPr lang="en-US" sz="2000" dirty="0"/>
              <a:t>. Include a statement in the program to put the data into the allocated memory</a:t>
            </a:r>
            <a:r>
              <a:rPr lang="en-US" sz="2000" dirty="0" smtClean="0"/>
              <a:t>.</a:t>
            </a:r>
            <a:endParaRPr lang="ar-KW" sz="2000" dirty="0" smtClean="0"/>
          </a:p>
          <a:p>
            <a:pPr>
              <a:buNone/>
            </a:pPr>
            <a:r>
              <a:rPr lang="ar-KW" sz="2000" dirty="0" smtClean="0"/>
              <a:t>كتابة عبارة في البرنامج لوضع البيانات في هذه المساحة من الذاكرة</a:t>
            </a:r>
          </a:p>
          <a:p>
            <a:pPr>
              <a:buNone/>
            </a:pPr>
            <a:endParaRPr lang="en-US" sz="200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61B47-316C-43A1-A7B2-E9CEBC47548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10759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5562600"/>
          </a:xfrm>
        </p:spPr>
        <p:txBody>
          <a:bodyPr>
            <a:noAutofit/>
          </a:bodyPr>
          <a:lstStyle/>
          <a:p>
            <a:r>
              <a:rPr lang="en-US" sz="2000" dirty="0"/>
              <a:t>Some data must not be </a:t>
            </a:r>
            <a:r>
              <a:rPr lang="en-US" sz="2000" dirty="0" smtClean="0"/>
              <a:t>changed, For </a:t>
            </a:r>
            <a:r>
              <a:rPr lang="en-US" sz="2000" dirty="0"/>
              <a:t>example, </a:t>
            </a:r>
            <a:r>
              <a:rPr lang="en-US" sz="2000" dirty="0" smtClean="0"/>
              <a:t>π =3.14.</a:t>
            </a:r>
          </a:p>
          <a:p>
            <a:pPr rtl="1">
              <a:buNone/>
            </a:pPr>
            <a:r>
              <a:rPr lang="ar-KW" sz="2000" dirty="0" smtClean="0"/>
              <a:t>بعض البيانات </a:t>
            </a:r>
            <a:r>
              <a:rPr lang="ar-KW" sz="2000" dirty="0" err="1" smtClean="0"/>
              <a:t>لايجب</a:t>
            </a:r>
            <a:r>
              <a:rPr lang="ar-KW" sz="2000" dirty="0" smtClean="0"/>
              <a:t> أن تتغير مثل قيمة </a:t>
            </a:r>
            <a:r>
              <a:rPr lang="ar-KW" sz="2000" dirty="0" err="1" smtClean="0"/>
              <a:t>الباي</a:t>
            </a:r>
            <a:r>
              <a:rPr lang="ar-KW" sz="2000" dirty="0" smtClean="0"/>
              <a:t> </a:t>
            </a:r>
            <a:r>
              <a:rPr lang="en-US" sz="2000" dirty="0" smtClean="0"/>
              <a:t> π</a:t>
            </a:r>
            <a:r>
              <a:rPr lang="ar-KW" sz="2000" dirty="0" smtClean="0"/>
              <a:t>=3.14</a:t>
            </a:r>
            <a:endParaRPr lang="en-US" sz="2000" dirty="0" smtClean="0"/>
          </a:p>
          <a:p>
            <a:endParaRPr lang="ar-KW" sz="2000" dirty="0" smtClean="0"/>
          </a:p>
          <a:p>
            <a:r>
              <a:rPr lang="en-US" sz="2000" dirty="0" smtClean="0"/>
              <a:t>In </a:t>
            </a:r>
            <a:r>
              <a:rPr lang="en-US" sz="2000" dirty="0"/>
              <a:t>Java, you can use a named </a:t>
            </a:r>
            <a:r>
              <a:rPr lang="en-US" sz="2000" b="1" dirty="0" smtClean="0"/>
              <a:t>constant </a:t>
            </a:r>
            <a:r>
              <a:rPr lang="en-US" sz="2000" dirty="0" smtClean="0"/>
              <a:t>.</a:t>
            </a:r>
          </a:p>
          <a:p>
            <a:pPr>
              <a:buNone/>
            </a:pPr>
            <a:r>
              <a:rPr lang="en-US" sz="2000" b="1" dirty="0" smtClean="0"/>
              <a:t>constant</a:t>
            </a:r>
            <a:r>
              <a:rPr lang="ar-KW" sz="2000" dirty="0" smtClean="0"/>
              <a:t>   في </a:t>
            </a:r>
            <a:r>
              <a:rPr lang="ar-KW" sz="2000" dirty="0" err="1" smtClean="0"/>
              <a:t>الجافا</a:t>
            </a:r>
            <a:r>
              <a:rPr lang="ar-KW" sz="2000" dirty="0" smtClean="0"/>
              <a:t> يمكنك استخدام الثابت المسمى</a:t>
            </a:r>
            <a:endParaRPr lang="en-US" sz="2000" dirty="0" smtClean="0"/>
          </a:p>
          <a:p>
            <a:endParaRPr lang="ar-KW" sz="2000" b="1" dirty="0" smtClean="0"/>
          </a:p>
          <a:p>
            <a:r>
              <a:rPr lang="en-US" sz="2000" b="1" dirty="0" smtClean="0"/>
              <a:t>Named </a:t>
            </a:r>
            <a:r>
              <a:rPr lang="en-US" sz="2000" b="1" dirty="0"/>
              <a:t>constant</a:t>
            </a:r>
            <a:r>
              <a:rPr lang="en-US" sz="2000" dirty="0"/>
              <a:t>: memory location whose content does not change during </a:t>
            </a:r>
            <a:r>
              <a:rPr lang="en-US" sz="2000" dirty="0" smtClean="0"/>
              <a:t>execution.</a:t>
            </a:r>
          </a:p>
          <a:p>
            <a:pPr algn="r" rtl="1">
              <a:buNone/>
            </a:pPr>
            <a:r>
              <a:rPr lang="ar-KW" sz="2000" dirty="0" smtClean="0"/>
              <a:t>الثوابت المسماة </a:t>
            </a:r>
            <a:r>
              <a:rPr lang="en-US" sz="2000" b="1" dirty="0" smtClean="0"/>
              <a:t>constant</a:t>
            </a:r>
            <a:r>
              <a:rPr lang="ar-KW" sz="2000" b="1" dirty="0" smtClean="0"/>
              <a:t> </a:t>
            </a:r>
            <a:r>
              <a:rPr lang="ar-KW" sz="2000" dirty="0" smtClean="0"/>
              <a:t> هي مساحات في الذاكرة لها محتويات لا تتغير أثناء تنفيذ البرنامج</a:t>
            </a:r>
            <a:endParaRPr lang="en-US" sz="2000" dirty="0"/>
          </a:p>
          <a:p>
            <a:endParaRPr lang="ar-KW" sz="2000" dirty="0" smtClean="0"/>
          </a:p>
          <a:p>
            <a:r>
              <a:rPr lang="en-US" sz="2000" dirty="0" smtClean="0"/>
              <a:t>To </a:t>
            </a:r>
            <a:r>
              <a:rPr lang="en-US" sz="2000" dirty="0"/>
              <a:t>allocate memory, we use Java’s </a:t>
            </a:r>
            <a:r>
              <a:rPr lang="en-US" sz="2000" b="1" dirty="0"/>
              <a:t>declaration</a:t>
            </a:r>
            <a:r>
              <a:rPr lang="en-US" sz="2000" dirty="0"/>
              <a:t> statements. </a:t>
            </a:r>
            <a:endParaRPr lang="ar-KW" sz="2000" dirty="0" smtClean="0"/>
          </a:p>
          <a:p>
            <a:pPr>
              <a:buNone/>
            </a:pPr>
            <a:r>
              <a:rPr lang="ar-KW" sz="2000" dirty="0" smtClean="0"/>
              <a:t> </a:t>
            </a:r>
            <a:r>
              <a:rPr lang="en-US" sz="2000" b="1" dirty="0" smtClean="0"/>
              <a:t>declaration </a:t>
            </a:r>
            <a:r>
              <a:rPr lang="ar-KW" sz="2000" dirty="0" smtClean="0"/>
              <a:t>لتعيين مساحة في الذاكرة نستخدم عبارات الإعلان</a:t>
            </a:r>
            <a:endParaRPr lang="en-US" sz="20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2400" i="1" dirty="0"/>
              <a:t>Allocating Memory with Named </a:t>
            </a:r>
            <a:r>
              <a:rPr lang="en-US" sz="2400" i="1" dirty="0" smtClean="0"/>
              <a:t>Constants</a:t>
            </a:r>
            <a:r>
              <a:rPr lang="ar-KW" sz="2400" i="1" dirty="0" smtClean="0"/>
              <a:t/>
            </a:r>
            <a:br>
              <a:rPr lang="ar-KW" sz="2400" i="1" dirty="0" smtClean="0"/>
            </a:br>
            <a:r>
              <a:rPr lang="ar-KW" sz="2400" i="1" dirty="0" smtClean="0"/>
              <a:t> تعيين مساحة من الذاكرة لتخزين ثوابت مسماة</a:t>
            </a:r>
            <a:endParaRPr lang="en-US" sz="240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61B47-316C-43A1-A7B2-E9CEBC47548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69649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مستطيل مستدير الزوايا 20"/>
          <p:cNvSpPr/>
          <p:nvPr/>
        </p:nvSpPr>
        <p:spPr>
          <a:xfrm>
            <a:off x="304800" y="152400"/>
            <a:ext cx="6248400" cy="1752600"/>
          </a:xfrm>
          <a:prstGeom prst="roundRect">
            <a:avLst/>
          </a:prstGeo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مستطيل 21"/>
          <p:cNvSpPr/>
          <p:nvPr/>
        </p:nvSpPr>
        <p:spPr>
          <a:xfrm>
            <a:off x="4648200" y="3886200"/>
            <a:ext cx="4267200" cy="2133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763000" cy="6477000"/>
          </a:xfrm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r>
              <a:rPr lang="en-US" sz="1800" b="1" u="sng" dirty="0" smtClean="0">
                <a:solidFill>
                  <a:srgbClr val="FF0000"/>
                </a:solidFill>
              </a:rPr>
              <a:t>Example</a:t>
            </a:r>
            <a:r>
              <a:rPr lang="ar-KW" sz="1800" b="1" dirty="0" err="1" smtClean="0"/>
              <a:t>:</a:t>
            </a:r>
            <a:endParaRPr lang="en-US" sz="1800" b="1" dirty="0"/>
          </a:p>
          <a:p>
            <a:r>
              <a:rPr lang="en-US" sz="1800" b="1" dirty="0" smtClean="0"/>
              <a:t>final  double </a:t>
            </a:r>
            <a:r>
              <a:rPr lang="en-US" sz="1800" dirty="0" smtClean="0"/>
              <a:t>CENTIMETERS_PER_INCH </a:t>
            </a:r>
            <a:r>
              <a:rPr lang="en-US" sz="1800" dirty="0"/>
              <a:t>= 2.54</a:t>
            </a:r>
            <a:r>
              <a:rPr lang="en-US" sz="1800" dirty="0" smtClean="0"/>
              <a:t>;</a:t>
            </a:r>
          </a:p>
          <a:p>
            <a:r>
              <a:rPr lang="en-US" sz="1800" b="1" dirty="0" smtClean="0"/>
              <a:t>final   </a:t>
            </a:r>
            <a:r>
              <a:rPr lang="en-US" sz="1800" b="1" dirty="0" err="1" smtClean="0"/>
              <a:t>int</a:t>
            </a:r>
            <a:r>
              <a:rPr lang="en-US" sz="1800" b="1" dirty="0" smtClean="0"/>
              <a:t> </a:t>
            </a:r>
            <a:r>
              <a:rPr lang="en-US" sz="1800" dirty="0" smtClean="0"/>
              <a:t>NO_OF_STUDENTS = 20;</a:t>
            </a:r>
            <a:endParaRPr lang="ar-KW" sz="1800" dirty="0" smtClean="0"/>
          </a:p>
          <a:p>
            <a:r>
              <a:rPr lang="en-US" sz="1800" b="1" dirty="0" smtClean="0"/>
              <a:t>final  char </a:t>
            </a:r>
            <a:r>
              <a:rPr lang="en-US" sz="1800" dirty="0" smtClean="0"/>
              <a:t>MY</a:t>
            </a:r>
            <a:r>
              <a:rPr lang="en-US" sz="1800" b="1" dirty="0" smtClean="0"/>
              <a:t>_</a:t>
            </a:r>
            <a:r>
              <a:rPr lang="en-US" sz="1800" dirty="0" smtClean="0"/>
              <a:t>LETTER = ‘H ';</a:t>
            </a:r>
            <a:endParaRPr lang="en-US" sz="1800" dirty="0"/>
          </a:p>
          <a:p>
            <a:pPr>
              <a:buNone/>
            </a:pPr>
            <a:endParaRPr lang="en-US" sz="1800" dirty="0" smtClean="0"/>
          </a:p>
          <a:p>
            <a:r>
              <a:rPr lang="en-US" sz="1800" dirty="0" smtClean="0"/>
              <a:t>The first statement tells </a:t>
            </a:r>
            <a:r>
              <a:rPr lang="en-US" sz="1800" dirty="0"/>
              <a:t>the </a:t>
            </a:r>
            <a:r>
              <a:rPr lang="en-US" sz="1800" dirty="0" smtClean="0"/>
              <a:t>compiler  to </a:t>
            </a:r>
            <a:r>
              <a:rPr lang="en-US" sz="1800" dirty="0"/>
              <a:t>allocate enough memory </a:t>
            </a:r>
            <a:r>
              <a:rPr lang="en-US" sz="1800" dirty="0" smtClean="0"/>
              <a:t>to </a:t>
            </a:r>
            <a:r>
              <a:rPr lang="en-US" sz="1800" dirty="0"/>
              <a:t>store a value of </a:t>
            </a:r>
            <a:r>
              <a:rPr lang="en-US" sz="1800" u="sng" dirty="0"/>
              <a:t>type </a:t>
            </a:r>
            <a:r>
              <a:rPr lang="en-US" sz="1800" u="sng" dirty="0" smtClean="0"/>
              <a:t>double.</a:t>
            </a:r>
          </a:p>
          <a:p>
            <a:pPr>
              <a:buNone/>
            </a:pPr>
            <a:r>
              <a:rPr lang="ar-KW" sz="1800" dirty="0" smtClean="0"/>
              <a:t>هذه العبارة تأمر الحاسوب بتعيين مساحة من الذاكرة لتخزين قيمة من نوع  دبل</a:t>
            </a:r>
            <a:endParaRPr lang="en-US" sz="1800" dirty="0"/>
          </a:p>
          <a:p>
            <a:endParaRPr lang="ar-KW" sz="1800" dirty="0" smtClean="0"/>
          </a:p>
          <a:p>
            <a:r>
              <a:rPr lang="en-US" sz="1800" dirty="0" smtClean="0"/>
              <a:t>Call this </a:t>
            </a:r>
            <a:r>
              <a:rPr lang="en-US" sz="1800" dirty="0"/>
              <a:t>memory </a:t>
            </a:r>
            <a:r>
              <a:rPr lang="en-US" sz="1800" dirty="0" smtClean="0"/>
              <a:t>space</a:t>
            </a:r>
          </a:p>
          <a:p>
            <a:pPr>
              <a:buNone/>
            </a:pPr>
            <a:r>
              <a:rPr lang="en-US" sz="1800" u="sng" dirty="0" smtClean="0"/>
              <a:t>  CENTIMETERS_PER_INCH.</a:t>
            </a:r>
            <a:r>
              <a:rPr lang="en-US" sz="1800" dirty="0" smtClean="0"/>
              <a:t> </a:t>
            </a:r>
            <a:r>
              <a:rPr lang="ar-KW" sz="1800" dirty="0" smtClean="0"/>
              <a:t>أطلق عليها اسم</a:t>
            </a:r>
          </a:p>
          <a:p>
            <a:pPr>
              <a:buNone/>
            </a:pPr>
            <a:endParaRPr lang="en-US" sz="1800" dirty="0" smtClean="0"/>
          </a:p>
          <a:p>
            <a:r>
              <a:rPr lang="en-US" sz="1800" dirty="0" smtClean="0"/>
              <a:t>store </a:t>
            </a:r>
            <a:r>
              <a:rPr lang="en-US" sz="1800" dirty="0"/>
              <a:t>the value </a:t>
            </a:r>
            <a:r>
              <a:rPr lang="en-US" sz="1800" u="sng" dirty="0"/>
              <a:t>2.54</a:t>
            </a:r>
            <a:r>
              <a:rPr lang="en-US" sz="1800" dirty="0"/>
              <a:t> in it</a:t>
            </a:r>
            <a:r>
              <a:rPr lang="en-US" sz="1800" dirty="0" smtClean="0"/>
              <a:t>.</a:t>
            </a:r>
          </a:p>
          <a:p>
            <a:pPr>
              <a:buNone/>
            </a:pPr>
            <a:r>
              <a:rPr lang="ar-KW" sz="1800" dirty="0" smtClean="0"/>
              <a:t>خزن بداخلها القيمة 2.54 </a:t>
            </a:r>
          </a:p>
          <a:p>
            <a:pPr>
              <a:buNone/>
            </a:pPr>
            <a:endParaRPr lang="en-US" sz="1800" dirty="0" smtClean="0"/>
          </a:p>
          <a:p>
            <a:r>
              <a:rPr lang="en-US" sz="1800" dirty="0" smtClean="0"/>
              <a:t>Final means it’s a constant</a:t>
            </a:r>
          </a:p>
          <a:p>
            <a:pPr>
              <a:buNone/>
            </a:pPr>
            <a:r>
              <a:rPr lang="en-US" sz="1800" dirty="0" smtClean="0"/>
              <a:t> value that can’t be changed.</a:t>
            </a:r>
            <a:r>
              <a:rPr lang="ar-KW" sz="1800" dirty="0" smtClean="0"/>
              <a:t>  </a:t>
            </a:r>
          </a:p>
          <a:p>
            <a:pPr>
              <a:buNone/>
            </a:pPr>
            <a:r>
              <a:rPr lang="ar-KW" sz="1800" dirty="0" smtClean="0"/>
              <a:t>هذه القيمة نهائية أي </a:t>
            </a:r>
            <a:r>
              <a:rPr lang="ar-KW" sz="1800" dirty="0" err="1" smtClean="0"/>
              <a:t>لاتتغير</a:t>
            </a:r>
            <a:r>
              <a:rPr lang="ar-KW" sz="1800" dirty="0" smtClean="0"/>
              <a:t>              </a:t>
            </a:r>
            <a:endParaRPr lang="en-US" sz="1800" dirty="0" smtClean="0"/>
          </a:p>
        </p:txBody>
      </p:sp>
      <p:sp>
        <p:nvSpPr>
          <p:cNvPr id="4" name="مستطيل 3"/>
          <p:cNvSpPr/>
          <p:nvPr/>
        </p:nvSpPr>
        <p:spPr>
          <a:xfrm>
            <a:off x="7236416" y="4173794"/>
            <a:ext cx="1374183" cy="55060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2.54</a:t>
            </a:r>
            <a:endParaRPr lang="en-US" dirty="0"/>
          </a:p>
        </p:txBody>
      </p:sp>
      <p:sp>
        <p:nvSpPr>
          <p:cNvPr id="5" name="مستطيل 4"/>
          <p:cNvSpPr/>
          <p:nvPr/>
        </p:nvSpPr>
        <p:spPr>
          <a:xfrm>
            <a:off x="7236416" y="4776018"/>
            <a:ext cx="1374183" cy="48178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2.20</a:t>
            </a:r>
            <a:endParaRPr lang="en-US" dirty="0"/>
          </a:p>
        </p:txBody>
      </p:sp>
      <p:sp>
        <p:nvSpPr>
          <p:cNvPr id="6" name="مستطيل 5"/>
          <p:cNvSpPr/>
          <p:nvPr/>
        </p:nvSpPr>
        <p:spPr>
          <a:xfrm>
            <a:off x="7236416" y="5309418"/>
            <a:ext cx="1374183" cy="48178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</a:t>
            </a:r>
            <a:endParaRPr lang="en-US" dirty="0"/>
          </a:p>
        </p:txBody>
      </p:sp>
      <p:sp>
        <p:nvSpPr>
          <p:cNvPr id="8" name="مربع نص 7"/>
          <p:cNvSpPr txBox="1"/>
          <p:nvPr/>
        </p:nvSpPr>
        <p:spPr>
          <a:xfrm>
            <a:off x="4648200" y="4074343"/>
            <a:ext cx="2590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CENTIMETERS_PER_INCH</a:t>
            </a:r>
            <a:endParaRPr lang="en-US" sz="1600" dirty="0"/>
          </a:p>
        </p:txBody>
      </p:sp>
      <p:sp>
        <p:nvSpPr>
          <p:cNvPr id="9" name="مربع نص 8"/>
          <p:cNvSpPr txBox="1"/>
          <p:nvPr/>
        </p:nvSpPr>
        <p:spPr>
          <a:xfrm>
            <a:off x="4676614" y="4683942"/>
            <a:ext cx="20289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NO_OF_STUDENTS</a:t>
            </a:r>
            <a:endParaRPr lang="en-US" sz="16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5029200" y="5369742"/>
            <a:ext cx="15128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MY_LETTER</a:t>
            </a:r>
            <a:endParaRPr lang="en-US" sz="1600" dirty="0"/>
          </a:p>
        </p:txBody>
      </p:sp>
      <p:cxnSp>
        <p:nvCxnSpPr>
          <p:cNvPr id="12" name="رابط كسهم مستقيم 11"/>
          <p:cNvCxnSpPr/>
          <p:nvPr/>
        </p:nvCxnSpPr>
        <p:spPr>
          <a:xfrm>
            <a:off x="6797298" y="4350774"/>
            <a:ext cx="289302" cy="688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رابط كسهم مستقيم 14"/>
          <p:cNvCxnSpPr>
            <a:stCxn id="9" idx="3"/>
          </p:cNvCxnSpPr>
          <p:nvPr/>
        </p:nvCxnSpPr>
        <p:spPr>
          <a:xfrm>
            <a:off x="6705600" y="4853219"/>
            <a:ext cx="228600" cy="675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رابط كسهم مستقيم 16"/>
          <p:cNvCxnSpPr>
            <a:stCxn id="10" idx="3"/>
          </p:cNvCxnSpPr>
          <p:nvPr/>
        </p:nvCxnSpPr>
        <p:spPr>
          <a:xfrm>
            <a:off x="6542061" y="5539019"/>
            <a:ext cx="392139" cy="235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مربع نص 17"/>
          <p:cNvSpPr txBox="1"/>
          <p:nvPr/>
        </p:nvSpPr>
        <p:spPr>
          <a:xfrm>
            <a:off x="7162800" y="3886200"/>
            <a:ext cx="1374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14" name="عنصر نائب لرقم الشريحة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61B47-316C-43A1-A7B2-E9CEBC47548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67481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229600" cy="5257800"/>
          </a:xfrm>
        </p:spPr>
        <p:txBody>
          <a:bodyPr>
            <a:noAutofit/>
          </a:bodyPr>
          <a:lstStyle/>
          <a:p>
            <a:r>
              <a:rPr lang="en-US" sz="2000" dirty="0" smtClean="0"/>
              <a:t>Memory cells </a:t>
            </a:r>
            <a:r>
              <a:rPr lang="en-US" sz="2000" dirty="0"/>
              <a:t>whose contents can be modified during program execution are called </a:t>
            </a:r>
            <a:r>
              <a:rPr lang="en-US" sz="2000" b="1" dirty="0"/>
              <a:t>variables</a:t>
            </a:r>
            <a:r>
              <a:rPr lang="en-US" sz="2000" b="1" dirty="0" smtClean="0"/>
              <a:t>.</a:t>
            </a:r>
            <a:endParaRPr lang="ar-KW" sz="2000" b="1" dirty="0" smtClean="0"/>
          </a:p>
          <a:p>
            <a:pPr>
              <a:buNone/>
            </a:pPr>
            <a:r>
              <a:rPr lang="ar-KW" sz="2000" b="1" dirty="0" smtClean="0"/>
              <a:t> </a:t>
            </a:r>
            <a:r>
              <a:rPr lang="ar-KW" sz="2000" dirty="0" smtClean="0"/>
              <a:t>مساحات الذاكرة التي يمكن تغيير محتواها تسمى</a:t>
            </a:r>
            <a:r>
              <a:rPr lang="ar-KW" sz="2000" b="1" dirty="0" smtClean="0"/>
              <a:t> متغيرات</a:t>
            </a:r>
          </a:p>
          <a:p>
            <a:pPr>
              <a:buNone/>
            </a:pPr>
            <a:endParaRPr lang="en-US" sz="2000" b="1" dirty="0"/>
          </a:p>
          <a:p>
            <a:r>
              <a:rPr lang="en-US" sz="2000" b="1" u="sng" dirty="0" smtClean="0">
                <a:solidFill>
                  <a:srgbClr val="FF0000"/>
                </a:solidFill>
              </a:rPr>
              <a:t>Examples:</a:t>
            </a:r>
            <a:endParaRPr lang="en-US" sz="2000" b="1" u="sng" dirty="0">
              <a:solidFill>
                <a:srgbClr val="FF0000"/>
              </a:solidFill>
            </a:endParaRPr>
          </a:p>
          <a:p>
            <a:r>
              <a:rPr lang="en-US" sz="2000" b="1" dirty="0" smtClean="0"/>
              <a:t>double </a:t>
            </a:r>
            <a:r>
              <a:rPr lang="en-US" sz="2000" dirty="0" smtClean="0"/>
              <a:t>Price;</a:t>
            </a:r>
            <a:endParaRPr lang="en-US" sz="2000" dirty="0"/>
          </a:p>
          <a:p>
            <a:r>
              <a:rPr lang="en-US" sz="2000" b="1" dirty="0" smtClean="0"/>
              <a:t> char </a:t>
            </a:r>
            <a:r>
              <a:rPr lang="en-US" sz="2000" dirty="0" err="1" smtClean="0"/>
              <a:t>ch</a:t>
            </a:r>
            <a:r>
              <a:rPr lang="en-US" sz="2000" dirty="0" smtClean="0"/>
              <a:t>;</a:t>
            </a:r>
          </a:p>
          <a:p>
            <a:r>
              <a:rPr lang="en-US" sz="2000" dirty="0" smtClean="0"/>
              <a:t>  </a:t>
            </a:r>
            <a:r>
              <a:rPr lang="en-US" sz="2000" b="1" dirty="0" err="1" smtClean="0"/>
              <a:t>int</a:t>
            </a:r>
            <a:r>
              <a:rPr lang="en-US" sz="2000" b="1" dirty="0" smtClean="0"/>
              <a:t> </a:t>
            </a:r>
            <a:r>
              <a:rPr lang="en-US" sz="2000" dirty="0" smtClean="0"/>
              <a:t>num1, num2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statement Tells </a:t>
            </a:r>
            <a:r>
              <a:rPr lang="en-US" sz="2000" dirty="0"/>
              <a:t>the compiler to allocate enough memory to store a value of </a:t>
            </a:r>
            <a:r>
              <a:rPr lang="en-US" sz="2000" dirty="0" smtClean="0"/>
              <a:t>type double </a:t>
            </a:r>
            <a:r>
              <a:rPr lang="en-US" sz="2000" dirty="0"/>
              <a:t>and call it </a:t>
            </a:r>
            <a:r>
              <a:rPr lang="en-US" sz="2000" dirty="0" smtClean="0"/>
              <a:t>Price.</a:t>
            </a:r>
          </a:p>
          <a:p>
            <a:pPr algn="r" rtl="1">
              <a:buNone/>
            </a:pPr>
            <a:r>
              <a:rPr lang="ar-KW" sz="2000" dirty="0" smtClean="0"/>
              <a:t>العبارة الأولى تأمر الحاسوب بتعيين مساحة من الذاكرة لقيمة من نوع دبل وتسمى </a:t>
            </a:r>
            <a:r>
              <a:rPr lang="en-US" sz="2000" dirty="0" smtClean="0"/>
              <a:t>Price</a:t>
            </a:r>
            <a:r>
              <a:rPr lang="ar-KW" sz="2000" dirty="0" err="1" smtClean="0"/>
              <a:t>.</a:t>
            </a:r>
            <a:endParaRPr lang="ar-KW" sz="2000" dirty="0" smtClean="0"/>
          </a:p>
          <a:p>
            <a:pPr algn="l"/>
            <a:endParaRPr lang="ar-KW" sz="2000" dirty="0" smtClean="0"/>
          </a:p>
          <a:p>
            <a:pPr algn="l"/>
            <a:r>
              <a:rPr lang="en-US" sz="2000" dirty="0" smtClean="0"/>
              <a:t>What about the other statements?</a:t>
            </a:r>
          </a:p>
          <a:p>
            <a:pPr algn="r" rtl="1">
              <a:buNone/>
            </a:pPr>
            <a:r>
              <a:rPr lang="ar-KW" sz="2000" dirty="0" smtClean="0"/>
              <a:t>                                                ماذا عن العبارتين الأخريين؟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382000" cy="8382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2400" i="1" dirty="0" smtClean="0"/>
              <a:t>Allocating Memory with Named Variables</a:t>
            </a:r>
            <a:r>
              <a:rPr lang="ar-KW" sz="2400" i="1" dirty="0" smtClean="0"/>
              <a:t/>
            </a:r>
            <a:br>
              <a:rPr lang="ar-KW" sz="2400" i="1" dirty="0" smtClean="0"/>
            </a:br>
            <a:r>
              <a:rPr lang="ar-KW" sz="2400" i="1" dirty="0" smtClean="0"/>
              <a:t> تعيين مساحة من الذاكرة  لمتغيرات</a:t>
            </a:r>
            <a:endParaRPr lang="en-US" sz="240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61B47-316C-43A1-A7B2-E9CEBC47548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5145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6868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 1</a:t>
            </a:r>
            <a:r>
              <a:rPr lang="en-US" sz="2000" baseline="30000" dirty="0" smtClean="0">
                <a:solidFill>
                  <a:srgbClr val="FF0000"/>
                </a:solidFill>
              </a:rPr>
              <a:t>st</a:t>
            </a:r>
            <a:r>
              <a:rPr lang="en-US" sz="2000" dirty="0" smtClean="0">
                <a:solidFill>
                  <a:srgbClr val="FF0000"/>
                </a:solidFill>
              </a:rPr>
              <a:t> Way:   </a:t>
            </a:r>
            <a:r>
              <a:rPr lang="en-US" sz="2000" u="sng" dirty="0" smtClean="0">
                <a:solidFill>
                  <a:srgbClr val="FF0000"/>
                </a:solidFill>
              </a:rPr>
              <a:t>Declare Variables  then  initialize them:</a:t>
            </a:r>
            <a:r>
              <a:rPr lang="ar-KW" sz="2000" u="sng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ar-KW" sz="2000" b="1" u="sng" dirty="0" smtClean="0">
                <a:solidFill>
                  <a:srgbClr val="FF0000"/>
                </a:solidFill>
              </a:rPr>
              <a:t>الطريقة </a:t>
            </a:r>
            <a:r>
              <a:rPr lang="ar-KW" sz="2000" b="1" u="sng" dirty="0" err="1" smtClean="0">
                <a:solidFill>
                  <a:srgbClr val="FF0000"/>
                </a:solidFill>
              </a:rPr>
              <a:t>الأولى </a:t>
            </a:r>
            <a:r>
              <a:rPr lang="ar-KW" sz="2000" b="1" u="sng" dirty="0" smtClean="0">
                <a:solidFill>
                  <a:srgbClr val="FF0000"/>
                </a:solidFill>
              </a:rPr>
              <a:t>:  أعلن عن المتغيرات ثم عين لهم قيم ابتدائية</a:t>
            </a:r>
            <a:endParaRPr lang="en-US" sz="2000" b="1" dirty="0" smtClean="0">
              <a:solidFill>
                <a:srgbClr val="FF0000"/>
              </a:solidFill>
            </a:endParaRPr>
          </a:p>
          <a:p>
            <a:r>
              <a:rPr lang="en-US" sz="2000" dirty="0" err="1" smtClean="0"/>
              <a:t>int</a:t>
            </a:r>
            <a:r>
              <a:rPr lang="en-US" sz="2000" dirty="0" smtClean="0"/>
              <a:t>   first;</a:t>
            </a:r>
          </a:p>
          <a:p>
            <a:r>
              <a:rPr lang="en-US" sz="2000" dirty="0" smtClean="0"/>
              <a:t>char   Letter;</a:t>
            </a:r>
          </a:p>
          <a:p>
            <a:r>
              <a:rPr lang="en-US" sz="2000" dirty="0" smtClean="0"/>
              <a:t> double x;</a:t>
            </a:r>
          </a:p>
          <a:p>
            <a:pPr marL="0" indent="0">
              <a:buNone/>
            </a:pPr>
            <a:endParaRPr lang="en-US" sz="2000" dirty="0" smtClean="0"/>
          </a:p>
          <a:p>
            <a:r>
              <a:rPr lang="en-US" sz="2000" dirty="0" smtClean="0"/>
              <a:t>   first = 13;</a:t>
            </a:r>
          </a:p>
          <a:p>
            <a:r>
              <a:rPr lang="en-US" sz="2000" dirty="0" smtClean="0"/>
              <a:t>   Letter = 'M';</a:t>
            </a:r>
          </a:p>
          <a:p>
            <a:r>
              <a:rPr lang="en-US" sz="2000" dirty="0" smtClean="0"/>
              <a:t>   x = 12.6;</a:t>
            </a:r>
            <a:endParaRPr lang="ar-KW" sz="2000" dirty="0" smtClean="0"/>
          </a:p>
          <a:p>
            <a:endParaRPr lang="ar-KW" sz="20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  2</a:t>
            </a:r>
            <a:r>
              <a:rPr lang="en-US" sz="2000" baseline="30000" dirty="0" smtClean="0">
                <a:solidFill>
                  <a:srgbClr val="FF0000"/>
                </a:solidFill>
              </a:rPr>
              <a:t>nd</a:t>
            </a:r>
            <a:r>
              <a:rPr lang="en-US" sz="2000" dirty="0" smtClean="0">
                <a:solidFill>
                  <a:srgbClr val="FF0000"/>
                </a:solidFill>
              </a:rPr>
              <a:t> Way  :   </a:t>
            </a:r>
            <a:r>
              <a:rPr lang="en-US" sz="2000" u="sng" dirty="0" smtClean="0">
                <a:solidFill>
                  <a:srgbClr val="FF0000"/>
                </a:solidFill>
              </a:rPr>
              <a:t>Declare and initialize these variables at the same time:</a:t>
            </a:r>
            <a:endParaRPr lang="ar-KW" sz="2000" u="sng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ar-KW" sz="2000" u="sng" dirty="0" smtClean="0">
                <a:solidFill>
                  <a:srgbClr val="FF0000"/>
                </a:solidFill>
              </a:rPr>
              <a:t>الطريقة الثانية:  أعلن عن المتغيرات وعين لهم قيمهم الابتدائية في نفس الوقت</a:t>
            </a:r>
            <a:endParaRPr lang="en-US" sz="2000" u="sng" dirty="0" smtClean="0">
              <a:solidFill>
                <a:srgbClr val="FF0000"/>
              </a:solidFill>
            </a:endParaRPr>
          </a:p>
          <a:p>
            <a:r>
              <a:rPr lang="ar-KW" sz="2000" dirty="0" smtClean="0"/>
              <a:t>         </a:t>
            </a: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/>
              <a:t>first = 13; </a:t>
            </a:r>
            <a:endParaRPr lang="ar-KW" sz="2000" dirty="0" smtClean="0"/>
          </a:p>
          <a:p>
            <a:r>
              <a:rPr lang="en-US" sz="2000" dirty="0" smtClean="0"/>
              <a:t> </a:t>
            </a:r>
            <a:r>
              <a:rPr lang="ar-KW" sz="2000" dirty="0" smtClean="0"/>
              <a:t>      </a:t>
            </a:r>
            <a:r>
              <a:rPr lang="en-US" sz="2000" dirty="0" smtClean="0"/>
              <a:t>  char   Letter </a:t>
            </a:r>
            <a:r>
              <a:rPr lang="en-US" sz="2000" dirty="0"/>
              <a:t>= </a:t>
            </a:r>
            <a:r>
              <a:rPr lang="en-US" sz="2000" dirty="0" smtClean="0"/>
              <a:t>‘M';</a:t>
            </a:r>
            <a:endParaRPr lang="en-US" sz="2000" dirty="0"/>
          </a:p>
          <a:p>
            <a:r>
              <a:rPr lang="ar-KW" sz="2000" dirty="0" smtClean="0"/>
              <a:t>         </a:t>
            </a:r>
            <a:r>
              <a:rPr lang="en-US" sz="2000" dirty="0" smtClean="0"/>
              <a:t>double   x </a:t>
            </a:r>
            <a:r>
              <a:rPr lang="en-US" sz="2000" dirty="0"/>
              <a:t>= 12.6;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8382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2800" i="1" dirty="0"/>
              <a:t>Declaring and Initializing Variables</a:t>
            </a:r>
            <a:endParaRPr lang="en-US" sz="2800" dirty="0"/>
          </a:p>
        </p:txBody>
      </p:sp>
      <p:sp>
        <p:nvSpPr>
          <p:cNvPr id="4" name="مستطيل 3"/>
          <p:cNvSpPr/>
          <p:nvPr/>
        </p:nvSpPr>
        <p:spPr>
          <a:xfrm>
            <a:off x="7312616" y="2344994"/>
            <a:ext cx="1374183" cy="55060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13</a:t>
            </a:r>
            <a:endParaRPr lang="en-US" dirty="0"/>
          </a:p>
        </p:txBody>
      </p:sp>
      <p:sp>
        <p:nvSpPr>
          <p:cNvPr id="6" name="مستطيل 5"/>
          <p:cNvSpPr/>
          <p:nvPr/>
        </p:nvSpPr>
        <p:spPr>
          <a:xfrm>
            <a:off x="7312616" y="2947218"/>
            <a:ext cx="1374183" cy="48178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7" name="مستطيل 6"/>
          <p:cNvSpPr/>
          <p:nvPr/>
        </p:nvSpPr>
        <p:spPr>
          <a:xfrm>
            <a:off x="7312616" y="3480618"/>
            <a:ext cx="1374183" cy="48178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12.6</a:t>
            </a:r>
            <a:endParaRPr lang="en-US" dirty="0"/>
          </a:p>
        </p:txBody>
      </p:sp>
      <p:sp>
        <p:nvSpPr>
          <p:cNvPr id="8" name="مربع نص 7"/>
          <p:cNvSpPr txBox="1"/>
          <p:nvPr/>
        </p:nvSpPr>
        <p:spPr>
          <a:xfrm>
            <a:off x="6019800" y="2362200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first</a:t>
            </a:r>
            <a:endParaRPr lang="en-US" sz="1600" dirty="0"/>
          </a:p>
        </p:txBody>
      </p:sp>
      <p:sp>
        <p:nvSpPr>
          <p:cNvPr id="9" name="مربع نص 8"/>
          <p:cNvSpPr txBox="1"/>
          <p:nvPr/>
        </p:nvSpPr>
        <p:spPr>
          <a:xfrm>
            <a:off x="5562600" y="2855142"/>
            <a:ext cx="1066800" cy="3452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Letter</a:t>
            </a:r>
            <a:endParaRPr lang="en-US" sz="16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6096000" y="3540942"/>
            <a:ext cx="5222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x</a:t>
            </a:r>
            <a:endParaRPr lang="en-US" sz="1600" dirty="0"/>
          </a:p>
        </p:txBody>
      </p:sp>
      <p:cxnSp>
        <p:nvCxnSpPr>
          <p:cNvPr id="11" name="رابط كسهم مستقيم 10"/>
          <p:cNvCxnSpPr/>
          <p:nvPr/>
        </p:nvCxnSpPr>
        <p:spPr>
          <a:xfrm>
            <a:off x="6873498" y="2521974"/>
            <a:ext cx="289302" cy="688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رابط كسهم مستقيم 11"/>
          <p:cNvCxnSpPr>
            <a:stCxn id="9" idx="3"/>
          </p:cNvCxnSpPr>
          <p:nvPr/>
        </p:nvCxnSpPr>
        <p:spPr>
          <a:xfrm>
            <a:off x="6629400" y="3027771"/>
            <a:ext cx="381000" cy="641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رابط كسهم مستقيم 12"/>
          <p:cNvCxnSpPr>
            <a:stCxn id="10" idx="3"/>
          </p:cNvCxnSpPr>
          <p:nvPr/>
        </p:nvCxnSpPr>
        <p:spPr>
          <a:xfrm>
            <a:off x="6618261" y="3710219"/>
            <a:ext cx="392139" cy="235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مربع نص 13"/>
          <p:cNvSpPr txBox="1"/>
          <p:nvPr/>
        </p:nvSpPr>
        <p:spPr>
          <a:xfrm>
            <a:off x="7239000" y="1981200"/>
            <a:ext cx="1374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15" name="عنصر نائب لرقم الشريحة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61B47-316C-43A1-A7B2-E9CEBC47548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8959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"/>
            <a:ext cx="8458200" cy="6477000"/>
          </a:xfrm>
        </p:spPr>
        <p:txBody>
          <a:bodyPr>
            <a:noAutofit/>
          </a:bodyPr>
          <a:lstStyle/>
          <a:p>
            <a:r>
              <a:rPr lang="en-US" sz="2000" dirty="0"/>
              <a:t>java statement such as </a:t>
            </a:r>
            <a:r>
              <a:rPr lang="en-US" sz="2000" dirty="0" smtClean="0"/>
              <a:t>:</a:t>
            </a:r>
            <a:r>
              <a:rPr lang="ar-KW" sz="2000" dirty="0" smtClean="0"/>
              <a:t> العبارة التالية </a:t>
            </a:r>
            <a:endParaRPr lang="en-US" sz="2000" dirty="0"/>
          </a:p>
          <a:p>
            <a:pPr>
              <a:buNone/>
            </a:pPr>
            <a:r>
              <a:rPr lang="ar-KW" sz="2000" dirty="0" smtClean="0"/>
              <a:t>    </a:t>
            </a:r>
            <a:r>
              <a:rPr lang="en-US" sz="2000" dirty="0" smtClean="0"/>
              <a:t>num2 = num1 </a:t>
            </a:r>
            <a:r>
              <a:rPr lang="en-US" sz="2000" dirty="0"/>
              <a:t>+ 2</a:t>
            </a:r>
            <a:r>
              <a:rPr lang="en-US" sz="2000" dirty="0" smtClean="0"/>
              <a:t>;</a:t>
            </a:r>
          </a:p>
          <a:p>
            <a:pPr>
              <a:buNone/>
            </a:pPr>
            <a:r>
              <a:rPr lang="ar-KW" sz="2000" dirty="0" smtClean="0"/>
              <a:t> </a:t>
            </a:r>
          </a:p>
          <a:p>
            <a:pPr>
              <a:buNone/>
            </a:pPr>
            <a:r>
              <a:rPr lang="ar-KW" sz="2000" dirty="0" smtClean="0"/>
              <a:t>   </a:t>
            </a:r>
            <a:r>
              <a:rPr lang="en-US" sz="2000" dirty="0" smtClean="0"/>
              <a:t>means </a:t>
            </a:r>
            <a:r>
              <a:rPr lang="en-US" sz="2000" dirty="0"/>
              <a:t>"evaluate whatever </a:t>
            </a:r>
            <a:r>
              <a:rPr lang="en-US" sz="2000" dirty="0" smtClean="0"/>
              <a:t>on the right side then assign it to the left side”.</a:t>
            </a:r>
          </a:p>
          <a:p>
            <a:pPr>
              <a:buNone/>
            </a:pPr>
            <a:r>
              <a:rPr lang="ar-KW" sz="2000" dirty="0" smtClean="0"/>
              <a:t>تخبر الحاسوب بأن يستخرج قيمة الطرف الأيمن  ثم يضعها في الطرف الأيسر</a:t>
            </a:r>
            <a:endParaRPr lang="en-US" sz="2000" dirty="0" smtClean="0"/>
          </a:p>
          <a:p>
            <a:endParaRPr lang="ar-KW" sz="2000" dirty="0" smtClean="0"/>
          </a:p>
          <a:p>
            <a:r>
              <a:rPr lang="en-US" sz="2000" dirty="0" smtClean="0"/>
              <a:t>That means add 2 to the value of num1, and assign the new value to the memory location num2.</a:t>
            </a:r>
          </a:p>
          <a:p>
            <a:pPr algn="r" rtl="1">
              <a:buNone/>
            </a:pPr>
            <a:r>
              <a:rPr lang="ar-KW" sz="2000" dirty="0" smtClean="0"/>
              <a:t>                                                اي اجمع 2 على </a:t>
            </a:r>
            <a:r>
              <a:rPr lang="en-US" sz="2000" dirty="0" smtClean="0"/>
              <a:t>num1</a:t>
            </a:r>
            <a:r>
              <a:rPr lang="ar-KW" sz="2000" dirty="0" smtClean="0"/>
              <a:t> ثم عين الناتج لـ</a:t>
            </a:r>
            <a:r>
              <a:rPr lang="en-US" sz="2000" dirty="0" smtClean="0"/>
              <a:t>num2</a:t>
            </a:r>
            <a:endParaRPr lang="en-US" sz="2000" dirty="0"/>
          </a:p>
          <a:p>
            <a:endParaRPr lang="ar-KW" sz="2000" dirty="0" smtClean="0"/>
          </a:p>
          <a:p>
            <a:pPr>
              <a:buNone/>
            </a:pPr>
            <a:endParaRPr lang="en-US" sz="200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61B47-316C-43A1-A7B2-E9CEBC47548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1295400" y="3810000"/>
            <a:ext cx="7010400" cy="2209800"/>
          </a:xfrm>
          <a:prstGeom prst="roundRect">
            <a:avLst/>
          </a:prstGeo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en-US" dirty="0" smtClean="0">
                <a:solidFill>
                  <a:schemeClr val="tx1"/>
                </a:solidFill>
              </a:rPr>
              <a:t>Example:</a:t>
            </a:r>
            <a:endParaRPr lang="ar-KW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tx1"/>
                </a:solidFill>
              </a:rPr>
              <a:t>num1= 6;</a:t>
            </a:r>
          </a:p>
          <a:p>
            <a:pPr>
              <a:buNone/>
            </a:pPr>
            <a:r>
              <a:rPr lang="en-US" dirty="0" smtClean="0">
                <a:solidFill>
                  <a:schemeClr val="tx1"/>
                </a:solidFill>
              </a:rPr>
              <a:t>num2 = num1 + 2 ;</a:t>
            </a:r>
          </a:p>
          <a:p>
            <a:pPr>
              <a:buNone/>
            </a:pPr>
            <a:r>
              <a:rPr lang="en-US" dirty="0" smtClean="0">
                <a:solidFill>
                  <a:schemeClr val="tx1"/>
                </a:solidFill>
              </a:rPr>
              <a:t>So  :</a:t>
            </a:r>
            <a:endParaRPr lang="ar-KW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tx1"/>
                </a:solidFill>
              </a:rPr>
              <a:t> num2 = 6+2=8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3748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0574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num1 </a:t>
            </a:r>
            <a:r>
              <a:rPr lang="en-US" sz="2000" dirty="0"/>
              <a:t>= 18;</a:t>
            </a:r>
          </a:p>
          <a:p>
            <a:pPr marL="0" indent="0">
              <a:buNone/>
            </a:pPr>
            <a:r>
              <a:rPr lang="en-US" sz="2000" dirty="0" smtClean="0"/>
              <a:t>num1 </a:t>
            </a:r>
            <a:r>
              <a:rPr lang="en-US" sz="2000" dirty="0"/>
              <a:t>= num1 + 27</a:t>
            </a:r>
          </a:p>
          <a:p>
            <a:pPr marL="0" indent="0">
              <a:buNone/>
            </a:pPr>
            <a:r>
              <a:rPr lang="en-US" sz="2000" dirty="0" smtClean="0"/>
              <a:t>num2 </a:t>
            </a:r>
            <a:r>
              <a:rPr lang="en-US" sz="2000" dirty="0"/>
              <a:t>= num1;</a:t>
            </a:r>
          </a:p>
          <a:p>
            <a:pPr marL="0" indent="0">
              <a:buNone/>
            </a:pPr>
            <a:r>
              <a:rPr lang="en-US" sz="2000" dirty="0" smtClean="0"/>
              <a:t>num3 </a:t>
            </a:r>
            <a:r>
              <a:rPr lang="en-US" sz="2000" dirty="0"/>
              <a:t>= num2 </a:t>
            </a:r>
            <a:r>
              <a:rPr lang="en-US" sz="2000" dirty="0" smtClean="0"/>
              <a:t> / </a:t>
            </a:r>
            <a:r>
              <a:rPr lang="en-US" sz="2000" dirty="0"/>
              <a:t>5</a:t>
            </a:r>
            <a:r>
              <a:rPr lang="en-US" sz="2000" dirty="0" smtClean="0"/>
              <a:t>;</a:t>
            </a:r>
          </a:p>
          <a:p>
            <a:pPr marL="0" indent="0">
              <a:buNone/>
            </a:pPr>
            <a:r>
              <a:rPr lang="en-US" sz="2000" dirty="0" smtClean="0"/>
              <a:t>num3 </a:t>
            </a:r>
            <a:r>
              <a:rPr lang="en-US" sz="2000" dirty="0"/>
              <a:t>= num3 / 4</a:t>
            </a:r>
            <a:r>
              <a:rPr lang="en-US" sz="2000" dirty="0" smtClean="0"/>
              <a:t>;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num1=?, num2=? , num3=?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98438"/>
            <a:ext cx="8610600" cy="1477962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 rtl="1"/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>
                <a:solidFill>
                  <a:srgbClr val="FF0000"/>
                </a:solidFill>
              </a:rPr>
              <a:t>Example</a:t>
            </a:r>
            <a:r>
              <a:rPr lang="en-US" sz="2000" dirty="0" smtClean="0"/>
              <a:t>: Suppose </a:t>
            </a:r>
            <a:r>
              <a:rPr lang="en-US" sz="2000" dirty="0"/>
              <a:t>that num1, num2, and num3 are </a:t>
            </a:r>
            <a:r>
              <a:rPr lang="en-US" sz="2000" dirty="0" err="1"/>
              <a:t>int</a:t>
            </a:r>
            <a:r>
              <a:rPr lang="en-US" sz="2000" dirty="0"/>
              <a:t> variables and the following statements </a:t>
            </a:r>
            <a:r>
              <a:rPr lang="en-US" sz="2000" dirty="0" smtClean="0"/>
              <a:t>are executed </a:t>
            </a:r>
            <a:r>
              <a:rPr lang="en-US" sz="2000" dirty="0"/>
              <a:t>in </a:t>
            </a:r>
            <a:r>
              <a:rPr lang="en-US" sz="2000" dirty="0" smtClean="0"/>
              <a:t>sequence:</a:t>
            </a:r>
            <a:br>
              <a:rPr lang="en-US" sz="2000" dirty="0" smtClean="0"/>
            </a:br>
            <a:r>
              <a:rPr lang="ar-KW" sz="2000" dirty="0" smtClean="0"/>
              <a:t>افترضي أن المتغيرات </a:t>
            </a:r>
            <a:r>
              <a:rPr lang="en-US" sz="2000" dirty="0" smtClean="0"/>
              <a:t>n1 n2 n23</a:t>
            </a:r>
            <a:r>
              <a:rPr lang="ar-KW" sz="2000" dirty="0" smtClean="0"/>
              <a:t>هي أرقام صحيحة  والعبارات التالية تنفذ بالترتيب</a:t>
            </a:r>
            <a:r>
              <a:rPr lang="en-US" sz="2000" dirty="0" smtClean="0"/>
              <a:t> :</a:t>
            </a:r>
            <a:r>
              <a:rPr lang="ar-KW" sz="2000" dirty="0" smtClean="0"/>
              <a:t> </a:t>
            </a: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61B47-316C-43A1-A7B2-E9CEBC47548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8091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458200" cy="647700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514350" indent="-514350">
              <a:buNone/>
            </a:pPr>
            <a:r>
              <a:rPr lang="en-US" b="1" dirty="0" smtClean="0"/>
              <a:t>       </a:t>
            </a:r>
            <a:endParaRPr lang="ar-KW" b="1" dirty="0" smtClean="0"/>
          </a:p>
          <a:p>
            <a:pPr marL="514350" indent="-514350">
              <a:buNone/>
            </a:pPr>
            <a:r>
              <a:rPr lang="en-US" b="1" dirty="0" smtClean="0"/>
              <a:t>public </a:t>
            </a:r>
            <a:r>
              <a:rPr lang="en-US" b="1" dirty="0"/>
              <a:t>class </a:t>
            </a:r>
            <a:r>
              <a:rPr lang="en-US" dirty="0" smtClean="0"/>
              <a:t>Ch1Ex5 {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             // A Java Program Example on declaring variables and assigning values</a:t>
            </a:r>
          </a:p>
          <a:p>
            <a:pPr marL="514350" indent="-514350">
              <a:buNone/>
            </a:pPr>
            <a:endParaRPr lang="en-US" dirty="0"/>
          </a:p>
          <a:p>
            <a:pPr marL="514350" indent="-514350">
              <a:buNone/>
            </a:pPr>
            <a:r>
              <a:rPr lang="en-US" b="1" dirty="0" smtClean="0"/>
              <a:t>        </a:t>
            </a:r>
            <a:r>
              <a:rPr lang="en-US" dirty="0" smtClean="0"/>
              <a:t>public </a:t>
            </a:r>
            <a:r>
              <a:rPr lang="en-US" dirty="0"/>
              <a:t>static void main (String[] </a:t>
            </a:r>
            <a:r>
              <a:rPr lang="en-US" dirty="0" err="1"/>
              <a:t>args</a:t>
            </a:r>
            <a:r>
              <a:rPr lang="en-US" dirty="0"/>
              <a:t>) {</a:t>
            </a:r>
          </a:p>
          <a:p>
            <a:pPr marL="514350" indent="-514350"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/>
              <a:t>num1, num2 ;</a:t>
            </a:r>
          </a:p>
          <a:p>
            <a:pPr marL="514350" indent="-514350">
              <a:buNone/>
            </a:pPr>
            <a:r>
              <a:rPr lang="en-US" dirty="0" smtClean="0"/>
              <a:t>        double </a:t>
            </a:r>
            <a:r>
              <a:rPr lang="en-US" dirty="0"/>
              <a:t>sale;</a:t>
            </a:r>
          </a:p>
          <a:p>
            <a:pPr marL="514350" indent="-514350">
              <a:buNone/>
            </a:pPr>
            <a:r>
              <a:rPr lang="en-US" dirty="0" smtClean="0"/>
              <a:t>        char </a:t>
            </a:r>
            <a:r>
              <a:rPr lang="en-US" dirty="0"/>
              <a:t>first;</a:t>
            </a:r>
          </a:p>
          <a:p>
            <a:pPr marL="514350" indent="-514350">
              <a:buNone/>
            </a:pPr>
            <a:r>
              <a:rPr lang="en-US" dirty="0" smtClean="0"/>
              <a:t>        String </a:t>
            </a:r>
            <a:r>
              <a:rPr lang="en-US" dirty="0" err="1"/>
              <a:t>str</a:t>
            </a:r>
            <a:r>
              <a:rPr lang="en-US" dirty="0"/>
              <a:t>;</a:t>
            </a:r>
          </a:p>
          <a:p>
            <a:pPr marL="514350" indent="-514350">
              <a:buNone/>
            </a:pPr>
            <a:r>
              <a:rPr lang="en-US" dirty="0" smtClean="0"/>
              <a:t>        num1 </a:t>
            </a:r>
            <a:r>
              <a:rPr lang="en-US" dirty="0"/>
              <a:t>= 4;</a:t>
            </a:r>
          </a:p>
          <a:p>
            <a:pPr marL="514350" indent="-514350"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System.out.println</a:t>
            </a:r>
            <a:r>
              <a:rPr lang="en-US" dirty="0"/>
              <a:t>(" num1 = " + num1);</a:t>
            </a:r>
          </a:p>
          <a:p>
            <a:pPr marL="514350" indent="-514350">
              <a:buNone/>
            </a:pPr>
            <a:r>
              <a:rPr lang="en-US" dirty="0" smtClean="0"/>
              <a:t>        num2 </a:t>
            </a:r>
            <a:r>
              <a:rPr lang="en-US" dirty="0"/>
              <a:t>= 4 * 5 -11;</a:t>
            </a:r>
          </a:p>
          <a:p>
            <a:pPr marL="514350" indent="-514350"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System.out.println</a:t>
            </a:r>
            <a:r>
              <a:rPr lang="en-US" dirty="0"/>
              <a:t>("num2 = " + num2);</a:t>
            </a:r>
          </a:p>
          <a:p>
            <a:pPr marL="514350" indent="-514350">
              <a:buNone/>
            </a:pPr>
            <a:r>
              <a:rPr lang="en-US" dirty="0" smtClean="0"/>
              <a:t>        sale </a:t>
            </a:r>
            <a:r>
              <a:rPr lang="en-US" dirty="0"/>
              <a:t>= 0.02 * 1000;</a:t>
            </a:r>
          </a:p>
          <a:p>
            <a:pPr marL="514350" indent="-514350"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System.out.println</a:t>
            </a:r>
            <a:r>
              <a:rPr lang="en-US" dirty="0"/>
              <a:t>(" sale = " + sale);</a:t>
            </a:r>
          </a:p>
          <a:p>
            <a:pPr marL="514350" indent="-514350">
              <a:buNone/>
            </a:pPr>
            <a:r>
              <a:rPr lang="en-US" dirty="0" smtClean="0"/>
              <a:t>        first </a:t>
            </a:r>
            <a:r>
              <a:rPr lang="en-US" dirty="0"/>
              <a:t>= ‘D’;</a:t>
            </a:r>
          </a:p>
          <a:p>
            <a:pPr marL="514350" indent="-514350">
              <a:buNone/>
            </a:pPr>
            <a:r>
              <a:rPr lang="en-US" dirty="0" smtClean="0"/>
              <a:t>         </a:t>
            </a:r>
            <a:r>
              <a:rPr lang="en-US" dirty="0" err="1" smtClean="0"/>
              <a:t>System.out.println</a:t>
            </a:r>
            <a:r>
              <a:rPr lang="en-US" dirty="0"/>
              <a:t>("first = " + first);</a:t>
            </a:r>
          </a:p>
          <a:p>
            <a:pPr marL="514350" indent="-514350">
              <a:buNone/>
            </a:pPr>
            <a:r>
              <a:rPr lang="en-US" dirty="0" smtClean="0"/>
              <a:t>         </a:t>
            </a:r>
            <a:r>
              <a:rPr lang="en-US" dirty="0" err="1" smtClean="0"/>
              <a:t>str</a:t>
            </a:r>
            <a:r>
              <a:rPr lang="en-US" dirty="0" smtClean="0"/>
              <a:t> </a:t>
            </a:r>
            <a:r>
              <a:rPr lang="en-US" dirty="0"/>
              <a:t>= " It is a sunny day.";</a:t>
            </a:r>
          </a:p>
          <a:p>
            <a:pPr marL="514350" indent="-514350">
              <a:buNone/>
            </a:pPr>
            <a:r>
              <a:rPr lang="en-US" dirty="0" smtClean="0"/>
              <a:t>          </a:t>
            </a:r>
            <a:r>
              <a:rPr lang="en-US" dirty="0" err="1" smtClean="0"/>
              <a:t>System.out.println</a:t>
            </a:r>
            <a:r>
              <a:rPr lang="en-US" dirty="0"/>
              <a:t>("</a:t>
            </a:r>
            <a:r>
              <a:rPr lang="en-US" dirty="0" err="1"/>
              <a:t>str</a:t>
            </a:r>
            <a:r>
              <a:rPr lang="en-US" dirty="0"/>
              <a:t> = " + </a:t>
            </a:r>
            <a:r>
              <a:rPr lang="en-US" dirty="0" err="1"/>
              <a:t>str</a:t>
            </a:r>
            <a:r>
              <a:rPr lang="en-US" dirty="0"/>
              <a:t>);</a:t>
            </a:r>
          </a:p>
          <a:p>
            <a:pPr marL="514350" indent="-514350">
              <a:buNone/>
            </a:pPr>
            <a:r>
              <a:rPr lang="en-US" dirty="0" smtClean="0"/>
              <a:t>    }//</a:t>
            </a:r>
            <a:r>
              <a:rPr lang="en-US" dirty="0"/>
              <a:t>main</a:t>
            </a:r>
          </a:p>
          <a:p>
            <a:pPr marL="514350" indent="-514350">
              <a:buNone/>
            </a:pPr>
            <a:r>
              <a:rPr lang="en-US" dirty="0"/>
              <a:t>}//class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61B47-316C-43A1-A7B2-E9CEBC47548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63425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لتقى">
  <a:themeElements>
    <a:clrScheme name="ملتقى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ملتقى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ملتقى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10FDC4BD7D414D8C490BD686851FFF" ma:contentTypeVersion="4" ma:contentTypeDescription="Create a new document." ma:contentTypeScope="" ma:versionID="8c46479a0ee3aeb0daf3ff59800e6a2b">
  <xsd:schema xmlns:xsd="http://www.w3.org/2001/XMLSchema" xmlns:xs="http://www.w3.org/2001/XMLSchema" xmlns:p="http://schemas.microsoft.com/office/2006/metadata/properties" xmlns:ns2="baf628c7-65e7-4b65-b573-e06818b2588e" targetNamespace="http://schemas.microsoft.com/office/2006/metadata/properties" ma:root="true" ma:fieldsID="500f1f60454699cfea147587868809c4" ns2:_="">
    <xsd:import namespace="baf628c7-65e7-4b65-b573-e06818b258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f628c7-65e7-4b65-b573-e06818b258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A6DBED7-50CD-486E-AE99-451DD4DC422A}"/>
</file>

<file path=customXml/itemProps2.xml><?xml version="1.0" encoding="utf-8"?>
<ds:datastoreItem xmlns:ds="http://schemas.openxmlformats.org/officeDocument/2006/customXml" ds:itemID="{EBBEA5EA-1AA7-4493-93DC-20FF9317E3F8}"/>
</file>

<file path=customXml/itemProps3.xml><?xml version="1.0" encoding="utf-8"?>
<ds:datastoreItem xmlns:ds="http://schemas.openxmlformats.org/officeDocument/2006/customXml" ds:itemID="{20E70AE0-9B8F-4442-9638-6AF1127DF6FA}"/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392</TotalTime>
  <Words>1280</Words>
  <Application>Microsoft Office PowerPoint</Application>
  <PresentationFormat>عرض على الشاشة (3:4)‏</PresentationFormat>
  <Paragraphs>241</Paragraphs>
  <Slides>16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16</vt:i4>
      </vt:variant>
    </vt:vector>
  </HeadingPairs>
  <TitlesOfParts>
    <vt:vector size="17" baseType="lpstr">
      <vt:lpstr>ملتقى</vt:lpstr>
      <vt:lpstr>Named Constants Named Variables Assignment Statements  الثوابت ،المتغيرات ، وعبارات تعيين القيم</vt:lpstr>
      <vt:lpstr>الشريحة 2</vt:lpstr>
      <vt:lpstr>Allocating Memory with Named Constants  تعيين مساحة من الذاكرة لتخزين ثوابت مسماة</vt:lpstr>
      <vt:lpstr>الشريحة 4</vt:lpstr>
      <vt:lpstr>Allocating Memory with Named Variables  تعيين مساحة من الذاكرة  لمتغيرات</vt:lpstr>
      <vt:lpstr>Declaring and Initializing Variables</vt:lpstr>
      <vt:lpstr>الشريحة 7</vt:lpstr>
      <vt:lpstr> Example: Suppose that num1, num2, and num3 are int variables and the following statements are executed in sequence: افترضي أن المتغيرات n1 n2 n23هي أرقام صحيحة  والعبارات التالية تنفذ بالترتيب :  </vt:lpstr>
      <vt:lpstr>الشريحة 9</vt:lpstr>
      <vt:lpstr>Run</vt:lpstr>
      <vt:lpstr>Increment and Decrement Operators عمليتا التزايد والتناقص</vt:lpstr>
      <vt:lpstr>الشريحة 12</vt:lpstr>
      <vt:lpstr>الشريحة 13</vt:lpstr>
      <vt:lpstr>الشريحة 14</vt:lpstr>
      <vt:lpstr>الشريحة 15</vt:lpstr>
      <vt:lpstr>Run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Named Constants, Variables, and Assignment Statements</dc:title>
  <dc:creator>Huda Hassan Ali</dc:creator>
  <cp:lastModifiedBy>user</cp:lastModifiedBy>
  <cp:revision>45</cp:revision>
  <dcterms:created xsi:type="dcterms:W3CDTF">2015-10-18T07:14:17Z</dcterms:created>
  <dcterms:modified xsi:type="dcterms:W3CDTF">2017-10-03T07:38:54Z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0x0101003B10FDC4BD7D414D8C490BD686851FFF</vt:lpwstr>
  </property>
</Properties>
</file>