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6" r:id="rId6"/>
    <p:sldId id="262" r:id="rId7"/>
    <p:sldId id="263" r:id="rId8"/>
    <p:sldId id="261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96" y="-4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1F0117-3292-416C-A7E6-0EF85AABA4CB}" type="datetimeFigureOut">
              <a:rPr lang="en-US" smtClean="0"/>
              <a:pPr/>
              <a:t>10/29/2017</a:t>
            </a:fld>
            <a:endParaRPr lang="en-US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2062B1E-E6DB-4D0D-ACF9-D6392160D5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F0117-3292-416C-A7E6-0EF85AABA4CB}" type="datetimeFigureOut">
              <a:rPr lang="en-US" smtClean="0"/>
              <a:pPr/>
              <a:t>10/29/2017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062B1E-E6DB-4D0D-ACF9-D6392160D5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F0117-3292-416C-A7E6-0EF85AABA4CB}" type="datetimeFigureOut">
              <a:rPr lang="en-US" smtClean="0"/>
              <a:pPr/>
              <a:t>10/29/2017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062B1E-E6DB-4D0D-ACF9-D6392160D5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F0117-3292-416C-A7E6-0EF85AABA4CB}" type="datetimeFigureOut">
              <a:rPr lang="en-US" smtClean="0"/>
              <a:pPr/>
              <a:t>10/29/2017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062B1E-E6DB-4D0D-ACF9-D6392160D5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F0117-3292-416C-A7E6-0EF85AABA4CB}" type="datetimeFigureOut">
              <a:rPr lang="en-US" smtClean="0"/>
              <a:pPr/>
              <a:t>10/29/2017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062B1E-E6DB-4D0D-ACF9-D6392160D5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F0117-3292-416C-A7E6-0EF85AABA4CB}" type="datetimeFigureOut">
              <a:rPr lang="en-US" smtClean="0"/>
              <a:pPr/>
              <a:t>10/29/2017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062B1E-E6DB-4D0D-ACF9-D6392160D5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F0117-3292-416C-A7E6-0EF85AABA4CB}" type="datetimeFigureOut">
              <a:rPr lang="en-US" smtClean="0"/>
              <a:pPr/>
              <a:t>10/29/2017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062B1E-E6DB-4D0D-ACF9-D6392160D5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F0117-3292-416C-A7E6-0EF85AABA4CB}" type="datetimeFigureOut">
              <a:rPr lang="en-US" smtClean="0"/>
              <a:pPr/>
              <a:t>10/29/2017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062B1E-E6DB-4D0D-ACF9-D6392160D5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F0117-3292-416C-A7E6-0EF85AABA4CB}" type="datetimeFigureOut">
              <a:rPr lang="en-US" smtClean="0"/>
              <a:pPr/>
              <a:t>10/29/2017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062B1E-E6DB-4D0D-ACF9-D6392160D5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C1F0117-3292-416C-A7E6-0EF85AABA4CB}" type="datetimeFigureOut">
              <a:rPr lang="en-US" smtClean="0"/>
              <a:pPr/>
              <a:t>10/29/2017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062B1E-E6DB-4D0D-ACF9-D6392160D5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1F0117-3292-416C-A7E6-0EF85AABA4CB}" type="datetimeFigureOut">
              <a:rPr lang="en-US" smtClean="0"/>
              <a:pPr/>
              <a:t>10/29/2017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2062B1E-E6DB-4D0D-ACF9-D6392160D5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C1F0117-3292-416C-A7E6-0EF85AABA4CB}" type="datetimeFigureOut">
              <a:rPr lang="en-US" smtClean="0"/>
              <a:pPr/>
              <a:t>10/29/2017</a:t>
            </a:fld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2062B1E-E6DB-4D0D-ACF9-D6392160D5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Chapter </a:t>
            </a:r>
            <a:r>
              <a:rPr lang="en-US" dirty="0" smtClean="0"/>
              <a:t>2</a:t>
            </a:r>
            <a:r>
              <a:rPr lang="ar-KW" dirty="0" smtClean="0"/>
              <a:t/>
            </a:r>
            <a:br>
              <a:rPr lang="ar-KW" dirty="0" smtClean="0"/>
            </a:br>
            <a:r>
              <a:rPr lang="en-US" dirty="0" smtClean="0"/>
              <a:t> </a:t>
            </a:r>
            <a:r>
              <a:rPr lang="en-US" dirty="0" err="1" smtClean="0"/>
              <a:t>Input/Output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ar-KW" dirty="0" err="1" smtClean="0"/>
              <a:t>المدخلات</a:t>
            </a:r>
            <a:r>
              <a:rPr lang="ar-KW" dirty="0" smtClean="0"/>
              <a:t> والمخرجات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918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Enter first name, last name, age, and weight, separated by spaces.</a:t>
            </a:r>
          </a:p>
          <a:p>
            <a:r>
              <a:rPr lang="en-US" dirty="0"/>
              <a:t>Abdullah Mohammad 23 </a:t>
            </a:r>
            <a:r>
              <a:rPr lang="ar-KW" dirty="0" smtClean="0"/>
              <a:t>70</a:t>
            </a:r>
            <a:endParaRPr lang="en-US" dirty="0"/>
          </a:p>
          <a:p>
            <a:r>
              <a:rPr lang="en-US" dirty="0"/>
              <a:t>Name: Abdullah Mohammad</a:t>
            </a:r>
          </a:p>
          <a:p>
            <a:r>
              <a:rPr lang="en-US" dirty="0"/>
              <a:t>Age: 23</a:t>
            </a:r>
          </a:p>
          <a:p>
            <a:r>
              <a:rPr lang="en-US" dirty="0"/>
              <a:t>Weight: </a:t>
            </a:r>
            <a:r>
              <a:rPr lang="ar-KW" dirty="0" smtClean="0"/>
              <a:t>70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94295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10600" cy="5029200"/>
          </a:xfrm>
        </p:spPr>
        <p:txBody>
          <a:bodyPr>
            <a:noAutofit/>
          </a:bodyPr>
          <a:lstStyle/>
          <a:p>
            <a:r>
              <a:rPr lang="en-US" sz="1800" dirty="0"/>
              <a:t>In this section, you learn how to put data into variables </a:t>
            </a:r>
            <a:r>
              <a:rPr lang="en-US" sz="1800" dirty="0" smtClean="0"/>
              <a:t> from keyboard using </a:t>
            </a:r>
            <a:r>
              <a:rPr lang="en-US" sz="1800" b="1" dirty="0" smtClean="0"/>
              <a:t>Java’s </a:t>
            </a:r>
            <a:r>
              <a:rPr lang="en-US" sz="1800" b="1" dirty="0"/>
              <a:t>input (or read) </a:t>
            </a:r>
            <a:r>
              <a:rPr lang="en-US" sz="1800" b="1" dirty="0" smtClean="0"/>
              <a:t>statement</a:t>
            </a:r>
            <a:r>
              <a:rPr lang="en-US" sz="1800" dirty="0" smtClean="0"/>
              <a:t>.</a:t>
            </a:r>
            <a:endParaRPr lang="ar-KW" sz="1800" dirty="0" smtClean="0"/>
          </a:p>
          <a:p>
            <a:pPr algn="r" rtl="1"/>
            <a:r>
              <a:rPr lang="ar-KW" sz="1800" dirty="0" smtClean="0"/>
              <a:t>سوف تتعلمين في هذا الدرس كيفية إدخال قيمة للمتغيرات من خلال لوحة المفاتيح باستخدام</a:t>
            </a:r>
            <a:r>
              <a:rPr lang="en-US" sz="1800" dirty="0" smtClean="0"/>
              <a:t> </a:t>
            </a:r>
            <a:r>
              <a:rPr lang="ar-KW" sz="1800" dirty="0" smtClean="0"/>
              <a:t> </a:t>
            </a:r>
            <a:r>
              <a:rPr lang="en-US" sz="1800" dirty="0" smtClean="0"/>
              <a:t>read statement</a:t>
            </a:r>
            <a:r>
              <a:rPr lang="ar-KW" sz="1800" dirty="0" smtClean="0"/>
              <a:t> </a:t>
            </a:r>
            <a:endParaRPr lang="en-US" sz="1800" dirty="0" smtClean="0"/>
          </a:p>
          <a:p>
            <a:endParaRPr lang="en-US" sz="1800" dirty="0" smtClean="0"/>
          </a:p>
          <a:p>
            <a:r>
              <a:rPr lang="en-US" sz="1800" dirty="0" smtClean="0"/>
              <a:t>To </a:t>
            </a:r>
            <a:r>
              <a:rPr lang="en-US" sz="1800" dirty="0"/>
              <a:t>put data into variables from the </a:t>
            </a:r>
            <a:r>
              <a:rPr lang="en-US" sz="1800" dirty="0" smtClean="0"/>
              <a:t>keyboard, </a:t>
            </a:r>
            <a:r>
              <a:rPr lang="en-US" sz="1800" dirty="0"/>
              <a:t>Java provides the </a:t>
            </a:r>
            <a:r>
              <a:rPr lang="en-US" sz="1800" b="1" dirty="0"/>
              <a:t>class </a:t>
            </a:r>
            <a:r>
              <a:rPr lang="en-US" sz="1800" b="1" i="1" dirty="0"/>
              <a:t>Scanner</a:t>
            </a:r>
            <a:r>
              <a:rPr lang="en-US" sz="1800" b="1" dirty="0" smtClean="0"/>
              <a:t>.</a:t>
            </a:r>
            <a:endParaRPr lang="ar-KW" sz="1800" b="1" dirty="0" smtClean="0"/>
          </a:p>
          <a:p>
            <a:pPr algn="r" rtl="1"/>
            <a:r>
              <a:rPr lang="ar-KW" sz="1800" dirty="0" smtClean="0"/>
              <a:t>لإدخال قيمة للمتغيرات من خلال لوحة المفاتيح نستخدم </a:t>
            </a:r>
            <a:r>
              <a:rPr lang="ar-KW" sz="1800" dirty="0" err="1" smtClean="0"/>
              <a:t>كلاس</a:t>
            </a:r>
            <a:r>
              <a:rPr lang="ar-KW" sz="1800" dirty="0" smtClean="0"/>
              <a:t> يدعى  </a:t>
            </a:r>
            <a:r>
              <a:rPr lang="en-US" sz="1800" b="1" dirty="0" smtClean="0"/>
              <a:t>Scanner</a:t>
            </a:r>
            <a:r>
              <a:rPr lang="ar-KW" sz="1800" b="1" dirty="0" smtClean="0"/>
              <a:t>   </a:t>
            </a:r>
            <a:endParaRPr lang="en-US" sz="1800" b="1" dirty="0" smtClean="0"/>
          </a:p>
          <a:p>
            <a:endParaRPr lang="en-US" sz="1800" dirty="0"/>
          </a:p>
          <a:p>
            <a:r>
              <a:rPr lang="en-US" sz="1800" dirty="0"/>
              <a:t>The Scanner class is living within the </a:t>
            </a:r>
            <a:r>
              <a:rPr lang="en-US" sz="1800" b="1" dirty="0" smtClean="0"/>
              <a:t>Utilities</a:t>
            </a:r>
            <a:r>
              <a:rPr lang="en-US" sz="1800" dirty="0"/>
              <a:t>' package </a:t>
            </a:r>
            <a:r>
              <a:rPr lang="en-US" sz="1800" dirty="0" smtClean="0"/>
              <a:t>.</a:t>
            </a:r>
          </a:p>
          <a:p>
            <a:pPr algn="r" rtl="1"/>
            <a:r>
              <a:rPr lang="ar-KW" sz="1800" dirty="0" smtClean="0"/>
              <a:t>يتواجد هذا </a:t>
            </a:r>
            <a:r>
              <a:rPr lang="ar-KW" sz="1800" dirty="0" err="1" smtClean="0"/>
              <a:t>الكلاس</a:t>
            </a:r>
            <a:r>
              <a:rPr lang="ar-KW" sz="1800" dirty="0" smtClean="0"/>
              <a:t> في حزمة </a:t>
            </a:r>
            <a:r>
              <a:rPr lang="en-US" sz="1800" b="1" dirty="0" smtClean="0"/>
              <a:t>Utilities</a:t>
            </a:r>
          </a:p>
          <a:p>
            <a:endParaRPr lang="en-US" sz="1800" b="1" dirty="0"/>
          </a:p>
          <a:p>
            <a:r>
              <a:rPr lang="en-US" sz="1800" b="1" dirty="0" smtClean="0"/>
              <a:t>You </a:t>
            </a:r>
            <a:r>
              <a:rPr lang="en-US" sz="1800" b="1" dirty="0"/>
              <a:t>need to import the Scanner class </a:t>
            </a:r>
            <a:r>
              <a:rPr lang="en-US" sz="1800" b="1" dirty="0" smtClean="0"/>
              <a:t>to your </a:t>
            </a:r>
            <a:r>
              <a:rPr lang="en-US" sz="1800" b="1" dirty="0"/>
              <a:t>program </a:t>
            </a:r>
            <a:r>
              <a:rPr lang="en-US" sz="1800" dirty="0"/>
              <a:t>to be able to use </a:t>
            </a:r>
            <a:r>
              <a:rPr lang="en-US" sz="1800" dirty="0" smtClean="0"/>
              <a:t>it</a:t>
            </a:r>
            <a:r>
              <a:rPr lang="ar-KW" sz="1800" dirty="0" smtClean="0"/>
              <a:t> 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by writing the following statement:</a:t>
            </a:r>
            <a:endParaRPr lang="ar-KW" sz="1800" dirty="0" smtClean="0"/>
          </a:p>
          <a:p>
            <a:pPr algn="r" rtl="1">
              <a:buNone/>
            </a:pPr>
            <a:r>
              <a:rPr lang="ar-KW" sz="1800" dirty="0" smtClean="0"/>
              <a:t>لاستخدام هذا </a:t>
            </a:r>
            <a:r>
              <a:rPr lang="ar-KW" sz="1800" dirty="0" err="1" smtClean="0"/>
              <a:t>الكلاس</a:t>
            </a:r>
            <a:r>
              <a:rPr lang="ar-KW" sz="1800" dirty="0" smtClean="0"/>
              <a:t> يجب استيراده</a:t>
            </a:r>
            <a:r>
              <a:rPr lang="en-US" sz="1800" dirty="0" smtClean="0"/>
              <a:t> </a:t>
            </a:r>
            <a:r>
              <a:rPr lang="ar-KW" sz="1800" dirty="0" smtClean="0"/>
              <a:t>وذلك بكتابة العبارة التالية</a:t>
            </a:r>
            <a:r>
              <a:rPr lang="en-US" sz="1800" dirty="0" smtClean="0"/>
              <a:t> :</a:t>
            </a:r>
          </a:p>
          <a:p>
            <a:r>
              <a:rPr lang="ar-KW" sz="1800" dirty="0" smtClean="0"/>
              <a:t>                   </a:t>
            </a:r>
            <a:endParaRPr lang="en-US" sz="1800" dirty="0" smtClean="0"/>
          </a:p>
          <a:p>
            <a:r>
              <a:rPr lang="ar-KW" sz="1800" b="1" dirty="0" smtClean="0">
                <a:solidFill>
                  <a:srgbClr val="FF0000"/>
                </a:solidFill>
              </a:rPr>
              <a:t>                                                   </a:t>
            </a:r>
            <a:r>
              <a:rPr lang="en-US" sz="1800" b="1" dirty="0" smtClean="0">
                <a:solidFill>
                  <a:srgbClr val="FF0000"/>
                </a:solidFill>
              </a:rPr>
              <a:t>import </a:t>
            </a:r>
            <a:r>
              <a:rPr lang="en-US" sz="1800" b="1" dirty="0" err="1" smtClean="0">
                <a:solidFill>
                  <a:srgbClr val="FF0000"/>
                </a:solidFill>
              </a:rPr>
              <a:t>java.util.Scanner</a:t>
            </a:r>
            <a:r>
              <a:rPr lang="en-US" sz="1800" b="1" dirty="0" smtClean="0">
                <a:solidFill>
                  <a:srgbClr val="FF0000"/>
                </a:solidFill>
              </a:rPr>
              <a:t>.</a:t>
            </a:r>
          </a:p>
          <a:p>
            <a:endParaRPr lang="en-US" sz="1800" b="1" u="sn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924800" cy="838200"/>
          </a:xfrm>
          <a:ln>
            <a:noFill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rtl="1"/>
            <a:r>
              <a:rPr lang="en-US" sz="2400" b="1" dirty="0"/>
              <a:t>Input (Read) </a:t>
            </a:r>
            <a:r>
              <a:rPr lang="en-US" sz="2400" b="1" dirty="0" smtClean="0"/>
              <a:t>Statement</a:t>
            </a:r>
            <a:r>
              <a:rPr lang="ar-KW" sz="2400" b="1" dirty="0" smtClean="0"/>
              <a:t/>
            </a:r>
            <a:br>
              <a:rPr lang="ar-KW" sz="2400" b="1" dirty="0" smtClean="0"/>
            </a:br>
            <a:r>
              <a:rPr lang="ar-KW" sz="2400" b="1" dirty="0" smtClean="0"/>
              <a:t>  عبارة قراءة </a:t>
            </a:r>
            <a:r>
              <a:rPr lang="ar-KW" sz="2400" b="1" dirty="0" err="1" smtClean="0"/>
              <a:t>المدخلات</a:t>
            </a:r>
            <a:endParaRPr lang="en-US" sz="2800" u="sng" dirty="0"/>
          </a:p>
        </p:txBody>
      </p:sp>
    </p:spTree>
    <p:extLst>
      <p:ext uri="{BB962C8B-B14F-4D97-AF65-F5344CB8AC3E}">
        <p14:creationId xmlns:p14="http://schemas.microsoft.com/office/powerpoint/2010/main" xmlns="" val="2356062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610600" cy="59737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Then you need to  produce </a:t>
            </a:r>
            <a:r>
              <a:rPr lang="en-US" sz="2000" dirty="0"/>
              <a:t>a copy of the class </a:t>
            </a:r>
            <a:r>
              <a:rPr lang="en-US" sz="2000" dirty="0" smtClean="0"/>
              <a:t>Scanner call it </a:t>
            </a:r>
            <a:r>
              <a:rPr lang="en-US" sz="2000" b="1" dirty="0" smtClean="0"/>
              <a:t>console   </a:t>
            </a:r>
            <a:r>
              <a:rPr lang="en-US" sz="2000" dirty="0" smtClean="0"/>
              <a:t>and associate </a:t>
            </a:r>
            <a:r>
              <a:rPr lang="en-US" sz="2000" dirty="0"/>
              <a:t>it with </a:t>
            </a:r>
            <a:r>
              <a:rPr lang="en-US" sz="2000" dirty="0" smtClean="0"/>
              <a:t>the keyboard, by writing the following statement:</a:t>
            </a:r>
          </a:p>
          <a:p>
            <a:pPr algn="r" rtl="1"/>
            <a:r>
              <a:rPr lang="ar-KW" sz="2000" dirty="0" smtClean="0"/>
              <a:t> ثم عمل نسخة من </a:t>
            </a:r>
            <a:r>
              <a:rPr lang="ar-KW" sz="2000" dirty="0" err="1" smtClean="0"/>
              <a:t>الكلاس</a:t>
            </a:r>
            <a:r>
              <a:rPr lang="ar-KW" sz="2000" dirty="0" smtClean="0"/>
              <a:t> وتسميته </a:t>
            </a:r>
            <a:r>
              <a:rPr lang="en-US" sz="2000" dirty="0" smtClean="0"/>
              <a:t> </a:t>
            </a:r>
            <a:r>
              <a:rPr lang="en-US" sz="2000" b="1" dirty="0" smtClean="0"/>
              <a:t>Console</a:t>
            </a:r>
            <a:r>
              <a:rPr lang="ar-KW" sz="2000" dirty="0" smtClean="0"/>
              <a:t> </a:t>
            </a:r>
            <a:r>
              <a:rPr lang="en-US" sz="2000" dirty="0" smtClean="0"/>
              <a:t> </a:t>
            </a:r>
            <a:r>
              <a:rPr lang="ar-KW" sz="2000" dirty="0" smtClean="0"/>
              <a:t>ثم ربطه بلوحة المفاتيح عن طريق كتابة العبارة التالية</a:t>
            </a:r>
            <a:endParaRPr lang="en-US" sz="2000" dirty="0" smtClean="0"/>
          </a:p>
          <a:p>
            <a:endParaRPr lang="en-US" sz="2000" dirty="0"/>
          </a:p>
          <a:p>
            <a:pPr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   static </a:t>
            </a:r>
            <a:r>
              <a:rPr lang="en-US" sz="2000" b="1" dirty="0">
                <a:solidFill>
                  <a:srgbClr val="FF0000"/>
                </a:solidFill>
              </a:rPr>
              <a:t>Scanner console = new Scanner (</a:t>
            </a:r>
            <a:r>
              <a:rPr lang="en-US" sz="2000" b="1" dirty="0" err="1">
                <a:solidFill>
                  <a:srgbClr val="FF0000"/>
                </a:solidFill>
              </a:rPr>
              <a:t>System.in</a:t>
            </a:r>
            <a:r>
              <a:rPr lang="en-US" sz="2000" b="1" dirty="0" smtClean="0">
                <a:solidFill>
                  <a:srgbClr val="FF0000"/>
                </a:solidFill>
              </a:rPr>
              <a:t>)</a:t>
            </a:r>
            <a:endParaRPr lang="en-US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The above statement says : </a:t>
            </a:r>
          </a:p>
          <a:p>
            <a:endParaRPr lang="en-US" sz="2000" dirty="0"/>
          </a:p>
          <a:p>
            <a:r>
              <a:rPr lang="en-US" sz="2000" dirty="0" smtClean="0"/>
              <a:t> console is a copy of class scanner and its job is to extract input data from keyboard.</a:t>
            </a:r>
          </a:p>
          <a:p>
            <a:pPr algn="r" rtl="1"/>
            <a:r>
              <a:rPr lang="ar-KW" sz="2000" dirty="0" smtClean="0"/>
              <a:t>معنى العبارة </a:t>
            </a:r>
            <a:r>
              <a:rPr lang="ar-KW" sz="2000" dirty="0" err="1" smtClean="0"/>
              <a:t>السابقة :</a:t>
            </a:r>
            <a:endParaRPr lang="ar-KW" sz="2000" dirty="0" smtClean="0"/>
          </a:p>
          <a:p>
            <a:pPr algn="r" rtl="1">
              <a:buNone/>
            </a:pPr>
            <a:endParaRPr lang="ar-KW" sz="2000" dirty="0" smtClean="0"/>
          </a:p>
          <a:p>
            <a:pPr algn="r" rtl="1">
              <a:buNone/>
            </a:pPr>
            <a:r>
              <a:rPr lang="ar-KW" sz="2000" dirty="0" smtClean="0"/>
              <a:t> أن </a:t>
            </a:r>
            <a:r>
              <a:rPr lang="en-US" sz="2000" dirty="0" smtClean="0"/>
              <a:t>Console </a:t>
            </a:r>
            <a:r>
              <a:rPr lang="ar-KW" sz="2000" dirty="0" smtClean="0"/>
              <a:t> هو نسخة من </a:t>
            </a:r>
            <a:r>
              <a:rPr lang="ar-KW" sz="2000" dirty="0" err="1" smtClean="0"/>
              <a:t>كلاس</a:t>
            </a:r>
            <a:r>
              <a:rPr lang="ar-KW" sz="2000" dirty="0" smtClean="0"/>
              <a:t>  </a:t>
            </a:r>
            <a:r>
              <a:rPr lang="en-US" sz="2000" dirty="0" smtClean="0"/>
              <a:t>Scanner</a:t>
            </a:r>
            <a:r>
              <a:rPr lang="ar-KW" sz="2000" dirty="0" smtClean="0"/>
              <a:t> ووظيفته هي استخراج البيانات المدخلة من خلال لوحة المفاتيح.</a:t>
            </a:r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988139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715000"/>
          </a:xfrm>
        </p:spPr>
        <p:txBody>
          <a:bodyPr>
            <a:noAutofit/>
          </a:bodyPr>
          <a:lstStyle/>
          <a:p>
            <a:r>
              <a:rPr lang="en-US" sz="1800" dirty="0" err="1" smtClean="0"/>
              <a:t>console.nextInt</a:t>
            </a:r>
            <a:r>
              <a:rPr lang="en-US" sz="1800" dirty="0" smtClean="0"/>
              <a:t>()    </a:t>
            </a:r>
            <a:r>
              <a:rPr lang="en-US" sz="1800" dirty="0" smtClean="0">
                <a:sym typeface="Wingdings" panose="05000000000000000000" pitchFamily="2" charset="2"/>
              </a:rPr>
              <a:t></a:t>
            </a:r>
            <a:r>
              <a:rPr lang="en-US" sz="1800" dirty="0" smtClean="0"/>
              <a:t>          reads  next input  as </a:t>
            </a:r>
            <a:r>
              <a:rPr lang="en-US" sz="1800" b="1" dirty="0" smtClean="0"/>
              <a:t>Integer</a:t>
            </a:r>
            <a:endParaRPr lang="en-US" sz="1800" dirty="0"/>
          </a:p>
          <a:p>
            <a:pPr algn="r" rtl="1"/>
            <a:r>
              <a:rPr lang="ar-KW" sz="1800" dirty="0" smtClean="0"/>
              <a:t> يقرأ المدخل كعدد صحيح</a:t>
            </a:r>
          </a:p>
          <a:p>
            <a:pPr algn="r" rtl="1">
              <a:buNone/>
            </a:pPr>
            <a:endParaRPr lang="en-US" sz="1800" dirty="0"/>
          </a:p>
          <a:p>
            <a:r>
              <a:rPr lang="en-US" sz="1800" dirty="0" err="1" smtClean="0"/>
              <a:t>console.nextDouble</a:t>
            </a:r>
            <a:r>
              <a:rPr lang="en-US" sz="1800" dirty="0" smtClean="0"/>
              <a:t>() </a:t>
            </a:r>
            <a:r>
              <a:rPr lang="en-US" sz="1800" dirty="0" smtClean="0">
                <a:sym typeface="Wingdings" panose="05000000000000000000" pitchFamily="2" charset="2"/>
              </a:rPr>
              <a:t></a:t>
            </a:r>
            <a:r>
              <a:rPr lang="en-US" sz="1800" dirty="0" smtClean="0"/>
              <a:t>       reads it as a </a:t>
            </a:r>
            <a:r>
              <a:rPr lang="en-US" sz="1800" b="1" dirty="0" smtClean="0"/>
              <a:t>Floating point </a:t>
            </a:r>
            <a:r>
              <a:rPr lang="en-US" sz="1800" dirty="0" smtClean="0"/>
              <a:t>                                                                   </a:t>
            </a:r>
          </a:p>
          <a:p>
            <a:pPr marL="0" indent="0">
              <a:buNone/>
            </a:pPr>
            <a:r>
              <a:rPr lang="en-US" sz="1800" dirty="0" smtClean="0"/>
              <a:t>                                                        if Integer treated as a FP</a:t>
            </a:r>
            <a:endParaRPr lang="ar-KW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 algn="r" rtl="1"/>
            <a:r>
              <a:rPr lang="ar-KW" sz="1800" dirty="0" smtClean="0"/>
              <a:t>    يقرأ  المدخل كعدد عشري                   </a:t>
            </a:r>
            <a:endParaRPr lang="en-US" sz="1800" dirty="0"/>
          </a:p>
          <a:p>
            <a:r>
              <a:rPr lang="en-US" sz="1800" dirty="0" err="1" smtClean="0"/>
              <a:t>console.next</a:t>
            </a:r>
            <a:r>
              <a:rPr lang="en-US" sz="1800" dirty="0" smtClean="0"/>
              <a:t>()           </a:t>
            </a:r>
            <a:r>
              <a:rPr lang="en-US" sz="1800" dirty="0" smtClean="0">
                <a:sym typeface="Wingdings" panose="05000000000000000000" pitchFamily="2" charset="2"/>
              </a:rPr>
              <a:t></a:t>
            </a:r>
            <a:r>
              <a:rPr lang="en-US" sz="1800" dirty="0" smtClean="0"/>
              <a:t>             reads next input as  </a:t>
            </a:r>
            <a:r>
              <a:rPr lang="en-US" sz="1800" b="1" dirty="0" smtClean="0"/>
              <a:t>String </a:t>
            </a:r>
          </a:p>
          <a:p>
            <a:pPr marL="0" indent="0">
              <a:buNone/>
            </a:pPr>
            <a:r>
              <a:rPr lang="en-US" sz="1800" dirty="0" smtClean="0"/>
              <a:t>                                                      if number treated as string</a:t>
            </a:r>
            <a:endParaRPr lang="ar-KW" sz="1800" dirty="0" smtClean="0"/>
          </a:p>
          <a:p>
            <a:pPr algn="r" rtl="1"/>
            <a:r>
              <a:rPr lang="ar-KW" sz="1800" dirty="0" smtClean="0"/>
              <a:t>يقرأ المدخل كمقطع نصي حتى لو كان رقما</a:t>
            </a:r>
          </a:p>
          <a:p>
            <a:pPr algn="r" rtl="1">
              <a:buNone/>
            </a:pPr>
            <a:endParaRPr lang="en-US" sz="1800" dirty="0"/>
          </a:p>
          <a:p>
            <a:r>
              <a:rPr lang="en-US" sz="1800" dirty="0" err="1"/>
              <a:t>console.nextLine</a:t>
            </a:r>
            <a:r>
              <a:rPr lang="en-US" sz="1800" dirty="0"/>
              <a:t>() </a:t>
            </a:r>
            <a:r>
              <a:rPr lang="en-US" sz="1800" dirty="0" smtClean="0"/>
              <a:t>  </a:t>
            </a:r>
            <a:r>
              <a:rPr lang="en-US" sz="1800" dirty="0" smtClean="0">
                <a:sym typeface="Wingdings" panose="05000000000000000000" pitchFamily="2" charset="2"/>
              </a:rPr>
              <a:t></a:t>
            </a:r>
            <a:r>
              <a:rPr lang="en-US" sz="1800" dirty="0" smtClean="0"/>
              <a:t>             reads next  input until </a:t>
            </a:r>
            <a:r>
              <a:rPr lang="en-US" sz="1800" dirty="0"/>
              <a:t>the </a:t>
            </a:r>
            <a:r>
              <a:rPr lang="en-US" sz="1800" dirty="0" smtClean="0"/>
              <a:t>          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                                         end </a:t>
            </a:r>
            <a:r>
              <a:rPr lang="en-US" sz="1800" dirty="0"/>
              <a:t>of the </a:t>
            </a:r>
            <a:r>
              <a:rPr lang="en-US" sz="1800" dirty="0" smtClean="0"/>
              <a:t>line </a:t>
            </a:r>
            <a:r>
              <a:rPr lang="en-US" sz="1800" dirty="0"/>
              <a:t>as </a:t>
            </a:r>
            <a:r>
              <a:rPr lang="en-US" sz="1800" dirty="0" smtClean="0"/>
              <a:t>a </a:t>
            </a:r>
            <a:r>
              <a:rPr lang="en-US" sz="1800" b="1" dirty="0" smtClean="0"/>
              <a:t>string</a:t>
            </a:r>
            <a:endParaRPr lang="ar-KW" sz="1800" b="1" dirty="0" smtClean="0"/>
          </a:p>
          <a:p>
            <a:pPr marL="0" indent="0" algn="r" rtl="1"/>
            <a:r>
              <a:rPr lang="ar-KW" sz="1800" b="1" dirty="0" smtClean="0"/>
              <a:t> </a:t>
            </a:r>
            <a:r>
              <a:rPr lang="ar-KW" sz="1800" dirty="0" smtClean="0"/>
              <a:t>يقرأ المدخل إلى نهاية السطر كمقطع نصي</a:t>
            </a:r>
          </a:p>
          <a:p>
            <a:pPr marL="0" indent="0" algn="r" rtl="1"/>
            <a:endParaRPr lang="ar-KW" sz="1800" dirty="0" smtClean="0"/>
          </a:p>
          <a:p>
            <a:pPr marL="0" indent="0" algn="l"/>
            <a:r>
              <a:rPr lang="ar-KW" sz="1800" dirty="0" smtClean="0"/>
              <a:t> </a:t>
            </a:r>
            <a:r>
              <a:rPr lang="en-US" sz="1800" dirty="0" smtClean="0"/>
              <a:t>     </a:t>
            </a:r>
            <a:r>
              <a:rPr lang="en-US" sz="1800" dirty="0" err="1" smtClean="0"/>
              <a:t>console.next</a:t>
            </a:r>
            <a:r>
              <a:rPr lang="en-US" sz="1800" dirty="0" smtClean="0"/>
              <a:t>().</a:t>
            </a:r>
            <a:r>
              <a:rPr lang="en-US" sz="1800" dirty="0" err="1" smtClean="0"/>
              <a:t>charAt</a:t>
            </a:r>
            <a:r>
              <a:rPr lang="en-US" sz="1800" dirty="0" smtClean="0"/>
              <a:t>(</a:t>
            </a:r>
            <a:r>
              <a:rPr lang="en-US" sz="1800" dirty="0" err="1" smtClean="0"/>
              <a:t>i</a:t>
            </a:r>
            <a:r>
              <a:rPr lang="en-US" sz="1800" dirty="0" smtClean="0"/>
              <a:t>)</a:t>
            </a:r>
            <a:r>
              <a:rPr lang="en-US" sz="1800" dirty="0" smtClean="0">
                <a:sym typeface="Wingdings" pitchFamily="2" charset="2"/>
              </a:rPr>
              <a:t>     </a:t>
            </a:r>
            <a:r>
              <a:rPr lang="en-US" sz="1800" dirty="0" smtClean="0"/>
              <a:t>reads </a:t>
            </a:r>
            <a:r>
              <a:rPr lang="en-US" sz="1800" dirty="0" err="1" smtClean="0"/>
              <a:t>charcter</a:t>
            </a:r>
            <a:r>
              <a:rPr lang="en-US" sz="1800" dirty="0" smtClean="0"/>
              <a:t> at position </a:t>
            </a:r>
            <a:r>
              <a:rPr lang="en-US" sz="1800" dirty="0" err="1" smtClean="0"/>
              <a:t>i</a:t>
            </a:r>
            <a:r>
              <a:rPr lang="en-US" sz="1800" dirty="0" smtClean="0"/>
              <a:t> of the next                </a:t>
            </a:r>
          </a:p>
          <a:p>
            <a:pPr marL="0" indent="0" algn="l">
              <a:buNone/>
            </a:pPr>
            <a:r>
              <a:rPr lang="en-US" sz="1800" dirty="0" smtClean="0"/>
              <a:t>                                                      input string</a:t>
            </a:r>
            <a:r>
              <a:rPr lang="ar-KW" sz="1800" dirty="0" smtClean="0"/>
              <a:t> </a:t>
            </a:r>
            <a:endParaRPr lang="en-US" sz="1800" dirty="0" smtClean="0"/>
          </a:p>
          <a:p>
            <a:pPr marL="0" indent="0" algn="r" rtl="1"/>
            <a:r>
              <a:rPr lang="en-US" sz="1800" dirty="0" smtClean="0"/>
              <a:t> </a:t>
            </a:r>
            <a:r>
              <a:rPr lang="ar-KW" sz="1800" dirty="0" smtClean="0"/>
              <a:t>يقرأ الحرف في موضع </a:t>
            </a:r>
            <a:r>
              <a:rPr lang="en-US" sz="1800" dirty="0" smtClean="0"/>
              <a:t>  </a:t>
            </a: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ar-KW" sz="1800" dirty="0" smtClean="0"/>
              <a:t>من المقطع النصي المدخل</a:t>
            </a: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162800" cy="6858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rtl="1"/>
            <a:r>
              <a:rPr lang="ar-KW" sz="2000" b="1" dirty="0" smtClean="0"/>
              <a:t/>
            </a:r>
            <a:br>
              <a:rPr lang="ar-KW" sz="2000" b="1" dirty="0" smtClean="0"/>
            </a:br>
            <a:r>
              <a:rPr lang="en-US" sz="2000" dirty="0" smtClean="0"/>
              <a:t>How does Console reads the next input</a:t>
            </a:r>
            <a:br>
              <a:rPr lang="en-US" sz="2000" dirty="0" smtClean="0"/>
            </a:br>
            <a:r>
              <a:rPr lang="ar-KW" sz="2000" dirty="0" smtClean="0"/>
              <a:t>كيف يقرأ </a:t>
            </a:r>
            <a:r>
              <a:rPr lang="en-US" sz="2000" dirty="0" smtClean="0"/>
              <a:t> </a:t>
            </a:r>
            <a:r>
              <a:rPr lang="ar-KW" sz="2000" dirty="0" smtClean="0"/>
              <a:t> </a:t>
            </a:r>
            <a:r>
              <a:rPr lang="en-US" sz="2000" dirty="0" smtClean="0"/>
              <a:t>Console</a:t>
            </a:r>
            <a:r>
              <a:rPr lang="ar-KW" sz="2000" dirty="0" smtClean="0"/>
              <a:t> </a:t>
            </a:r>
            <a:r>
              <a:rPr lang="ar-KW" sz="2000" dirty="0" err="1" smtClean="0"/>
              <a:t>المدخلات؟</a:t>
            </a:r>
            <a:r>
              <a:rPr lang="ar-KW" sz="2000" dirty="0" smtClean="0"/>
              <a:t> 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785632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943600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Suppose that </a:t>
            </a:r>
            <a:r>
              <a:rPr lang="en-US" sz="2000" dirty="0" err="1" smtClean="0">
                <a:solidFill>
                  <a:schemeClr val="tx1"/>
                </a:solidFill>
              </a:rPr>
              <a:t>ch</a:t>
            </a:r>
            <a:r>
              <a:rPr lang="en-US" sz="2000" dirty="0" smtClean="0">
                <a:solidFill>
                  <a:schemeClr val="tx1"/>
                </a:solidFill>
              </a:rPr>
              <a:t> is variable of type char</a:t>
            </a:r>
            <a:r>
              <a:rPr lang="ar-KW" sz="2000" dirty="0" err="1" smtClean="0">
                <a:solidFill>
                  <a:schemeClr val="tx1"/>
                </a:solidFill>
              </a:rPr>
              <a:t>:</a:t>
            </a:r>
            <a:endParaRPr lang="ar-KW" sz="2000" dirty="0" smtClean="0">
              <a:solidFill>
                <a:schemeClr val="tx1"/>
              </a:solidFill>
            </a:endParaRPr>
          </a:p>
          <a:p>
            <a:pPr algn="r" rtl="1">
              <a:buFont typeface="Arial" pitchFamily="34" charset="0"/>
              <a:buChar char="•"/>
            </a:pPr>
            <a:r>
              <a:rPr lang="ar-KW" sz="2000" dirty="0" smtClean="0"/>
              <a:t>افترضي أن </a:t>
            </a:r>
            <a:r>
              <a:rPr lang="en-US" sz="2000" dirty="0" err="1" smtClean="0"/>
              <a:t>ch</a:t>
            </a:r>
            <a:r>
              <a:rPr lang="en-US" sz="2000" dirty="0" smtClean="0"/>
              <a:t> </a:t>
            </a:r>
            <a:r>
              <a:rPr lang="ar-KW" sz="2000" dirty="0" smtClean="0"/>
              <a:t>هو متغير من نوع </a:t>
            </a:r>
            <a:r>
              <a:rPr lang="en-US" sz="2000" dirty="0" smtClean="0"/>
              <a:t>char</a:t>
            </a:r>
            <a:endParaRPr lang="en-US" sz="20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Char </a:t>
            </a:r>
            <a:r>
              <a:rPr lang="en-US" sz="2000" dirty="0" err="1" smtClean="0">
                <a:solidFill>
                  <a:schemeClr val="tx1"/>
                </a:solidFill>
              </a:rPr>
              <a:t>ch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</a:p>
          <a:p>
            <a:pPr algn="l">
              <a:buFont typeface="Arial" pitchFamily="34" charset="0"/>
              <a:buChar char="•"/>
            </a:pPr>
            <a:endParaRPr lang="en-US" sz="2000" dirty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The following expression</a:t>
            </a:r>
          </a:p>
          <a:p>
            <a:pPr algn="r" rtl="1"/>
            <a:r>
              <a:rPr lang="en-US" sz="2000" dirty="0" smtClean="0">
                <a:solidFill>
                  <a:schemeClr val="tx1"/>
                </a:solidFill>
              </a:rPr>
              <a:t>           </a:t>
            </a:r>
            <a:r>
              <a:rPr lang="ar-KW" sz="2000" dirty="0" smtClean="0"/>
              <a:t>التعبير </a:t>
            </a:r>
            <a:r>
              <a:rPr lang="ar-KW" sz="2000" dirty="0" err="1" smtClean="0"/>
              <a:t>التالي :</a:t>
            </a:r>
            <a:endParaRPr lang="en-US" sz="2000" dirty="0" smtClean="0"/>
          </a:p>
          <a:p>
            <a:r>
              <a:rPr lang="ar-KW" sz="2000" dirty="0" smtClean="0">
                <a:solidFill>
                  <a:srgbClr val="FF0000"/>
                </a:solidFill>
              </a:rPr>
              <a:t>       </a:t>
            </a:r>
            <a:r>
              <a:rPr lang="en-US" sz="2000" dirty="0" err="1" smtClean="0">
                <a:solidFill>
                  <a:srgbClr val="FF0000"/>
                </a:solidFill>
              </a:rPr>
              <a:t>ch</a:t>
            </a:r>
            <a:r>
              <a:rPr lang="en-US" sz="2000" dirty="0" smtClean="0">
                <a:solidFill>
                  <a:srgbClr val="FF0000"/>
                </a:solidFill>
              </a:rPr>
              <a:t> = </a:t>
            </a:r>
            <a:r>
              <a:rPr lang="en-US" sz="2000" dirty="0" err="1" smtClean="0">
                <a:solidFill>
                  <a:srgbClr val="FF0000"/>
                </a:solidFill>
              </a:rPr>
              <a:t>console.next</a:t>
            </a:r>
            <a:r>
              <a:rPr lang="en-US" sz="2000" dirty="0" smtClean="0">
                <a:solidFill>
                  <a:srgbClr val="FF0000"/>
                </a:solidFill>
              </a:rPr>
              <a:t>().</a:t>
            </a:r>
            <a:r>
              <a:rPr lang="en-US" sz="2000" dirty="0" err="1" smtClean="0">
                <a:solidFill>
                  <a:srgbClr val="FF0000"/>
                </a:solidFill>
              </a:rPr>
              <a:t>charAt</a:t>
            </a:r>
            <a:r>
              <a:rPr lang="en-US" sz="2000" dirty="0" smtClean="0">
                <a:solidFill>
                  <a:srgbClr val="FF0000"/>
                </a:solidFill>
              </a:rPr>
              <a:t>(0);</a:t>
            </a:r>
            <a:endParaRPr lang="en-US" sz="20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ar-KW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smtClean="0">
                <a:solidFill>
                  <a:schemeClr val="tx1"/>
                </a:solidFill>
              </a:rPr>
              <a:t>1. reads </a:t>
            </a:r>
            <a:r>
              <a:rPr lang="en-US" sz="2000" dirty="0">
                <a:solidFill>
                  <a:schemeClr val="tx1"/>
                </a:solidFill>
              </a:rPr>
              <a:t>the next </a:t>
            </a:r>
            <a:r>
              <a:rPr lang="en-US" sz="2000" dirty="0" smtClean="0">
                <a:solidFill>
                  <a:schemeClr val="tx1"/>
                </a:solidFill>
              </a:rPr>
              <a:t>string the user inputs.</a:t>
            </a:r>
          </a:p>
          <a:p>
            <a:pPr marL="514350" indent="-514350">
              <a:buNone/>
            </a:pPr>
            <a:r>
              <a:rPr lang="ar-KW" sz="2000" dirty="0" smtClean="0">
                <a:solidFill>
                  <a:schemeClr val="tx1"/>
                </a:solidFill>
              </a:rPr>
              <a:t>    </a:t>
            </a:r>
            <a:r>
              <a:rPr lang="en-US" sz="2000" dirty="0" smtClean="0">
                <a:solidFill>
                  <a:schemeClr val="tx1"/>
                </a:solidFill>
              </a:rPr>
              <a:t>2. selects the first character of this string</a:t>
            </a:r>
          </a:p>
          <a:p>
            <a:pPr marL="514350" indent="-514350">
              <a:buNone/>
            </a:pPr>
            <a:r>
              <a:rPr lang="ar-KW" sz="2000" dirty="0" smtClean="0">
                <a:solidFill>
                  <a:schemeClr val="tx1"/>
                </a:solidFill>
              </a:rPr>
              <a:t>    </a:t>
            </a:r>
            <a:r>
              <a:rPr lang="en-US" sz="2000" dirty="0" smtClean="0">
                <a:solidFill>
                  <a:schemeClr val="tx1"/>
                </a:solidFill>
              </a:rPr>
              <a:t>3. Stores the value in </a:t>
            </a:r>
            <a:r>
              <a:rPr lang="en-US" sz="2000" dirty="0" err="1" smtClean="0">
                <a:solidFill>
                  <a:schemeClr val="tx1"/>
                </a:solidFill>
              </a:rPr>
              <a:t>ch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514350" indent="-514350" algn="r" rtl="1">
              <a:buFont typeface="+mj-lt"/>
              <a:buAutoNum type="arabicPeriod"/>
            </a:pPr>
            <a:r>
              <a:rPr lang="ar-KW" sz="2000" dirty="0" smtClean="0"/>
              <a:t>يقرأ المقطع النصي المدخل من قبل المستخدم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KW" sz="2000" dirty="0" smtClean="0"/>
              <a:t>يختار أول حرف منه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KW" sz="2000" dirty="0" smtClean="0"/>
              <a:t>يخزن الحرف في </a:t>
            </a:r>
            <a:r>
              <a:rPr lang="en-US" sz="2000" dirty="0" err="1" smtClean="0"/>
              <a:t>ch</a:t>
            </a:r>
            <a:endParaRPr lang="ar-KW" sz="2000" dirty="0" smtClean="0"/>
          </a:p>
          <a:p>
            <a:pPr marL="514350" indent="-514350" algn="l">
              <a:buNone/>
            </a:pPr>
            <a:r>
              <a:rPr lang="ar-KW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/>
              <a:t>Example: if the input string is HELLO</a:t>
            </a:r>
          </a:p>
          <a:p>
            <a:pPr marL="514350" indent="-514350" algn="l">
              <a:buNone/>
            </a:pPr>
            <a:r>
              <a:rPr lang="en-US" sz="2000" dirty="0" smtClean="0"/>
              <a:t>                   then  :  </a:t>
            </a:r>
            <a:r>
              <a:rPr lang="en-US" sz="2000" dirty="0" err="1" smtClean="0"/>
              <a:t>console.next</a:t>
            </a:r>
            <a:r>
              <a:rPr lang="en-US" sz="2000" dirty="0" smtClean="0"/>
              <a:t>().</a:t>
            </a:r>
            <a:r>
              <a:rPr lang="en-US" sz="2000" dirty="0" err="1" smtClean="0"/>
              <a:t>charAt</a:t>
            </a:r>
            <a:r>
              <a:rPr lang="en-US" sz="2000" dirty="0" smtClean="0"/>
              <a:t>(0)  </a:t>
            </a:r>
            <a:r>
              <a:rPr lang="en-US" sz="2000" dirty="0" smtClean="0">
                <a:sym typeface="Wingdings" pitchFamily="2" charset="2"/>
              </a:rPr>
              <a:t></a:t>
            </a:r>
            <a:r>
              <a:rPr lang="en-US" sz="2000" dirty="0" smtClean="0"/>
              <a:t>   H</a:t>
            </a:r>
          </a:p>
          <a:p>
            <a:pPr marL="514350" indent="-514350">
              <a:buNone/>
            </a:pPr>
            <a:r>
              <a:rPr lang="en-US" sz="2000" dirty="0" smtClean="0"/>
              <a:t>                              </a:t>
            </a:r>
            <a:r>
              <a:rPr lang="en-US" sz="2000" dirty="0" err="1" smtClean="0"/>
              <a:t>console.next</a:t>
            </a:r>
            <a:r>
              <a:rPr lang="en-US" sz="2000" dirty="0" smtClean="0"/>
              <a:t>().</a:t>
            </a:r>
            <a:r>
              <a:rPr lang="en-US" sz="2000" dirty="0" err="1" smtClean="0"/>
              <a:t>charAt</a:t>
            </a:r>
            <a:r>
              <a:rPr lang="en-US" sz="2000" dirty="0" smtClean="0"/>
              <a:t>(2)    </a:t>
            </a:r>
            <a:r>
              <a:rPr lang="en-US" sz="2000" dirty="0" smtClean="0">
                <a:sym typeface="Wingdings" pitchFamily="2" charset="2"/>
              </a:rPr>
              <a:t></a:t>
            </a:r>
            <a:r>
              <a:rPr lang="en-US" sz="2000" dirty="0" smtClean="0"/>
              <a:t>   L         </a:t>
            </a:r>
            <a:endParaRPr lang="ar-KW" sz="2000" dirty="0" smtClean="0"/>
          </a:p>
          <a:p>
            <a:pPr marL="514350" indent="-514350" algn="l">
              <a:buNone/>
            </a:pPr>
            <a:endParaRPr lang="en-US" sz="2000" dirty="0" smtClean="0"/>
          </a:p>
          <a:p>
            <a:pPr marL="514350" indent="-514350" algn="r" rtl="1"/>
            <a:endParaRPr lang="en-US" sz="2000" dirty="0" smtClean="0">
              <a:solidFill>
                <a:schemeClr val="tx1"/>
              </a:solidFill>
            </a:endParaRPr>
          </a:p>
          <a:p>
            <a:pPr marL="514350" indent="-514350" algn="r" rtl="1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696200" cy="715962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2400" i="1" dirty="0"/>
              <a:t>Reading a Single </a:t>
            </a:r>
            <a:r>
              <a:rPr lang="en-US" sz="2400" i="1" dirty="0" smtClean="0"/>
              <a:t>Character</a:t>
            </a:r>
            <a:br>
              <a:rPr lang="en-US" sz="2400" i="1" dirty="0" smtClean="0"/>
            </a:br>
            <a:r>
              <a:rPr lang="ar-KW" sz="2400" i="1" dirty="0" smtClean="0"/>
              <a:t>قراءة حرف واحد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458200" cy="53340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1800" b="1" dirty="0"/>
              <a:t>import </a:t>
            </a:r>
            <a:r>
              <a:rPr lang="en-US" sz="1800" b="1" dirty="0" err="1"/>
              <a:t>java.util</a:t>
            </a:r>
            <a:r>
              <a:rPr lang="en-US" sz="1800" b="1" dirty="0"/>
              <a:t>.*; </a:t>
            </a:r>
            <a:endParaRPr lang="en-US" sz="1800" dirty="0"/>
          </a:p>
          <a:p>
            <a:pPr marL="514350" indent="-514350">
              <a:buNone/>
            </a:pPr>
            <a:r>
              <a:rPr lang="en-US" sz="1800" b="1" dirty="0"/>
              <a:t>public class </a:t>
            </a:r>
            <a:r>
              <a:rPr lang="en-US" sz="1800" dirty="0"/>
              <a:t>Ch2Ex1 {</a:t>
            </a:r>
          </a:p>
          <a:p>
            <a:pPr marL="514350" indent="-514350">
              <a:buNone/>
            </a:pPr>
            <a:r>
              <a:rPr lang="en-US" sz="1800" b="1" dirty="0" smtClean="0"/>
              <a:t>   static </a:t>
            </a:r>
            <a:r>
              <a:rPr lang="en-US" sz="1800" b="1" dirty="0"/>
              <a:t>Scanner </a:t>
            </a:r>
            <a:r>
              <a:rPr lang="en-US" sz="1800" dirty="0"/>
              <a:t>console = </a:t>
            </a:r>
            <a:r>
              <a:rPr lang="en-US" sz="1800" b="1" dirty="0"/>
              <a:t>new Scanner</a:t>
            </a:r>
            <a:r>
              <a:rPr lang="en-US" sz="1800" dirty="0"/>
              <a:t>(</a:t>
            </a:r>
            <a:r>
              <a:rPr lang="en-US" sz="1800" b="1" dirty="0"/>
              <a:t>System</a:t>
            </a:r>
            <a:r>
              <a:rPr lang="en-US" sz="1800" dirty="0"/>
              <a:t>.in);</a:t>
            </a:r>
          </a:p>
          <a:p>
            <a:pPr marL="514350" indent="-514350">
              <a:buNone/>
            </a:pPr>
            <a:r>
              <a:rPr lang="en-US" sz="1800" b="1" dirty="0" smtClean="0"/>
              <a:t>   </a:t>
            </a:r>
          </a:p>
          <a:p>
            <a:pPr marL="514350" indent="-514350">
              <a:buNone/>
            </a:pPr>
            <a:r>
              <a:rPr lang="en-US" sz="1800" b="1" dirty="0" smtClean="0"/>
              <a:t>   public </a:t>
            </a:r>
            <a:r>
              <a:rPr lang="en-US" sz="1800" b="1" dirty="0"/>
              <a:t>static void main (String[] </a:t>
            </a:r>
            <a:r>
              <a:rPr lang="en-US" sz="1800" b="1" dirty="0" err="1"/>
              <a:t>args</a:t>
            </a:r>
            <a:r>
              <a:rPr lang="en-US" sz="1800" b="1" dirty="0"/>
              <a:t>) {</a:t>
            </a:r>
          </a:p>
          <a:p>
            <a:pPr marL="514350" indent="-514350">
              <a:buNone/>
            </a:pPr>
            <a:r>
              <a:rPr lang="en-US" sz="1800" b="1" dirty="0" smtClean="0"/>
              <a:t>     </a:t>
            </a:r>
            <a:r>
              <a:rPr lang="en-US" sz="1800" b="1" dirty="0" err="1" smtClean="0"/>
              <a:t>int</a:t>
            </a:r>
            <a:r>
              <a:rPr lang="en-US" sz="1800" b="1" dirty="0" smtClean="0"/>
              <a:t> </a:t>
            </a:r>
            <a:r>
              <a:rPr lang="en-US" sz="1800" dirty="0"/>
              <a:t>feet;</a:t>
            </a:r>
          </a:p>
          <a:p>
            <a:pPr marL="514350" indent="-514350">
              <a:buNone/>
            </a:pPr>
            <a:r>
              <a:rPr lang="en-US" sz="1800" b="1" dirty="0" smtClean="0"/>
              <a:t>     </a:t>
            </a:r>
            <a:r>
              <a:rPr lang="en-US" sz="1800" b="1" dirty="0" err="1" smtClean="0"/>
              <a:t>int</a:t>
            </a:r>
            <a:r>
              <a:rPr lang="en-US" sz="1800" b="1" dirty="0" smtClean="0"/>
              <a:t> </a:t>
            </a:r>
            <a:r>
              <a:rPr lang="en-US" sz="1800" dirty="0"/>
              <a:t>inches;</a:t>
            </a:r>
          </a:p>
          <a:p>
            <a:pPr marL="514350" indent="-514350">
              <a:buNone/>
            </a:pPr>
            <a:r>
              <a:rPr lang="en-US" sz="1800" b="1" dirty="0" smtClean="0"/>
              <a:t>   </a:t>
            </a:r>
          </a:p>
          <a:p>
            <a:pPr marL="514350" indent="-514350">
              <a:buNone/>
            </a:pPr>
            <a:r>
              <a:rPr lang="en-US" sz="1800" b="1" dirty="0" smtClean="0"/>
              <a:t>     </a:t>
            </a:r>
            <a:r>
              <a:rPr lang="en-US" sz="1800" b="1" dirty="0" err="1" smtClean="0"/>
              <a:t>System.out.println</a:t>
            </a:r>
            <a:r>
              <a:rPr lang="en-US" sz="1800" b="1" dirty="0"/>
              <a:t>(</a:t>
            </a:r>
            <a:r>
              <a:rPr lang="en-US" sz="1800" dirty="0"/>
              <a:t>" Enter two integers separated </a:t>
            </a:r>
            <a:r>
              <a:rPr lang="en-US" sz="1800" dirty="0" smtClean="0"/>
              <a:t>by </a:t>
            </a:r>
            <a:r>
              <a:rPr lang="en-US" sz="1800" dirty="0"/>
              <a:t>spaces.”</a:t>
            </a:r>
            <a:r>
              <a:rPr lang="en-US" sz="1800" b="1" dirty="0"/>
              <a:t>);</a:t>
            </a:r>
          </a:p>
          <a:p>
            <a:pPr marL="514350" indent="-514350">
              <a:buNone/>
            </a:pPr>
            <a:r>
              <a:rPr lang="en-US" sz="1800" dirty="0" smtClean="0"/>
              <a:t>     feet </a:t>
            </a:r>
            <a:r>
              <a:rPr lang="en-US" sz="1800" dirty="0"/>
              <a:t>= </a:t>
            </a:r>
            <a:r>
              <a:rPr lang="en-US" sz="1800" dirty="0" err="1"/>
              <a:t>console</a:t>
            </a:r>
            <a:r>
              <a:rPr lang="en-US" sz="1800" b="1" dirty="0" err="1"/>
              <a:t>.nextInt</a:t>
            </a:r>
            <a:r>
              <a:rPr lang="en-US" sz="1800" b="1" dirty="0"/>
              <a:t>();</a:t>
            </a:r>
          </a:p>
          <a:p>
            <a:pPr marL="514350" indent="-514350">
              <a:buNone/>
            </a:pPr>
            <a:r>
              <a:rPr lang="en-US" sz="1800" dirty="0" smtClean="0"/>
              <a:t>     inches </a:t>
            </a:r>
            <a:r>
              <a:rPr lang="en-US" sz="1800" dirty="0"/>
              <a:t>= </a:t>
            </a:r>
            <a:r>
              <a:rPr lang="en-US" sz="1800" dirty="0" err="1"/>
              <a:t>console</a:t>
            </a:r>
            <a:r>
              <a:rPr lang="en-US" sz="1800" b="1" dirty="0" err="1"/>
              <a:t>.nextInt</a:t>
            </a:r>
            <a:r>
              <a:rPr lang="en-US" sz="1800" b="1" dirty="0"/>
              <a:t>();</a:t>
            </a:r>
          </a:p>
          <a:p>
            <a:pPr marL="514350" indent="-514350">
              <a:buNone/>
            </a:pPr>
            <a:r>
              <a:rPr lang="en-US" sz="1800" b="1" dirty="0" smtClean="0"/>
              <a:t>    </a:t>
            </a:r>
          </a:p>
          <a:p>
            <a:pPr marL="514350" indent="-514350">
              <a:buNone/>
            </a:pPr>
            <a:r>
              <a:rPr lang="en-US" sz="1800" b="1" dirty="0" smtClean="0"/>
              <a:t>    </a:t>
            </a:r>
            <a:r>
              <a:rPr lang="en-US" sz="1800" b="1" dirty="0" err="1" smtClean="0"/>
              <a:t>System.out.println</a:t>
            </a:r>
            <a:r>
              <a:rPr lang="en-US" sz="1800" dirty="0"/>
              <a:t>(" feet = " + feet);</a:t>
            </a:r>
          </a:p>
          <a:p>
            <a:pPr marL="514350" indent="-514350">
              <a:buNone/>
            </a:pPr>
            <a:r>
              <a:rPr lang="en-US" sz="1800" b="1" dirty="0" smtClean="0"/>
              <a:t>    </a:t>
            </a:r>
            <a:r>
              <a:rPr lang="en-US" sz="1800" b="1" dirty="0" err="1" smtClean="0"/>
              <a:t>System.out.println</a:t>
            </a:r>
            <a:r>
              <a:rPr lang="en-US" sz="1800" dirty="0"/>
              <a:t>(" inches = " + inches);</a:t>
            </a:r>
          </a:p>
          <a:p>
            <a:pPr marL="514350" indent="-514350">
              <a:buNone/>
            </a:pPr>
            <a:r>
              <a:rPr lang="en-US" sz="1800" b="1" dirty="0" smtClean="0"/>
              <a:t>    }</a:t>
            </a:r>
            <a:r>
              <a:rPr lang="en-US" sz="1800" dirty="0" smtClean="0"/>
              <a:t>//</a:t>
            </a:r>
            <a:r>
              <a:rPr lang="en-US" sz="1800" dirty="0"/>
              <a:t>main</a:t>
            </a:r>
          </a:p>
          <a:p>
            <a:pPr marL="514350" indent="-514350">
              <a:buNone/>
            </a:pPr>
            <a:r>
              <a:rPr lang="en-US" sz="1800" b="1" dirty="0" smtClean="0"/>
              <a:t> }</a:t>
            </a:r>
            <a:r>
              <a:rPr lang="en-US" sz="1800" dirty="0" smtClean="0"/>
              <a:t>//</a:t>
            </a:r>
            <a:r>
              <a:rPr lang="en-US" sz="1800" dirty="0"/>
              <a:t>class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620000" cy="9906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000" b="1" dirty="0" smtClean="0"/>
              <a:t>Example : this program reads 2 inputs  then stores  the values in 2 variables : feet and inches</a:t>
            </a:r>
            <a:r>
              <a:rPr lang="ar-KW" sz="2000" b="1" dirty="0" smtClean="0"/>
              <a:t/>
            </a:r>
            <a:br>
              <a:rPr lang="ar-KW" sz="2000" b="1" dirty="0" smtClean="0"/>
            </a:br>
            <a:r>
              <a:rPr lang="ar-KW" sz="2000" dirty="0" smtClean="0"/>
              <a:t>هذا البرنامج يقوم بقراءة قيمتين </a:t>
            </a:r>
            <a:r>
              <a:rPr lang="ar-KW" sz="2000" dirty="0" err="1" smtClean="0"/>
              <a:t>للمدخلات</a:t>
            </a:r>
            <a:r>
              <a:rPr lang="ar-KW" sz="2000" dirty="0" smtClean="0"/>
              <a:t> ثم تخزينهما في متغيرين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04929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25247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Enter two integers separated by spaces.</a:t>
            </a:r>
          </a:p>
          <a:p>
            <a:r>
              <a:rPr lang="en-US" dirty="0"/>
              <a:t>23 </a:t>
            </a:r>
            <a:r>
              <a:rPr lang="en-US" dirty="0" smtClean="0"/>
              <a:t>   7</a:t>
            </a:r>
            <a:endParaRPr lang="en-US" dirty="0"/>
          </a:p>
          <a:p>
            <a:r>
              <a:rPr lang="en-US" dirty="0"/>
              <a:t>feet = 23</a:t>
            </a:r>
          </a:p>
          <a:p>
            <a:r>
              <a:rPr lang="en-US" dirty="0"/>
              <a:t>inches = 7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4629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9831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It’s Important  to know  :</a:t>
            </a:r>
            <a:endParaRPr lang="ar-KW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</a:t>
            </a:r>
            <a:r>
              <a:rPr lang="ar-KW" dirty="0" smtClean="0">
                <a:solidFill>
                  <a:srgbClr val="FF0000"/>
                </a:solidFill>
              </a:rPr>
              <a:t>من المهم معرفة التالي: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when inputs are entered at the keyboard, they are separated with:</a:t>
            </a:r>
            <a:endParaRPr lang="ar-KW" dirty="0" smtClean="0"/>
          </a:p>
          <a:p>
            <a:pPr marL="0" indent="0">
              <a:buNone/>
            </a:pPr>
            <a:r>
              <a:rPr lang="en-US" dirty="0" smtClean="0"/>
              <a:t>one or more blanks </a:t>
            </a:r>
          </a:p>
          <a:p>
            <a:pPr marL="0" indent="0">
              <a:buNone/>
            </a:pPr>
            <a:r>
              <a:rPr lang="en-US" dirty="0" smtClean="0"/>
              <a:t>• lines</a:t>
            </a:r>
          </a:p>
          <a:p>
            <a:pPr marL="0" indent="0">
              <a:buNone/>
            </a:pPr>
            <a:r>
              <a:rPr lang="en-US" dirty="0" smtClean="0"/>
              <a:t>• tab character</a:t>
            </a:r>
          </a:p>
          <a:p>
            <a:pPr algn="r" rtl="1">
              <a:buNone/>
            </a:pPr>
            <a:r>
              <a:rPr lang="ar-KW" dirty="0" smtClean="0"/>
              <a:t> عند إدخال بيانات يجب الفصل </a:t>
            </a:r>
            <a:r>
              <a:rPr lang="ar-KW" dirty="0" err="1" smtClean="0"/>
              <a:t>بينهم:</a:t>
            </a:r>
            <a:endParaRPr lang="ar-KW" dirty="0" smtClean="0"/>
          </a:p>
          <a:p>
            <a:pPr algn="r" rtl="1">
              <a:buFont typeface="Arial" pitchFamily="34" charset="0"/>
              <a:buChar char="•"/>
            </a:pPr>
            <a:r>
              <a:rPr lang="ar-KW" dirty="0" smtClean="0"/>
              <a:t> بفراغ أو أكثر </a:t>
            </a:r>
          </a:p>
          <a:p>
            <a:pPr algn="r" rtl="1">
              <a:buFont typeface="Arial" pitchFamily="34" charset="0"/>
              <a:buChar char="•"/>
            </a:pPr>
            <a:r>
              <a:rPr lang="ar-KW" dirty="0" smtClean="0"/>
              <a:t>بسطر</a:t>
            </a:r>
          </a:p>
          <a:p>
            <a:pPr algn="r" rtl="1">
              <a:buFont typeface="Arial" pitchFamily="34" charset="0"/>
              <a:buChar char="•"/>
            </a:pPr>
            <a:r>
              <a:rPr lang="ar-KW" dirty="0" smtClean="0"/>
              <a:t>بمفتاح </a:t>
            </a:r>
            <a:r>
              <a:rPr lang="ar-KW" dirty="0" err="1" smtClean="0"/>
              <a:t>التاب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03517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5626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sz="1600" b="1" dirty="0"/>
              <a:t>import </a:t>
            </a:r>
            <a:r>
              <a:rPr lang="en-US" sz="1600" b="1" dirty="0" err="1"/>
              <a:t>java.util.Scanner</a:t>
            </a:r>
            <a:r>
              <a:rPr lang="en-US" sz="1600" b="1" dirty="0"/>
              <a:t>;</a:t>
            </a:r>
          </a:p>
          <a:p>
            <a:pPr marL="514350" indent="-514350">
              <a:buNone/>
            </a:pPr>
            <a:r>
              <a:rPr lang="en-US" sz="1600" b="1" dirty="0"/>
              <a:t>public class </a:t>
            </a:r>
            <a:r>
              <a:rPr lang="en-US" sz="1600" dirty="0"/>
              <a:t>Ch2Ex2 </a:t>
            </a:r>
            <a:r>
              <a:rPr lang="en-US" sz="1600" b="1" dirty="0"/>
              <a:t>{</a:t>
            </a:r>
          </a:p>
          <a:p>
            <a:pPr marL="514350" indent="-514350">
              <a:buNone/>
            </a:pPr>
            <a:r>
              <a:rPr lang="en-US" sz="1600" b="1" dirty="0" smtClean="0"/>
              <a:t>   static </a:t>
            </a:r>
            <a:r>
              <a:rPr lang="en-US" sz="1600" b="1" dirty="0"/>
              <a:t>Scanner </a:t>
            </a:r>
            <a:r>
              <a:rPr lang="en-US" sz="1600" dirty="0"/>
              <a:t>console </a:t>
            </a:r>
            <a:r>
              <a:rPr lang="en-US" sz="1600" b="1" dirty="0"/>
              <a:t>= new Scanner(System.in);</a:t>
            </a:r>
          </a:p>
          <a:p>
            <a:pPr marL="514350" indent="-514350">
              <a:buNone/>
            </a:pPr>
            <a:r>
              <a:rPr lang="en-US" sz="1600" b="1" dirty="0" smtClean="0"/>
              <a:t>   </a:t>
            </a:r>
          </a:p>
          <a:p>
            <a:pPr marL="514350" indent="-514350">
              <a:buNone/>
            </a:pPr>
            <a:r>
              <a:rPr lang="en-US" sz="1600" b="1" dirty="0" smtClean="0"/>
              <a:t>   public </a:t>
            </a:r>
            <a:r>
              <a:rPr lang="en-US" sz="1600" b="1" dirty="0"/>
              <a:t>static void main (String[] </a:t>
            </a:r>
            <a:r>
              <a:rPr lang="en-US" sz="1600" b="1" dirty="0" err="1"/>
              <a:t>args</a:t>
            </a:r>
            <a:r>
              <a:rPr lang="en-US" sz="1600" b="1" dirty="0"/>
              <a:t>) {</a:t>
            </a:r>
          </a:p>
          <a:p>
            <a:pPr marL="514350" indent="-514350">
              <a:buNone/>
            </a:pPr>
            <a:r>
              <a:rPr lang="en-US" sz="1600" b="1" dirty="0" smtClean="0"/>
              <a:t>   String </a:t>
            </a:r>
            <a:r>
              <a:rPr lang="ar-KW" sz="1600" b="1" dirty="0" smtClean="0"/>
              <a:t>  </a:t>
            </a:r>
            <a:r>
              <a:rPr lang="en-US" sz="1600" dirty="0" err="1" smtClean="0"/>
              <a:t>firstName</a:t>
            </a:r>
            <a:r>
              <a:rPr lang="en-US" sz="1600" b="1" dirty="0" smtClean="0"/>
              <a:t>, </a:t>
            </a:r>
            <a:r>
              <a:rPr lang="en-US" sz="1600" dirty="0" err="1" smtClean="0"/>
              <a:t>lastName</a:t>
            </a:r>
            <a:r>
              <a:rPr lang="en-US" sz="1600" dirty="0" smtClean="0"/>
              <a:t>;</a:t>
            </a:r>
            <a:endParaRPr lang="en-US" sz="1600" b="1" dirty="0"/>
          </a:p>
          <a:p>
            <a:pPr marL="514350" indent="-514350">
              <a:buNone/>
            </a:pPr>
            <a:r>
              <a:rPr lang="en-US" sz="1600" b="1" dirty="0" smtClean="0"/>
              <a:t>   </a:t>
            </a:r>
            <a:r>
              <a:rPr lang="en-US" sz="1600" b="1" dirty="0" err="1" smtClean="0"/>
              <a:t>int</a:t>
            </a:r>
            <a:r>
              <a:rPr lang="en-US" sz="1600" b="1" dirty="0" smtClean="0"/>
              <a:t> </a:t>
            </a:r>
            <a:r>
              <a:rPr lang="ar-KW" sz="1600" b="1" dirty="0" smtClean="0"/>
              <a:t>   </a:t>
            </a:r>
            <a:r>
              <a:rPr lang="en-US" sz="1600" dirty="0" smtClean="0"/>
              <a:t>age</a:t>
            </a:r>
            <a:r>
              <a:rPr lang="en-US" sz="1600" b="1" dirty="0"/>
              <a:t>;</a:t>
            </a:r>
          </a:p>
          <a:p>
            <a:pPr marL="514350" indent="-514350">
              <a:buNone/>
            </a:pPr>
            <a:r>
              <a:rPr lang="en-US" sz="1600" b="1" dirty="0" smtClean="0"/>
              <a:t>   double </a:t>
            </a:r>
            <a:r>
              <a:rPr lang="ar-KW" sz="1600" b="1" dirty="0" smtClean="0"/>
              <a:t>  </a:t>
            </a:r>
            <a:r>
              <a:rPr lang="en-US" sz="1600" dirty="0" smtClean="0"/>
              <a:t>weight</a:t>
            </a:r>
            <a:r>
              <a:rPr lang="en-US" sz="1600" b="1" dirty="0"/>
              <a:t>;</a:t>
            </a:r>
          </a:p>
          <a:p>
            <a:pPr marL="514350" indent="-514350">
              <a:buNone/>
            </a:pPr>
            <a:r>
              <a:rPr lang="en-US" sz="1600" b="1" dirty="0" smtClean="0"/>
              <a:t>  </a:t>
            </a:r>
          </a:p>
          <a:p>
            <a:pPr marL="514350" indent="-514350">
              <a:buNone/>
            </a:pPr>
            <a:r>
              <a:rPr lang="en-US" sz="1400" b="1" dirty="0" err="1" smtClean="0"/>
              <a:t>System.out.println</a:t>
            </a:r>
            <a:r>
              <a:rPr lang="ar-KW" sz="1400" b="1" dirty="0" smtClean="0"/>
              <a:t>  </a:t>
            </a:r>
            <a:r>
              <a:rPr lang="en-US" sz="1400" b="1" dirty="0" smtClean="0"/>
              <a:t>(</a:t>
            </a:r>
            <a:r>
              <a:rPr lang="en-US" sz="1400" dirty="0" smtClean="0"/>
              <a:t>"Enter first name, last name, </a:t>
            </a:r>
            <a:r>
              <a:rPr lang="en-US" sz="1400" dirty="0" err="1" smtClean="0"/>
              <a:t>age,and</a:t>
            </a:r>
            <a:r>
              <a:rPr lang="en-US" sz="1400" dirty="0" smtClean="0"/>
              <a:t> weight separated by</a:t>
            </a:r>
            <a:r>
              <a:rPr lang="ar-KW" sz="1400" dirty="0" smtClean="0"/>
              <a:t> </a:t>
            </a:r>
            <a:r>
              <a:rPr lang="en-US" sz="1400" dirty="0" smtClean="0"/>
              <a:t>spaces</a:t>
            </a:r>
            <a:r>
              <a:rPr lang="en-US" sz="1400" dirty="0"/>
              <a:t>.”</a:t>
            </a:r>
            <a:r>
              <a:rPr lang="en-US" sz="1400" b="1" dirty="0"/>
              <a:t>);</a:t>
            </a:r>
          </a:p>
          <a:p>
            <a:pPr marL="514350" indent="-514350">
              <a:buNone/>
            </a:pPr>
            <a:r>
              <a:rPr lang="en-US" sz="1600" dirty="0" smtClean="0"/>
              <a:t>  </a:t>
            </a:r>
            <a:r>
              <a:rPr lang="en-US" sz="1600" dirty="0" err="1" smtClean="0"/>
              <a:t>firstName</a:t>
            </a:r>
            <a:r>
              <a:rPr lang="en-US" sz="1600" dirty="0" smtClean="0"/>
              <a:t> </a:t>
            </a:r>
            <a:r>
              <a:rPr lang="en-US" sz="1600" b="1" dirty="0"/>
              <a:t>= </a:t>
            </a:r>
            <a:r>
              <a:rPr lang="en-US" sz="1600" dirty="0" err="1"/>
              <a:t>console</a:t>
            </a:r>
            <a:r>
              <a:rPr lang="en-US" sz="1600" b="1" dirty="0" err="1"/>
              <a:t>.next</a:t>
            </a:r>
            <a:r>
              <a:rPr lang="en-US" sz="1600" b="1" dirty="0"/>
              <a:t>();</a:t>
            </a:r>
          </a:p>
          <a:p>
            <a:pPr marL="514350" indent="-514350">
              <a:buNone/>
            </a:pPr>
            <a:r>
              <a:rPr lang="en-US" sz="1600" dirty="0" smtClean="0"/>
              <a:t>  </a:t>
            </a:r>
            <a:r>
              <a:rPr lang="en-US" sz="1600" dirty="0" err="1" smtClean="0"/>
              <a:t>lastName</a:t>
            </a:r>
            <a:r>
              <a:rPr lang="en-US" sz="1600" dirty="0" smtClean="0"/>
              <a:t> </a:t>
            </a:r>
            <a:r>
              <a:rPr lang="en-US" sz="1600" b="1" dirty="0"/>
              <a:t>= </a:t>
            </a:r>
            <a:r>
              <a:rPr lang="en-US" sz="1600" dirty="0" err="1"/>
              <a:t>console</a:t>
            </a:r>
            <a:r>
              <a:rPr lang="en-US" sz="1600" b="1" dirty="0" err="1"/>
              <a:t>.next</a:t>
            </a:r>
            <a:r>
              <a:rPr lang="en-US" sz="1600" b="1" dirty="0"/>
              <a:t>();</a:t>
            </a:r>
          </a:p>
          <a:p>
            <a:pPr marL="514350" indent="-514350">
              <a:buNone/>
            </a:pPr>
            <a:r>
              <a:rPr lang="en-US" sz="1600" dirty="0" smtClean="0"/>
              <a:t>  age </a:t>
            </a:r>
            <a:r>
              <a:rPr lang="en-US" sz="1600" b="1" dirty="0"/>
              <a:t>= </a:t>
            </a:r>
            <a:r>
              <a:rPr lang="en-US" sz="1600" dirty="0" err="1"/>
              <a:t>console</a:t>
            </a:r>
            <a:r>
              <a:rPr lang="en-US" sz="1600" b="1" dirty="0" err="1"/>
              <a:t>.nextInt</a:t>
            </a:r>
            <a:r>
              <a:rPr lang="en-US" sz="1600" b="1" dirty="0"/>
              <a:t>();</a:t>
            </a:r>
          </a:p>
          <a:p>
            <a:pPr marL="514350" indent="-514350">
              <a:buNone/>
            </a:pPr>
            <a:r>
              <a:rPr lang="en-US" sz="1600" dirty="0" smtClean="0"/>
              <a:t>  weight </a:t>
            </a:r>
            <a:r>
              <a:rPr lang="en-US" sz="1600" b="1" dirty="0"/>
              <a:t>= </a:t>
            </a:r>
            <a:r>
              <a:rPr lang="en-US" sz="1600" dirty="0" err="1"/>
              <a:t>console</a:t>
            </a:r>
            <a:r>
              <a:rPr lang="en-US" sz="1600" b="1" dirty="0" err="1"/>
              <a:t>.nextDouble</a:t>
            </a:r>
            <a:r>
              <a:rPr lang="en-US" sz="1600" b="1" dirty="0"/>
              <a:t>();</a:t>
            </a:r>
          </a:p>
          <a:p>
            <a:pPr marL="514350" indent="-514350">
              <a:buNone/>
            </a:pPr>
            <a:r>
              <a:rPr lang="en-US" sz="1600" b="1" dirty="0" smtClean="0"/>
              <a:t>  </a:t>
            </a:r>
          </a:p>
          <a:p>
            <a:pPr marL="514350" indent="-514350">
              <a:buNone/>
            </a:pPr>
            <a:r>
              <a:rPr lang="en-US" sz="1600" b="1" dirty="0" smtClean="0"/>
              <a:t>  </a:t>
            </a:r>
            <a:r>
              <a:rPr lang="en-US" sz="1600" b="1" dirty="0" err="1" smtClean="0"/>
              <a:t>System.out.println</a:t>
            </a:r>
            <a:r>
              <a:rPr lang="ar-KW" sz="1600" b="1" dirty="0" smtClean="0"/>
              <a:t>   </a:t>
            </a:r>
            <a:r>
              <a:rPr lang="en-US" sz="1600" b="1" dirty="0" smtClean="0"/>
              <a:t>(</a:t>
            </a:r>
            <a:r>
              <a:rPr lang="en-US" sz="1600" dirty="0" smtClean="0"/>
              <a:t>"</a:t>
            </a:r>
            <a:r>
              <a:rPr lang="en-US" sz="1600" dirty="0"/>
              <a:t>Name: " + </a:t>
            </a:r>
            <a:r>
              <a:rPr lang="en-US" sz="1600" dirty="0" err="1"/>
              <a:t>firstName</a:t>
            </a:r>
            <a:r>
              <a:rPr lang="en-US" sz="1600" dirty="0"/>
              <a:t> + " </a:t>
            </a:r>
            <a:r>
              <a:rPr lang="en-US" sz="1600" dirty="0" smtClean="0"/>
              <a:t>   " </a:t>
            </a:r>
            <a:r>
              <a:rPr lang="en-US" sz="1600" dirty="0"/>
              <a:t>+ </a:t>
            </a:r>
            <a:r>
              <a:rPr lang="en-US" sz="1600" dirty="0" err="1"/>
              <a:t>lastName</a:t>
            </a:r>
            <a:r>
              <a:rPr lang="en-US" sz="1600" b="1" dirty="0"/>
              <a:t>);</a:t>
            </a:r>
          </a:p>
          <a:p>
            <a:pPr marL="514350" indent="-514350">
              <a:buNone/>
            </a:pPr>
            <a:r>
              <a:rPr lang="en-US" sz="1600" b="1" dirty="0" smtClean="0"/>
              <a:t>  </a:t>
            </a:r>
            <a:r>
              <a:rPr lang="en-US" sz="1600" b="1" dirty="0" err="1" smtClean="0"/>
              <a:t>System.out.println</a:t>
            </a:r>
            <a:r>
              <a:rPr lang="ar-KW" sz="1600" b="1" dirty="0" smtClean="0"/>
              <a:t>   </a:t>
            </a:r>
            <a:r>
              <a:rPr lang="en-US" sz="1600" b="1" dirty="0" smtClean="0"/>
              <a:t>(</a:t>
            </a:r>
            <a:r>
              <a:rPr lang="en-US" sz="1600" dirty="0" smtClean="0"/>
              <a:t>"</a:t>
            </a:r>
            <a:r>
              <a:rPr lang="en-US" sz="1600" dirty="0"/>
              <a:t>Age: " + age</a:t>
            </a:r>
            <a:r>
              <a:rPr lang="en-US" sz="1600" b="1" dirty="0"/>
              <a:t>);</a:t>
            </a:r>
          </a:p>
          <a:p>
            <a:pPr marL="514350" indent="-514350">
              <a:buNone/>
            </a:pPr>
            <a:r>
              <a:rPr lang="en-US" sz="1600" b="1" dirty="0" smtClean="0"/>
              <a:t>  </a:t>
            </a:r>
            <a:r>
              <a:rPr lang="en-US" sz="1600" b="1" dirty="0" err="1" smtClean="0"/>
              <a:t>System.out.println</a:t>
            </a:r>
            <a:r>
              <a:rPr lang="ar-KW" sz="1600" b="1" dirty="0" smtClean="0"/>
              <a:t>   </a:t>
            </a:r>
            <a:r>
              <a:rPr lang="en-US" sz="1600" b="1" dirty="0" smtClean="0"/>
              <a:t>(</a:t>
            </a:r>
            <a:r>
              <a:rPr lang="en-US" sz="1600" dirty="0" smtClean="0"/>
              <a:t>"</a:t>
            </a:r>
            <a:r>
              <a:rPr lang="en-US" sz="1600" dirty="0"/>
              <a:t>Weight: " + weight</a:t>
            </a:r>
            <a:r>
              <a:rPr lang="en-US" sz="1600" b="1" dirty="0"/>
              <a:t>);</a:t>
            </a:r>
          </a:p>
          <a:p>
            <a:pPr marL="514350" indent="-514350">
              <a:buNone/>
            </a:pPr>
            <a:r>
              <a:rPr lang="en-US" sz="1600" b="1" dirty="0" smtClean="0"/>
              <a:t>  }//</a:t>
            </a:r>
            <a:r>
              <a:rPr lang="en-US" sz="1600" b="1" dirty="0"/>
              <a:t>main</a:t>
            </a:r>
          </a:p>
          <a:p>
            <a:pPr marL="514350" indent="-514350">
              <a:buNone/>
            </a:pPr>
            <a:r>
              <a:rPr lang="en-US" sz="1600" b="1" dirty="0"/>
              <a:t>}//class</a:t>
            </a:r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8382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2000" dirty="0" smtClean="0"/>
              <a:t>Example: The program reads 4 inputs , stores  values in 4 variables,  then </a:t>
            </a:r>
            <a:r>
              <a:rPr lang="ar-KW" sz="2000" dirty="0" smtClean="0"/>
              <a:t> </a:t>
            </a:r>
            <a:r>
              <a:rPr lang="en-US" sz="2000" dirty="0" smtClean="0"/>
              <a:t>displays them in successive output statements :</a:t>
            </a:r>
            <a:r>
              <a:rPr lang="ar-KW" sz="2000" dirty="0" smtClean="0"/>
              <a:t/>
            </a:r>
            <a:br>
              <a:rPr lang="ar-KW" sz="2000" dirty="0" smtClean="0"/>
            </a:br>
            <a:r>
              <a:rPr lang="ar-KW" sz="2000" dirty="0" smtClean="0"/>
              <a:t>هذا البرنامج يقوم بقراءة 4 قيم </a:t>
            </a:r>
            <a:r>
              <a:rPr lang="ar-KW" sz="2000" dirty="0" err="1" smtClean="0"/>
              <a:t>للمدخلات</a:t>
            </a:r>
            <a:r>
              <a:rPr lang="ar-KW" sz="2000" dirty="0" smtClean="0"/>
              <a:t> ثم يخزنهم في 4 متغيرات ثم يعرضهم في عبارات متتابعة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3644524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10FDC4BD7D414D8C490BD686851FFF" ma:contentTypeVersion="4" ma:contentTypeDescription="Create a new document." ma:contentTypeScope="" ma:versionID="8c46479a0ee3aeb0daf3ff59800e6a2b">
  <xsd:schema xmlns:xsd="http://www.w3.org/2001/XMLSchema" xmlns:xs="http://www.w3.org/2001/XMLSchema" xmlns:p="http://schemas.microsoft.com/office/2006/metadata/properties" xmlns:ns2="baf628c7-65e7-4b65-b573-e06818b2588e" targetNamespace="http://schemas.microsoft.com/office/2006/metadata/properties" ma:root="true" ma:fieldsID="500f1f60454699cfea147587868809c4" ns2:_="">
    <xsd:import namespace="baf628c7-65e7-4b65-b573-e06818b258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628c7-65e7-4b65-b573-e06818b25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65AF351-AD31-4007-9B21-6D2C3D98FFBF}"/>
</file>

<file path=customXml/itemProps2.xml><?xml version="1.0" encoding="utf-8"?>
<ds:datastoreItem xmlns:ds="http://schemas.openxmlformats.org/officeDocument/2006/customXml" ds:itemID="{B4DB7001-D758-4776-B571-2163A4C794CE}"/>
</file>

<file path=customXml/itemProps3.xml><?xml version="1.0" encoding="utf-8"?>
<ds:datastoreItem xmlns:ds="http://schemas.openxmlformats.org/officeDocument/2006/customXml" ds:itemID="{4A469FBE-0527-453D-B0D1-B77A439377F9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330</TotalTime>
  <Words>771</Words>
  <Application>Microsoft Office PowerPoint</Application>
  <PresentationFormat>عرض على الشاشة (3:4)‏</PresentationFormat>
  <Paragraphs>124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ملتقى</vt:lpstr>
      <vt:lpstr>Chapter 2  Input/Output المدخلات والمخرجات</vt:lpstr>
      <vt:lpstr>Input (Read) Statement   عبارة قراءة المدخلات</vt:lpstr>
      <vt:lpstr>الشريحة 3</vt:lpstr>
      <vt:lpstr> How does Console reads the next input كيف يقرأ   Console المدخلات؟  </vt:lpstr>
      <vt:lpstr>Reading a Single Character قراءة حرف واحد</vt:lpstr>
      <vt:lpstr>Example : this program reads 2 inputs  then stores  the values in 2 variables : feet and inches هذا البرنامج يقوم بقراءة قيمتين للمدخلات ثم تخزينهما في متغيرين</vt:lpstr>
      <vt:lpstr>Run</vt:lpstr>
      <vt:lpstr>الشريحة 8</vt:lpstr>
      <vt:lpstr>Example: The program reads 4 inputs , stores  values in 4 variables,  then  displays them in successive output statements : هذا البرنامج يقوم بقراءة 4 قيم للمدخلات ثم يخزنهم في 4 متغيرات ثم يعرضهم في عبارات متتابعة  </vt:lpstr>
      <vt:lpstr>Run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 – Input/Output</dc:title>
  <dc:creator>Huda Hassan Ali</dc:creator>
  <cp:lastModifiedBy>user</cp:lastModifiedBy>
  <cp:revision>27</cp:revision>
  <dcterms:created xsi:type="dcterms:W3CDTF">2015-10-20T07:03:14Z</dcterms:created>
  <dcterms:modified xsi:type="dcterms:W3CDTF">2017-10-29T08:10:58Z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0x0101003B10FDC4BD7D414D8C490BD686851FFF</vt:lpwstr>
  </property>
</Properties>
</file>