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4" r:id="rId4"/>
    <p:sldId id="262" r:id="rId5"/>
    <p:sldId id="277" r:id="rId6"/>
    <p:sldId id="266" r:id="rId7"/>
    <p:sldId id="278" r:id="rId8"/>
    <p:sldId id="267" r:id="rId9"/>
    <p:sldId id="268" r:id="rId10"/>
    <p:sldId id="269" r:id="rId11"/>
    <p:sldId id="270" r:id="rId12"/>
    <p:sldId id="272" r:id="rId13"/>
    <p:sldId id="276" r:id="rId14"/>
    <p:sldId id="273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E32787-F071-4233-AFD6-DE275AA862FE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10025F-2410-422C-B375-0EAD4E0CB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In Java, output to the standard output device is accomplished by using the </a:t>
            </a:r>
            <a:r>
              <a:rPr lang="en-US" sz="2000" b="1" dirty="0"/>
              <a:t>standard output object   :  </a:t>
            </a:r>
            <a:r>
              <a:rPr lang="en-US" sz="2000" b="1" dirty="0" err="1"/>
              <a:t>System.out</a:t>
            </a:r>
            <a:r>
              <a:rPr lang="en-US" sz="2000" b="1" dirty="0"/>
              <a:t>.</a:t>
            </a:r>
            <a:endParaRPr lang="ar-KW" sz="2000" b="1" dirty="0"/>
          </a:p>
          <a:p>
            <a:pPr algn="r" rtl="1"/>
            <a:r>
              <a:rPr lang="en-US" sz="2000" b="1" dirty="0"/>
              <a:t>:</a:t>
            </a:r>
            <a:r>
              <a:rPr lang="ar-KW" sz="2000" b="1" dirty="0"/>
              <a:t>لعرض المخرجات في جافا نستخدم الـ </a:t>
            </a:r>
            <a:r>
              <a:rPr lang="en-US" sz="2000" b="1" dirty="0"/>
              <a:t>Object</a:t>
            </a:r>
            <a:r>
              <a:rPr lang="ar-KW" sz="2000" b="1" dirty="0"/>
              <a:t> </a:t>
            </a:r>
            <a:r>
              <a:rPr lang="ar-KW" sz="2000" b="1" dirty="0" err="1"/>
              <a:t>التالي:</a:t>
            </a:r>
            <a:r>
              <a:rPr lang="ar-KW" sz="2000" b="1" dirty="0"/>
              <a:t> </a:t>
            </a:r>
            <a:r>
              <a:rPr lang="en-US" sz="2000" b="1" dirty="0" err="1"/>
              <a:t>System.out</a:t>
            </a:r>
            <a:r>
              <a:rPr lang="en-US" sz="2000" b="1" dirty="0"/>
              <a:t>. </a:t>
            </a:r>
          </a:p>
          <a:p>
            <a:endParaRPr lang="en-US" sz="2000" dirty="0"/>
          </a:p>
          <a:p>
            <a:r>
              <a:rPr lang="en-US" sz="2000" dirty="0"/>
              <a:t>To output a string to the standard output device, the object   </a:t>
            </a:r>
            <a:r>
              <a:rPr lang="en-US" sz="2000" b="1" dirty="0" err="1"/>
              <a:t>System.out</a:t>
            </a:r>
            <a:r>
              <a:rPr lang="en-US" sz="2000" b="1" dirty="0"/>
              <a:t> </a:t>
            </a:r>
            <a:r>
              <a:rPr lang="en-US" sz="2000" dirty="0"/>
              <a:t> has access to the methods:</a:t>
            </a:r>
          </a:p>
          <a:p>
            <a:pPr algn="r" rtl="1"/>
            <a:r>
              <a:rPr lang="ar-KW" sz="2000" dirty="0"/>
              <a:t> ولعرض المخرجات على الشاشة نستخدم معه الـ </a:t>
            </a:r>
            <a:r>
              <a:rPr lang="en-US" sz="2000" dirty="0"/>
              <a:t>Methods </a:t>
            </a:r>
            <a:r>
              <a:rPr lang="ar-KW" sz="2000" dirty="0"/>
              <a:t>التالية:</a:t>
            </a:r>
            <a:endParaRPr lang="en-US" sz="2000" dirty="0"/>
          </a:p>
          <a:p>
            <a:r>
              <a:rPr lang="en-US" sz="2000" dirty="0"/>
              <a:t> print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println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err="1"/>
              <a:t>printf</a:t>
            </a:r>
            <a:endParaRPr lang="en-US" sz="20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5867400" cy="533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      </a:t>
            </a:r>
            <a:br>
              <a:rPr lang="ar-KW" b="1" dirty="0"/>
            </a:br>
            <a:r>
              <a:rPr lang="ar-KW" dirty="0"/>
              <a:t>          </a:t>
            </a:r>
            <a:r>
              <a:rPr lang="en-US" b="1" dirty="0"/>
              <a:t>Output</a:t>
            </a:r>
            <a:r>
              <a:rPr lang="ar-KW" dirty="0"/>
              <a:t>المخرجات </a:t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334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dirty="0"/>
              <a:t>public class Ch2Ex</a:t>
            </a:r>
            <a:r>
              <a:rPr lang="ar-KW" sz="2000" dirty="0"/>
              <a:t>8</a:t>
            </a:r>
            <a:r>
              <a:rPr lang="en-US" sz="2000" dirty="0"/>
              <a:t>{</a:t>
            </a:r>
          </a:p>
          <a:p>
            <a:r>
              <a:rPr lang="en-US" sz="2000" dirty="0"/>
              <a:t>    public static void main(String[] </a:t>
            </a:r>
            <a:r>
              <a:rPr lang="en-US" sz="2000" dirty="0" err="1"/>
              <a:t>args</a:t>
            </a:r>
            <a:r>
              <a:rPr lang="en-US" sz="2000" dirty="0"/>
              <a:t>){</a:t>
            </a:r>
          </a:p>
          <a:p>
            <a:r>
              <a:rPr lang="en-US" sz="2000" dirty="0"/>
              <a:t>       </a:t>
            </a:r>
            <a:r>
              <a:rPr lang="en-US" sz="2000" dirty="0" err="1"/>
              <a:t>int</a:t>
            </a:r>
            <a:r>
              <a:rPr lang="en-US" sz="2000" dirty="0"/>
              <a:t> num = 96;</a:t>
            </a:r>
          </a:p>
          <a:p>
            <a:r>
              <a:rPr lang="en-US" sz="2000" dirty="0"/>
              <a:t>      double rate = 15.5;</a:t>
            </a:r>
          </a:p>
          <a:p>
            <a:r>
              <a:rPr lang="en-US" sz="2000" dirty="0"/>
              <a:t>     String   </a:t>
            </a:r>
            <a:r>
              <a:rPr lang="en-US" sz="2000" dirty="0" err="1"/>
              <a:t>str</a:t>
            </a:r>
            <a:r>
              <a:rPr lang="en-US" sz="2000" dirty="0"/>
              <a:t> = "Java";</a:t>
            </a:r>
          </a:p>
          <a:p>
            <a:r>
              <a:rPr lang="en-US" sz="2000" dirty="0"/>
              <a:t>    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System.out.println</a:t>
            </a:r>
            <a:r>
              <a:rPr lang="en-US" sz="2000" dirty="0"/>
              <a:t>("1234567890123");</a:t>
            </a:r>
          </a:p>
          <a:p>
            <a:r>
              <a:rPr lang="en-US" sz="2000" dirty="0"/>
              <a:t>     </a:t>
            </a:r>
            <a:r>
              <a:rPr lang="en-US" sz="2000" dirty="0" err="1"/>
              <a:t>System.out.printf</a:t>
            </a:r>
            <a:r>
              <a:rPr lang="en-US" sz="2000" dirty="0"/>
              <a:t>("%5d   %n", num);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System.out.printf</a:t>
            </a:r>
            <a:r>
              <a:rPr lang="en-US" sz="2000" dirty="0"/>
              <a:t>("%6.2f   %n", rate);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System.out.printf</a:t>
            </a:r>
            <a:r>
              <a:rPr lang="en-US" sz="2000" dirty="0"/>
              <a:t>("%4d%6.2f  %n", num, rate);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System.out.printf</a:t>
            </a:r>
            <a:r>
              <a:rPr lang="en-US" sz="2000" dirty="0"/>
              <a:t>("%-4d%6.2f  %n", num, rate);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System.out.printf</a:t>
            </a:r>
            <a:r>
              <a:rPr lang="en-US" sz="2000" dirty="0"/>
              <a:t>("%5s%4d  %n", </a:t>
            </a:r>
            <a:r>
              <a:rPr lang="en-US" sz="2000" dirty="0" err="1"/>
              <a:t>str,num</a:t>
            </a:r>
            <a:r>
              <a:rPr lang="en-US" sz="2000" dirty="0"/>
              <a:t> );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System.out.printf</a:t>
            </a:r>
            <a:r>
              <a:rPr lang="en-US" sz="2000" dirty="0"/>
              <a:t>("%-5S%4d  %n", </a:t>
            </a:r>
            <a:r>
              <a:rPr lang="en-US" sz="2000" dirty="0" err="1"/>
              <a:t>str,num</a:t>
            </a:r>
            <a:r>
              <a:rPr lang="en-US" sz="2000" dirty="0"/>
              <a:t> );</a:t>
            </a:r>
          </a:p>
          <a:p>
            <a:r>
              <a:rPr lang="en-US" sz="2000" dirty="0"/>
              <a:t>     }// main</a:t>
            </a:r>
          </a:p>
          <a:p>
            <a:r>
              <a:rPr lang="en-US" sz="2000" dirty="0"/>
              <a:t>}// class</a:t>
            </a:r>
            <a:endParaRPr lang="ar-SA" sz="2000" dirty="0"/>
          </a:p>
          <a:p>
            <a:pPr>
              <a:buNone/>
            </a:pPr>
            <a:endParaRPr lang="pt-BR" sz="2000" dirty="0"/>
          </a:p>
          <a:p>
            <a:endParaRPr lang="pt-BR" sz="2400" dirty="0"/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Width Option   </a:t>
            </a:r>
            <a:br>
              <a:rPr lang="en-US" sz="2400" b="1" dirty="0"/>
            </a:br>
            <a:r>
              <a:rPr lang="en-US" sz="2400" b="1" dirty="0"/>
              <a:t> Specifies number of columns for the output value</a:t>
            </a:r>
            <a:br>
              <a:rPr lang="en-US" sz="2400" b="1" dirty="0"/>
            </a:br>
            <a:r>
              <a:rPr lang="ar-KW" sz="2400" dirty="0"/>
              <a:t>يحدد عدد الأعمدة  المخصصة للمخرجات 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04799" y="304800"/>
          <a:ext cx="8534396" cy="476473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56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6105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199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976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671"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05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3145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314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/>
              <a:t>public class Ch2Ex</a:t>
            </a:r>
            <a:r>
              <a:rPr lang="ar-KW" dirty="0"/>
              <a:t>9</a:t>
            </a:r>
            <a:r>
              <a:rPr lang="en-US" dirty="0"/>
              <a:t>{</a:t>
            </a:r>
          </a:p>
          <a:p>
            <a:r>
              <a:rPr lang="en-US" dirty="0"/>
              <a:t>    public static void main(String[] </a:t>
            </a:r>
            <a:r>
              <a:rPr lang="en-US" dirty="0" err="1"/>
              <a:t>args</a:t>
            </a:r>
            <a:r>
              <a:rPr lang="en-US" dirty="0"/>
              <a:t>){</a:t>
            </a:r>
          </a:p>
          <a:p>
            <a:r>
              <a:rPr lang="en-US" dirty="0"/>
              <a:t>     </a:t>
            </a:r>
            <a:r>
              <a:rPr lang="en-US" dirty="0" err="1"/>
              <a:t>int</a:t>
            </a:r>
            <a:r>
              <a:rPr lang="en-US" dirty="0"/>
              <a:t> num = 96;</a:t>
            </a:r>
          </a:p>
          <a:p>
            <a:r>
              <a:rPr lang="en-US" dirty="0"/>
              <a:t>double rate = 15.5;</a:t>
            </a:r>
          </a:p>
          <a:p>
            <a:r>
              <a:rPr lang="en-US" dirty="0"/>
              <a:t> String   </a:t>
            </a:r>
            <a:r>
              <a:rPr lang="en-US" dirty="0" err="1"/>
              <a:t>str</a:t>
            </a:r>
            <a:r>
              <a:rPr lang="en-US" dirty="0"/>
              <a:t> = "Java";</a:t>
            </a:r>
          </a:p>
          <a:p>
            <a:r>
              <a:rPr lang="en-US" dirty="0" err="1"/>
              <a:t>System.out.println</a:t>
            </a:r>
            <a:r>
              <a:rPr lang="en-US" dirty="0"/>
              <a:t>("1234567890123");</a:t>
            </a:r>
          </a:p>
          <a:p>
            <a:r>
              <a:rPr lang="en-US" dirty="0" err="1"/>
              <a:t>System.out.printf</a:t>
            </a:r>
            <a:r>
              <a:rPr lang="en-US" dirty="0"/>
              <a:t>("%5d   %n", num);</a:t>
            </a:r>
          </a:p>
          <a:p>
            <a:r>
              <a:rPr lang="en-US" dirty="0" err="1"/>
              <a:t>System.out.printf</a:t>
            </a:r>
            <a:r>
              <a:rPr lang="en-US" dirty="0"/>
              <a:t>("%6.2f   %n", rate);</a:t>
            </a:r>
          </a:p>
          <a:p>
            <a:r>
              <a:rPr lang="en-US" dirty="0" err="1"/>
              <a:t>System.out.printf</a:t>
            </a:r>
            <a:r>
              <a:rPr lang="en-US" dirty="0"/>
              <a:t>("%4d%6.2f  %n", num, rate);</a:t>
            </a:r>
          </a:p>
          <a:p>
            <a:r>
              <a:rPr lang="en-US" dirty="0" err="1"/>
              <a:t>System.out.printf</a:t>
            </a:r>
            <a:r>
              <a:rPr lang="en-US" dirty="0"/>
              <a:t>("%-4d%6.2f  %n", num, rate);</a:t>
            </a:r>
          </a:p>
          <a:p>
            <a:r>
              <a:rPr lang="en-US" dirty="0" err="1"/>
              <a:t>System.out.printf</a:t>
            </a:r>
            <a:r>
              <a:rPr lang="en-US" dirty="0"/>
              <a:t>("%5s%4d  %n", </a:t>
            </a:r>
            <a:r>
              <a:rPr lang="en-US" dirty="0" err="1"/>
              <a:t>str,num</a:t>
            </a:r>
            <a:r>
              <a:rPr lang="en-US" dirty="0"/>
              <a:t> );</a:t>
            </a:r>
          </a:p>
          <a:p>
            <a:r>
              <a:rPr lang="en-US" dirty="0" err="1"/>
              <a:t>System.out.printf</a:t>
            </a:r>
            <a:r>
              <a:rPr lang="en-US" dirty="0"/>
              <a:t>("%-5S%4d  %n", </a:t>
            </a:r>
            <a:r>
              <a:rPr lang="en-US" dirty="0" err="1"/>
              <a:t>str,num</a:t>
            </a:r>
            <a:r>
              <a:rPr lang="en-US" dirty="0"/>
              <a:t> );</a:t>
            </a:r>
          </a:p>
          <a:p>
            <a:endParaRPr lang="en-US" dirty="0"/>
          </a:p>
          <a:p>
            <a:r>
              <a:rPr lang="en-US" dirty="0"/>
              <a:t>     }// main</a:t>
            </a:r>
          </a:p>
          <a:p>
            <a:r>
              <a:rPr lang="en-US" dirty="0"/>
              <a:t>}// class</a:t>
            </a:r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/>
              <a:t>1234567890123</a:t>
            </a:r>
          </a:p>
          <a:p>
            <a:r>
              <a:rPr lang="fi-FI" dirty="0"/>
              <a:t>   96   </a:t>
            </a:r>
          </a:p>
          <a:p>
            <a:r>
              <a:rPr lang="fi-FI" dirty="0"/>
              <a:t> 15.50   </a:t>
            </a:r>
          </a:p>
          <a:p>
            <a:r>
              <a:rPr lang="fi-FI" dirty="0"/>
              <a:t>  96 15.50  </a:t>
            </a:r>
          </a:p>
          <a:p>
            <a:r>
              <a:rPr lang="fi-FI" dirty="0"/>
              <a:t>96   15.50  </a:t>
            </a:r>
          </a:p>
          <a:p>
            <a:r>
              <a:rPr lang="fi-FI" dirty="0"/>
              <a:t> Java  96  </a:t>
            </a:r>
          </a:p>
          <a:p>
            <a:r>
              <a:rPr lang="fi-FI" dirty="0"/>
              <a:t>JAVA   96 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58975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/>
              <a:t>public class Ch2Ex</a:t>
            </a:r>
            <a:r>
              <a:rPr lang="ar-KW" dirty="0"/>
              <a:t>10</a:t>
            </a:r>
            <a:r>
              <a:rPr lang="en-US" dirty="0"/>
              <a:t>{</a:t>
            </a:r>
          </a:p>
          <a:p>
            <a:r>
              <a:rPr lang="en-US" dirty="0"/>
              <a:t>  public static void main(String[] </a:t>
            </a:r>
            <a:r>
              <a:rPr lang="en-US" dirty="0" err="1"/>
              <a:t>args</a:t>
            </a:r>
            <a:r>
              <a:rPr lang="en-US" dirty="0"/>
              <a:t>){</a:t>
            </a:r>
          </a:p>
          <a:p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num = 763;</a:t>
            </a:r>
          </a:p>
          <a:p>
            <a:r>
              <a:rPr lang="en-US" dirty="0"/>
              <a:t>    double x = 651.438;</a:t>
            </a:r>
          </a:p>
          <a:p>
            <a:r>
              <a:rPr lang="en-US" dirty="0"/>
              <a:t>    String </a:t>
            </a:r>
            <a:r>
              <a:rPr lang="en-US" dirty="0" err="1"/>
              <a:t>str</a:t>
            </a:r>
            <a:r>
              <a:rPr lang="en-US" dirty="0"/>
              <a:t> = “good  bye";</a:t>
            </a:r>
          </a:p>
          <a:p>
            <a:r>
              <a:rPr lang="en-US" dirty="0"/>
              <a:t>    </a:t>
            </a:r>
            <a:r>
              <a:rPr lang="en-US" dirty="0" err="1"/>
              <a:t>System.out.println</a:t>
            </a:r>
            <a:r>
              <a:rPr lang="en-US" dirty="0"/>
              <a:t>("1234567890123456789012345");</a:t>
            </a:r>
          </a:p>
          <a:p>
            <a:r>
              <a:rPr lang="en-US" dirty="0"/>
              <a:t>    </a:t>
            </a:r>
            <a:r>
              <a:rPr lang="en-US" dirty="0" err="1"/>
              <a:t>System.out.printf</a:t>
            </a:r>
            <a:r>
              <a:rPr lang="en-US" dirty="0"/>
              <a:t>("num = %5d %n",  num);</a:t>
            </a:r>
          </a:p>
          <a:p>
            <a:r>
              <a:rPr lang="en-US" dirty="0"/>
              <a:t>    </a:t>
            </a:r>
            <a:r>
              <a:rPr lang="en-US" dirty="0" err="1"/>
              <a:t>System.out.printf</a:t>
            </a:r>
            <a:r>
              <a:rPr lang="en-US" dirty="0"/>
              <a:t>("x = %10.2f %n",  x);</a:t>
            </a:r>
          </a:p>
          <a:p>
            <a:r>
              <a:rPr lang="en-US" dirty="0"/>
              <a:t>    </a:t>
            </a:r>
            <a:r>
              <a:rPr lang="en-US" dirty="0" err="1"/>
              <a:t>System.out.printf</a:t>
            </a:r>
            <a:r>
              <a:rPr lang="en-US" dirty="0"/>
              <a:t>("</a:t>
            </a:r>
            <a:r>
              <a:rPr lang="en-US" dirty="0" err="1"/>
              <a:t>str</a:t>
            </a:r>
            <a:r>
              <a:rPr lang="en-US" dirty="0"/>
              <a:t> = %12S%n",  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r>
              <a:rPr lang="pt-BR" dirty="0"/>
              <a:t>    System.out.printf("%5d %7.2f %8s%n",  num,  x,  str);</a:t>
            </a:r>
          </a:p>
          <a:p>
            <a:r>
              <a:rPr lang="pt-BR" dirty="0"/>
              <a:t>    System.out.printf("%-10S %6d %9.2f%n",  str,  num,  x);</a:t>
            </a:r>
          </a:p>
          <a:p>
            <a:r>
              <a:rPr lang="pt-BR" dirty="0"/>
              <a:t>    System.out.printf("%8.2f %7d % 10s%n",  x,  num, str);</a:t>
            </a:r>
          </a:p>
          <a:p>
            <a:r>
              <a:rPr lang="en-US" dirty="0"/>
              <a:t>  } //main</a:t>
            </a:r>
          </a:p>
          <a:p>
            <a:r>
              <a:rPr lang="en-US" dirty="0"/>
              <a:t>}//class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04799" y="304800"/>
          <a:ext cx="8382000" cy="58099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7420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8176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879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879"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024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4418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5554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/>
              <a:t> </a:t>
            </a:r>
            <a:r>
              <a:rPr lang="en-US" sz="2000" dirty="0" err="1"/>
              <a:t>System.out.print</a:t>
            </a:r>
            <a:r>
              <a:rPr lang="en-US" sz="2000" dirty="0"/>
              <a:t>(expression):</a:t>
            </a:r>
          </a:p>
          <a:p>
            <a:pPr>
              <a:buNone/>
            </a:pPr>
            <a:r>
              <a:rPr lang="en-US" sz="2000" dirty="0">
                <a:latin typeface="CenturySchoolbook"/>
              </a:rPr>
              <a:t>        </a:t>
            </a:r>
            <a:r>
              <a:rPr lang="en-US" sz="2000" baseline="0" dirty="0">
                <a:latin typeface="CenturySchoolbook"/>
              </a:rPr>
              <a:t>print then stay on the same line</a:t>
            </a:r>
            <a:endParaRPr lang="ar-KW" sz="2000" baseline="0" dirty="0">
              <a:latin typeface="CenturySchoolbook"/>
            </a:endParaRPr>
          </a:p>
          <a:p>
            <a:pPr algn="r" rtl="1">
              <a:buNone/>
            </a:pPr>
            <a:r>
              <a:rPr lang="ar-KW" sz="2000" dirty="0">
                <a:latin typeface="CenturySchoolbook"/>
              </a:rPr>
              <a:t>اطبع ثم ابق على نفس السطر</a:t>
            </a:r>
            <a:endParaRPr lang="en-US" sz="2000" baseline="0" dirty="0">
              <a:latin typeface="CenturySchoolbook"/>
            </a:endParaRPr>
          </a:p>
          <a:p>
            <a:endParaRPr lang="en-US" sz="2000" dirty="0">
              <a:latin typeface="CenturySchoolbook"/>
            </a:endParaRPr>
          </a:p>
          <a:p>
            <a:r>
              <a:rPr lang="en-US" sz="2000" dirty="0" err="1"/>
              <a:t>System.out.println</a:t>
            </a:r>
            <a:r>
              <a:rPr lang="en-US" sz="2000" dirty="0"/>
              <a:t>(expression):</a:t>
            </a:r>
          </a:p>
          <a:p>
            <a:pPr>
              <a:buNone/>
            </a:pPr>
            <a:r>
              <a:rPr lang="en-US" sz="2000" dirty="0"/>
              <a:t>               print then new line</a:t>
            </a:r>
          </a:p>
          <a:p>
            <a:pPr algn="r" rtl="1">
              <a:buNone/>
            </a:pPr>
            <a:r>
              <a:rPr lang="ar-KW" sz="2000" dirty="0"/>
              <a:t>اطبع ثم انتقل للسطر التالي</a:t>
            </a:r>
          </a:p>
          <a:p>
            <a:pPr>
              <a:buNone/>
            </a:pPr>
            <a:endParaRPr lang="en-US" sz="2000" dirty="0"/>
          </a:p>
          <a:p>
            <a:r>
              <a:rPr lang="en-US" sz="2000" dirty="0" err="1"/>
              <a:t>System.out.println</a:t>
            </a:r>
            <a:r>
              <a:rPr lang="en-US" sz="2000" dirty="0"/>
              <a:t>():</a:t>
            </a:r>
          </a:p>
          <a:p>
            <a:pPr>
              <a:buNone/>
            </a:pPr>
            <a:r>
              <a:rPr lang="en-US" sz="2000" dirty="0"/>
              <a:t>             print empty line</a:t>
            </a:r>
            <a:endParaRPr lang="ar-KW" sz="2000" dirty="0"/>
          </a:p>
          <a:p>
            <a:pPr algn="r" rtl="1">
              <a:buNone/>
            </a:pPr>
            <a:r>
              <a:rPr lang="ar-KW" sz="2000" dirty="0"/>
              <a:t>اطبع سطر فارغ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u="sng" dirty="0"/>
              <a:t>Note</a:t>
            </a:r>
            <a:r>
              <a:rPr lang="en-US" sz="2000" dirty="0"/>
              <a:t>: You can print one sentence in two or more lines by using  new line character \n.</a:t>
            </a:r>
            <a:endParaRPr lang="ar-KW" sz="2000" dirty="0"/>
          </a:p>
          <a:p>
            <a:pPr algn="r" rtl="1">
              <a:buNone/>
            </a:pPr>
            <a:r>
              <a:rPr lang="ar-KW" sz="2000" dirty="0"/>
              <a:t>يمكنك طباعة جملة على سطرين أو أكثر باستخدام  </a:t>
            </a:r>
            <a:r>
              <a:rPr lang="en-US" sz="2000" dirty="0"/>
              <a:t>\n</a:t>
            </a:r>
          </a:p>
          <a:p>
            <a:pPr algn="r" rtl="1">
              <a:buNone/>
            </a:pPr>
            <a:endParaRPr lang="en-US" sz="2000" dirty="0"/>
          </a:p>
          <a:p>
            <a:r>
              <a:rPr lang="en-US" sz="2000" dirty="0"/>
              <a:t>For example:   </a:t>
            </a:r>
            <a:r>
              <a:rPr lang="en-US" sz="2000" b="1" dirty="0" err="1"/>
              <a:t>System.out.println</a:t>
            </a:r>
            <a:r>
              <a:rPr lang="en-US" sz="2000" b="1" dirty="0"/>
              <a:t>("Hello </a:t>
            </a:r>
            <a:r>
              <a:rPr lang="en-US" sz="2000" b="1" dirty="0">
                <a:solidFill>
                  <a:srgbClr val="FF0000"/>
                </a:solidFill>
              </a:rPr>
              <a:t>\</a:t>
            </a:r>
            <a:r>
              <a:rPr lang="en-US" sz="2000" b="1" dirty="0" err="1">
                <a:solidFill>
                  <a:srgbClr val="FF0000"/>
                </a:solidFill>
              </a:rPr>
              <a:t>n</a:t>
            </a:r>
            <a:r>
              <a:rPr lang="en-US" sz="2000" b="1" dirty="0" err="1"/>
              <a:t>there</a:t>
            </a:r>
            <a:r>
              <a:rPr lang="en-US" sz="2000" b="1" dirty="0"/>
              <a:t>”);</a:t>
            </a:r>
            <a:endParaRPr lang="en-US" sz="2000" dirty="0"/>
          </a:p>
          <a:p>
            <a:pPr>
              <a:buNone/>
            </a:pPr>
            <a:endParaRPr lang="en-US" sz="2000" b="1" dirty="0"/>
          </a:p>
          <a:p>
            <a:r>
              <a:rPr lang="en-US" sz="2000" b="1" dirty="0"/>
              <a:t>The output:</a:t>
            </a:r>
          </a:p>
          <a:p>
            <a:pPr>
              <a:buNone/>
            </a:pPr>
            <a:r>
              <a:rPr lang="en-US" sz="2000" b="1" dirty="0"/>
              <a:t>                            Hello</a:t>
            </a:r>
          </a:p>
          <a:p>
            <a:pPr>
              <a:buNone/>
            </a:pPr>
            <a:r>
              <a:rPr lang="en-US" sz="2000" b="1" dirty="0"/>
              <a:t>                            there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609600"/>
            <a:ext cx="8534400" cy="5867400"/>
          </a:xfrm>
        </p:spPr>
        <p:txBody>
          <a:bodyPr>
            <a:normAutofit/>
          </a:bodyPr>
          <a:lstStyle/>
          <a:p>
            <a:r>
              <a:rPr lang="en-US" sz="1600" dirty="0" err="1"/>
              <a:t>System.out.print</a:t>
            </a:r>
            <a:r>
              <a:rPr lang="en-US" sz="1600" dirty="0"/>
              <a:t>("Hello there.  ”);</a:t>
            </a:r>
          </a:p>
          <a:p>
            <a:r>
              <a:rPr lang="en-US" sz="1600" dirty="0" err="1"/>
              <a:t>System.out.println</a:t>
            </a:r>
            <a:r>
              <a:rPr lang="en-US" sz="1600" dirty="0"/>
              <a:t>("My name is James.”);</a:t>
            </a:r>
          </a:p>
          <a:p>
            <a:endParaRPr lang="en-US" sz="16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r>
              <a:rPr lang="en-US" sz="1600" dirty="0" err="1"/>
              <a:t>System.out.println</a:t>
            </a:r>
            <a:r>
              <a:rPr lang="en-US" sz="1600" dirty="0"/>
              <a:t>("Hello there.”);</a:t>
            </a:r>
          </a:p>
          <a:p>
            <a:r>
              <a:rPr lang="en-US" sz="1600" dirty="0" err="1"/>
              <a:t>System.out.println</a:t>
            </a:r>
            <a:r>
              <a:rPr lang="en-US" sz="1600" dirty="0"/>
              <a:t>("My name is James.”);</a:t>
            </a:r>
          </a:p>
          <a:p>
            <a:pPr>
              <a:buNone/>
            </a:pPr>
            <a:endParaRPr lang="en-US" sz="1600" dirty="0"/>
          </a:p>
          <a:p>
            <a:endParaRPr lang="en-US" sz="1600" dirty="0"/>
          </a:p>
          <a:p>
            <a:pPr>
              <a:buNone/>
            </a:pPr>
            <a:endParaRPr lang="en-US" sz="1600" dirty="0"/>
          </a:p>
          <a:p>
            <a:r>
              <a:rPr lang="en-US" sz="1600" dirty="0"/>
              <a:t> </a:t>
            </a:r>
            <a:r>
              <a:rPr lang="en-US" sz="1600" dirty="0" err="1"/>
              <a:t>System.out.print</a:t>
            </a:r>
            <a:r>
              <a:rPr lang="en-US" sz="1600" dirty="0"/>
              <a:t>("Hello there. \n My name is James.”);</a:t>
            </a:r>
          </a:p>
          <a:p>
            <a:endParaRPr lang="en-US" sz="16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09800" y="0"/>
            <a:ext cx="4648200" cy="6397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/>
              <a:t>Determine the output?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066800" y="1219200"/>
            <a:ext cx="45720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5" name="مستطيل 4"/>
          <p:cNvSpPr/>
          <p:nvPr/>
        </p:nvSpPr>
        <p:spPr>
          <a:xfrm>
            <a:off x="1066800" y="2819400"/>
            <a:ext cx="48006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6" name="مستطيل 5"/>
          <p:cNvSpPr/>
          <p:nvPr/>
        </p:nvSpPr>
        <p:spPr>
          <a:xfrm>
            <a:off x="838200" y="3962400"/>
            <a:ext cx="48768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مستطيل 6"/>
          <p:cNvSpPr/>
          <p:nvPr/>
        </p:nvSpPr>
        <p:spPr>
          <a:xfrm>
            <a:off x="609600" y="4800600"/>
            <a:ext cx="731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System.out.print</a:t>
            </a:r>
            <a:r>
              <a:rPr lang="en-US" dirty="0"/>
              <a:t>("Hello there.”);</a:t>
            </a:r>
          </a:p>
          <a:p>
            <a:r>
              <a:rPr lang="en-US" dirty="0" err="1"/>
              <a:t>System.out.print</a:t>
            </a:r>
            <a:r>
              <a:rPr lang="en-US" dirty="0"/>
              <a:t>("\n My name is James.”);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914400" y="5486400"/>
            <a:ext cx="46482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System.out.println</a:t>
            </a:r>
            <a:r>
              <a:rPr lang="en-US" b="1" dirty="0"/>
              <a:t>(29 / 4);  </a:t>
            </a:r>
          </a:p>
          <a:p>
            <a:pPr>
              <a:buNone/>
            </a:pPr>
            <a:r>
              <a:rPr lang="en-US" b="1" dirty="0"/>
              <a:t>                               </a:t>
            </a:r>
          </a:p>
          <a:p>
            <a:r>
              <a:rPr lang="en-US" b="1" dirty="0" err="1"/>
              <a:t>System.out.println</a:t>
            </a:r>
            <a:r>
              <a:rPr lang="en-US" b="1" dirty="0"/>
              <a:t>("Hello there.”); </a:t>
            </a:r>
          </a:p>
          <a:p>
            <a:pPr>
              <a:buNone/>
            </a:pPr>
            <a:endParaRPr lang="en-US" b="1" dirty="0"/>
          </a:p>
          <a:p>
            <a:r>
              <a:rPr lang="en-US" dirty="0"/>
              <a:t> </a:t>
            </a:r>
            <a:r>
              <a:rPr lang="en-US" b="1" dirty="0" err="1"/>
              <a:t>System.out.println</a:t>
            </a:r>
            <a:r>
              <a:rPr lang="en-US" b="1" dirty="0"/>
              <a:t>(12); </a:t>
            </a:r>
          </a:p>
          <a:p>
            <a:pPr>
              <a:buNone/>
            </a:pPr>
            <a:endParaRPr lang="en-US" b="1" dirty="0"/>
          </a:p>
          <a:p>
            <a:r>
              <a:rPr lang="en-US" b="1" dirty="0" err="1"/>
              <a:t>System.out.println</a:t>
            </a:r>
            <a:r>
              <a:rPr lang="en-US" b="1" dirty="0"/>
              <a:t>("4 + 7”);        </a:t>
            </a:r>
          </a:p>
          <a:p>
            <a:pPr>
              <a:buNone/>
            </a:pPr>
            <a:r>
              <a:rPr lang="en-US" b="1" dirty="0"/>
              <a:t>    </a:t>
            </a:r>
          </a:p>
          <a:p>
            <a:r>
              <a:rPr lang="en-US" dirty="0"/>
              <a:t> </a:t>
            </a:r>
            <a:r>
              <a:rPr lang="en-US" b="1" dirty="0" err="1"/>
              <a:t>System.out.println</a:t>
            </a:r>
            <a:r>
              <a:rPr lang="en-US" b="1" dirty="0"/>
              <a:t>(4 + 7);      </a:t>
            </a:r>
          </a:p>
          <a:p>
            <a:pPr>
              <a:buNone/>
            </a:pPr>
            <a:r>
              <a:rPr lang="en-US" b="1" dirty="0"/>
              <a:t>            </a:t>
            </a:r>
          </a:p>
          <a:p>
            <a:r>
              <a:rPr lang="en-US" dirty="0"/>
              <a:t> </a:t>
            </a:r>
            <a:r>
              <a:rPr lang="en-US" b="1" dirty="0" err="1"/>
              <a:t>System.out.println</a:t>
            </a:r>
            <a:r>
              <a:rPr lang="en-US" b="1" dirty="0"/>
              <a:t>(‘A’);  </a:t>
            </a:r>
          </a:p>
          <a:p>
            <a:pPr>
              <a:buNone/>
            </a:pPr>
            <a:r>
              <a:rPr lang="en-US" b="1" dirty="0"/>
              <a:t>                     </a:t>
            </a:r>
          </a:p>
          <a:p>
            <a:r>
              <a:rPr lang="en-US" b="1" dirty="0" err="1"/>
              <a:t>System.out.println</a:t>
            </a:r>
            <a:r>
              <a:rPr lang="en-US" b="1" dirty="0"/>
              <a:t>("4 + 7 = " + (4 + 7));</a:t>
            </a:r>
          </a:p>
          <a:p>
            <a:pPr>
              <a:buNone/>
            </a:pPr>
            <a:r>
              <a:rPr lang="en-US" b="1" dirty="0"/>
              <a:t>    </a:t>
            </a:r>
          </a:p>
          <a:p>
            <a:r>
              <a:rPr lang="en-US" dirty="0"/>
              <a:t> </a:t>
            </a:r>
            <a:r>
              <a:rPr lang="en-US" b="1" dirty="0" err="1"/>
              <a:t>System.out.println</a:t>
            </a:r>
            <a:r>
              <a:rPr lang="en-US" b="1" dirty="0"/>
              <a:t>(2 + 3 * 5);            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5943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Determine the output?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9120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600" dirty="0"/>
              <a:t>The Methods print and </a:t>
            </a:r>
            <a:r>
              <a:rPr lang="en-US" sz="1600" dirty="0" err="1"/>
              <a:t>println</a:t>
            </a:r>
            <a:r>
              <a:rPr lang="en-US" sz="1600" dirty="0"/>
              <a:t> cannot format output.</a:t>
            </a:r>
            <a:r>
              <a:rPr lang="ar-KW" sz="1600" dirty="0"/>
              <a:t> </a:t>
            </a:r>
            <a:r>
              <a:rPr lang="en-US" sz="1600" dirty="0"/>
              <a:t> It displays the output the same way it’s written.</a:t>
            </a:r>
            <a:endParaRPr lang="ar-KW" sz="1600" dirty="0"/>
          </a:p>
          <a:p>
            <a:pPr algn="r" rtl="1">
              <a:buNone/>
            </a:pPr>
            <a:r>
              <a:rPr lang="ar-KW" sz="1600" dirty="0"/>
              <a:t> لا يمكن تحديد شكل المخرجات باستخدام </a:t>
            </a:r>
            <a:r>
              <a:rPr lang="en-US" sz="1600" dirty="0"/>
              <a:t>print , </a:t>
            </a:r>
            <a:r>
              <a:rPr lang="en-US" sz="1600" dirty="0" err="1"/>
              <a:t>println</a:t>
            </a:r>
            <a:r>
              <a:rPr lang="en-US" sz="1600" dirty="0"/>
              <a:t> </a:t>
            </a:r>
            <a:r>
              <a:rPr lang="ar-KW" sz="1600" dirty="0"/>
              <a:t>  ، فهي تطبع المخرجات بنفس الشكل المكتوب.</a:t>
            </a:r>
          </a:p>
          <a:p>
            <a:pPr algn="r" rtl="1">
              <a:buNone/>
            </a:pPr>
            <a:r>
              <a:rPr lang="en-US" sz="1600" dirty="0"/>
              <a:t> </a:t>
            </a:r>
            <a:endParaRPr lang="ar-KW" sz="1600" dirty="0"/>
          </a:p>
          <a:p>
            <a:r>
              <a:rPr lang="en-US" sz="1600" dirty="0"/>
              <a:t>For example:</a:t>
            </a:r>
          </a:p>
          <a:p>
            <a:pPr>
              <a:buNone/>
            </a:pPr>
            <a:r>
              <a:rPr lang="ar-KW" sz="1600" dirty="0">
                <a:solidFill>
                  <a:schemeClr val="tx2"/>
                </a:solidFill>
              </a:rPr>
              <a:t>                    </a:t>
            </a:r>
            <a:r>
              <a:rPr lang="en-US" sz="1600" dirty="0">
                <a:solidFill>
                  <a:schemeClr val="tx2"/>
                </a:solidFill>
              </a:rPr>
              <a:t> double    inch = 59.05411811</a:t>
            </a:r>
          </a:p>
          <a:p>
            <a:pPr>
              <a:buNone/>
            </a:pPr>
            <a:r>
              <a:rPr lang="en-US" sz="1600" dirty="0"/>
              <a:t> </a:t>
            </a:r>
            <a:r>
              <a:rPr lang="ar-KW" sz="1600" dirty="0"/>
              <a:t>         </a:t>
            </a:r>
            <a:r>
              <a:rPr lang="en-US" sz="1600" dirty="0"/>
              <a:t>     </a:t>
            </a:r>
            <a:r>
              <a:rPr lang="en-US" sz="1600" dirty="0" err="1"/>
              <a:t>System.out.print</a:t>
            </a:r>
            <a:r>
              <a:rPr lang="en-US" sz="1600" dirty="0"/>
              <a:t> (" result= “+inch);</a:t>
            </a:r>
            <a:endParaRPr lang="en-US" sz="1600" dirty="0">
              <a:solidFill>
                <a:schemeClr val="tx2"/>
              </a:solidFill>
            </a:endParaRPr>
          </a:p>
          <a:p>
            <a:endParaRPr lang="ar-KW" sz="1600" dirty="0"/>
          </a:p>
          <a:p>
            <a:r>
              <a:rPr lang="en-US" sz="1600" dirty="0"/>
              <a:t>The output will be displayed as :</a:t>
            </a:r>
            <a:r>
              <a:rPr lang="ar-KW" sz="1600" dirty="0"/>
              <a:t> </a:t>
            </a:r>
            <a:endParaRPr lang="en-US" sz="1600" dirty="0"/>
          </a:p>
          <a:p>
            <a:pPr>
              <a:buNone/>
            </a:pPr>
            <a:r>
              <a:rPr lang="en-US" sz="1600" dirty="0"/>
              <a:t>             </a:t>
            </a:r>
            <a:r>
              <a:rPr lang="ar-KW" sz="1600" dirty="0"/>
              <a:t>                                    </a:t>
            </a:r>
            <a:r>
              <a:rPr lang="en-US" sz="1600" dirty="0"/>
              <a:t> result = 59.05411811</a:t>
            </a:r>
          </a:p>
          <a:p>
            <a:pPr>
              <a:buNone/>
            </a:pPr>
            <a:endParaRPr lang="en-US" sz="1600" dirty="0"/>
          </a:p>
          <a:p>
            <a:r>
              <a:rPr lang="en-US" sz="1600" dirty="0"/>
              <a:t> Sometimes we would like to display the output in specific manner such as           :   result= 59.05</a:t>
            </a:r>
            <a:endParaRPr lang="ar-KW" sz="1600" dirty="0"/>
          </a:p>
          <a:p>
            <a:pPr algn="r" rtl="1">
              <a:buNone/>
            </a:pPr>
            <a:r>
              <a:rPr lang="ar-KW" sz="1600" dirty="0"/>
              <a:t>في بعض الحالات نرغب بعرض المخرجات بشكل معين مثلا  </a:t>
            </a:r>
            <a:r>
              <a:rPr lang="en-US" sz="1600" dirty="0"/>
              <a:t>result= 59.05 </a:t>
            </a:r>
          </a:p>
          <a:p>
            <a:endParaRPr lang="en-US" sz="1600" dirty="0"/>
          </a:p>
          <a:p>
            <a:r>
              <a:rPr lang="en-US" sz="1600" dirty="0"/>
              <a:t>So we use the method </a:t>
            </a:r>
            <a:r>
              <a:rPr lang="en-US" sz="1600" dirty="0" err="1">
                <a:solidFill>
                  <a:srgbClr val="FF0000"/>
                </a:solidFill>
              </a:rPr>
              <a:t>printf</a:t>
            </a:r>
            <a:r>
              <a:rPr lang="en-US" sz="1600" dirty="0">
                <a:solidFill>
                  <a:srgbClr val="FF0000"/>
                </a:solidFill>
              </a:rPr>
              <a:t>  .</a:t>
            </a:r>
            <a:endParaRPr lang="ar-KW" sz="1600" dirty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KW" sz="1600" dirty="0">
                <a:solidFill>
                  <a:schemeClr val="tx1"/>
                </a:solidFill>
              </a:rPr>
              <a:t>لذا نستخدم   </a:t>
            </a:r>
            <a:r>
              <a:rPr lang="en-US" sz="1600" dirty="0" err="1">
                <a:solidFill>
                  <a:srgbClr val="FF0000"/>
                </a:solidFill>
              </a:rPr>
              <a:t>printf</a:t>
            </a:r>
            <a:endParaRPr lang="ar-KW" sz="1600" dirty="0">
              <a:solidFill>
                <a:srgbClr val="FF0000"/>
              </a:solidFill>
            </a:endParaRPr>
          </a:p>
          <a:p>
            <a:pPr algn="r" rtl="1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We also need to use </a:t>
            </a:r>
            <a:r>
              <a:rPr lang="en-US" sz="1600" dirty="0">
                <a:solidFill>
                  <a:srgbClr val="FF0000"/>
                </a:solidFill>
              </a:rPr>
              <a:t>format </a:t>
            </a:r>
            <a:r>
              <a:rPr lang="en-US" sz="1600" dirty="0" err="1">
                <a:solidFill>
                  <a:srgbClr val="FF0000"/>
                </a:solidFill>
              </a:rPr>
              <a:t>specifiers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to specify the format of the output.</a:t>
            </a:r>
          </a:p>
          <a:p>
            <a:pPr algn="r" rtl="1"/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ar-KW" sz="1600" dirty="0">
                <a:solidFill>
                  <a:schemeClr val="tx1"/>
                </a:solidFill>
              </a:rPr>
              <a:t>كذلك نحتاج لاستخدام  المنسقات لتحديد شكل المخرجات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53400" cy="533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br>
              <a:rPr lang="en-US" sz="2400" i="1" dirty="0"/>
            </a:br>
            <a:r>
              <a:rPr lang="ar-KW" sz="2400" i="1" dirty="0"/>
              <a:t>تنسيق</a:t>
            </a:r>
            <a:r>
              <a:rPr lang="en-US" sz="2400" i="1" dirty="0"/>
              <a:t> </a:t>
            </a:r>
            <a:r>
              <a:rPr lang="ar-KW" sz="2400" i="1" dirty="0"/>
              <a:t>شكل المخرجات باستخدام</a:t>
            </a:r>
            <a:r>
              <a:rPr lang="en-US" sz="2400" i="1" dirty="0"/>
              <a:t>  </a:t>
            </a:r>
            <a:r>
              <a:rPr lang="ar-KW" sz="2400" i="1" dirty="0"/>
              <a:t> </a:t>
            </a:r>
            <a:r>
              <a:rPr lang="en-US" sz="2400" i="1" dirty="0"/>
              <a:t>Formatting Output with </a:t>
            </a:r>
            <a:r>
              <a:rPr lang="en-US" sz="2400" i="1" u="sng" dirty="0" err="1"/>
              <a:t>printf</a:t>
            </a:r>
            <a:br>
              <a:rPr lang="ar-KW" sz="2400" i="1" dirty="0"/>
            </a:b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59436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Assume  the following :</a:t>
            </a:r>
          </a:p>
          <a:p>
            <a:pPr>
              <a:buNone/>
            </a:pPr>
            <a:r>
              <a:rPr lang="en-US" sz="1600" b="1" dirty="0" err="1">
                <a:solidFill>
                  <a:schemeClr val="tx1"/>
                </a:solidFill>
              </a:rPr>
              <a:t>int</a:t>
            </a:r>
            <a:r>
              <a:rPr lang="en-US" sz="1600" b="1" dirty="0">
                <a:solidFill>
                  <a:schemeClr val="tx1"/>
                </a:solidFill>
              </a:rPr>
              <a:t>    </a:t>
            </a:r>
            <a:r>
              <a:rPr lang="en-US" sz="1600" b="1" dirty="0" err="1">
                <a:solidFill>
                  <a:schemeClr val="tx1"/>
                </a:solidFill>
              </a:rPr>
              <a:t>centi</a:t>
            </a:r>
            <a:r>
              <a:rPr lang="en-US" sz="1600" b="1" dirty="0">
                <a:solidFill>
                  <a:schemeClr val="tx1"/>
                </a:solidFill>
              </a:rPr>
              <a:t> = 150;</a:t>
            </a:r>
          </a:p>
          <a:p>
            <a:pPr>
              <a:buNone/>
            </a:pPr>
            <a:r>
              <a:rPr lang="en-US" sz="1600" b="1" dirty="0">
                <a:solidFill>
                  <a:schemeClr val="tx1"/>
                </a:solidFill>
              </a:rPr>
              <a:t>double    inch = 59.05511811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b="1" dirty="0" err="1"/>
              <a:t>System.out.</a:t>
            </a:r>
            <a:r>
              <a:rPr lang="en-US" sz="1600" b="1" dirty="0" err="1">
                <a:solidFill>
                  <a:srgbClr val="FF0000"/>
                </a:solidFill>
              </a:rPr>
              <a:t>printf</a:t>
            </a:r>
            <a:r>
              <a:rPr lang="en-US" sz="1600" b="1" dirty="0"/>
              <a:t>("There are  </a:t>
            </a:r>
            <a:r>
              <a:rPr lang="en-US" sz="1600" b="1" dirty="0">
                <a:solidFill>
                  <a:srgbClr val="FF0000"/>
                </a:solidFill>
              </a:rPr>
              <a:t>%.2f  </a:t>
            </a:r>
            <a:r>
              <a:rPr lang="en-US" sz="1600" b="1" dirty="0"/>
              <a:t>inches  in</a:t>
            </a:r>
            <a:r>
              <a:rPr lang="en-US" sz="1600" b="1" dirty="0">
                <a:solidFill>
                  <a:srgbClr val="FF0000"/>
                </a:solidFill>
              </a:rPr>
              <a:t>  %d  </a:t>
            </a:r>
            <a:r>
              <a:rPr lang="en-US" sz="1600" b="1" dirty="0"/>
              <a:t>centimeters %n </a:t>
            </a:r>
            <a:r>
              <a:rPr lang="en-US" sz="1600" b="1" dirty="0">
                <a:solidFill>
                  <a:srgbClr val="FF0000"/>
                </a:solidFill>
              </a:rPr>
              <a:t>”, inch, </a:t>
            </a:r>
            <a:r>
              <a:rPr lang="en-US" sz="1600" b="1" dirty="0" err="1">
                <a:solidFill>
                  <a:srgbClr val="FF0000"/>
                </a:solidFill>
              </a:rPr>
              <a:t>centi</a:t>
            </a:r>
            <a:r>
              <a:rPr lang="en-US" sz="1600" b="1" dirty="0"/>
              <a:t>);                                                                         </a:t>
            </a:r>
          </a:p>
          <a:p>
            <a:endParaRPr lang="en-US" sz="1600" b="1" dirty="0"/>
          </a:p>
          <a:p>
            <a:r>
              <a:rPr lang="en-US" sz="1600" b="1" dirty="0"/>
              <a:t>Format </a:t>
            </a:r>
            <a:r>
              <a:rPr lang="en-US" sz="1600" b="1" dirty="0" err="1"/>
              <a:t>specifiers</a:t>
            </a:r>
            <a:r>
              <a:rPr lang="en-US" sz="1600" b="1" dirty="0"/>
              <a:t>      </a:t>
            </a:r>
            <a:r>
              <a:rPr lang="en-US" sz="1600" dirty="0"/>
              <a:t> </a:t>
            </a:r>
            <a:r>
              <a:rPr lang="en-US" sz="1600" b="1" dirty="0"/>
              <a:t>:    %.2f    &amp;   %d  </a:t>
            </a:r>
            <a:r>
              <a:rPr lang="ar-KW" sz="1600" b="1" dirty="0"/>
              <a:t>   </a:t>
            </a:r>
            <a:r>
              <a:rPr lang="en-US" sz="1600" b="1" dirty="0"/>
              <a:t> </a:t>
            </a:r>
            <a:r>
              <a:rPr lang="ar-KW" sz="1600" b="1" dirty="0"/>
              <a:t>منسقات </a:t>
            </a:r>
            <a:endParaRPr lang="en-US" sz="1600" dirty="0"/>
          </a:p>
          <a:p>
            <a:r>
              <a:rPr lang="en-US" sz="1600" b="1" dirty="0"/>
              <a:t>Arguments</a:t>
            </a:r>
            <a:r>
              <a:rPr lang="en-US" sz="1600" dirty="0"/>
              <a:t>                 :       i</a:t>
            </a:r>
            <a:r>
              <a:rPr lang="en-US" sz="1600" b="1" dirty="0"/>
              <a:t>nch    &amp;   </a:t>
            </a:r>
            <a:r>
              <a:rPr lang="en-US" sz="1600" b="1" dirty="0" err="1"/>
              <a:t>centi</a:t>
            </a:r>
            <a:r>
              <a:rPr lang="ar-KW" sz="1600" b="1" dirty="0"/>
              <a:t>الجزء </a:t>
            </a:r>
            <a:r>
              <a:rPr lang="ar-KW" sz="1600" b="1" dirty="0" err="1"/>
              <a:t>المنسق  </a:t>
            </a:r>
            <a:r>
              <a:rPr lang="ar-KW" sz="1600" b="1" dirty="0"/>
              <a:t>(المتغيرات</a:t>
            </a:r>
            <a:r>
              <a:rPr lang="ar-KW" sz="1600" b="1" dirty="0" err="1"/>
              <a:t>)</a:t>
            </a:r>
            <a:r>
              <a:rPr lang="ar-KW" sz="1600" b="1" dirty="0"/>
              <a:t>    </a:t>
            </a:r>
            <a:endParaRPr lang="en-US" sz="1600" dirty="0"/>
          </a:p>
          <a:p>
            <a:endParaRPr lang="en-US" sz="1600" dirty="0"/>
          </a:p>
          <a:p>
            <a:pPr algn="l"/>
            <a:r>
              <a:rPr lang="en-US" sz="1600" dirty="0"/>
              <a:t>The first format </a:t>
            </a:r>
            <a:r>
              <a:rPr lang="en-US" sz="1600" dirty="0" err="1"/>
              <a:t>specifier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%.2f </a:t>
            </a:r>
            <a:r>
              <a:rPr lang="en-US" sz="1600" dirty="0"/>
              <a:t>is matched with </a:t>
            </a:r>
            <a:r>
              <a:rPr lang="en-US" sz="1600" b="1" dirty="0">
                <a:solidFill>
                  <a:srgbClr val="FF0000"/>
                </a:solidFill>
              </a:rPr>
              <a:t>inch</a:t>
            </a:r>
            <a:r>
              <a:rPr lang="en-US" sz="1600" b="1" dirty="0"/>
              <a:t> :</a:t>
            </a:r>
          </a:p>
          <a:p>
            <a:pPr algn="r" rtl="1">
              <a:buNone/>
            </a:pPr>
            <a:r>
              <a:rPr lang="ar-KW" sz="1600" b="1" dirty="0"/>
              <a:t> أول منسق </a:t>
            </a:r>
            <a:r>
              <a:rPr lang="en-US" sz="1600" b="1" dirty="0">
                <a:solidFill>
                  <a:srgbClr val="FF0000"/>
                </a:solidFill>
              </a:rPr>
              <a:t>%.2f </a:t>
            </a:r>
            <a:r>
              <a:rPr lang="ar-KW" sz="1600" b="1" dirty="0">
                <a:solidFill>
                  <a:srgbClr val="FF0000"/>
                </a:solidFill>
              </a:rPr>
              <a:t>  </a:t>
            </a:r>
            <a:r>
              <a:rPr lang="ar-KW" sz="1600" b="1" dirty="0"/>
              <a:t>يربط مع أول متغير </a:t>
            </a:r>
            <a:r>
              <a:rPr lang="en-US" sz="1600" b="1" dirty="0">
                <a:solidFill>
                  <a:srgbClr val="FF0000"/>
                </a:solidFill>
              </a:rPr>
              <a:t>inch</a:t>
            </a:r>
            <a:endParaRPr lang="en-US" sz="1600" b="1" dirty="0"/>
          </a:p>
          <a:p>
            <a:pPr algn="l"/>
            <a:r>
              <a:rPr lang="en-US" sz="1600" b="1" dirty="0"/>
              <a:t> It means:   Print inch with 2 decimal places</a:t>
            </a:r>
          </a:p>
          <a:p>
            <a:pPr algn="r" rtl="1"/>
            <a:r>
              <a:rPr lang="ar-KW" sz="1600" b="1" dirty="0"/>
              <a:t>تعني اطبع  </a:t>
            </a:r>
            <a:r>
              <a:rPr lang="en-US" sz="1600" b="1" dirty="0"/>
              <a:t>inch</a:t>
            </a:r>
            <a:r>
              <a:rPr lang="ar-KW" sz="1600" b="1" dirty="0"/>
              <a:t> على شكل عدد عشري بمنزلتين عشريتين فقط</a:t>
            </a:r>
          </a:p>
          <a:p>
            <a:pPr>
              <a:buNone/>
            </a:pPr>
            <a:endParaRPr lang="en-US" sz="1600" dirty="0"/>
          </a:p>
          <a:p>
            <a:r>
              <a:rPr lang="en-US" sz="1600" dirty="0"/>
              <a:t>The second format </a:t>
            </a:r>
            <a:r>
              <a:rPr lang="en-US" sz="1600" dirty="0" err="1"/>
              <a:t>specifier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%d</a:t>
            </a:r>
            <a:r>
              <a:rPr lang="en-US" sz="1600" b="1" dirty="0"/>
              <a:t> </a:t>
            </a:r>
            <a:r>
              <a:rPr lang="en-US" sz="1600" dirty="0"/>
              <a:t>is matched with </a:t>
            </a:r>
            <a:r>
              <a:rPr lang="en-US" sz="1600" b="1" dirty="0" err="1">
                <a:solidFill>
                  <a:srgbClr val="FF0000"/>
                </a:solidFill>
              </a:rPr>
              <a:t>centi</a:t>
            </a:r>
            <a:r>
              <a:rPr lang="en-US" sz="1600" b="1" dirty="0"/>
              <a:t>:</a:t>
            </a:r>
          </a:p>
          <a:p>
            <a:pPr algn="r" rtl="1"/>
            <a:r>
              <a:rPr lang="ar-KW" sz="1600" b="1" dirty="0"/>
              <a:t>ثاني منسق </a:t>
            </a:r>
            <a:r>
              <a:rPr lang="en-US" sz="1600" b="1" dirty="0">
                <a:solidFill>
                  <a:srgbClr val="FF0000"/>
                </a:solidFill>
              </a:rPr>
              <a:t>%d</a:t>
            </a:r>
            <a:r>
              <a:rPr lang="ar-KW" sz="1600" b="1" dirty="0"/>
              <a:t>  يربط مع ثاني متغير </a:t>
            </a:r>
            <a:r>
              <a:rPr lang="en-US" sz="1600" b="1" dirty="0" err="1">
                <a:solidFill>
                  <a:srgbClr val="FF0000"/>
                </a:solidFill>
              </a:rPr>
              <a:t>centi</a:t>
            </a:r>
            <a:endParaRPr lang="ar-KW" sz="1600" b="1" dirty="0"/>
          </a:p>
          <a:p>
            <a:r>
              <a:rPr lang="ar-KW" sz="1600" b="1" dirty="0"/>
              <a:t> </a:t>
            </a:r>
            <a:r>
              <a:rPr lang="en-US" sz="1600" b="1" dirty="0"/>
              <a:t>It means : Print </a:t>
            </a:r>
            <a:r>
              <a:rPr lang="en-US" sz="1600" b="1" dirty="0" err="1"/>
              <a:t>centi</a:t>
            </a:r>
            <a:r>
              <a:rPr lang="en-US" sz="1600" b="1" dirty="0"/>
              <a:t>  as a decimal integer</a:t>
            </a:r>
          </a:p>
          <a:p>
            <a:pPr algn="r" rtl="1"/>
            <a:r>
              <a:rPr lang="ar-KW" sz="1600" b="1" dirty="0"/>
              <a:t>تعني اطبع </a:t>
            </a:r>
            <a:r>
              <a:rPr lang="en-US" sz="1600" b="1" dirty="0" err="1"/>
              <a:t>centi</a:t>
            </a:r>
            <a:r>
              <a:rPr lang="ar-KW" sz="1600" b="1" dirty="0"/>
              <a:t> على شكل عدد صحيح</a:t>
            </a:r>
            <a:r>
              <a:rPr lang="en-US" sz="1600" b="1" dirty="0"/>
              <a:t>                                                                                     </a:t>
            </a:r>
          </a:p>
          <a:p>
            <a:r>
              <a:rPr lang="ar-KW" sz="1600" b="1" dirty="0"/>
              <a:t>                     </a:t>
            </a:r>
            <a:r>
              <a:rPr lang="en-US" sz="1600" b="1" dirty="0"/>
              <a:t>Output:      </a:t>
            </a:r>
            <a:r>
              <a:rPr lang="en-US" sz="1600" b="1" u="sng" dirty="0">
                <a:solidFill>
                  <a:srgbClr val="FF0000"/>
                </a:solidFill>
              </a:rPr>
              <a:t>There are  59.06  inches  in  150 centimeters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623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kern="1200" baseline="0" dirty="0"/>
                        <a:t>Format </a:t>
                      </a:r>
                      <a:r>
                        <a:rPr kumimoji="0" lang="en-US" sz="1800" kern="1200" baseline="0" dirty="0" err="1"/>
                        <a:t>specifier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The result  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الناتج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kern="1200" baseline="0" dirty="0"/>
                        <a:t>'s'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 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مقطع</a:t>
                      </a:r>
                      <a:r>
                        <a:rPr lang="ar-KW" baseline="0" dirty="0"/>
                        <a:t> نصي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baseline="0" dirty="0"/>
                        <a:t>'S'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Capital letters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مقطع نصي بأحرف كبيرة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'd'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  integer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عدد</a:t>
                      </a:r>
                      <a:r>
                        <a:rPr lang="ar-KW" baseline="0" dirty="0"/>
                        <a:t> صحيح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'f'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decimal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عدد عشري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'n'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سطر جديد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4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'-'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kern="1200" baseline="0" dirty="0"/>
                        <a:t>left-justified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dirty="0"/>
                        <a:t>إزاحة لليسار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عنوان 5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410200" cy="762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/>
              <a:t>Some Format </a:t>
            </a:r>
            <a:r>
              <a:rPr lang="en-US" sz="3600" dirty="0" err="1"/>
              <a:t>specifiers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2484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1800" dirty="0"/>
              <a:t>public class Ch2Ex</a:t>
            </a:r>
            <a:r>
              <a:rPr lang="ar-KW" sz="1800" dirty="0"/>
              <a:t>7</a:t>
            </a:r>
            <a:r>
              <a:rPr lang="en-US" sz="1800" dirty="0"/>
              <a:t>{</a:t>
            </a:r>
          </a:p>
          <a:p>
            <a:pPr marL="514350" indent="-514350">
              <a:buNone/>
            </a:pPr>
            <a:r>
              <a:rPr lang="en-US" sz="1800" dirty="0"/>
              <a:t>    public static void main(String[] </a:t>
            </a:r>
            <a:r>
              <a:rPr lang="en-US" sz="1800" dirty="0" err="1"/>
              <a:t>args</a:t>
            </a:r>
            <a:r>
              <a:rPr lang="en-US" sz="1800" dirty="0"/>
              <a:t>){</a:t>
            </a:r>
          </a:p>
          <a:p>
            <a:pPr marL="514350" indent="-514350">
              <a:buNone/>
            </a:pPr>
            <a:r>
              <a:rPr lang="en-US" sz="1800" dirty="0"/>
              <a:t>     double x = 15.674;</a:t>
            </a:r>
          </a:p>
          <a:p>
            <a:pPr marL="514350" indent="-514350">
              <a:buNone/>
            </a:pPr>
            <a:r>
              <a:rPr lang="en-US" sz="1800" dirty="0"/>
              <a:t>     double y = 235.7;</a:t>
            </a:r>
          </a:p>
          <a:p>
            <a:pPr marL="514350" indent="-514350">
              <a:buNone/>
            </a:pPr>
            <a:r>
              <a:rPr lang="en-US" sz="1800" dirty="0"/>
              <a:t>    double z = 9525.9864;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en-US" sz="1800" dirty="0" err="1"/>
              <a:t>System.out.println</a:t>
            </a:r>
            <a:r>
              <a:rPr lang="en-US" sz="1800" dirty="0"/>
              <a:t>("The values of x, y, and z with 2 decimal places:”); 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en-US" sz="1800" dirty="0" err="1"/>
              <a:t>System.out.printf</a:t>
            </a:r>
            <a:r>
              <a:rPr lang="en-US" sz="1800" dirty="0"/>
              <a:t>(" x = %.2f %n", x);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en-US" sz="1800" dirty="0" err="1"/>
              <a:t>System.out.printf</a:t>
            </a:r>
            <a:r>
              <a:rPr lang="en-US" sz="1800" dirty="0"/>
              <a:t>(" y = %.2f %n", y);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pl-PL" sz="1800" dirty="0"/>
              <a:t>System.out.printf(" z = %.2f %n", z);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en-US" sz="1800" dirty="0" err="1"/>
              <a:t>System.out.println</a:t>
            </a:r>
            <a:r>
              <a:rPr lang="en-US" sz="1800" dirty="0"/>
              <a:t>(" The values of x, y, and z with 3 decimal places: ");                                                                      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en-US" sz="1800" dirty="0" err="1"/>
              <a:t>System.out.printf</a:t>
            </a:r>
            <a:r>
              <a:rPr lang="en-US" sz="1800" dirty="0"/>
              <a:t>(" x =  %.3f  %n", x);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en-US" sz="1800" dirty="0" err="1"/>
              <a:t>System.out.printf</a:t>
            </a:r>
            <a:r>
              <a:rPr lang="en-US" sz="1800" dirty="0"/>
              <a:t>(" y = %.3f %n", y);</a:t>
            </a:r>
          </a:p>
          <a:p>
            <a:pPr marL="514350" indent="-514350">
              <a:buNone/>
            </a:pPr>
            <a:r>
              <a:rPr lang="en-US" sz="1800" dirty="0"/>
              <a:t>    </a:t>
            </a:r>
            <a:r>
              <a:rPr lang="pl-PL" sz="1800" dirty="0"/>
              <a:t>System.out.printf("z = %.3f %n", z);</a:t>
            </a:r>
          </a:p>
          <a:p>
            <a:pPr marL="514350" indent="-514350">
              <a:buNone/>
            </a:pPr>
            <a:r>
              <a:rPr lang="en-US" sz="1800" dirty="0"/>
              <a:t>     }// main</a:t>
            </a:r>
          </a:p>
          <a:p>
            <a:pPr marL="514350" indent="-514350">
              <a:buNone/>
            </a:pPr>
            <a:r>
              <a:rPr lang="en-US" sz="1800" dirty="0"/>
              <a:t>}// class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5259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The values of x, y, and z with two decimal places:</a:t>
            </a:r>
          </a:p>
          <a:p>
            <a:r>
              <a:rPr lang="en-US" dirty="0"/>
              <a:t>x = 15.67</a:t>
            </a:r>
          </a:p>
          <a:p>
            <a:r>
              <a:rPr lang="en-US" dirty="0"/>
              <a:t>y = 235.70</a:t>
            </a:r>
          </a:p>
          <a:p>
            <a:r>
              <a:rPr lang="en-US" dirty="0"/>
              <a:t>z = 9525.99</a:t>
            </a:r>
          </a:p>
          <a:p>
            <a:r>
              <a:rPr lang="en-US" dirty="0"/>
              <a:t>The values of x, y, and z with three decimal places:</a:t>
            </a:r>
          </a:p>
          <a:p>
            <a:r>
              <a:rPr lang="en-US" dirty="0"/>
              <a:t>x = 15.674</a:t>
            </a:r>
          </a:p>
          <a:p>
            <a:r>
              <a:rPr lang="en-US" dirty="0"/>
              <a:t>y = 235.700</a:t>
            </a:r>
          </a:p>
          <a:p>
            <a:r>
              <a:rPr lang="en-US" dirty="0"/>
              <a:t>z = 9525.986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87C31C-FB09-443D-A56D-DC7913F629F3}"/>
</file>

<file path=customXml/itemProps2.xml><?xml version="1.0" encoding="utf-8"?>
<ds:datastoreItem xmlns:ds="http://schemas.openxmlformats.org/officeDocument/2006/customXml" ds:itemID="{7407AD67-072B-4246-A288-B7ACFF4ADAEF}"/>
</file>

<file path=customXml/itemProps3.xml><?xml version="1.0" encoding="utf-8"?>
<ds:datastoreItem xmlns:ds="http://schemas.openxmlformats.org/officeDocument/2006/customXml" ds:itemID="{3A4F71E5-862C-4F7A-92F6-8C777F764D8D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713</TotalTime>
  <Words>1461</Words>
  <Application>Microsoft Office PowerPoint</Application>
  <PresentationFormat>عرض على الشاشة (4:3)</PresentationFormat>
  <Paragraphs>273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1" baseType="lpstr">
      <vt:lpstr>CenturySchoolbook</vt:lpstr>
      <vt:lpstr>Lucida Sans Unicode</vt:lpstr>
      <vt:lpstr>Verdana</vt:lpstr>
      <vt:lpstr>Wingdings 2</vt:lpstr>
      <vt:lpstr>Wingdings 3</vt:lpstr>
      <vt:lpstr>ملتقى</vt:lpstr>
      <vt:lpstr>                 Outputالمخرجات  </vt:lpstr>
      <vt:lpstr>عرض تقديمي في PowerPoint</vt:lpstr>
      <vt:lpstr>Determine the output?</vt:lpstr>
      <vt:lpstr>Determine the output?</vt:lpstr>
      <vt:lpstr> تنسيق شكل المخرجات باستخدام   Formatting Output with printf </vt:lpstr>
      <vt:lpstr>عرض تقديمي في PowerPoint</vt:lpstr>
      <vt:lpstr>Some Format specifiers</vt:lpstr>
      <vt:lpstr>عرض تقديمي في PowerPoint</vt:lpstr>
      <vt:lpstr>Run</vt:lpstr>
      <vt:lpstr>Width Option     Specifies number of columns for the output value يحدد عدد الأعمدة  المخصصة للمخرجات </vt:lpstr>
      <vt:lpstr>عرض تقديمي في PowerPoint</vt:lpstr>
      <vt:lpstr>عرض تقديمي في PowerPoint</vt:lpstr>
      <vt:lpstr>RUN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a Single Character</dc:title>
  <dc:creator>Welcome</dc:creator>
  <cp:lastModifiedBy>Latefah</cp:lastModifiedBy>
  <cp:revision>39</cp:revision>
  <dcterms:created xsi:type="dcterms:W3CDTF">2015-10-21T19:19:56Z</dcterms:created>
  <dcterms:modified xsi:type="dcterms:W3CDTF">2021-01-21T04:59:30Z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