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drawing1.xml" ContentType="application/vnd.ms-office.drawingml.diagramDrawing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3" r:id="rId6"/>
    <p:sldId id="265" r:id="rId7"/>
    <p:sldId id="274" r:id="rId8"/>
    <p:sldId id="275" r:id="rId9"/>
    <p:sldId id="267" r:id="rId10"/>
    <p:sldId id="268" r:id="rId11"/>
    <p:sldId id="269" r:id="rId12"/>
    <p:sldId id="270" r:id="rId13"/>
    <p:sldId id="273" r:id="rId14"/>
    <p:sldId id="276" r:id="rId15"/>
    <p:sldId id="277" r:id="rId16"/>
    <p:sldId id="278" r:id="rId17"/>
    <p:sldId id="279" r:id="rId18"/>
    <p:sldId id="280" r:id="rId19"/>
    <p:sldId id="281" r:id="rId20"/>
    <p:sldId id="285" r:id="rId21"/>
    <p:sldId id="284" r:id="rId22"/>
    <p:sldId id="28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نمط متوسط 4 - تميي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9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6C75B7-2750-4FFD-A97F-43559EC83E9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9E4BC1A-EB01-40F4-A770-8547681B6234}">
      <dgm:prSet phldrT="[نص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Java libraries</a:t>
          </a:r>
          <a:endParaRPr lang="en-US" dirty="0"/>
        </a:p>
      </dgm:t>
    </dgm:pt>
    <dgm:pt modelId="{6910F39C-87E9-4621-A6BC-10C811756BBD}" type="parTrans" cxnId="{6BF21BFD-ACE8-4415-B9B2-58BC790F6B86}">
      <dgm:prSet/>
      <dgm:spPr/>
      <dgm:t>
        <a:bodyPr/>
        <a:lstStyle/>
        <a:p>
          <a:endParaRPr lang="en-US"/>
        </a:p>
      </dgm:t>
    </dgm:pt>
    <dgm:pt modelId="{B5A5AB1D-407F-4B16-9C28-D161EBA0F1C2}" type="sibTrans" cxnId="{6BF21BFD-ACE8-4415-B9B2-58BC790F6B86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906032E5-00FD-41A4-AB8E-CB24A43DCED4}">
      <dgm:prSet phldrT="[نص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Packages</a:t>
          </a:r>
          <a:endParaRPr lang="en-US" dirty="0"/>
        </a:p>
      </dgm:t>
    </dgm:pt>
    <dgm:pt modelId="{FECFDF89-BED0-4808-9D74-0AC1D67F71AF}" type="parTrans" cxnId="{D34E29FB-9810-47F0-AB7C-53D6624B6B46}">
      <dgm:prSet/>
      <dgm:spPr/>
      <dgm:t>
        <a:bodyPr/>
        <a:lstStyle/>
        <a:p>
          <a:endParaRPr lang="en-US"/>
        </a:p>
      </dgm:t>
    </dgm:pt>
    <dgm:pt modelId="{0713A5E3-20CF-4625-8858-6D38D7C7DE76}" type="sibTrans" cxnId="{D34E29FB-9810-47F0-AB7C-53D6624B6B46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88EDB13B-10B5-4A6D-8FF0-E18CB4F30064}">
      <dgm:prSet phldrT="[نص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Classes</a:t>
          </a:r>
          <a:endParaRPr lang="en-US" dirty="0"/>
        </a:p>
      </dgm:t>
    </dgm:pt>
    <dgm:pt modelId="{55C5D801-7219-4A42-AE7A-A27466C649D7}" type="parTrans" cxnId="{B23A05F3-E406-4635-BD4A-F359F3A45C64}">
      <dgm:prSet/>
      <dgm:spPr/>
      <dgm:t>
        <a:bodyPr/>
        <a:lstStyle/>
        <a:p>
          <a:endParaRPr lang="en-US"/>
        </a:p>
      </dgm:t>
    </dgm:pt>
    <dgm:pt modelId="{2CA75997-89B3-46E8-83A1-36BACBBDDBA0}" type="sibTrans" cxnId="{B23A05F3-E406-4635-BD4A-F359F3A45C64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0D1DE348-8408-4324-910F-DFAD86FDEA62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Methods</a:t>
          </a:r>
          <a:endParaRPr lang="en-US" dirty="0"/>
        </a:p>
      </dgm:t>
    </dgm:pt>
    <dgm:pt modelId="{D0A4DF0D-A280-49CA-8433-417334D8B74F}" type="parTrans" cxnId="{BAECCF93-D488-4B5B-9A6D-D521274B5FA7}">
      <dgm:prSet/>
      <dgm:spPr/>
      <dgm:t>
        <a:bodyPr/>
        <a:lstStyle/>
        <a:p>
          <a:endParaRPr lang="en-US"/>
        </a:p>
      </dgm:t>
    </dgm:pt>
    <dgm:pt modelId="{6C019664-9B8B-4FBC-9801-D106AAD2BEF3}" type="sibTrans" cxnId="{BAECCF93-D488-4B5B-9A6D-D521274B5FA7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0327ACD7-6D2A-4E33-8011-9C3C0D8C7C6F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Statements</a:t>
          </a:r>
          <a:endParaRPr lang="en-US" dirty="0"/>
        </a:p>
      </dgm:t>
    </dgm:pt>
    <dgm:pt modelId="{66C66560-399D-4AF8-92BE-CE2AD15008BD}" type="parTrans" cxnId="{1AE82A44-DDFB-46AD-9C60-2635AF28EB17}">
      <dgm:prSet/>
      <dgm:spPr/>
      <dgm:t>
        <a:bodyPr/>
        <a:lstStyle/>
        <a:p>
          <a:endParaRPr lang="en-US"/>
        </a:p>
      </dgm:t>
    </dgm:pt>
    <dgm:pt modelId="{3656560A-83A0-457D-8AAB-05F9E38E1935}" type="sibTrans" cxnId="{1AE82A44-DDFB-46AD-9C60-2635AF28EB17}">
      <dgm:prSet/>
      <dgm:spPr/>
      <dgm:t>
        <a:bodyPr/>
        <a:lstStyle/>
        <a:p>
          <a:endParaRPr lang="en-US"/>
        </a:p>
      </dgm:t>
    </dgm:pt>
    <dgm:pt modelId="{F03C592F-5A97-4498-993D-5C9F6604D37C}" type="pres">
      <dgm:prSet presAssocID="{AE6C75B7-2750-4FFD-A97F-43559EC83E9A}" presName="linearFlow" presStyleCnt="0">
        <dgm:presLayoutVars>
          <dgm:resizeHandles val="exact"/>
        </dgm:presLayoutVars>
      </dgm:prSet>
      <dgm:spPr/>
    </dgm:pt>
    <dgm:pt modelId="{54D1BEF1-217D-4FA3-819A-785D64CDFB42}" type="pres">
      <dgm:prSet presAssocID="{E9E4BC1A-EB01-40F4-A770-8547681B6234}" presName="node" presStyleLbl="node1" presStyleIdx="0" presStyleCnt="5" custLinFactNeighborX="1009" custLinFactNeighborY="-1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668B3D-AB90-4219-80AA-97ECBAAC372A}" type="pres">
      <dgm:prSet presAssocID="{B5A5AB1D-407F-4B16-9C28-D161EBA0F1C2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A96C26E-69F2-4DFA-8EF0-FB01655BA71F}" type="pres">
      <dgm:prSet presAssocID="{B5A5AB1D-407F-4B16-9C28-D161EBA0F1C2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1E79BEDA-06A2-41AA-BE98-FC8951161678}" type="pres">
      <dgm:prSet presAssocID="{906032E5-00FD-41A4-AB8E-CB24A43DCED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F46C36-9FD4-4991-BA29-77C8E3875DEE}" type="pres">
      <dgm:prSet presAssocID="{0713A5E3-20CF-4625-8858-6D38D7C7DE76}" presName="sibTrans" presStyleLbl="sibTrans2D1" presStyleIdx="1" presStyleCnt="4"/>
      <dgm:spPr/>
      <dgm:t>
        <a:bodyPr/>
        <a:lstStyle/>
        <a:p>
          <a:endParaRPr lang="en-US"/>
        </a:p>
      </dgm:t>
    </dgm:pt>
    <dgm:pt modelId="{66B611AF-CACA-4287-86F0-3044C8405F48}" type="pres">
      <dgm:prSet presAssocID="{0713A5E3-20CF-4625-8858-6D38D7C7DE76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19DF3F7A-0A1C-489E-9115-B21B9D3CB268}" type="pres">
      <dgm:prSet presAssocID="{88EDB13B-10B5-4A6D-8FF0-E18CB4F30064}" presName="node" presStyleLbl="node1" presStyleIdx="2" presStyleCnt="5" custLinFactNeighborY="1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B97331-8C83-4685-A8F9-74402BC490FC}" type="pres">
      <dgm:prSet presAssocID="{2CA75997-89B3-46E8-83A1-36BACBBDDBA0}" presName="sibTrans" presStyleLbl="sibTrans2D1" presStyleIdx="2" presStyleCnt="4"/>
      <dgm:spPr/>
      <dgm:t>
        <a:bodyPr/>
        <a:lstStyle/>
        <a:p>
          <a:endParaRPr lang="en-US"/>
        </a:p>
      </dgm:t>
    </dgm:pt>
    <dgm:pt modelId="{3E4FBE21-5FB6-4DD9-8C75-281BC864250A}" type="pres">
      <dgm:prSet presAssocID="{2CA75997-89B3-46E8-83A1-36BACBBDDBA0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5D34268-D1F6-4A5B-84AE-2ABFB011B111}" type="pres">
      <dgm:prSet presAssocID="{0D1DE348-8408-4324-910F-DFAD86FDEA6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B00AF7-2418-4B59-B2A8-7B8F2C233A25}" type="pres">
      <dgm:prSet presAssocID="{6C019664-9B8B-4FBC-9801-D106AAD2BEF3}" presName="sibTrans" presStyleLbl="sibTrans2D1" presStyleIdx="3" presStyleCnt="4"/>
      <dgm:spPr/>
      <dgm:t>
        <a:bodyPr/>
        <a:lstStyle/>
        <a:p>
          <a:endParaRPr lang="en-US"/>
        </a:p>
      </dgm:t>
    </dgm:pt>
    <dgm:pt modelId="{15282C7C-7220-4F98-964A-F1BF9FE3201B}" type="pres">
      <dgm:prSet presAssocID="{6C019664-9B8B-4FBC-9801-D106AAD2BEF3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BE6F6F86-F373-4DA2-9E89-DB3EFEFB161E}" type="pres">
      <dgm:prSet presAssocID="{0327ACD7-6D2A-4E33-8011-9C3C0D8C7C6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0CCDEC-2890-4245-AE6E-398465020966}" type="presOf" srcId="{6C019664-9B8B-4FBC-9801-D106AAD2BEF3}" destId="{AAB00AF7-2418-4B59-B2A8-7B8F2C233A25}" srcOrd="0" destOrd="0" presId="urn:microsoft.com/office/officeart/2005/8/layout/process2"/>
    <dgm:cxn modelId="{E2AE8835-B83D-42E5-A6E6-2224B77AAAA9}" type="presOf" srcId="{2CA75997-89B3-46E8-83A1-36BACBBDDBA0}" destId="{9AB97331-8C83-4685-A8F9-74402BC490FC}" srcOrd="0" destOrd="0" presId="urn:microsoft.com/office/officeart/2005/8/layout/process2"/>
    <dgm:cxn modelId="{B23A05F3-E406-4635-BD4A-F359F3A45C64}" srcId="{AE6C75B7-2750-4FFD-A97F-43559EC83E9A}" destId="{88EDB13B-10B5-4A6D-8FF0-E18CB4F30064}" srcOrd="2" destOrd="0" parTransId="{55C5D801-7219-4A42-AE7A-A27466C649D7}" sibTransId="{2CA75997-89B3-46E8-83A1-36BACBBDDBA0}"/>
    <dgm:cxn modelId="{738FF04D-C7DD-4A88-A5F7-EAA497E43836}" type="presOf" srcId="{0713A5E3-20CF-4625-8858-6D38D7C7DE76}" destId="{66B611AF-CACA-4287-86F0-3044C8405F48}" srcOrd="1" destOrd="0" presId="urn:microsoft.com/office/officeart/2005/8/layout/process2"/>
    <dgm:cxn modelId="{467C15DB-12AA-4764-9D90-CE0EFF7CF877}" type="presOf" srcId="{0713A5E3-20CF-4625-8858-6D38D7C7DE76}" destId="{DBF46C36-9FD4-4991-BA29-77C8E3875DEE}" srcOrd="0" destOrd="0" presId="urn:microsoft.com/office/officeart/2005/8/layout/process2"/>
    <dgm:cxn modelId="{BAECCF93-D488-4B5B-9A6D-D521274B5FA7}" srcId="{AE6C75B7-2750-4FFD-A97F-43559EC83E9A}" destId="{0D1DE348-8408-4324-910F-DFAD86FDEA62}" srcOrd="3" destOrd="0" parTransId="{D0A4DF0D-A280-49CA-8433-417334D8B74F}" sibTransId="{6C019664-9B8B-4FBC-9801-D106AAD2BEF3}"/>
    <dgm:cxn modelId="{1E03AC5F-F97C-4746-B6DC-4AFAC2BC4CDB}" type="presOf" srcId="{2CA75997-89B3-46E8-83A1-36BACBBDDBA0}" destId="{3E4FBE21-5FB6-4DD9-8C75-281BC864250A}" srcOrd="1" destOrd="0" presId="urn:microsoft.com/office/officeart/2005/8/layout/process2"/>
    <dgm:cxn modelId="{D6B1F683-C4A0-4093-B3E0-C46A4CD29BB1}" type="presOf" srcId="{AE6C75B7-2750-4FFD-A97F-43559EC83E9A}" destId="{F03C592F-5A97-4498-993D-5C9F6604D37C}" srcOrd="0" destOrd="0" presId="urn:microsoft.com/office/officeart/2005/8/layout/process2"/>
    <dgm:cxn modelId="{E1875F61-2E25-453E-987C-CA14927AAA14}" type="presOf" srcId="{B5A5AB1D-407F-4B16-9C28-D161EBA0F1C2}" destId="{5F668B3D-AB90-4219-80AA-97ECBAAC372A}" srcOrd="0" destOrd="0" presId="urn:microsoft.com/office/officeart/2005/8/layout/process2"/>
    <dgm:cxn modelId="{6AE39C40-16D5-467D-891D-EBCFB0D8C49E}" type="presOf" srcId="{906032E5-00FD-41A4-AB8E-CB24A43DCED4}" destId="{1E79BEDA-06A2-41AA-BE98-FC8951161678}" srcOrd="0" destOrd="0" presId="urn:microsoft.com/office/officeart/2005/8/layout/process2"/>
    <dgm:cxn modelId="{CF61C749-432B-4E83-B1B0-BC7BD1AA0DCF}" type="presOf" srcId="{B5A5AB1D-407F-4B16-9C28-D161EBA0F1C2}" destId="{7A96C26E-69F2-4DFA-8EF0-FB01655BA71F}" srcOrd="1" destOrd="0" presId="urn:microsoft.com/office/officeart/2005/8/layout/process2"/>
    <dgm:cxn modelId="{D34E29FB-9810-47F0-AB7C-53D6624B6B46}" srcId="{AE6C75B7-2750-4FFD-A97F-43559EC83E9A}" destId="{906032E5-00FD-41A4-AB8E-CB24A43DCED4}" srcOrd="1" destOrd="0" parTransId="{FECFDF89-BED0-4808-9D74-0AC1D67F71AF}" sibTransId="{0713A5E3-20CF-4625-8858-6D38D7C7DE76}"/>
    <dgm:cxn modelId="{67FCEDA7-C05D-4F11-98C4-2785A3E0F206}" type="presOf" srcId="{88EDB13B-10B5-4A6D-8FF0-E18CB4F30064}" destId="{19DF3F7A-0A1C-489E-9115-B21B9D3CB268}" srcOrd="0" destOrd="0" presId="urn:microsoft.com/office/officeart/2005/8/layout/process2"/>
    <dgm:cxn modelId="{6BF21BFD-ACE8-4415-B9B2-58BC790F6B86}" srcId="{AE6C75B7-2750-4FFD-A97F-43559EC83E9A}" destId="{E9E4BC1A-EB01-40F4-A770-8547681B6234}" srcOrd="0" destOrd="0" parTransId="{6910F39C-87E9-4621-A6BC-10C811756BBD}" sibTransId="{B5A5AB1D-407F-4B16-9C28-D161EBA0F1C2}"/>
    <dgm:cxn modelId="{4684B5DC-0E2F-422E-9BA3-FA89D531BD93}" type="presOf" srcId="{6C019664-9B8B-4FBC-9801-D106AAD2BEF3}" destId="{15282C7C-7220-4F98-964A-F1BF9FE3201B}" srcOrd="1" destOrd="0" presId="urn:microsoft.com/office/officeart/2005/8/layout/process2"/>
    <dgm:cxn modelId="{D47B2CDA-D665-4E37-949C-FCD3C2A58655}" type="presOf" srcId="{0327ACD7-6D2A-4E33-8011-9C3C0D8C7C6F}" destId="{BE6F6F86-F373-4DA2-9E89-DB3EFEFB161E}" srcOrd="0" destOrd="0" presId="urn:microsoft.com/office/officeart/2005/8/layout/process2"/>
    <dgm:cxn modelId="{5F31E41B-0CFA-4841-915C-84C6EFFEFED7}" type="presOf" srcId="{0D1DE348-8408-4324-910F-DFAD86FDEA62}" destId="{45D34268-D1F6-4A5B-84AE-2ABFB011B111}" srcOrd="0" destOrd="0" presId="urn:microsoft.com/office/officeart/2005/8/layout/process2"/>
    <dgm:cxn modelId="{1AE82A44-DDFB-46AD-9C60-2635AF28EB17}" srcId="{AE6C75B7-2750-4FFD-A97F-43559EC83E9A}" destId="{0327ACD7-6D2A-4E33-8011-9C3C0D8C7C6F}" srcOrd="4" destOrd="0" parTransId="{66C66560-399D-4AF8-92BE-CE2AD15008BD}" sibTransId="{3656560A-83A0-457D-8AAB-05F9E38E1935}"/>
    <dgm:cxn modelId="{67DA126E-A72A-442C-9DF2-38254F534F3A}" type="presOf" srcId="{E9E4BC1A-EB01-40F4-A770-8547681B6234}" destId="{54D1BEF1-217D-4FA3-819A-785D64CDFB42}" srcOrd="0" destOrd="0" presId="urn:microsoft.com/office/officeart/2005/8/layout/process2"/>
    <dgm:cxn modelId="{972EDA53-1388-468A-8BAA-C925DF2C5201}" type="presParOf" srcId="{F03C592F-5A97-4498-993D-5C9F6604D37C}" destId="{54D1BEF1-217D-4FA3-819A-785D64CDFB42}" srcOrd="0" destOrd="0" presId="urn:microsoft.com/office/officeart/2005/8/layout/process2"/>
    <dgm:cxn modelId="{242DD7D7-65F5-4F38-B35C-82AE76AD8DAF}" type="presParOf" srcId="{F03C592F-5A97-4498-993D-5C9F6604D37C}" destId="{5F668B3D-AB90-4219-80AA-97ECBAAC372A}" srcOrd="1" destOrd="0" presId="urn:microsoft.com/office/officeart/2005/8/layout/process2"/>
    <dgm:cxn modelId="{7ABC77A0-097A-40C0-AFD9-C6739AA19515}" type="presParOf" srcId="{5F668B3D-AB90-4219-80AA-97ECBAAC372A}" destId="{7A96C26E-69F2-4DFA-8EF0-FB01655BA71F}" srcOrd="0" destOrd="0" presId="urn:microsoft.com/office/officeart/2005/8/layout/process2"/>
    <dgm:cxn modelId="{ED0389AF-AC08-4F3D-A5C0-E7B7FBF9BF8C}" type="presParOf" srcId="{F03C592F-5A97-4498-993D-5C9F6604D37C}" destId="{1E79BEDA-06A2-41AA-BE98-FC8951161678}" srcOrd="2" destOrd="0" presId="urn:microsoft.com/office/officeart/2005/8/layout/process2"/>
    <dgm:cxn modelId="{FE2C574B-402E-4A3D-885C-5C555CD46BCA}" type="presParOf" srcId="{F03C592F-5A97-4498-993D-5C9F6604D37C}" destId="{DBF46C36-9FD4-4991-BA29-77C8E3875DEE}" srcOrd="3" destOrd="0" presId="urn:microsoft.com/office/officeart/2005/8/layout/process2"/>
    <dgm:cxn modelId="{F6D82B40-F35C-467C-9A0E-61D14F087FD2}" type="presParOf" srcId="{DBF46C36-9FD4-4991-BA29-77C8E3875DEE}" destId="{66B611AF-CACA-4287-86F0-3044C8405F48}" srcOrd="0" destOrd="0" presId="urn:microsoft.com/office/officeart/2005/8/layout/process2"/>
    <dgm:cxn modelId="{03EEDCE9-B184-4A51-961E-861A44182AEC}" type="presParOf" srcId="{F03C592F-5A97-4498-993D-5C9F6604D37C}" destId="{19DF3F7A-0A1C-489E-9115-B21B9D3CB268}" srcOrd="4" destOrd="0" presId="urn:microsoft.com/office/officeart/2005/8/layout/process2"/>
    <dgm:cxn modelId="{B4271A7A-A0F8-4C75-845E-E76E16EE2883}" type="presParOf" srcId="{F03C592F-5A97-4498-993D-5C9F6604D37C}" destId="{9AB97331-8C83-4685-A8F9-74402BC490FC}" srcOrd="5" destOrd="0" presId="urn:microsoft.com/office/officeart/2005/8/layout/process2"/>
    <dgm:cxn modelId="{D4F4A516-5413-4590-A8E8-E6DBE47023F9}" type="presParOf" srcId="{9AB97331-8C83-4685-A8F9-74402BC490FC}" destId="{3E4FBE21-5FB6-4DD9-8C75-281BC864250A}" srcOrd="0" destOrd="0" presId="urn:microsoft.com/office/officeart/2005/8/layout/process2"/>
    <dgm:cxn modelId="{B005930F-FA4E-489E-A5DD-1DAD20021B5C}" type="presParOf" srcId="{F03C592F-5A97-4498-993D-5C9F6604D37C}" destId="{45D34268-D1F6-4A5B-84AE-2ABFB011B111}" srcOrd="6" destOrd="0" presId="urn:microsoft.com/office/officeart/2005/8/layout/process2"/>
    <dgm:cxn modelId="{6B6F8BEE-078E-496C-806B-96E28D72E354}" type="presParOf" srcId="{F03C592F-5A97-4498-993D-5C9F6604D37C}" destId="{AAB00AF7-2418-4B59-B2A8-7B8F2C233A25}" srcOrd="7" destOrd="0" presId="urn:microsoft.com/office/officeart/2005/8/layout/process2"/>
    <dgm:cxn modelId="{A0FC119B-6335-4DB6-9530-286629C3FD50}" type="presParOf" srcId="{AAB00AF7-2418-4B59-B2A8-7B8F2C233A25}" destId="{15282C7C-7220-4F98-964A-F1BF9FE3201B}" srcOrd="0" destOrd="0" presId="urn:microsoft.com/office/officeart/2005/8/layout/process2"/>
    <dgm:cxn modelId="{7271CCF6-A076-4D53-A952-440596BFD1B0}" type="presParOf" srcId="{F03C592F-5A97-4498-993D-5C9F6604D37C}" destId="{BE6F6F86-F373-4DA2-9E89-DB3EFEFB161E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D1BEF1-217D-4FA3-819A-785D64CDFB42}">
      <dsp:nvSpPr>
        <dsp:cNvPr id="0" name=""/>
        <dsp:cNvSpPr/>
      </dsp:nvSpPr>
      <dsp:spPr>
        <a:xfrm>
          <a:off x="182243" y="0"/>
          <a:ext cx="1416701" cy="446205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Java libraries</a:t>
          </a:r>
          <a:endParaRPr lang="en-US" sz="1600" kern="1200" dirty="0"/>
        </a:p>
      </dsp:txBody>
      <dsp:txXfrm>
        <a:off x="182243" y="0"/>
        <a:ext cx="1416701" cy="446205"/>
      </dsp:txXfrm>
    </dsp:sp>
    <dsp:sp modelId="{5F668B3D-AB90-4219-80AA-97ECBAAC372A}">
      <dsp:nvSpPr>
        <dsp:cNvPr id="0" name=""/>
        <dsp:cNvSpPr/>
      </dsp:nvSpPr>
      <dsp:spPr>
        <a:xfrm rot="5473368">
          <a:off x="799621" y="457551"/>
          <a:ext cx="167651" cy="20079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5473368">
        <a:off x="799621" y="457551"/>
        <a:ext cx="167651" cy="200792"/>
      </dsp:txXfrm>
    </dsp:sp>
    <dsp:sp modelId="{1E79BEDA-06A2-41AA-BE98-FC8951161678}">
      <dsp:nvSpPr>
        <dsp:cNvPr id="0" name=""/>
        <dsp:cNvSpPr/>
      </dsp:nvSpPr>
      <dsp:spPr>
        <a:xfrm>
          <a:off x="167949" y="669689"/>
          <a:ext cx="1416701" cy="446205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Packages</a:t>
          </a:r>
          <a:endParaRPr lang="en-US" sz="1600" kern="1200" dirty="0"/>
        </a:p>
      </dsp:txBody>
      <dsp:txXfrm>
        <a:off x="167949" y="669689"/>
        <a:ext cx="1416701" cy="446205"/>
      </dsp:txXfrm>
    </dsp:sp>
    <dsp:sp modelId="{DBF46C36-9FD4-4991-BA29-77C8E3875DEE}">
      <dsp:nvSpPr>
        <dsp:cNvPr id="0" name=""/>
        <dsp:cNvSpPr/>
      </dsp:nvSpPr>
      <dsp:spPr>
        <a:xfrm rot="5400000">
          <a:off x="784270" y="1138204"/>
          <a:ext cx="184059" cy="20079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5400000">
        <a:off x="784270" y="1138204"/>
        <a:ext cx="184059" cy="200792"/>
      </dsp:txXfrm>
    </dsp:sp>
    <dsp:sp modelId="{19DF3F7A-0A1C-489E-9115-B21B9D3CB268}">
      <dsp:nvSpPr>
        <dsp:cNvPr id="0" name=""/>
        <dsp:cNvSpPr/>
      </dsp:nvSpPr>
      <dsp:spPr>
        <a:xfrm>
          <a:off x="167949" y="1361307"/>
          <a:ext cx="1416701" cy="446205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Classes</a:t>
          </a:r>
          <a:endParaRPr lang="en-US" sz="1600" kern="1200" dirty="0"/>
        </a:p>
      </dsp:txBody>
      <dsp:txXfrm>
        <a:off x="167949" y="1361307"/>
        <a:ext cx="1416701" cy="446205"/>
      </dsp:txXfrm>
    </dsp:sp>
    <dsp:sp modelId="{9AB97331-8C83-4685-A8F9-74402BC490FC}">
      <dsp:nvSpPr>
        <dsp:cNvPr id="0" name=""/>
        <dsp:cNvSpPr/>
      </dsp:nvSpPr>
      <dsp:spPr>
        <a:xfrm rot="5400000">
          <a:off x="801002" y="1807512"/>
          <a:ext cx="150594" cy="20079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5400000">
        <a:off x="801002" y="1807512"/>
        <a:ext cx="150594" cy="200792"/>
      </dsp:txXfrm>
    </dsp:sp>
    <dsp:sp modelId="{45D34268-D1F6-4A5B-84AE-2ABFB011B111}">
      <dsp:nvSpPr>
        <dsp:cNvPr id="0" name=""/>
        <dsp:cNvSpPr/>
      </dsp:nvSpPr>
      <dsp:spPr>
        <a:xfrm>
          <a:off x="167949" y="2008305"/>
          <a:ext cx="1416701" cy="446205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Methods</a:t>
          </a:r>
          <a:endParaRPr lang="en-US" sz="1600" kern="1200" dirty="0"/>
        </a:p>
      </dsp:txBody>
      <dsp:txXfrm>
        <a:off x="167949" y="2008305"/>
        <a:ext cx="1416701" cy="446205"/>
      </dsp:txXfrm>
    </dsp:sp>
    <dsp:sp modelId="{AAB00AF7-2418-4B59-B2A8-7B8F2C233A25}">
      <dsp:nvSpPr>
        <dsp:cNvPr id="0" name=""/>
        <dsp:cNvSpPr/>
      </dsp:nvSpPr>
      <dsp:spPr>
        <a:xfrm rot="5400000">
          <a:off x="792636" y="2465665"/>
          <a:ext cx="167326" cy="20079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5400000">
        <a:off x="792636" y="2465665"/>
        <a:ext cx="167326" cy="200792"/>
      </dsp:txXfrm>
    </dsp:sp>
    <dsp:sp modelId="{BE6F6F86-F373-4DA2-9E89-DB3EFEFB161E}">
      <dsp:nvSpPr>
        <dsp:cNvPr id="0" name=""/>
        <dsp:cNvSpPr/>
      </dsp:nvSpPr>
      <dsp:spPr>
        <a:xfrm>
          <a:off x="167949" y="2677613"/>
          <a:ext cx="1416701" cy="446205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Statements</a:t>
          </a:r>
          <a:endParaRPr lang="en-US" sz="1600" kern="1200" dirty="0"/>
        </a:p>
      </dsp:txBody>
      <dsp:txXfrm>
        <a:off x="167949" y="2677613"/>
        <a:ext cx="1416701" cy="446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51CF4-65C3-4992-BDDB-61BBD070F016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3E93C-6330-4C94-AB03-871F368F4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3E93C-6330-4C94-AB03-871F368F426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920E655-C7D8-476A-B13C-3CE5A44941D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5F054F4-FA1B-4A53-8911-99925F830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219200" y="1676400"/>
            <a:ext cx="5105400" cy="1447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Chapter 3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199704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Classes , objects, and methods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Declare  a variable of string class   </a:t>
            </a:r>
            <a:endParaRPr lang="ar-KW" dirty="0" smtClean="0"/>
          </a:p>
          <a:p>
            <a:pPr marL="514350" indent="-514350" algn="r" rtl="1">
              <a:buNone/>
            </a:pPr>
            <a:r>
              <a:rPr lang="ar-KW" dirty="0" smtClean="0"/>
              <a:t>عرفي متغير من نوع </a:t>
            </a:r>
            <a:r>
              <a:rPr lang="en-US" dirty="0" smtClean="0"/>
              <a:t>String</a:t>
            </a:r>
          </a:p>
          <a:p>
            <a:pPr marL="514350" indent="-514350">
              <a:buNone/>
            </a:pPr>
            <a:r>
              <a:rPr lang="en-US" dirty="0" smtClean="0"/>
              <a:t>     </a:t>
            </a:r>
            <a:r>
              <a:rPr lang="en-US" b="1" dirty="0" smtClean="0"/>
              <a:t>String     name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2. Assign an object to the variable  </a:t>
            </a:r>
          </a:p>
          <a:p>
            <a:pPr marL="514350" indent="-514350" algn="r" rtl="1">
              <a:buNone/>
            </a:pPr>
            <a:r>
              <a:rPr lang="en-US" dirty="0" smtClean="0"/>
              <a:t> </a:t>
            </a:r>
            <a:r>
              <a:rPr lang="ar-KW" dirty="0" smtClean="0"/>
              <a:t>عيني له قيمة      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</a:t>
            </a:r>
            <a:r>
              <a:rPr lang="en-US" b="1" dirty="0" smtClean="0"/>
              <a:t>name =“Lisa Johnson”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3. Use method with the variable  </a:t>
            </a:r>
          </a:p>
          <a:p>
            <a:pPr marL="514350" indent="-514350" algn="r" rtl="1">
              <a:buNone/>
            </a:pPr>
            <a:r>
              <a:rPr lang="ar-KW" dirty="0" smtClean="0"/>
              <a:t>اربطي الـ</a:t>
            </a:r>
            <a:r>
              <a:rPr lang="en-US" dirty="0" smtClean="0"/>
              <a:t>method</a:t>
            </a:r>
            <a:r>
              <a:rPr lang="ar-KW" dirty="0" smtClean="0"/>
              <a:t> بالمتغير</a:t>
            </a:r>
            <a:endParaRPr lang="en-US" dirty="0" smtClean="0"/>
          </a:p>
          <a:p>
            <a:pPr marL="514350" indent="-514350">
              <a:buNone/>
            </a:pPr>
            <a:r>
              <a:rPr lang="en-US" b="1" dirty="0" smtClean="0"/>
              <a:t>      </a:t>
            </a:r>
            <a:r>
              <a:rPr lang="en-US" b="1" dirty="0" err="1" smtClean="0"/>
              <a:t>name.length</a:t>
            </a:r>
            <a:r>
              <a:rPr lang="en-US" b="1" dirty="0" smtClean="0"/>
              <a:t>()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5791200" cy="838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en-US" sz="2400" dirty="0" smtClean="0"/>
              <a:t> Using  String Methods</a:t>
            </a:r>
            <a:r>
              <a:rPr lang="ar-KW" sz="2400" dirty="0" smtClean="0"/>
              <a:t/>
            </a:r>
            <a:br>
              <a:rPr lang="ar-KW" sz="2400" dirty="0" smtClean="0"/>
            </a:br>
            <a:r>
              <a:rPr lang="ar-KW" sz="2400" dirty="0" smtClean="0"/>
              <a:t>لاستخدام </a:t>
            </a:r>
            <a:r>
              <a:rPr lang="en-US" sz="2400" dirty="0" smtClean="0"/>
              <a:t>String Method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8305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String    sentence;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sentence = "Programming with Java";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81000" y="1066800"/>
          <a:ext cx="8458200" cy="49439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/>
                <a:gridCol w="3077308"/>
                <a:gridCol w="1951892"/>
              </a:tblGrid>
              <a:tr h="35275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Method</a:t>
                      </a:r>
                      <a:endParaRPr 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Result</a:t>
                      </a:r>
                      <a:endParaRPr 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sentence.charAt</a:t>
                      </a:r>
                      <a:r>
                        <a:rPr lang="en-US" sz="1800" dirty="0" smtClean="0"/>
                        <a:t>(3)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يستخرج</a:t>
                      </a:r>
                      <a:r>
                        <a:rPr lang="ar-KW" sz="1800" baseline="0" dirty="0" smtClean="0"/>
                        <a:t> الحرف في الموضع بين القوسين</a:t>
                      </a:r>
                      <a:endParaRPr lang="en-US" sz="18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sentence.indexof</a:t>
                      </a:r>
                      <a:r>
                        <a:rPr lang="en-US" sz="1800" dirty="0" smtClean="0"/>
                        <a:t>('J') </a:t>
                      </a:r>
                    </a:p>
                    <a:p>
                      <a:pPr algn="ctr"/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17</a:t>
                      </a:r>
                      <a:endParaRPr lang="ar-KW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يستخرج موضع الحرف مابين القوسين</a:t>
                      </a:r>
                      <a:endParaRPr lang="en-US" sz="1800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sentence.indexof</a:t>
                      </a:r>
                      <a:r>
                        <a:rPr lang="en-US" sz="1800" dirty="0" smtClean="0"/>
                        <a:t>('a',10) 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يستخرج موضع الحرف ابتداء من الموضع المسجل</a:t>
                      </a:r>
                      <a:endParaRPr lang="en-US" sz="1800" dirty="0"/>
                    </a:p>
                  </a:txBody>
                  <a:tcPr/>
                </a:tc>
              </a:tr>
              <a:tr h="617315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err="1" smtClean="0"/>
                        <a:t>sentence.indexOf</a:t>
                      </a:r>
                      <a:r>
                        <a:rPr lang="en-US" sz="1800" kern="1200" baseline="0" dirty="0" smtClean="0"/>
                        <a:t>("with")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يستخرج موضع المقطع النصي مابين القوسين</a:t>
                      </a:r>
                      <a:endParaRPr lang="en-US" sz="1800" dirty="0"/>
                    </a:p>
                  </a:txBody>
                  <a:tcPr/>
                </a:tc>
              </a:tr>
              <a:tr h="5561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 smtClean="0"/>
                        <a:t>sentence.indexOf</a:t>
                      </a:r>
                      <a:r>
                        <a:rPr lang="en-US" sz="1800" kern="1200" baseline="0" dirty="0" smtClean="0"/>
                        <a:t>("with“,10)</a:t>
                      </a:r>
                      <a:endParaRPr lang="en-US" sz="1800" dirty="0" smtClean="0"/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يستخرج موضع المقطع النصي ابتداء من الموضع المسجل</a:t>
                      </a:r>
                      <a:endParaRPr lang="en-US" sz="1800" dirty="0"/>
                    </a:p>
                  </a:txBody>
                  <a:tcPr/>
                </a:tc>
              </a:tr>
              <a:tr h="829132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err="1" smtClean="0"/>
                        <a:t>sentence.concat</a:t>
                      </a:r>
                      <a:r>
                        <a:rPr lang="en-US" sz="1800" kern="1200" baseline="0" dirty="0" smtClean="0"/>
                        <a:t>(" is fun.")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/>
                        <a:t>Programming with Java is fun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يضيف مابين</a:t>
                      </a:r>
                      <a:r>
                        <a:rPr lang="ar-KW" sz="1800" baseline="0" dirty="0" smtClean="0"/>
                        <a:t> القوسين إلى</a:t>
                      </a:r>
                      <a:r>
                        <a:rPr lang="ar-KW" sz="1800" dirty="0" smtClean="0"/>
                        <a:t> نهاية المقطع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04800" y="990600"/>
          <a:ext cx="8610599" cy="540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52800"/>
                <a:gridCol w="3238029"/>
                <a:gridCol w="2019770"/>
              </a:tblGrid>
              <a:tr h="381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Method</a:t>
                      </a:r>
                      <a:endParaRPr 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Result</a:t>
                      </a:r>
                      <a:endParaRPr 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6068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 smtClean="0"/>
                        <a:t>sentence.length</a:t>
                      </a:r>
                      <a:r>
                        <a:rPr lang="en-US" sz="1800" kern="1200" baseline="0" dirty="0" smtClean="0"/>
                        <a:t>(</a:t>
                      </a:r>
                      <a:r>
                        <a:rPr lang="ar-KW" sz="1800" kern="1200" baseline="0" dirty="0" err="1" smtClean="0"/>
                        <a:t>(</a:t>
                      </a:r>
                      <a:endParaRPr lang="en-US" sz="1800" kern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يستخرج طول المقطع</a:t>
                      </a:r>
                      <a:endParaRPr lang="en-US" sz="1800" dirty="0"/>
                    </a:p>
                  </a:txBody>
                  <a:tcPr/>
                </a:tc>
              </a:tr>
              <a:tr h="621647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err="1" smtClean="0"/>
                        <a:t>sentence.replace</a:t>
                      </a:r>
                      <a:r>
                        <a:rPr lang="en-US" sz="1800" kern="1200" baseline="0" dirty="0" smtClean="0"/>
                        <a:t>('a','*')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err="1" smtClean="0"/>
                        <a:t>Progr</a:t>
                      </a:r>
                      <a:r>
                        <a:rPr lang="en-US" sz="1800" kern="1200" baseline="0" dirty="0" smtClean="0"/>
                        <a:t>*</a:t>
                      </a:r>
                      <a:r>
                        <a:rPr lang="en-US" sz="1800" kern="1200" baseline="0" dirty="0" err="1" smtClean="0"/>
                        <a:t>mming</a:t>
                      </a:r>
                      <a:r>
                        <a:rPr lang="en-US" sz="1800" kern="1200" baseline="0" dirty="0" smtClean="0"/>
                        <a:t> with J*v*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يستبدل الحرف</a:t>
                      </a:r>
                      <a:r>
                        <a:rPr lang="ar-KW" sz="1800" baseline="0" dirty="0" smtClean="0"/>
                        <a:t> الأول بالحرف الثاني</a:t>
                      </a:r>
                      <a:r>
                        <a:rPr lang="ar-KW" sz="1800" dirty="0" smtClean="0"/>
                        <a:t> </a:t>
                      </a:r>
                      <a:endParaRPr lang="en-US" sz="1800" dirty="0"/>
                    </a:p>
                  </a:txBody>
                  <a:tcPr/>
                </a:tc>
              </a:tr>
              <a:tr h="888068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err="1" smtClean="0"/>
                        <a:t>sentence.substring</a:t>
                      </a:r>
                      <a:r>
                        <a:rPr lang="en-US" sz="1800" kern="1200" baseline="0" dirty="0" smtClean="0"/>
                        <a:t>(12)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/>
                        <a:t>with Java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يستخرج</a:t>
                      </a:r>
                      <a:r>
                        <a:rPr lang="ar-KW" sz="1800" baseline="0" dirty="0" smtClean="0"/>
                        <a:t> المقطع ابتداء من الموضع مابين القوسين </a:t>
                      </a:r>
                      <a:endParaRPr lang="en-US" sz="1800" dirty="0"/>
                    </a:p>
                  </a:txBody>
                  <a:tcPr/>
                </a:tc>
              </a:tr>
              <a:tr h="1154488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err="1" smtClean="0"/>
                        <a:t>sentence.substring</a:t>
                      </a:r>
                      <a:r>
                        <a:rPr lang="en-US" sz="1800" kern="1200" baseline="0" dirty="0" smtClean="0"/>
                        <a:t>(0,11)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/>
                        <a:t>Programming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يستخرج المقطع ابتداء من الموضع الأول وانتهاء بالموضع الأخير</a:t>
                      </a:r>
                    </a:p>
                    <a:p>
                      <a:pPr algn="ctr"/>
                      <a:r>
                        <a:rPr lang="ar-KW" sz="1800" dirty="0" smtClean="0"/>
                        <a:t>-1</a:t>
                      </a:r>
                      <a:endParaRPr lang="en-US" sz="1800" dirty="0"/>
                    </a:p>
                  </a:txBody>
                  <a:tcPr/>
                </a:tc>
              </a:tr>
              <a:tr h="834952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err="1" smtClean="0"/>
                        <a:t>sentence.toLowerCase</a:t>
                      </a:r>
                      <a:r>
                        <a:rPr lang="en-US" sz="1800" kern="1200" baseline="0" dirty="0" smtClean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/>
                        <a:t>programming with java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يحول</a:t>
                      </a:r>
                      <a:r>
                        <a:rPr lang="ar-KW" sz="1800" baseline="0" dirty="0" smtClean="0"/>
                        <a:t> أحرف </a:t>
                      </a:r>
                      <a:r>
                        <a:rPr lang="ar-KW" sz="1800" dirty="0" smtClean="0"/>
                        <a:t>المقطع</a:t>
                      </a:r>
                      <a:r>
                        <a:rPr lang="ar-KW" sz="1800" baseline="0" dirty="0" smtClean="0"/>
                        <a:t> إلى أحرف صغيرة</a:t>
                      </a:r>
                      <a:r>
                        <a:rPr lang="ar-KW" sz="1800" dirty="0" smtClean="0"/>
                        <a:t>  </a:t>
                      </a:r>
                      <a:endParaRPr lang="en-US" sz="1800" dirty="0"/>
                    </a:p>
                  </a:txBody>
                  <a:tcPr/>
                </a:tc>
              </a:tr>
              <a:tr h="834952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err="1" smtClean="0"/>
                        <a:t>sentence.toUpperCase</a:t>
                      </a:r>
                      <a:r>
                        <a:rPr lang="en-US" sz="1800" kern="1200" baseline="0" dirty="0" smtClean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/>
                        <a:t>PROGRAMMING WITH JAVA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1800" dirty="0" smtClean="0"/>
                        <a:t>يحول أحرف المقطع إلى أحرف كبيرة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1524000" y="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sentence = "Programming with Java";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381000" y="1447800"/>
          <a:ext cx="8610600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95800"/>
                <a:gridCol w="4114800"/>
              </a:tblGrid>
              <a:tr h="502920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sentence.charAt</a:t>
                      </a:r>
                      <a:r>
                        <a:rPr lang="en-US" sz="1600" dirty="0" smtClean="0"/>
                        <a:t>(16)</a:t>
                      </a:r>
                    </a:p>
                    <a:p>
                      <a:r>
                        <a:rPr lang="en-US" sz="1600" dirty="0" smtClean="0"/>
                        <a:t>   </a:t>
                      </a:r>
                    </a:p>
                    <a:p>
                      <a:r>
                        <a:rPr lang="en-US" sz="1600" dirty="0" err="1" smtClean="0"/>
                        <a:t>sentence.length</a:t>
                      </a:r>
                      <a:r>
                        <a:rPr lang="en-US" sz="1600" dirty="0" smtClean="0"/>
                        <a:t>()             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sentence.index0f('t')  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sentence.index0f("for")  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Str1=</a:t>
                      </a:r>
                      <a:r>
                        <a:rPr lang="en-US" sz="1600" dirty="0" err="1" smtClean="0"/>
                        <a:t>sentence.substring</a:t>
                      </a:r>
                      <a:r>
                        <a:rPr lang="en-US" sz="1600" dirty="0" smtClean="0"/>
                        <a:t>(0,6) 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Str2=</a:t>
                      </a:r>
                      <a:r>
                        <a:rPr lang="en-US" sz="1600" dirty="0" err="1" smtClean="0"/>
                        <a:t>sentence.substring</a:t>
                      </a:r>
                      <a:r>
                        <a:rPr lang="en-US" sz="1600" dirty="0" smtClean="0"/>
                        <a:t>(7,19) 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Index=sentence.index0f("birthday“)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err="1" smtClean="0"/>
                        <a:t>strl</a:t>
                      </a:r>
                      <a:r>
                        <a:rPr lang="en-US" sz="1600" dirty="0" smtClean="0"/>
                        <a:t> =</a:t>
                      </a:r>
                      <a:r>
                        <a:rPr lang="en-US" sz="1600" dirty="0" err="1" smtClean="0"/>
                        <a:t>sentence.substring</a:t>
                      </a:r>
                      <a:r>
                        <a:rPr lang="en-US" sz="1600" dirty="0" smtClean="0"/>
                        <a:t>(</a:t>
                      </a:r>
                      <a:r>
                        <a:rPr lang="en-US" sz="1600" dirty="0" err="1" smtClean="0"/>
                        <a:t>index,index</a:t>
                      </a:r>
                      <a:r>
                        <a:rPr lang="en-US" sz="1600" dirty="0" smtClean="0"/>
                        <a:t> +14)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err="1" smtClean="0"/>
                        <a:t>Sentence.replace</a:t>
                      </a:r>
                      <a:r>
                        <a:rPr lang="en-US" sz="1600" dirty="0" smtClean="0"/>
                        <a:t>(' t' , 'T')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kern="1200" baseline="0" dirty="0" err="1" smtClean="0"/>
                        <a:t>sentence.toUpperCase</a:t>
                      </a:r>
                      <a:r>
                        <a:rPr lang="en-US" sz="1600" kern="1200" baseline="0" dirty="0" smtClean="0"/>
                        <a:t>()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38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7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16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Str1=Now is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Str2=the time for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Index=24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birthday party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Now is The Time for</a:t>
                      </a:r>
                      <a:r>
                        <a:rPr lang="en-US" sz="1600" baseline="0" dirty="0" smtClean="0"/>
                        <a:t> The </a:t>
                      </a:r>
                      <a:r>
                        <a:rPr lang="en-US" sz="1600" baseline="0" dirty="0" err="1" smtClean="0"/>
                        <a:t>birThday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parTy</a:t>
                      </a:r>
                      <a:endParaRPr lang="en-US" sz="1600" dirty="0" smtClean="0"/>
                    </a:p>
                    <a:p>
                      <a:endParaRPr lang="en-US" sz="1600" dirty="0" smtClean="0"/>
                    </a:p>
                    <a:p>
                      <a:r>
                        <a:rPr lang="en-US" sz="1600" kern="1200" baseline="0" dirty="0" smtClean="0"/>
                        <a:t>NOW IS THE TIME FOR THE BIRTHDAY PARTY</a:t>
                      </a:r>
                      <a:endParaRPr lang="en-US" sz="16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152403" y="609600"/>
          <a:ext cx="8991597" cy="716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11871"/>
                <a:gridCol w="261370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  <a:gridCol w="236621"/>
              </a:tblGrid>
              <a:tr h="303042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N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o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w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/>
                        <a:t>i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s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h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e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/>
                        <a:t>i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m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e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f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o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r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h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e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b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/>
                        <a:t>i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r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h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d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a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y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p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a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r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y</a:t>
                      </a:r>
                      <a:endParaRPr lang="en-US" sz="10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13238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0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3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4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5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6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7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8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9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10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13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14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15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16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17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18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19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23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24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25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26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27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28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29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30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31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32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33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34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35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36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37</a:t>
                      </a:r>
                      <a:endParaRPr lang="en-US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2057400" y="0"/>
            <a:ext cx="4495800" cy="461665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Examples on String Methods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610600" cy="6096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 smtClean="0"/>
              <a:t>Example Program on String methods</a:t>
            </a:r>
            <a:endParaRPr lang="en-US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457200" y="948690"/>
            <a:ext cx="8001000" cy="523220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public class Ch3Ex2 {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public static void main (String[] args) {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String sentence;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sentence = "Now is the time for the birthday party";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System.out.println("The length of sentence = " + </a:t>
            </a:r>
            <a:r>
              <a:rPr lang="en-US" sz="1600" dirty="0" err="1" smtClean="0"/>
              <a:t>sentence.length</a:t>
            </a:r>
            <a:r>
              <a:rPr lang="en-US" sz="1600" dirty="0" smtClean="0"/>
              <a:t>());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System.out.println("The character at index 16= " + </a:t>
            </a:r>
            <a:r>
              <a:rPr lang="en-US" sz="1600" dirty="0" err="1" smtClean="0"/>
              <a:t>sentence.charAt</a:t>
            </a:r>
            <a:r>
              <a:rPr lang="en-US" sz="1600" dirty="0" smtClean="0"/>
              <a:t>(16));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System.out.println("The index of first t =" +</a:t>
            </a:r>
            <a:r>
              <a:rPr lang="en-US" sz="1600" dirty="0" err="1" smtClean="0"/>
              <a:t>sentence.indexOf</a:t>
            </a:r>
            <a:r>
              <a:rPr lang="en-US" sz="1600" dirty="0" smtClean="0"/>
              <a:t>('t'));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System.out.println("The index of for  = "+</a:t>
            </a:r>
            <a:r>
              <a:rPr lang="en-US" sz="1600" dirty="0" err="1" smtClean="0"/>
              <a:t>sentence.indexOf</a:t>
            </a:r>
            <a:r>
              <a:rPr lang="en-US" sz="1600" dirty="0" smtClean="0"/>
              <a:t>("for"));             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System.out.println("Extract substring(Now) = "+ </a:t>
            </a:r>
            <a:r>
              <a:rPr lang="en-US" sz="1600" dirty="0" err="1" smtClean="0"/>
              <a:t>sentence.substring</a:t>
            </a:r>
            <a:r>
              <a:rPr lang="en-US" sz="1600" dirty="0" smtClean="0"/>
              <a:t>(0, 3) );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System.out.println("Extract (birthday party)="+ </a:t>
            </a:r>
            <a:r>
              <a:rPr lang="en-US" sz="1600" dirty="0" err="1" smtClean="0"/>
              <a:t>sentence.substring</a:t>
            </a:r>
            <a:r>
              <a:rPr lang="en-US" sz="1600" dirty="0" smtClean="0"/>
              <a:t>(24, 38));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System.out.println("Sentence in capitals = "+ </a:t>
            </a:r>
            <a:r>
              <a:rPr lang="en-US" sz="1600" dirty="0" err="1" smtClean="0"/>
              <a:t>sentence.toUpperCase</a:t>
            </a:r>
            <a:r>
              <a:rPr lang="en-US" sz="1600" dirty="0" smtClean="0"/>
              <a:t>() );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System.out.println("replace('t', 'T') =" + </a:t>
            </a:r>
            <a:r>
              <a:rPr lang="en-US" sz="1600" dirty="0" err="1" smtClean="0"/>
              <a:t>sentence.replace</a:t>
            </a:r>
            <a:r>
              <a:rPr lang="en-US" sz="1600" dirty="0" smtClean="0"/>
              <a:t>('t', 'T'));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  }//main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}//class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1524000"/>
            <a:ext cx="8915400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dirty="0" smtClean="0"/>
              <a:t>The length of sentence = 38</a:t>
            </a:r>
          </a:p>
          <a:p>
            <a:r>
              <a:rPr lang="en-US" sz="2400" dirty="0" smtClean="0"/>
              <a:t>The character at index 16= f</a:t>
            </a:r>
          </a:p>
          <a:p>
            <a:r>
              <a:rPr lang="en-US" sz="2400" dirty="0" smtClean="0"/>
              <a:t>The index of first t =7</a:t>
            </a:r>
          </a:p>
          <a:p>
            <a:r>
              <a:rPr lang="en-US" sz="2400" dirty="0" smtClean="0"/>
              <a:t>The index of for  = 16</a:t>
            </a:r>
          </a:p>
          <a:p>
            <a:r>
              <a:rPr lang="en-US" sz="2400" dirty="0" smtClean="0"/>
              <a:t>Extract substring(Now) = Now</a:t>
            </a:r>
          </a:p>
          <a:p>
            <a:r>
              <a:rPr lang="en-US" sz="2400" dirty="0" smtClean="0"/>
              <a:t>Extract (birthday party)=birthday party</a:t>
            </a:r>
          </a:p>
          <a:p>
            <a:r>
              <a:rPr lang="en-US" sz="2400" dirty="0" smtClean="0"/>
              <a:t>Sentence in capitals = NOW IS THE TIME FOR THE BIRTHDAY PARTY</a:t>
            </a:r>
          </a:p>
          <a:p>
            <a:r>
              <a:rPr lang="en-US" sz="2400" dirty="0" smtClean="0"/>
              <a:t>replace('t', 'T') =Now is The Time for The </a:t>
            </a:r>
            <a:r>
              <a:rPr lang="en-US" sz="2400" dirty="0" err="1" smtClean="0"/>
              <a:t>birThday</a:t>
            </a:r>
            <a:r>
              <a:rPr lang="en-US" sz="2400" dirty="0" smtClean="0"/>
              <a:t> </a:t>
            </a:r>
            <a:r>
              <a:rPr lang="en-US" sz="2400" dirty="0" err="1" smtClean="0"/>
              <a:t>parTy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47800" y="0"/>
            <a:ext cx="5867400" cy="8001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smtClean="0"/>
              <a:t>Assignment</a:t>
            </a:r>
            <a:endParaRPr lang="en-US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482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2400" dirty="0" smtClean="0"/>
              <a:t>Write </a:t>
            </a:r>
            <a:r>
              <a:rPr lang="en-US" sz="2400" dirty="0"/>
              <a:t>a program that takes an input of student’s name in the form </a:t>
            </a:r>
            <a:r>
              <a:rPr lang="en-US" sz="2400" dirty="0" smtClean="0"/>
              <a:t>:</a:t>
            </a:r>
            <a:r>
              <a:rPr lang="en-US" sz="2400" b="1" dirty="0" err="1" smtClean="0"/>
              <a:t>lastName</a:t>
            </a:r>
            <a:r>
              <a:rPr lang="en-US" sz="2400" b="1" dirty="0" smtClean="0"/>
              <a:t> , </a:t>
            </a:r>
            <a:r>
              <a:rPr lang="en-US" sz="2400" b="1" dirty="0" err="1" smtClean="0"/>
              <a:t>firstName</a:t>
            </a:r>
            <a:r>
              <a:rPr lang="en-US" sz="2400" b="1" dirty="0" smtClean="0"/>
              <a:t> </a:t>
            </a:r>
            <a:r>
              <a:rPr lang="en-US" sz="2400" dirty="0"/>
              <a:t>and then output the name in the form </a:t>
            </a:r>
            <a:r>
              <a:rPr lang="en-US" sz="2400" dirty="0" smtClean="0"/>
              <a:t>of: </a:t>
            </a:r>
            <a:r>
              <a:rPr lang="en-US" sz="2400" b="1" dirty="0" err="1"/>
              <a:t>firstName</a:t>
            </a:r>
            <a:r>
              <a:rPr lang="en-US" sz="2400" b="1" dirty="0"/>
              <a:t> 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lastName</a:t>
            </a:r>
            <a:r>
              <a:rPr lang="en-US" sz="2400" b="1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ar-KW" sz="2400" b="1" dirty="0" smtClean="0"/>
              <a:t> اكتبي برنامجا يستقبل اسم الطالب في الشكل التالي: الاسم الأخير، الاسم الأول ويحوله إلى الشكل </a:t>
            </a:r>
            <a:r>
              <a:rPr lang="ar-KW" sz="2400" b="1" dirty="0" err="1" smtClean="0"/>
              <a:t>التالي </a:t>
            </a:r>
            <a:r>
              <a:rPr lang="ar-KW" sz="2400" b="1" dirty="0" smtClean="0"/>
              <a:t>: الاسم الاول الاسم الأخير</a:t>
            </a:r>
            <a:endParaRPr lang="en-US" sz="2400" b="1" dirty="0" smtClean="0"/>
          </a:p>
          <a:p>
            <a:pPr>
              <a:lnSpc>
                <a:spcPct val="170000"/>
              </a:lnSpc>
              <a:buNone/>
            </a:pPr>
            <a:endParaRPr lang="en-US" sz="2400" b="1" dirty="0"/>
          </a:p>
          <a:p>
            <a:pPr>
              <a:lnSpc>
                <a:spcPct val="170000"/>
              </a:lnSpc>
            </a:pPr>
            <a:r>
              <a:rPr lang="en-US" sz="2400" u="sng" dirty="0" smtClean="0"/>
              <a:t>Sample  Run:</a:t>
            </a:r>
            <a:endParaRPr lang="en-US" sz="2400" dirty="0"/>
          </a:p>
          <a:p>
            <a:pPr>
              <a:lnSpc>
                <a:spcPct val="170000"/>
              </a:lnSpc>
            </a:pPr>
            <a:r>
              <a:rPr lang="en-US" sz="2400" dirty="0"/>
              <a:t>Enter </a:t>
            </a:r>
            <a:r>
              <a:rPr lang="en-US" sz="2400" dirty="0" smtClean="0"/>
              <a:t> </a:t>
            </a:r>
            <a:r>
              <a:rPr lang="en-US" sz="2400" dirty="0" err="1" smtClean="0"/>
              <a:t>Lastname</a:t>
            </a:r>
            <a:r>
              <a:rPr lang="en-US" sz="2400" dirty="0" smtClean="0"/>
              <a:t>, </a:t>
            </a:r>
            <a:r>
              <a:rPr lang="en-US" sz="2400" dirty="0" err="1" smtClean="0"/>
              <a:t>Firstname</a:t>
            </a:r>
            <a:r>
              <a:rPr lang="en-US" sz="2400" dirty="0" smtClean="0"/>
              <a:t>:    Ali , Huda</a:t>
            </a:r>
            <a:endParaRPr lang="en-US" sz="2400" dirty="0"/>
          </a:p>
          <a:p>
            <a:pPr>
              <a:lnSpc>
                <a:spcPct val="170000"/>
              </a:lnSpc>
            </a:pPr>
            <a:r>
              <a:rPr lang="en-US" sz="2400" dirty="0" smtClean="0"/>
              <a:t>Student Name: Huda  Ali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import </a:t>
            </a:r>
            <a:r>
              <a:rPr lang="en-US" sz="2000" dirty="0" err="1" smtClean="0"/>
              <a:t>java.util</a:t>
            </a:r>
            <a:r>
              <a:rPr lang="en-US" sz="2000" dirty="0" smtClean="0"/>
              <a:t>.*;</a:t>
            </a:r>
          </a:p>
          <a:p>
            <a:pPr>
              <a:buNone/>
            </a:pPr>
            <a:r>
              <a:rPr lang="en-US" sz="2000" dirty="0" smtClean="0"/>
              <a:t>   public class </a:t>
            </a:r>
            <a:r>
              <a:rPr lang="en-US" sz="2000" dirty="0" err="1" smtClean="0"/>
              <a:t>firstlastname</a:t>
            </a: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    static Scanner console = new Scanner(</a:t>
            </a:r>
            <a:r>
              <a:rPr lang="en-US" sz="2000" dirty="0" err="1" smtClean="0"/>
              <a:t>System.in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    public static void main (String[] args) {</a:t>
            </a:r>
          </a:p>
          <a:p>
            <a:pPr>
              <a:buNone/>
            </a:pPr>
            <a:r>
              <a:rPr lang="en-US" sz="2000" dirty="0" smtClean="0"/>
              <a:t>       String sentence,  </a:t>
            </a:r>
            <a:r>
              <a:rPr lang="en-US" sz="2000" dirty="0" err="1" smtClean="0"/>
              <a:t>firstname</a:t>
            </a:r>
            <a:r>
              <a:rPr lang="en-US" sz="2000" dirty="0" smtClean="0"/>
              <a:t> , </a:t>
            </a:r>
            <a:r>
              <a:rPr lang="en-US" sz="2000" dirty="0" err="1" smtClean="0"/>
              <a:t>lastname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 </a:t>
            </a:r>
            <a:r>
              <a:rPr lang="en-US" sz="2000" dirty="0" err="1" smtClean="0"/>
              <a:t>i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   </a:t>
            </a:r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n-US" sz="2000" dirty="0" err="1" smtClean="0"/>
              <a:t>System.out.print</a:t>
            </a:r>
            <a:r>
              <a:rPr lang="en-US" sz="2000" dirty="0" smtClean="0"/>
              <a:t>("enter </a:t>
            </a:r>
            <a:r>
              <a:rPr lang="en-US" sz="2000" dirty="0" err="1" smtClean="0"/>
              <a:t>lastname</a:t>
            </a:r>
            <a:r>
              <a:rPr lang="en-US" sz="2000" dirty="0" smtClean="0"/>
              <a:t> , </a:t>
            </a:r>
            <a:r>
              <a:rPr lang="en-US" sz="2000" dirty="0" err="1" smtClean="0"/>
              <a:t>firstname</a:t>
            </a:r>
            <a:r>
              <a:rPr lang="en-US" sz="2000" dirty="0" smtClean="0"/>
              <a:t>:  ");</a:t>
            </a:r>
          </a:p>
          <a:p>
            <a:pPr>
              <a:buNone/>
            </a:pPr>
            <a:r>
              <a:rPr lang="en-US" sz="2000" dirty="0" smtClean="0"/>
              <a:t>      sentence=</a:t>
            </a:r>
            <a:r>
              <a:rPr lang="en-US" sz="2000" dirty="0" err="1" smtClean="0"/>
              <a:t>console.next</a:t>
            </a:r>
            <a:r>
              <a:rPr lang="en-US" sz="2000" dirty="0" smtClean="0"/>
              <a:t>();</a:t>
            </a:r>
          </a:p>
          <a:p>
            <a:pPr>
              <a:buNone/>
            </a:pPr>
            <a:r>
              <a:rPr lang="en-US" sz="2000" dirty="0" smtClean="0"/>
              <a:t>      System.out.println();</a:t>
            </a:r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n-US" sz="2000" dirty="0" err="1" smtClean="0"/>
              <a:t>i</a:t>
            </a:r>
            <a:r>
              <a:rPr lang="en-US" sz="2000" dirty="0" smtClean="0"/>
              <a:t>=</a:t>
            </a:r>
            <a:r>
              <a:rPr lang="en-US" sz="2000" dirty="0" err="1" smtClean="0"/>
              <a:t>sentence.indexOf</a:t>
            </a:r>
            <a:r>
              <a:rPr lang="en-US" sz="2000" dirty="0" smtClean="0"/>
              <a:t>(',');</a:t>
            </a:r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n-US" sz="2000" dirty="0" err="1" smtClean="0"/>
              <a:t>lastname</a:t>
            </a:r>
            <a:r>
              <a:rPr lang="en-US" sz="2000" dirty="0" smtClean="0"/>
              <a:t>=</a:t>
            </a:r>
            <a:r>
              <a:rPr lang="en-US" sz="2000" dirty="0" err="1" smtClean="0"/>
              <a:t>sentence.substring</a:t>
            </a:r>
            <a:r>
              <a:rPr lang="en-US" sz="2000" dirty="0" smtClean="0"/>
              <a:t>(0,i);</a:t>
            </a:r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n-US" sz="2000" dirty="0" err="1" smtClean="0"/>
              <a:t>firstname</a:t>
            </a:r>
            <a:r>
              <a:rPr lang="en-US" sz="2000" dirty="0" smtClean="0"/>
              <a:t>=</a:t>
            </a:r>
            <a:r>
              <a:rPr lang="en-US" sz="2000" dirty="0" err="1" smtClean="0"/>
              <a:t>sentence.substring</a:t>
            </a:r>
            <a:r>
              <a:rPr lang="en-US" sz="2000" dirty="0" smtClean="0"/>
              <a:t>(++</a:t>
            </a:r>
            <a:r>
              <a:rPr lang="en-US" sz="2000" dirty="0" err="1" smtClean="0"/>
              <a:t>i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   </a:t>
            </a:r>
          </a:p>
          <a:p>
            <a:pPr>
              <a:buNone/>
            </a:pPr>
            <a:r>
              <a:rPr lang="en-US" sz="2000" dirty="0" smtClean="0"/>
              <a:t>     System.out.println(" Student Name: " +</a:t>
            </a:r>
            <a:r>
              <a:rPr lang="en-US" sz="2000" dirty="0" err="1" smtClean="0"/>
              <a:t>firstname</a:t>
            </a:r>
            <a:r>
              <a:rPr lang="en-US" sz="2000" dirty="0" smtClean="0"/>
              <a:t>+"  "+</a:t>
            </a:r>
            <a:r>
              <a:rPr lang="en-US" sz="2000" dirty="0" err="1" smtClean="0"/>
              <a:t>lastname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    }//main</a:t>
            </a:r>
          </a:p>
          <a:p>
            <a:pPr>
              <a:buNone/>
            </a:pPr>
            <a:r>
              <a:rPr lang="en-US" sz="2000" dirty="0" smtClean="0"/>
              <a:t>  }//class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enter </a:t>
            </a:r>
            <a:r>
              <a:rPr lang="en-US" dirty="0" err="1" smtClean="0"/>
              <a:t>lastname</a:t>
            </a:r>
            <a:r>
              <a:rPr lang="en-US" dirty="0" smtClean="0"/>
              <a:t> , </a:t>
            </a:r>
            <a:r>
              <a:rPr lang="en-US" dirty="0" err="1" smtClean="0"/>
              <a:t>firstname</a:t>
            </a:r>
            <a:r>
              <a:rPr lang="en-US" dirty="0" smtClean="0"/>
              <a:t>:  [</a:t>
            </a:r>
            <a:r>
              <a:rPr lang="en-US" dirty="0" err="1" smtClean="0"/>
              <a:t>Ali,Huda</a:t>
            </a:r>
            <a:r>
              <a:rPr lang="en-US" dirty="0" smtClean="0"/>
              <a:t>]</a:t>
            </a:r>
          </a:p>
          <a:p>
            <a:endParaRPr lang="en-US" dirty="0" smtClean="0"/>
          </a:p>
          <a:p>
            <a:r>
              <a:rPr lang="en-US" dirty="0" smtClean="0"/>
              <a:t> Student Name: Huda  Ali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438400" y="0"/>
            <a:ext cx="4114800" cy="6096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 smtClean="0"/>
              <a:t>Class character</a:t>
            </a:r>
            <a:endParaRPr lang="en-US" sz="28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990600" y="914400"/>
          <a:ext cx="7391400" cy="56438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79985"/>
                <a:gridCol w="1543259"/>
                <a:gridCol w="1868156"/>
              </a:tblGrid>
              <a:tr h="61047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Method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Result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Description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1047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isDigit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('8') 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true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2000" dirty="0" smtClean="0"/>
                        <a:t>هل</a:t>
                      </a:r>
                      <a:r>
                        <a:rPr lang="ar-KW" sz="2000" baseline="0" dirty="0" smtClean="0"/>
                        <a:t> 8 عدد؟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1047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isDigit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('*') 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false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2000" dirty="0" err="1" smtClean="0"/>
                        <a:t>هل </a:t>
                      </a:r>
                      <a:r>
                        <a:rPr lang="ar-KW" sz="2000" dirty="0" smtClean="0"/>
                        <a:t>* عدد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1047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isLetter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('a') 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true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KW" sz="2000" dirty="0" smtClean="0"/>
                        <a:t>هل</a:t>
                      </a:r>
                      <a:r>
                        <a:rPr lang="ar-KW" sz="2000" baseline="0" dirty="0" smtClean="0"/>
                        <a:t> </a:t>
                      </a:r>
                      <a:r>
                        <a:rPr lang="en-US" sz="2000" baseline="0" dirty="0" smtClean="0"/>
                        <a:t>a</a:t>
                      </a:r>
                      <a:r>
                        <a:rPr lang="ar-KW" sz="2000" baseline="0" dirty="0" smtClean="0"/>
                        <a:t> حرف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88376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isLetter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('*') 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false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/>
                        <a:t>هل</a:t>
                      </a:r>
                      <a:r>
                        <a:rPr lang="ar-KW" sz="2000" baseline="0" dirty="0" smtClean="0"/>
                        <a:t> </a:t>
                      </a:r>
                      <a:r>
                        <a:rPr lang="en-US" sz="2000" baseline="0" dirty="0" smtClean="0"/>
                        <a:t>*</a:t>
                      </a:r>
                      <a:r>
                        <a:rPr lang="ar-KW" sz="2000" baseline="0" dirty="0" smtClean="0"/>
                        <a:t> حرف</a:t>
                      </a:r>
                      <a:endParaRPr lang="en-US" sz="20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1047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isLowerCase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('a') 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true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/>
                        <a:t>هل</a:t>
                      </a:r>
                      <a:r>
                        <a:rPr lang="ar-KW" sz="2000" baseline="0" dirty="0" smtClean="0"/>
                        <a:t> </a:t>
                      </a:r>
                      <a:r>
                        <a:rPr lang="en-US" sz="2000" baseline="0" dirty="0" smtClean="0"/>
                        <a:t>a</a:t>
                      </a:r>
                      <a:r>
                        <a:rPr lang="ar-KW" sz="2000" baseline="0" dirty="0" smtClean="0"/>
                        <a:t> حرف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ar-KW" sz="2000" baseline="0" dirty="0" smtClean="0"/>
                        <a:t>صغير </a:t>
                      </a:r>
                      <a:endParaRPr lang="en-US" sz="20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73959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isLowerCase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('A') 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false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/>
                        <a:t>هل</a:t>
                      </a:r>
                      <a:r>
                        <a:rPr lang="ar-KW" sz="2000" baseline="0" dirty="0" smtClean="0"/>
                        <a:t> ِ</a:t>
                      </a:r>
                      <a:r>
                        <a:rPr lang="en-US" sz="2000" baseline="0" dirty="0" smtClean="0"/>
                        <a:t>A</a:t>
                      </a:r>
                      <a:r>
                        <a:rPr lang="ar-KW" sz="2000" baseline="0" dirty="0" smtClean="0"/>
                        <a:t> حرف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ar-KW" sz="2000" baseline="0" dirty="0" smtClean="0"/>
                        <a:t>صغير </a:t>
                      </a:r>
                      <a:endParaRPr lang="en-US" sz="2000" dirty="0" smtClean="0"/>
                    </a:p>
                    <a:p>
                      <a:pPr algn="ctr" rtl="1"/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73959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isUpperCase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('B') 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true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/>
                        <a:t>هل</a:t>
                      </a:r>
                      <a:r>
                        <a:rPr lang="ar-KW" sz="2000" baseline="0" dirty="0" smtClean="0"/>
                        <a:t> </a:t>
                      </a:r>
                      <a:r>
                        <a:rPr lang="en-US" sz="2000" baseline="0" dirty="0" smtClean="0"/>
                        <a:t>B</a:t>
                      </a:r>
                      <a:r>
                        <a:rPr lang="ar-KW" sz="2000" baseline="0" dirty="0" smtClean="0"/>
                        <a:t> حرف كبير </a:t>
                      </a:r>
                      <a:endParaRPr lang="en-US" sz="2000" dirty="0" smtClean="0"/>
                    </a:p>
                    <a:p>
                      <a:pPr algn="ctr" rtl="1"/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73959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isUpperCase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('k') 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false</a:t>
                      </a:r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/>
                        <a:t>هل</a:t>
                      </a:r>
                      <a:r>
                        <a:rPr lang="ar-KW" sz="2000" baseline="0" dirty="0" smtClean="0"/>
                        <a:t> </a:t>
                      </a:r>
                      <a:r>
                        <a:rPr lang="en-US" sz="2000" baseline="0" dirty="0" smtClean="0"/>
                        <a:t>k</a:t>
                      </a:r>
                      <a:r>
                        <a:rPr lang="ar-KW" sz="2000" baseline="0" dirty="0" smtClean="0"/>
                        <a:t> حرف كبير </a:t>
                      </a:r>
                      <a:endParaRPr lang="en-US" sz="2000" dirty="0" smtClean="0"/>
                    </a:p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Java language is a small simple language </a:t>
            </a:r>
            <a:endParaRPr lang="ar-KW" dirty="0" smtClean="0"/>
          </a:p>
          <a:p>
            <a:pPr algn="r" rtl="1"/>
            <a:r>
              <a:rPr lang="ar-KW" dirty="0" smtClean="0"/>
              <a:t>تعتبر لغة </a:t>
            </a:r>
            <a:r>
              <a:rPr lang="ar-KW" dirty="0" err="1" smtClean="0"/>
              <a:t>الجافا</a:t>
            </a:r>
            <a:r>
              <a:rPr lang="ar-KW" dirty="0" smtClean="0"/>
              <a:t> لغة بسيطة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It comes with few number of keywords </a:t>
            </a:r>
          </a:p>
          <a:p>
            <a:pPr algn="r" rtl="1">
              <a:buNone/>
            </a:pPr>
            <a:r>
              <a:rPr lang="ar-KW" dirty="0" smtClean="0"/>
              <a:t>تحتوي على كلمات </a:t>
            </a:r>
            <a:r>
              <a:rPr lang="ar-KW" dirty="0" err="1" smtClean="0"/>
              <a:t>دليلية</a:t>
            </a:r>
            <a:r>
              <a:rPr lang="ar-KW" dirty="0" smtClean="0"/>
              <a:t> قليلة</a:t>
            </a:r>
            <a:endParaRPr lang="en-US" dirty="0" smtClean="0"/>
          </a:p>
          <a:p>
            <a:r>
              <a:rPr lang="en-US" dirty="0" smtClean="0"/>
              <a:t>But it comes with libraries</a:t>
            </a:r>
          </a:p>
          <a:p>
            <a:pPr algn="r" rtl="1"/>
            <a:r>
              <a:rPr lang="ar-KW" dirty="0" smtClean="0"/>
              <a:t>ولكنها تحتوي على مكتبات</a:t>
            </a:r>
            <a:endParaRPr lang="en-US" dirty="0" smtClean="0"/>
          </a:p>
          <a:p>
            <a:r>
              <a:rPr lang="en-US" dirty="0" smtClean="0"/>
              <a:t>It contains ready to use methods.</a:t>
            </a:r>
          </a:p>
          <a:p>
            <a:pPr algn="r" rtl="1">
              <a:buNone/>
            </a:pPr>
            <a:r>
              <a:rPr lang="ar-KW" dirty="0" smtClean="0"/>
              <a:t>وهذه المكتبات تحتوي على </a:t>
            </a:r>
            <a:r>
              <a:rPr lang="en-US" dirty="0" smtClean="0"/>
              <a:t>methods </a:t>
            </a:r>
            <a:r>
              <a:rPr lang="ar-KW" dirty="0" smtClean="0"/>
              <a:t> جاهزة للاستخدام</a:t>
            </a:r>
            <a:endParaRPr lang="en-US" dirty="0" smtClean="0"/>
          </a:p>
          <a:p>
            <a:r>
              <a:rPr lang="en-US" dirty="0" smtClean="0"/>
              <a:t>These libraries are called Java API</a:t>
            </a:r>
          </a:p>
          <a:p>
            <a:pPr algn="r" rtl="1">
              <a:buNone/>
            </a:pPr>
            <a:r>
              <a:rPr lang="ar-KW" dirty="0" smtClean="0"/>
              <a:t>تسمى هذه المكتبات </a:t>
            </a:r>
            <a:r>
              <a:rPr lang="en-US" dirty="0" smtClean="0"/>
              <a:t>Java API</a:t>
            </a:r>
          </a:p>
          <a:p>
            <a:r>
              <a:rPr lang="en-US" dirty="0" smtClean="0"/>
              <a:t>API: Application Programming Interface</a:t>
            </a:r>
          </a:p>
          <a:p>
            <a:pPr algn="r" rtl="1"/>
            <a:r>
              <a:rPr lang="ar-KW" dirty="0" smtClean="0"/>
              <a:t>أي واجهة البرمجة التطبيقية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3962400" cy="6858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Java API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533399" y="685800"/>
          <a:ext cx="8001002" cy="5715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1"/>
                <a:gridCol w="1905000"/>
                <a:gridCol w="3048001"/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Method</a:t>
                      </a:r>
                      <a:endParaRPr lang="en-US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Result</a:t>
                      </a:r>
                      <a:endParaRPr lang="en-US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Description</a:t>
                      </a:r>
                      <a:endParaRPr lang="en-US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isSpaceChar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 ') 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true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err="1" smtClean="0"/>
                        <a:t>هل</a:t>
                      </a:r>
                      <a:r>
                        <a:rPr lang="ar-KW" sz="2000" baseline="0" dirty="0" err="1" smtClean="0"/>
                        <a:t> ”  </a:t>
                      </a:r>
                      <a:r>
                        <a:rPr lang="ar-KW" sz="2000" baseline="0" dirty="0" smtClean="0"/>
                        <a:t>” فراغ؟</a:t>
                      </a:r>
                      <a:endParaRPr lang="en-US" sz="2000" dirty="0" smtClean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isSpaceChar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('*')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false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err="1" smtClean="0"/>
                        <a:t>هل </a:t>
                      </a:r>
                      <a:r>
                        <a:rPr lang="ar-KW" sz="2000" dirty="0" smtClean="0"/>
                        <a:t>* فراغ؟</a:t>
                      </a:r>
                      <a:endParaRPr lang="en-US" sz="2000" dirty="0" smtClean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isWhitespace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('\n')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true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/>
                        <a:t>هل </a:t>
                      </a:r>
                      <a:r>
                        <a:rPr lang="en-US" sz="2000" dirty="0" smtClean="0"/>
                        <a:t>\n </a:t>
                      </a:r>
                      <a:r>
                        <a:rPr lang="ar-KW" sz="2000" dirty="0" smtClean="0"/>
                        <a:t> فراغ أبيض</a:t>
                      </a:r>
                      <a:endParaRPr lang="en-US" sz="2000" dirty="0" smtClean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isWhitespace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('*')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false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/>
                        <a:t> </a:t>
                      </a:r>
                      <a:r>
                        <a:rPr lang="ar-KW" sz="2000" dirty="0" err="1" smtClean="0"/>
                        <a:t>هل </a:t>
                      </a:r>
                      <a:r>
                        <a:rPr lang="ar-KW" sz="2000" dirty="0" smtClean="0"/>
                        <a:t>* فراغ</a:t>
                      </a:r>
                      <a:r>
                        <a:rPr lang="en-US" sz="2000" dirty="0" smtClean="0"/>
                        <a:t> </a:t>
                      </a:r>
                      <a:r>
                        <a:rPr lang="ar-KW" sz="2000" baseline="0" dirty="0" smtClean="0"/>
                        <a:t> أبيض</a:t>
                      </a:r>
                      <a:endParaRPr lang="en-US" sz="2000" dirty="0" smtClean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toLowerCase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('D')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d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/>
                        <a:t>حول</a:t>
                      </a:r>
                      <a:r>
                        <a:rPr lang="en-US" sz="2000" baseline="0" dirty="0" smtClean="0"/>
                        <a:t> D</a:t>
                      </a:r>
                      <a:r>
                        <a:rPr lang="en-US" sz="2000" dirty="0" smtClean="0"/>
                        <a:t> </a:t>
                      </a:r>
                      <a:r>
                        <a:rPr lang="ar-KW" sz="2000" dirty="0" smtClean="0"/>
                        <a:t>إلى حرف</a:t>
                      </a:r>
                      <a:r>
                        <a:rPr lang="ar-KW" sz="2000" baseline="0" dirty="0" smtClean="0"/>
                        <a:t> صغير</a:t>
                      </a:r>
                      <a:endParaRPr lang="en-US" sz="2000" dirty="0" smtClean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toLowerCase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('*') 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err="1" smtClean="0"/>
                        <a:t>حول </a:t>
                      </a:r>
                      <a:r>
                        <a:rPr lang="ar-KW" sz="2000" dirty="0" smtClean="0"/>
                        <a:t>* إلى حرف صغير</a:t>
                      </a:r>
                      <a:endParaRPr lang="en-US" sz="2000" dirty="0" smtClean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toUpperCase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('j')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J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/>
                        <a:t>حول </a:t>
                      </a:r>
                      <a:r>
                        <a:rPr lang="en-US" sz="2000" dirty="0" smtClean="0"/>
                        <a:t>j</a:t>
                      </a:r>
                      <a:r>
                        <a:rPr lang="ar-KW" sz="2000" dirty="0" smtClean="0"/>
                        <a:t> إلى حرف</a:t>
                      </a:r>
                      <a:r>
                        <a:rPr lang="ar-KW" sz="2000" baseline="0" dirty="0" smtClean="0"/>
                        <a:t> كبير</a:t>
                      </a:r>
                      <a:endParaRPr lang="en-US" sz="2000" dirty="0" smtClean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toUpperCase</a:t>
                      </a:r>
                      <a:r>
                        <a:rPr kumimoji="0" 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('8') 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KW" sz="2000" dirty="0" smtClean="0"/>
                        <a:t>حول 8 إلى حرف كبير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6858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US" sz="2400" b="0" dirty="0" smtClean="0">
                <a:effectLst/>
              </a:rPr>
              <a:t>A Java program Example methods of the class Character.</a:t>
            </a:r>
            <a:endParaRPr lang="en-US" sz="2400" dirty="0"/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533400" y="914400"/>
            <a:ext cx="8229600" cy="55626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45720" rIns="45720">
            <a:normAutofit fontScale="55000" lnSpcReduction="20000"/>
          </a:bodyPr>
          <a:lstStyle/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import static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java.lang.Character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.*;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public class Ch3Ex</a:t>
            </a:r>
            <a:r>
              <a:rPr kumimoji="0" lang="ar-KW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{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public static void main(String[] args) {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isDigit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('8')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isDigit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('8'));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isDigit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isDigit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isLetter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('a')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isLetter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('a'));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isLetter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isLetter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isLowerCase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('a')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isLowerCase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('a'));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isLowerCase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('A')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isLowerCase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('A'));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isUpperCase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('B')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isUpperCase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('B'));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isUpperCase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('k')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isUpperCase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('k'));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isSpaceChar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 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isSpaceChar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 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isSpaceChar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isSpaceChar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isWhitespace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('\\n')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isWhitespace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('\n'));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isWhitespace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isWhitespace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toLowerCase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('D')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toLowerCase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('D'));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toLowerCase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toLowerCase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('*'));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toUpperCase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('j')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toUpperCase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('j'));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System.out.println("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toUpperCase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('8') = " +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toUpperCase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('8'));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}//main</a:t>
            </a:r>
          </a:p>
          <a:p>
            <a:pPr marL="0" marR="64008" lvl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}//class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90574" y="-1584334"/>
            <a:ext cx="63722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8" lvl="0">
              <a:spcBef>
                <a:spcPts val="400"/>
              </a:spcBef>
              <a:buClr>
                <a:srgbClr val="2DA2BF"/>
              </a:buClr>
              <a:buSzPct val="68000"/>
              <a:defRPr/>
            </a:pPr>
            <a:r>
              <a:rPr lang="en-US" sz="2700" dirty="0" smtClean="0">
                <a:solidFill>
                  <a:srgbClr val="464646"/>
                </a:solidFill>
              </a:rPr>
              <a:t>This program illustrates how to use the methods of the class Character.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Run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smtClean="0"/>
              <a:t>isDigit</a:t>
            </a:r>
            <a:r>
              <a:rPr lang="en-US" sz="1800" dirty="0"/>
              <a:t>('8') = true</a:t>
            </a:r>
          </a:p>
          <a:p>
            <a:r>
              <a:rPr lang="en-US" sz="1800" dirty="0" err="1"/>
              <a:t>isDigit</a:t>
            </a:r>
            <a:r>
              <a:rPr lang="en-US" sz="1800" dirty="0"/>
              <a:t>('*') = false</a:t>
            </a:r>
          </a:p>
          <a:p>
            <a:r>
              <a:rPr lang="en-US" sz="1800" dirty="0" err="1"/>
              <a:t>isLetter</a:t>
            </a:r>
            <a:r>
              <a:rPr lang="en-US" sz="1800" dirty="0"/>
              <a:t>('a') = true</a:t>
            </a:r>
          </a:p>
          <a:p>
            <a:r>
              <a:rPr lang="en-US" sz="1800" dirty="0" err="1"/>
              <a:t>isLetter</a:t>
            </a:r>
            <a:r>
              <a:rPr lang="en-US" sz="1800" dirty="0"/>
              <a:t>('*') = false</a:t>
            </a:r>
          </a:p>
          <a:p>
            <a:r>
              <a:rPr lang="en-US" sz="1800" dirty="0" err="1"/>
              <a:t>isLowerCase</a:t>
            </a:r>
            <a:r>
              <a:rPr lang="en-US" sz="1800" dirty="0"/>
              <a:t>('a') = true</a:t>
            </a:r>
          </a:p>
          <a:p>
            <a:r>
              <a:rPr lang="en-US" sz="1800" dirty="0" err="1"/>
              <a:t>isLowerCase</a:t>
            </a:r>
            <a:r>
              <a:rPr lang="en-US" sz="1800" dirty="0"/>
              <a:t>('A') = false</a:t>
            </a:r>
          </a:p>
          <a:p>
            <a:r>
              <a:rPr lang="en-US" sz="1800" dirty="0" err="1"/>
              <a:t>isUpperCase</a:t>
            </a:r>
            <a:r>
              <a:rPr lang="en-US" sz="1800" dirty="0"/>
              <a:t>('B') = true</a:t>
            </a:r>
          </a:p>
          <a:p>
            <a:r>
              <a:rPr lang="en-US" sz="1800" dirty="0" err="1"/>
              <a:t>isUpperCase</a:t>
            </a:r>
            <a:r>
              <a:rPr lang="en-US" sz="1800" dirty="0"/>
              <a:t>('k') = false</a:t>
            </a:r>
          </a:p>
          <a:p>
            <a:r>
              <a:rPr lang="en-US" sz="1800" dirty="0" err="1"/>
              <a:t>isSpaceChar</a:t>
            </a:r>
            <a:r>
              <a:rPr lang="en-US" sz="1800" dirty="0"/>
              <a:t>(' ') = true</a:t>
            </a:r>
          </a:p>
          <a:p>
            <a:r>
              <a:rPr lang="en-US" sz="1800" dirty="0" err="1"/>
              <a:t>isSpaceChar</a:t>
            </a:r>
            <a:r>
              <a:rPr lang="en-US" sz="1800" dirty="0"/>
              <a:t>('*') = false</a:t>
            </a:r>
          </a:p>
          <a:p>
            <a:r>
              <a:rPr lang="en-US" sz="1800" dirty="0" err="1"/>
              <a:t>isWhitespace</a:t>
            </a:r>
            <a:r>
              <a:rPr lang="en-US" sz="1800" dirty="0"/>
              <a:t>('\n') = true</a:t>
            </a:r>
          </a:p>
          <a:p>
            <a:r>
              <a:rPr lang="en-US" sz="1800" dirty="0" err="1"/>
              <a:t>isWhitespace</a:t>
            </a:r>
            <a:r>
              <a:rPr lang="en-US" sz="1800" dirty="0"/>
              <a:t>('*') = false</a:t>
            </a:r>
          </a:p>
          <a:p>
            <a:r>
              <a:rPr lang="en-US" sz="1800" dirty="0" err="1"/>
              <a:t>toLowerCase</a:t>
            </a:r>
            <a:r>
              <a:rPr lang="en-US" sz="1800" dirty="0"/>
              <a:t>('D') = d</a:t>
            </a:r>
          </a:p>
          <a:p>
            <a:r>
              <a:rPr lang="en-US" sz="1800" dirty="0" err="1"/>
              <a:t>toLowerCase</a:t>
            </a:r>
            <a:r>
              <a:rPr lang="en-US" sz="1800" dirty="0"/>
              <a:t>('*') = *</a:t>
            </a:r>
          </a:p>
          <a:p>
            <a:r>
              <a:rPr lang="en-US" sz="1800" dirty="0" err="1"/>
              <a:t>toUpperCase</a:t>
            </a:r>
            <a:r>
              <a:rPr lang="en-US" sz="1800" dirty="0"/>
              <a:t>('j') = J</a:t>
            </a:r>
          </a:p>
          <a:p>
            <a:r>
              <a:rPr lang="en-US" sz="1800" dirty="0" err="1"/>
              <a:t>toUpperCase</a:t>
            </a:r>
            <a:r>
              <a:rPr lang="en-US" sz="1800" dirty="0"/>
              <a:t>('8') = 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152400"/>
            <a:ext cx="7086600" cy="30480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Libraries  are divided into packages</a:t>
            </a:r>
            <a:endParaRPr lang="ar-KW" sz="2000" dirty="0" smtClean="0"/>
          </a:p>
          <a:p>
            <a:pPr algn="r" rtl="1"/>
            <a:r>
              <a:rPr lang="ar-KW" sz="2000" dirty="0" smtClean="0"/>
              <a:t>تقسم المكتبات الى </a:t>
            </a:r>
            <a:r>
              <a:rPr lang="en-US" sz="2000" dirty="0" smtClean="0"/>
              <a:t>packages</a:t>
            </a:r>
          </a:p>
          <a:p>
            <a:r>
              <a:rPr lang="en-US" sz="2000" dirty="0" smtClean="0"/>
              <a:t>Each Package contains list of classes</a:t>
            </a:r>
            <a:endParaRPr lang="ar-KW" sz="2000" dirty="0" smtClean="0"/>
          </a:p>
          <a:p>
            <a:pPr algn="r" rtl="1"/>
            <a:r>
              <a:rPr lang="ar-KW" sz="2000" dirty="0" smtClean="0"/>
              <a:t>والـ</a:t>
            </a:r>
            <a:r>
              <a:rPr lang="en-US" sz="2000" dirty="0" smtClean="0"/>
              <a:t> packages </a:t>
            </a:r>
            <a:r>
              <a:rPr lang="ar-KW" sz="2000" dirty="0" smtClean="0"/>
              <a:t>تنقسم الى </a:t>
            </a:r>
            <a:r>
              <a:rPr lang="en-US" sz="2000" dirty="0" smtClean="0"/>
              <a:t>classes</a:t>
            </a:r>
          </a:p>
          <a:p>
            <a:r>
              <a:rPr lang="en-US" sz="2000" dirty="0" smtClean="0"/>
              <a:t>Each Class contains methods</a:t>
            </a:r>
          </a:p>
          <a:p>
            <a:pPr algn="r" rtl="1"/>
            <a:r>
              <a:rPr lang="ar-KW" sz="2000" dirty="0" smtClean="0"/>
              <a:t>كل</a:t>
            </a:r>
            <a:r>
              <a:rPr lang="en-US" sz="2000" dirty="0" smtClean="0"/>
              <a:t> class </a:t>
            </a:r>
            <a:r>
              <a:rPr lang="ar-KW" sz="2000" dirty="0" smtClean="0"/>
              <a:t>يحتوي على </a:t>
            </a:r>
            <a:r>
              <a:rPr lang="en-US" sz="2000" dirty="0" smtClean="0"/>
              <a:t>methods</a:t>
            </a:r>
          </a:p>
          <a:p>
            <a:r>
              <a:rPr lang="en-US" sz="2000" dirty="0" smtClean="0"/>
              <a:t>We use these pre-built methods inside our programs.</a:t>
            </a:r>
          </a:p>
          <a:p>
            <a:pPr algn="r" rtl="1"/>
            <a:r>
              <a:rPr lang="ar-KW" sz="2000" dirty="0" smtClean="0"/>
              <a:t>نستخدم هذه الـ</a:t>
            </a:r>
            <a:r>
              <a:rPr lang="en-US" sz="2000" dirty="0" smtClean="0"/>
              <a:t>methods </a:t>
            </a:r>
            <a:r>
              <a:rPr lang="ar-KW" sz="2000" dirty="0" smtClean="0"/>
              <a:t> الجاهزة في برامجنا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228600" y="3429000"/>
          <a:ext cx="8686800" cy="3185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/>
                <a:gridCol w="1264104"/>
                <a:gridCol w="2326821"/>
                <a:gridCol w="3800475"/>
              </a:tblGrid>
              <a:tr h="51477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Package</a:t>
                      </a:r>
                      <a:endParaRPr lang="en-US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Class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Method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Method</a:t>
                      </a:r>
                      <a:r>
                        <a:rPr lang="en-US" sz="1800" b="1" baseline="0" dirty="0" smtClean="0"/>
                        <a:t> Type</a:t>
                      </a:r>
                      <a:endParaRPr lang="en-US" sz="1800" b="1" dirty="0" smtClean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93302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Java.lang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Math</a:t>
                      </a:r>
                    </a:p>
                    <a:p>
                      <a:pPr algn="ctr"/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Math.max (5,6)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Static method </a:t>
                      </a:r>
                      <a:r>
                        <a:rPr lang="ar-KW" sz="1800" b="1" dirty="0" smtClean="0"/>
                        <a:t>ثابت</a:t>
                      </a:r>
                      <a:endParaRPr lang="en-US" sz="1800" b="1" dirty="0" smtClean="0"/>
                    </a:p>
                    <a:p>
                      <a:pPr algn="ctr"/>
                      <a:r>
                        <a:rPr lang="en-US" sz="1800" dirty="0" smtClean="0"/>
                        <a:t>Attach method to class directly</a:t>
                      </a:r>
                      <a:endParaRPr lang="ar-KW" sz="1800" dirty="0" smtClean="0"/>
                    </a:p>
                    <a:p>
                      <a:pPr algn="ctr" rtl="1"/>
                      <a:r>
                        <a:rPr lang="ar-KW" sz="1800" dirty="0" smtClean="0"/>
                        <a:t>يربط</a:t>
                      </a:r>
                      <a:r>
                        <a:rPr lang="ar-KW" sz="1800" baseline="0" dirty="0" smtClean="0"/>
                        <a:t> مباشرة بالـ</a:t>
                      </a:r>
                      <a:r>
                        <a:rPr lang="en-US" sz="1800" baseline="0" dirty="0" smtClean="0"/>
                        <a:t>class </a:t>
                      </a:r>
                      <a:endParaRPr lang="en-US" sz="1800" dirty="0" smtClean="0"/>
                    </a:p>
                  </a:txBody>
                  <a:tcPr/>
                </a:tc>
              </a:tr>
              <a:tr h="12270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Java.util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Scanner</a:t>
                      </a:r>
                      <a:endParaRPr lang="en-US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err="1" smtClean="0"/>
                        <a:t>console.nextInt</a:t>
                      </a:r>
                      <a:r>
                        <a:rPr lang="en-US" sz="1800" baseline="0" dirty="0" smtClean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baseline="0" dirty="0" smtClean="0"/>
                        <a:t>Non-static method</a:t>
                      </a:r>
                      <a:r>
                        <a:rPr lang="ar-KW" sz="1800" b="1" baseline="0" dirty="0" smtClean="0"/>
                        <a:t> غير ثابت </a:t>
                      </a:r>
                      <a:endParaRPr lang="en-US" sz="1800" b="1" baseline="0" dirty="0" smtClean="0"/>
                    </a:p>
                    <a:p>
                      <a:pPr algn="ctr"/>
                      <a:r>
                        <a:rPr lang="en-US" sz="1800" baseline="0" dirty="0" smtClean="0"/>
                        <a:t>Need to define variable (console) of type class then attach the method</a:t>
                      </a:r>
                      <a:r>
                        <a:rPr lang="ar-KW" sz="1800" baseline="0" dirty="0" smtClean="0"/>
                        <a:t> </a:t>
                      </a:r>
                    </a:p>
                    <a:p>
                      <a:pPr algn="ctr" rtl="1"/>
                      <a:r>
                        <a:rPr lang="ar-KW" sz="1800" baseline="0" dirty="0" smtClean="0"/>
                        <a:t>نحتاج لتعريف متغير من نوع الـ</a:t>
                      </a:r>
                      <a:r>
                        <a:rPr lang="en-US" sz="1800" baseline="0" dirty="0" smtClean="0"/>
                        <a:t>Class </a:t>
                      </a:r>
                      <a:r>
                        <a:rPr lang="ar-KW" sz="1800" baseline="0" dirty="0" smtClean="0"/>
                        <a:t> ثم نربطه بالـ</a:t>
                      </a:r>
                      <a:r>
                        <a:rPr lang="en-US" sz="1800" baseline="0" dirty="0" smtClean="0"/>
                        <a:t> method 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رسم تخطيطي 4"/>
          <p:cNvGraphicFramePr/>
          <p:nvPr/>
        </p:nvGraphicFramePr>
        <p:xfrm>
          <a:off x="7162800" y="152400"/>
          <a:ext cx="175260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endParaRPr lang="en-US" sz="2000" dirty="0" smtClean="0"/>
          </a:p>
          <a:p>
            <a:r>
              <a:rPr lang="en-US" sz="2000" dirty="0" smtClean="0"/>
              <a:t>To use any class we need to tell the program where the class is, in which package.</a:t>
            </a:r>
          </a:p>
          <a:p>
            <a:pPr algn="r" rtl="1"/>
            <a:r>
              <a:rPr lang="en-US" sz="2000" dirty="0" smtClean="0"/>
              <a:t> </a:t>
            </a:r>
            <a:r>
              <a:rPr lang="ar-KW" sz="2000" dirty="0" smtClean="0"/>
              <a:t>لاستخدام أي</a:t>
            </a:r>
            <a:r>
              <a:rPr lang="en-US" sz="2000" dirty="0" smtClean="0"/>
              <a:t>  </a:t>
            </a:r>
            <a:r>
              <a:rPr lang="ar-KW" sz="2000" dirty="0" smtClean="0"/>
              <a:t>من الـ</a:t>
            </a:r>
            <a:r>
              <a:rPr lang="en-US" sz="2000" dirty="0" smtClean="0"/>
              <a:t>Classes  </a:t>
            </a:r>
            <a:r>
              <a:rPr lang="ar-KW" sz="2000" dirty="0" smtClean="0"/>
              <a:t> نحتاج لإخبار البرنامج عن مكان وجوده في أي </a:t>
            </a:r>
            <a:r>
              <a:rPr lang="en-US" sz="2000" dirty="0" smtClean="0"/>
              <a:t>Package</a:t>
            </a:r>
          </a:p>
          <a:p>
            <a:endParaRPr lang="en-US" sz="2000" dirty="0" smtClean="0"/>
          </a:p>
          <a:p>
            <a:r>
              <a:rPr lang="en-US" sz="2000" dirty="0" smtClean="0"/>
              <a:t>Example :if you want to use Scanner class, you must tell the program it’s inside </a:t>
            </a:r>
            <a:r>
              <a:rPr lang="en-US" sz="2000" dirty="0" err="1" smtClean="0"/>
              <a:t>util</a:t>
            </a:r>
            <a:r>
              <a:rPr lang="en-US" sz="2000" dirty="0" smtClean="0"/>
              <a:t> package. </a:t>
            </a:r>
            <a:endParaRPr lang="en-US" sz="2000" dirty="0"/>
          </a:p>
          <a:p>
            <a:pPr algn="r" rtl="1">
              <a:buNone/>
            </a:pPr>
            <a:r>
              <a:rPr lang="ar-KW" sz="2000" dirty="0" smtClean="0"/>
              <a:t>مثال: اذا </a:t>
            </a:r>
            <a:r>
              <a:rPr lang="ar-KW" sz="2000" dirty="0" err="1" smtClean="0"/>
              <a:t>أردتي</a:t>
            </a:r>
            <a:r>
              <a:rPr lang="ar-KW" sz="2000" dirty="0" smtClean="0"/>
              <a:t> استخدام </a:t>
            </a:r>
            <a:r>
              <a:rPr lang="en-US" sz="2000" dirty="0" smtClean="0"/>
              <a:t>Scanner Class </a:t>
            </a:r>
            <a:r>
              <a:rPr lang="ar-KW" sz="2000" dirty="0" smtClean="0"/>
              <a:t>يجب إخبار البرنامج بأنه موجود داخل </a:t>
            </a:r>
            <a:r>
              <a:rPr lang="en-US" sz="2000" dirty="0" smtClean="0"/>
              <a:t>package</a:t>
            </a:r>
            <a:r>
              <a:rPr lang="ar-KW" sz="2000" dirty="0" smtClean="0"/>
              <a:t> </a:t>
            </a:r>
            <a:r>
              <a:rPr lang="en-US" sz="2000" dirty="0" err="1" smtClean="0"/>
              <a:t>util</a:t>
            </a:r>
            <a:r>
              <a:rPr lang="ar-KW" sz="2000" dirty="0" smtClean="0"/>
              <a:t>عن طريق طباعة جملة الاستيراد التالية:</a:t>
            </a:r>
            <a:endParaRPr lang="en-US" sz="2000" dirty="0" smtClean="0"/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rgbClr val="FF0000"/>
                </a:solidFill>
              </a:rPr>
              <a:t>import </a:t>
            </a:r>
            <a:r>
              <a:rPr lang="en-US" sz="2000" dirty="0" err="1" smtClean="0">
                <a:solidFill>
                  <a:srgbClr val="FF0000"/>
                </a:solidFill>
              </a:rPr>
              <a:t>Java.util.Scanner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If you want to use many classes in the package: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import  Java .util.*</a:t>
            </a:r>
          </a:p>
          <a:p>
            <a:pPr algn="r" rtl="1">
              <a:buNone/>
            </a:pPr>
            <a:r>
              <a:rPr lang="ar-KW" sz="2000" dirty="0" smtClean="0">
                <a:solidFill>
                  <a:srgbClr val="FF0000"/>
                </a:solidFill>
              </a:rPr>
              <a:t>إذا </a:t>
            </a:r>
            <a:r>
              <a:rPr lang="ar-KW" sz="2000" dirty="0" err="1" smtClean="0">
                <a:solidFill>
                  <a:srgbClr val="FF0000"/>
                </a:solidFill>
              </a:rPr>
              <a:t>أردتي</a:t>
            </a:r>
            <a:r>
              <a:rPr lang="ar-KW" sz="2000" dirty="0" smtClean="0">
                <a:solidFill>
                  <a:srgbClr val="FF0000"/>
                </a:solidFill>
              </a:rPr>
              <a:t> استخدام عدة </a:t>
            </a:r>
            <a:r>
              <a:rPr lang="en-US" sz="2000" dirty="0" smtClean="0">
                <a:solidFill>
                  <a:srgbClr val="FF0000"/>
                </a:solidFill>
              </a:rPr>
              <a:t>Classes </a:t>
            </a:r>
            <a:r>
              <a:rPr lang="ar-KW" sz="2000" dirty="0" smtClean="0">
                <a:solidFill>
                  <a:srgbClr val="FF0000"/>
                </a:solidFill>
              </a:rPr>
              <a:t> ضعي علامة النجمة</a:t>
            </a:r>
          </a:p>
          <a:p>
            <a:pPr algn="r" rtl="1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Except for </a:t>
            </a:r>
            <a:r>
              <a:rPr lang="en-US" sz="2000" dirty="0" err="1" smtClean="0">
                <a:solidFill>
                  <a:srgbClr val="FF0000"/>
                </a:solidFill>
              </a:rPr>
              <a:t>java.lang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package, which is automatically imported. So,  to use  any class or method inside </a:t>
            </a:r>
            <a:r>
              <a:rPr lang="en-US" sz="2000" dirty="0" err="1" smtClean="0"/>
              <a:t>java.lang</a:t>
            </a:r>
            <a:r>
              <a:rPr lang="en-US" sz="2000" dirty="0" smtClean="0"/>
              <a:t> package there is no need to import it.</a:t>
            </a:r>
          </a:p>
          <a:p>
            <a:endParaRPr lang="en-US" sz="2000" dirty="0" smtClean="0"/>
          </a:p>
          <a:p>
            <a:pPr algn="r" rtl="1">
              <a:buNone/>
            </a:pPr>
            <a:r>
              <a:rPr lang="ar-KW" sz="2000" dirty="0" smtClean="0"/>
              <a:t>عند استخدام أي </a:t>
            </a:r>
            <a:r>
              <a:rPr lang="en-US" sz="2000" dirty="0" smtClean="0"/>
              <a:t>class </a:t>
            </a:r>
            <a:r>
              <a:rPr lang="ar-KW" sz="2000" dirty="0" smtClean="0"/>
              <a:t>من </a:t>
            </a:r>
            <a:r>
              <a:rPr lang="en-US" sz="2000" dirty="0" err="1" smtClean="0"/>
              <a:t>lang</a:t>
            </a:r>
            <a:r>
              <a:rPr lang="en-US" sz="2000" dirty="0" smtClean="0"/>
              <a:t> package </a:t>
            </a:r>
            <a:r>
              <a:rPr lang="ar-KW" sz="2000" dirty="0" smtClean="0"/>
              <a:t> </a:t>
            </a:r>
            <a:r>
              <a:rPr lang="ar-KW" sz="2000" dirty="0" err="1" smtClean="0"/>
              <a:t>لاتحتاجين</a:t>
            </a:r>
            <a:r>
              <a:rPr lang="ar-KW" sz="2000" dirty="0" smtClean="0"/>
              <a:t> لجملة الاستيراد فهذا الـ</a:t>
            </a:r>
          </a:p>
          <a:p>
            <a:pPr algn="r" rtl="1">
              <a:buNone/>
            </a:pPr>
            <a:r>
              <a:rPr lang="en-US" sz="2000" dirty="0" smtClean="0"/>
              <a:t>Package</a:t>
            </a:r>
            <a:r>
              <a:rPr lang="ar-KW" sz="2000" dirty="0" smtClean="0"/>
              <a:t> يستورد تلقائيا.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914400"/>
            <a:ext cx="8534400" cy="5715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Contains methods for mathematical operations.</a:t>
            </a:r>
          </a:p>
          <a:p>
            <a:pPr algn="r" rtl="1">
              <a:buNone/>
            </a:pPr>
            <a:r>
              <a:rPr lang="ar-KW" sz="2400" dirty="0" smtClean="0"/>
              <a:t>يحتوي </a:t>
            </a:r>
            <a:r>
              <a:rPr lang="en-US" sz="2400" dirty="0" smtClean="0"/>
              <a:t>Math Class</a:t>
            </a:r>
            <a:r>
              <a:rPr lang="ar-KW" sz="2400" dirty="0" smtClean="0"/>
              <a:t> على </a:t>
            </a:r>
            <a:r>
              <a:rPr lang="en-US" sz="2400" dirty="0" smtClean="0"/>
              <a:t>methods </a:t>
            </a:r>
            <a:r>
              <a:rPr lang="ar-KW" sz="2400" dirty="0" smtClean="0"/>
              <a:t> للعمليات الرياضية</a:t>
            </a:r>
          </a:p>
          <a:p>
            <a:pPr algn="r" rtl="1">
              <a:buNone/>
            </a:pPr>
            <a:endParaRPr lang="en-US" sz="2400" dirty="0" smtClean="0"/>
          </a:p>
          <a:p>
            <a:r>
              <a:rPr lang="en-US" sz="2400" dirty="0" smtClean="0"/>
              <a:t>All methods are static, so no need to create objects</a:t>
            </a:r>
          </a:p>
          <a:p>
            <a:pPr algn="r" rtl="1">
              <a:buNone/>
            </a:pPr>
            <a:r>
              <a:rPr lang="ar-KW" sz="2400" dirty="0" smtClean="0"/>
              <a:t>جميع الـ</a:t>
            </a:r>
            <a:r>
              <a:rPr lang="en-US" sz="2400" dirty="0" smtClean="0"/>
              <a:t>methods</a:t>
            </a:r>
            <a:r>
              <a:rPr lang="ar-KW" sz="2400" dirty="0" smtClean="0"/>
              <a:t> من نوع </a:t>
            </a:r>
            <a:r>
              <a:rPr lang="en-US" sz="2400" dirty="0" smtClean="0"/>
              <a:t> static</a:t>
            </a:r>
            <a:r>
              <a:rPr lang="ar-KW" sz="2400" dirty="0" smtClean="0"/>
              <a:t> فلا تحتاج لتعريف متغير من نوع الـ</a:t>
            </a:r>
            <a:r>
              <a:rPr lang="en-US" sz="2400" dirty="0" smtClean="0"/>
              <a:t>Class</a:t>
            </a:r>
            <a:endParaRPr lang="ar-KW" sz="2400" dirty="0" smtClean="0"/>
          </a:p>
          <a:p>
            <a:pPr algn="r" rtl="1">
              <a:buNone/>
            </a:pPr>
            <a:endParaRPr lang="en-US" sz="2400" dirty="0" smtClean="0"/>
          </a:p>
          <a:p>
            <a:r>
              <a:rPr lang="en-US" sz="2400" dirty="0" smtClean="0"/>
              <a:t>You call the method directly with the class.</a:t>
            </a:r>
          </a:p>
          <a:p>
            <a:pPr algn="r" rtl="1">
              <a:buNone/>
            </a:pPr>
            <a:r>
              <a:rPr lang="ar-KW" sz="2400" dirty="0" smtClean="0"/>
              <a:t>لذا يمكنك ربط الـ</a:t>
            </a:r>
            <a:r>
              <a:rPr lang="en-US" sz="2400" dirty="0" smtClean="0"/>
              <a:t>method</a:t>
            </a:r>
            <a:r>
              <a:rPr lang="ar-KW" sz="2400" dirty="0" smtClean="0"/>
              <a:t> مباشرة مع الـ</a:t>
            </a:r>
            <a:r>
              <a:rPr lang="en-US" sz="2400" dirty="0" smtClean="0"/>
              <a:t>class</a:t>
            </a:r>
            <a:endParaRPr lang="ar-KW" sz="2400" dirty="0" smtClean="0"/>
          </a:p>
          <a:p>
            <a:pPr algn="r" rtl="1">
              <a:buNone/>
            </a:pPr>
            <a:endParaRPr lang="en-US" sz="2400" dirty="0" smtClean="0"/>
          </a:p>
          <a:p>
            <a:r>
              <a:rPr lang="en-US" sz="2400" dirty="0" smtClean="0"/>
              <a:t>There is no need to import classes , because it’s part of </a:t>
            </a:r>
            <a:r>
              <a:rPr lang="en-US" sz="2400" dirty="0" err="1" smtClean="0"/>
              <a:t>Java.lang</a:t>
            </a:r>
            <a:r>
              <a:rPr lang="en-US" sz="2400" dirty="0" smtClean="0"/>
              <a:t> package which is automatically imported.</a:t>
            </a:r>
          </a:p>
          <a:p>
            <a:pPr algn="r" rtl="1"/>
            <a:r>
              <a:rPr lang="ar-KW" sz="2400" dirty="0" smtClean="0"/>
              <a:t>و لا</a:t>
            </a:r>
            <a:r>
              <a:rPr lang="en-US" sz="2400" dirty="0" smtClean="0"/>
              <a:t> </a:t>
            </a:r>
            <a:r>
              <a:rPr lang="ar-KW" sz="2400" dirty="0" smtClean="0"/>
              <a:t>داعي لاستيراد الـ</a:t>
            </a:r>
            <a:r>
              <a:rPr lang="en-US" sz="2400" dirty="0" smtClean="0"/>
              <a:t>classes</a:t>
            </a:r>
            <a:r>
              <a:rPr lang="ar-KW" sz="2400" dirty="0" smtClean="0"/>
              <a:t> لأنها جزء من </a:t>
            </a:r>
            <a:r>
              <a:rPr lang="en-US" sz="2400" dirty="0" smtClean="0"/>
              <a:t>Lang</a:t>
            </a:r>
            <a:r>
              <a:rPr lang="ar-KW" sz="2400" dirty="0" smtClean="0"/>
              <a:t> </a:t>
            </a:r>
            <a:r>
              <a:rPr lang="en-US" sz="2400" dirty="0" smtClean="0"/>
              <a:t>Package</a:t>
            </a:r>
            <a:r>
              <a:rPr lang="ar-KW" sz="2400" dirty="0" smtClean="0"/>
              <a:t> والتي تستورد تلقائيا.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743200" y="152400"/>
            <a:ext cx="3505200" cy="533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Class</a:t>
            </a:r>
            <a:r>
              <a:rPr lang="ar-KW" dirty="0" smtClean="0"/>
              <a:t> </a:t>
            </a:r>
            <a:r>
              <a:rPr lang="en-US" dirty="0" smtClean="0"/>
              <a:t>Math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381000"/>
            <a:ext cx="8839200" cy="61722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228600" y="228600"/>
          <a:ext cx="8686800" cy="658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/>
                <a:gridCol w="1219200"/>
                <a:gridCol w="1981200"/>
                <a:gridCol w="2514600"/>
              </a:tblGrid>
              <a:tr h="137160">
                <a:tc>
                  <a:txBody>
                    <a:bodyPr/>
                    <a:lstStyle/>
                    <a:p>
                      <a:pPr algn="l"/>
                      <a:r>
                        <a:rPr lang="ar-KW" dirty="0" smtClean="0"/>
                        <a:t>           </a:t>
                      </a:r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Result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Result</a:t>
                      </a:r>
                      <a:r>
                        <a:rPr lang="en-US" baseline="0" dirty="0" smtClean="0"/>
                        <a:t> Type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632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Math.abs(-10.11)</a:t>
                      </a:r>
                    </a:p>
                    <a:p>
                      <a:pPr algn="l"/>
                      <a:r>
                        <a:rPr lang="en-US" dirty="0" smtClean="0"/>
                        <a:t>Math.abs(-10)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10.11</a:t>
                      </a:r>
                      <a:r>
                        <a:rPr lang="ar-KW" dirty="0" smtClean="0"/>
                        <a:t> 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Double</a:t>
                      </a:r>
                    </a:p>
                    <a:p>
                      <a:pPr algn="ctr"/>
                      <a:r>
                        <a:rPr lang="en-US" dirty="0" smtClean="0"/>
                        <a:t>integer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 smtClean="0"/>
                        <a:t>يستخرج القيمة</a:t>
                      </a:r>
                      <a:r>
                        <a:rPr lang="ar-KW" baseline="0" dirty="0" smtClean="0"/>
                        <a:t> المطلقة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44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Math.max(20,4)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Math.max(13.4,65.7) Math.max(45, 23.78)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</a:p>
                    <a:p>
                      <a:pPr algn="ctr"/>
                      <a:r>
                        <a:rPr lang="en-US" dirty="0" smtClean="0"/>
                        <a:t>65.7</a:t>
                      </a:r>
                    </a:p>
                    <a:p>
                      <a:pPr algn="ctr"/>
                      <a:r>
                        <a:rPr lang="en-US" dirty="0" smtClean="0"/>
                        <a:t>45.0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Integer</a:t>
                      </a:r>
                    </a:p>
                    <a:p>
                      <a:pPr algn="ctr"/>
                      <a:r>
                        <a:rPr lang="en-US" dirty="0" smtClean="0"/>
                        <a:t>Double</a:t>
                      </a:r>
                    </a:p>
                    <a:p>
                      <a:pPr algn="ctr"/>
                      <a:r>
                        <a:rPr lang="en-US" dirty="0" smtClean="0"/>
                        <a:t>Double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dirty="0" smtClean="0"/>
                        <a:t>يستخرج القيمة العظمى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045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Math.min(12,56)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Math.min(23.67, 14.28)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Math.min(78.12,6)</a:t>
                      </a:r>
                      <a:endParaRPr lang="en-US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ar-KW" dirty="0" smtClean="0"/>
                    </a:p>
                    <a:p>
                      <a:pPr algn="ctr"/>
                      <a:r>
                        <a:rPr lang="en-US" dirty="0" smtClean="0"/>
                        <a:t>14.28</a:t>
                      </a:r>
                      <a:endParaRPr lang="ar-KW" dirty="0" smtClean="0"/>
                    </a:p>
                    <a:p>
                      <a:pPr algn="ctr"/>
                      <a:r>
                        <a:rPr lang="en-US" dirty="0" smtClean="0"/>
                        <a:t>6.0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Integer</a:t>
                      </a:r>
                    </a:p>
                    <a:p>
                      <a:pPr algn="ctr"/>
                      <a:r>
                        <a:rPr lang="en-US" dirty="0" smtClean="0"/>
                        <a:t>Double</a:t>
                      </a:r>
                    </a:p>
                    <a:p>
                      <a:pPr algn="ctr"/>
                      <a:r>
                        <a:rPr lang="en-US" dirty="0" smtClean="0"/>
                        <a:t>Double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 smtClean="0"/>
                        <a:t>يستخرج القيمة الصغرى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045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Math.pow</a:t>
                      </a:r>
                      <a:r>
                        <a:rPr lang="en-US" noProof="0" dirty="0" smtClean="0"/>
                        <a:t>(2,3</a:t>
                      </a:r>
                      <a:r>
                        <a:rPr lang="en-US" dirty="0" smtClean="0"/>
                        <a:t>)</a:t>
                      </a:r>
                      <a:endParaRPr lang="ar-K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Math.pow(2,3.0</a:t>
                      </a:r>
                      <a:r>
                        <a:rPr lang="en-US" dirty="0" smtClean="0"/>
                        <a:t>)</a:t>
                      </a:r>
                      <a:endParaRPr lang="ar-K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Math.pow(2.0,3.0</a:t>
                      </a:r>
                      <a:r>
                        <a:rPr lang="en-US" dirty="0" smtClean="0"/>
                        <a:t>)</a:t>
                      </a:r>
                      <a:endParaRPr lang="ar-KW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8.0</a:t>
                      </a:r>
                    </a:p>
                    <a:p>
                      <a:pPr algn="ctr"/>
                      <a:r>
                        <a:rPr lang="en-US" dirty="0" smtClean="0"/>
                        <a:t>8.0</a:t>
                      </a:r>
                    </a:p>
                    <a:p>
                      <a:pPr algn="ctr"/>
                      <a:r>
                        <a:rPr lang="en-US" dirty="0" smtClean="0"/>
                        <a:t>8.0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Always</a:t>
                      </a:r>
                    </a:p>
                    <a:p>
                      <a:pPr algn="ctr"/>
                      <a:r>
                        <a:rPr lang="en-US" dirty="0" smtClean="0"/>
                        <a:t>double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KW" dirty="0" smtClean="0"/>
                        <a:t>يرفع الرقم للقوة 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63212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Math.sqrt</a:t>
                      </a:r>
                      <a:r>
                        <a:rPr lang="en-US" dirty="0" smtClean="0"/>
                        <a:t>(4.0)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Math.sqrt</a:t>
                      </a:r>
                      <a:r>
                        <a:rPr lang="en-US" dirty="0" smtClean="0"/>
                        <a:t>(4)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2.0</a:t>
                      </a:r>
                    </a:p>
                    <a:p>
                      <a:pPr algn="ctr"/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Always</a:t>
                      </a:r>
                    </a:p>
                    <a:p>
                      <a:pPr algn="ctr"/>
                      <a:r>
                        <a:rPr lang="en-US" dirty="0" smtClean="0"/>
                        <a:t>double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 smtClean="0"/>
                        <a:t>يستخرج الجذر التربيعي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63212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Math.floor</a:t>
                      </a:r>
                      <a:r>
                        <a:rPr lang="en-US" dirty="0" smtClean="0"/>
                        <a:t>(65.78)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65.0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Always</a:t>
                      </a:r>
                    </a:p>
                    <a:p>
                      <a:pPr algn="ctr"/>
                      <a:r>
                        <a:rPr lang="en-US" dirty="0" smtClean="0"/>
                        <a:t>double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 smtClean="0"/>
                        <a:t>يقرب</a:t>
                      </a:r>
                      <a:r>
                        <a:rPr lang="ar-KW" baseline="0" dirty="0" smtClean="0"/>
                        <a:t> عدد صحيح أصغر منه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632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Math.ceil</a:t>
                      </a:r>
                      <a:r>
                        <a:rPr lang="en-US" dirty="0" smtClean="0"/>
                        <a:t>(65.78)</a:t>
                      </a:r>
                    </a:p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66.0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Always</a:t>
                      </a:r>
                    </a:p>
                    <a:p>
                      <a:pPr algn="ctr"/>
                      <a:r>
                        <a:rPr lang="en-US" dirty="0" smtClean="0"/>
                        <a:t>double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 smtClean="0"/>
                        <a:t>يقرب عدد صحيح أكبر منه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52764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Math.round</a:t>
                      </a:r>
                      <a:r>
                        <a:rPr lang="en-US" dirty="0" smtClean="0"/>
                        <a:t>(18.35)</a:t>
                      </a:r>
                      <a:endParaRPr lang="ar-K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Math.round</a:t>
                      </a:r>
                      <a:r>
                        <a:rPr lang="en-US" dirty="0" smtClean="0"/>
                        <a:t>(18.75)</a:t>
                      </a:r>
                      <a:endParaRPr lang="ar-KW" dirty="0" smtClean="0"/>
                    </a:p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ar-KW" dirty="0" smtClean="0"/>
                    </a:p>
                    <a:p>
                      <a:pPr algn="ctr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Always</a:t>
                      </a:r>
                    </a:p>
                    <a:p>
                      <a:pPr algn="ctr"/>
                      <a:r>
                        <a:rPr lang="en-US" dirty="0" smtClean="0"/>
                        <a:t>integer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 smtClean="0"/>
                        <a:t>يقرب العدد إلى</a:t>
                      </a:r>
                      <a:r>
                        <a:rPr lang="ar-KW" baseline="0" dirty="0" smtClean="0"/>
                        <a:t> أقرب عدد صحيح </a:t>
                      </a:r>
                      <a:r>
                        <a:rPr lang="ar-KW" dirty="0" smtClean="0"/>
                        <a:t> استنادا</a:t>
                      </a:r>
                      <a:r>
                        <a:rPr lang="ar-KW" baseline="0" dirty="0" smtClean="0"/>
                        <a:t> الى الذي يسبقه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3000" y="0"/>
            <a:ext cx="7543800" cy="533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dirty="0" smtClean="0"/>
              <a:t>Example program on Math Methods</a:t>
            </a:r>
            <a:endParaRPr lang="en-US" sz="2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715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public class Ch3Ex1 {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public static void main(String[] args) {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   </a:t>
            </a:r>
            <a:r>
              <a:rPr lang="en-US" sz="1600" b="1" dirty="0" smtClean="0"/>
              <a:t>System.out.println("absolute value of -14.9 = "+ Math.abs</a:t>
            </a:r>
            <a:r>
              <a:rPr lang="en-US" sz="1600" b="1" dirty="0" smtClean="0"/>
              <a:t>(-14.9));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   </a:t>
            </a:r>
            <a:r>
              <a:rPr lang="en-US" sz="1600" b="1" dirty="0" smtClean="0"/>
              <a:t>System.out.println("which is larger(23.67 or 14.28)= "+ Math.max(23.67</a:t>
            </a:r>
            <a:r>
              <a:rPr lang="en-US" sz="1600" b="1" dirty="0" smtClean="0"/>
              <a:t>, 14.28));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   System.out.println ("which is smaller (15 or 25)= "+Math.min(15,25));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   System.out.println("2.0 to the power 3.0 =" +Math.pow(2.0,3.0));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   System.out.println("square root of (16.0) = "+Math.sqrt(16.0));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  System.out.println("(24.56) rounded to closest integer="+Math.round(24.56));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  System.out.println("closest integer not less than(10.23)="+Math.ceil(10.23));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  System.out.println("closest integer not greater than(65.78)="+Math.floor(65.78));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 }//main</a:t>
            </a:r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}//class</a:t>
            </a:r>
          </a:p>
          <a:p>
            <a:pPr>
              <a:lnSpc>
                <a:spcPct val="150000"/>
              </a:lnSpc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467600" cy="762000"/>
          </a:xfrm>
        </p:spPr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3400" y="1676400"/>
            <a:ext cx="8305800" cy="4906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absolute value of -14.9 = 14.9</a:t>
            </a:r>
          </a:p>
          <a:p>
            <a:r>
              <a:rPr lang="en-US" sz="2800" dirty="0" smtClean="0"/>
              <a:t>which is larger(23.67 or 14.28): 23.67</a:t>
            </a:r>
          </a:p>
          <a:p>
            <a:r>
              <a:rPr lang="en-US" sz="2800" dirty="0" smtClean="0"/>
              <a:t>which is smaller (15 or 25): 15</a:t>
            </a:r>
          </a:p>
          <a:p>
            <a:r>
              <a:rPr lang="en-US" sz="2800" dirty="0" smtClean="0"/>
              <a:t>2.0 to the power 3.0 =8.0</a:t>
            </a:r>
          </a:p>
          <a:p>
            <a:r>
              <a:rPr lang="en-US" sz="2800" dirty="0" smtClean="0"/>
              <a:t>square root of (16.0) = 4.0</a:t>
            </a:r>
          </a:p>
          <a:p>
            <a:r>
              <a:rPr lang="en-US" sz="2800" dirty="0" smtClean="0"/>
              <a:t>(24.56) rounded to closest integer=25</a:t>
            </a:r>
          </a:p>
          <a:p>
            <a:r>
              <a:rPr lang="en-US" sz="2800" dirty="0" smtClean="0"/>
              <a:t>closest integer not less than(10.23)=11.0</a:t>
            </a:r>
          </a:p>
          <a:p>
            <a:r>
              <a:rPr lang="en-US" sz="2800" dirty="0" smtClean="0"/>
              <a:t>closest integer not greater than(65.78)=65.0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457200"/>
            <a:ext cx="8458200" cy="60960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1800" dirty="0" smtClean="0"/>
              <a:t>A string is a sequence of characters. </a:t>
            </a:r>
            <a:endParaRPr lang="ar-KW" sz="1800" dirty="0" smtClean="0"/>
          </a:p>
          <a:p>
            <a:pPr>
              <a:buNone/>
            </a:pPr>
            <a:r>
              <a:rPr lang="ar-KW" sz="1800" dirty="0" smtClean="0"/>
              <a:t>المقطع النصي يتكون من سلسلة من الأحرف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A string is enclosed in double quotation “Hello there!”</a:t>
            </a:r>
            <a:endParaRPr lang="ar-KW" sz="1800" dirty="0" smtClean="0"/>
          </a:p>
          <a:p>
            <a:pPr rtl="1">
              <a:buNone/>
            </a:pPr>
            <a:r>
              <a:rPr lang="ar-KW" sz="1800" dirty="0" smtClean="0"/>
              <a:t>يوضع بين</a:t>
            </a:r>
            <a:r>
              <a:rPr lang="en-US" sz="1800" dirty="0" smtClean="0"/>
              <a:t> </a:t>
            </a:r>
            <a:r>
              <a:rPr lang="ar-KW" sz="1800" dirty="0" smtClean="0"/>
              <a:t>علامتي الاقتباس</a:t>
            </a:r>
            <a:r>
              <a:rPr lang="en-US" sz="1800" dirty="0" smtClean="0"/>
              <a:t> </a:t>
            </a:r>
            <a:r>
              <a:rPr lang="ar-KW" sz="1800" dirty="0" smtClean="0"/>
              <a:t> </a:t>
            </a:r>
            <a:r>
              <a:rPr lang="ar-KW" sz="1800" dirty="0" err="1" smtClean="0"/>
              <a:t>”   “</a:t>
            </a:r>
            <a:r>
              <a:rPr lang="ar-KW" sz="1800" dirty="0" smtClean="0"/>
              <a:t>  </a:t>
            </a:r>
          </a:p>
          <a:p>
            <a:pPr rtl="1"/>
            <a:endParaRPr lang="en-US" sz="1800" dirty="0" smtClean="0"/>
          </a:p>
          <a:p>
            <a:r>
              <a:rPr lang="en-US" sz="1800" dirty="0" smtClean="0"/>
              <a:t>Length of string= number of characters.</a:t>
            </a:r>
            <a:endParaRPr lang="ar-KW" sz="1800" dirty="0" smtClean="0"/>
          </a:p>
          <a:p>
            <a:pPr>
              <a:buNone/>
            </a:pPr>
            <a:r>
              <a:rPr lang="ar-KW" sz="1800" dirty="0" smtClean="0"/>
              <a:t>طول المقطع النصي يساوي عدد الاحرف ابتداء من 1 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Length of “Hello there!” =12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Each character has a position.</a:t>
            </a:r>
            <a:endParaRPr lang="ar-KW" sz="1800" dirty="0" smtClean="0"/>
          </a:p>
          <a:p>
            <a:pPr>
              <a:buNone/>
            </a:pPr>
            <a:r>
              <a:rPr lang="ar-KW" sz="1800" dirty="0" smtClean="0"/>
              <a:t>لكل حرف موضع ابتداء من صفر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Position of H =0 , t=6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Length of string =Position of  the last char+1</a:t>
            </a:r>
          </a:p>
          <a:p>
            <a:pPr algn="ctr" rtl="1">
              <a:buNone/>
            </a:pPr>
            <a:r>
              <a:rPr lang="ar-KW" sz="1800" dirty="0" smtClean="0"/>
              <a:t>طول المقطع= موضع آخر حرف</a:t>
            </a:r>
            <a:r>
              <a:rPr lang="en-US" sz="1800" dirty="0" smtClean="0"/>
              <a:t> </a:t>
            </a:r>
            <a:r>
              <a:rPr lang="ar-KW" sz="1800" dirty="0" smtClean="0"/>
              <a:t>+1</a:t>
            </a:r>
            <a:endParaRPr lang="en-US" sz="1800" dirty="0" smtClean="0"/>
          </a:p>
          <a:p>
            <a:pPr algn="ctr" rtl="1">
              <a:buNone/>
            </a:pPr>
            <a:r>
              <a:rPr lang="en-US" sz="1800" dirty="0" smtClean="0"/>
              <a:t>1+11=12</a:t>
            </a:r>
          </a:p>
          <a:p>
            <a:pPr algn="ctr" rtl="1"/>
            <a:endParaRPr lang="en-US" sz="1800" dirty="0" smtClean="0"/>
          </a:p>
          <a:p>
            <a:pPr algn="ctr" rtl="1"/>
            <a:endParaRPr lang="en-US" sz="1800" dirty="0" smtClean="0"/>
          </a:p>
          <a:p>
            <a:endParaRPr lang="en-US" sz="18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743200" y="0"/>
            <a:ext cx="3810000" cy="457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2800" dirty="0" smtClean="0"/>
              <a:t>Class</a:t>
            </a:r>
            <a:r>
              <a:rPr lang="ar-KW" sz="2800" dirty="0" smtClean="0"/>
              <a:t> </a:t>
            </a:r>
            <a:r>
              <a:rPr lang="en-US" sz="2800" dirty="0" smtClean="0"/>
              <a:t> String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4B85E79-1A96-495E-B61B-29E55128E873}"/>
</file>

<file path=customXml/itemProps2.xml><?xml version="1.0" encoding="utf-8"?>
<ds:datastoreItem xmlns:ds="http://schemas.openxmlformats.org/officeDocument/2006/customXml" ds:itemID="{7B9ADE49-8594-4D8C-A0B8-F403AB89502A}"/>
</file>

<file path=customXml/itemProps3.xml><?xml version="1.0" encoding="utf-8"?>
<ds:datastoreItem xmlns:ds="http://schemas.openxmlformats.org/officeDocument/2006/customXml" ds:itemID="{1B4461E8-E932-4888-B058-76A885B6B840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746</TotalTime>
  <Words>2044</Words>
  <Application>Microsoft Office PowerPoint</Application>
  <PresentationFormat>عرض على الشاشة (3:4)‏</PresentationFormat>
  <Paragraphs>513</Paragraphs>
  <Slides>22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ملتقى</vt:lpstr>
      <vt:lpstr>Chapter 3 </vt:lpstr>
      <vt:lpstr>Java API</vt:lpstr>
      <vt:lpstr>الشريحة 3</vt:lpstr>
      <vt:lpstr>الشريحة 4</vt:lpstr>
      <vt:lpstr>Class Math</vt:lpstr>
      <vt:lpstr>الشريحة 6</vt:lpstr>
      <vt:lpstr>Example program on Math Methods</vt:lpstr>
      <vt:lpstr>Run</vt:lpstr>
      <vt:lpstr>Class  String</vt:lpstr>
      <vt:lpstr> Using  String Methods لاستخدام String Method</vt:lpstr>
      <vt:lpstr>الشريحة 11</vt:lpstr>
      <vt:lpstr>الشريحة 12</vt:lpstr>
      <vt:lpstr>الشريحة 13</vt:lpstr>
      <vt:lpstr>Example Program on String methods</vt:lpstr>
      <vt:lpstr>Run</vt:lpstr>
      <vt:lpstr>Assignment</vt:lpstr>
      <vt:lpstr>الشريحة 17</vt:lpstr>
      <vt:lpstr>Run</vt:lpstr>
      <vt:lpstr>Class character</vt:lpstr>
      <vt:lpstr>الشريحة 20</vt:lpstr>
      <vt:lpstr>A Java program Example methods of the class Character.</vt:lpstr>
      <vt:lpstr>Run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Welcome</dc:creator>
  <cp:lastModifiedBy>user</cp:lastModifiedBy>
  <cp:revision>88</cp:revision>
  <dcterms:created xsi:type="dcterms:W3CDTF">2015-11-02T19:57:50Z</dcterms:created>
  <dcterms:modified xsi:type="dcterms:W3CDTF">2017-11-14T09:03:11Z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