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7.xml" ContentType="application/vnd.openxmlformats-officedocument.presentationml.slide+xml"/>
  <Override PartName="/ppt/slides/slide11.xml" ContentType="application/vnd.openxmlformats-officedocument.presentationml.slide+xml"/>
  <Override PartName="/ppt/slides/slide5.xml" ContentType="application/vnd.openxmlformats-officedocument.presentationml.slide+xml"/>
  <Override PartName="/ppt/slides/slide2.xml" ContentType="application/vnd.openxmlformats-officedocument.presentationml.slide+xml"/>
  <Override PartName="/ppt/slides/slide6.xml" ContentType="application/vnd.openxmlformats-officedocument.presentationml.slide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7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9" r:id="rId2"/>
    <p:sldId id="274" r:id="rId3"/>
    <p:sldId id="267" r:id="rId4"/>
    <p:sldId id="273" r:id="rId5"/>
    <p:sldId id="269" r:id="rId6"/>
    <p:sldId id="272" r:id="rId7"/>
    <p:sldId id="270" r:id="rId8"/>
    <p:sldId id="271" r:id="rId9"/>
    <p:sldId id="263" r:id="rId10"/>
    <p:sldId id="266" r:id="rId11"/>
    <p:sldId id="264" r:id="rId12"/>
    <p:sldId id="265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نمط متوسط 2 - تميي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119" autoAdjust="0"/>
    <p:restoredTop sz="94660"/>
  </p:normalViewPr>
  <p:slideViewPr>
    <p:cSldViewPr>
      <p:cViewPr varScale="1">
        <p:scale>
          <a:sx n="86" d="100"/>
          <a:sy n="86" d="100"/>
        </p:scale>
        <p:origin x="-151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customXml" Target="../customXml/item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20" Type="http://schemas.openxmlformats.org/officeDocument/2006/relationships/customXml" Target="../customXml/item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customXml" Target="../customXml/item2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مثلث قائم الزاوية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عنوان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17" name="عنوان فرعي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ar-SA" smtClean="0"/>
              <a:t>انقر لتحرير نمط العنوان الثانوي الرئيسي</a:t>
            </a:r>
            <a:endParaRPr kumimoji="0" lang="en-US"/>
          </a:p>
        </p:txBody>
      </p:sp>
      <p:grpSp>
        <p:nvGrpSpPr>
          <p:cNvPr id="2" name="مجموعة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شكل حر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شكل حر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شكل حر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رابط مستقيم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عنصر نائب للتاريخ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4B7F7117-DC24-4466-AF6D-865CE338102A}" type="datetimeFigureOut">
              <a:rPr lang="en-US" smtClean="0"/>
              <a:pPr/>
              <a:t>11/14/2016</a:t>
            </a:fld>
            <a:endParaRPr lang="en-US"/>
          </a:p>
        </p:txBody>
      </p:sp>
      <p:sp>
        <p:nvSpPr>
          <p:cNvPr id="19" name="عنصر نائب للتذييل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عنصر نائب لرقم الشريحة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C590EF89-4AAE-4FDF-9F0C-CEC1A680806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B7F7117-DC24-4466-AF6D-865CE338102A}" type="datetimeFigureOut">
              <a:rPr lang="en-US" smtClean="0"/>
              <a:pPr/>
              <a:t>11/14/2016</a:t>
            </a:fld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590EF89-4AAE-4FDF-9F0C-CEC1A680806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B7F7117-DC24-4466-AF6D-865CE338102A}" type="datetimeFigureOut">
              <a:rPr lang="en-US" smtClean="0"/>
              <a:pPr/>
              <a:t>11/14/2016</a:t>
            </a:fld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590EF89-4AAE-4FDF-9F0C-CEC1A680806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B7F7117-DC24-4466-AF6D-865CE338102A}" type="datetimeFigureOut">
              <a:rPr lang="en-US" smtClean="0"/>
              <a:pPr/>
              <a:t>11/14/2016</a:t>
            </a:fld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590EF89-4AAE-4FDF-9F0C-CEC1A680806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عنوان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B7F7117-DC24-4466-AF6D-865CE338102A}" type="datetimeFigureOut">
              <a:rPr lang="en-US" smtClean="0"/>
              <a:pPr/>
              <a:t>11/14/2016</a:t>
            </a:fld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590EF89-4AAE-4FDF-9F0C-CEC1A680806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شارة رتبة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شارة رتبة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B7F7117-DC24-4466-AF6D-865CE338102A}" type="datetimeFigureOut">
              <a:rPr lang="en-US" smtClean="0"/>
              <a:pPr/>
              <a:t>11/14/2016</a:t>
            </a:fld>
            <a:endParaRPr 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590EF89-4AAE-4FDF-9F0C-CEC1A680806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عنوان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مقارنة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5" name="عنصر نائب للمحتوى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B7F7117-DC24-4466-AF6D-865CE338102A}" type="datetimeFigureOut">
              <a:rPr lang="en-US" smtClean="0"/>
              <a:pPr/>
              <a:t>11/14/2016</a:t>
            </a:fld>
            <a:endParaRPr lang="en-US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590EF89-4AAE-4FDF-9F0C-CEC1A680806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B7F7117-DC24-4466-AF6D-865CE338102A}" type="datetimeFigureOut">
              <a:rPr lang="en-US" smtClean="0"/>
              <a:pPr/>
              <a:t>11/14/2016</a:t>
            </a:fld>
            <a:endParaRPr lang="en-US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590EF89-4AAE-4FDF-9F0C-CEC1A680806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عنوان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B7F7117-DC24-4466-AF6D-865CE338102A}" type="datetimeFigureOut">
              <a:rPr lang="en-US" smtClean="0"/>
              <a:pPr/>
              <a:t>11/14/2016</a:t>
            </a:fld>
            <a:endParaRPr lang="en-US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590EF89-4AAE-4FDF-9F0C-CEC1A680806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محتوى ذو تسمية توضيحية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4B7F7117-DC24-4466-AF6D-865CE338102A}" type="datetimeFigureOut">
              <a:rPr lang="en-US" smtClean="0"/>
              <a:pPr/>
              <a:t>11/14/2016</a:t>
            </a:fld>
            <a:endParaRPr 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590EF89-4AAE-4FDF-9F0C-CEC1A680806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صورة ذو تسمية توضيحية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ar-SA" smtClean="0"/>
              <a:t>انقر فوق الرمز لإضافة صورة</a:t>
            </a:r>
            <a:endParaRPr kumimoji="0" lang="en-US" dirty="0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4B7F7117-DC24-4466-AF6D-865CE338102A}" type="datetimeFigureOut">
              <a:rPr lang="en-US" smtClean="0"/>
              <a:pPr/>
              <a:t>11/14/2016</a:t>
            </a:fld>
            <a:endParaRPr 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C590EF89-4AAE-4FDF-9F0C-CEC1A680806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8" name="شكل حر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شكل حر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مثلث قائم الزاوية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رابط مستقيم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شارة رتبة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شارة رتبة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شكل حر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شكل حر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مثلث قائم الزاوية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رابط مستقيم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عنصر نائب للعنوان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0" name="عنصر نائب للنص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  <a:p>
            <a:pPr lvl="1" eaLnBrk="1" latinLnBrk="0" hangingPunct="1"/>
            <a:r>
              <a:rPr kumimoji="0" lang="ar-SA" smtClean="0"/>
              <a:t>المستوى الثاني</a:t>
            </a:r>
          </a:p>
          <a:p>
            <a:pPr lvl="2" eaLnBrk="1" latinLnBrk="0" hangingPunct="1"/>
            <a:r>
              <a:rPr kumimoji="0" lang="ar-SA" smtClean="0"/>
              <a:t>المستوى الثالث</a:t>
            </a:r>
          </a:p>
          <a:p>
            <a:pPr lvl="3" eaLnBrk="1" latinLnBrk="0" hangingPunct="1"/>
            <a:r>
              <a:rPr kumimoji="0" lang="ar-SA" smtClean="0"/>
              <a:t>المستوى الرابع</a:t>
            </a:r>
          </a:p>
          <a:p>
            <a:pPr lvl="4" eaLnBrk="1" latinLnBrk="0" hangingPunct="1"/>
            <a:r>
              <a:rPr kumimoji="0" lang="ar-SA" smtClean="0"/>
              <a:t>المستوى الخامس</a:t>
            </a:r>
            <a:endParaRPr kumimoji="0" lang="en-US"/>
          </a:p>
        </p:txBody>
      </p:sp>
      <p:sp>
        <p:nvSpPr>
          <p:cNvPr id="10" name="عنصر نائب للتاريخ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4B7F7117-DC24-4466-AF6D-865CE338102A}" type="datetimeFigureOut">
              <a:rPr lang="en-US" smtClean="0"/>
              <a:pPr/>
              <a:t>11/14/2016</a:t>
            </a:fld>
            <a:endParaRPr lang="en-US"/>
          </a:p>
        </p:txBody>
      </p:sp>
      <p:sp>
        <p:nvSpPr>
          <p:cNvPr id="22" name="عنصر نائب للتذييل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عنصر نائب لرقم الشريحة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C590EF89-4AAE-4FDF-9F0C-CEC1A680806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81000" y="1066800"/>
            <a:ext cx="8763000" cy="5105400"/>
          </a:xfrm>
          <a:solidFill>
            <a:schemeClr val="bg1"/>
          </a:solidFill>
        </p:spPr>
        <p:txBody>
          <a:bodyPr>
            <a:noAutofit/>
          </a:bodyPr>
          <a:lstStyle/>
          <a:p>
            <a:r>
              <a:rPr lang="en-US" sz="2000" dirty="0" smtClean="0"/>
              <a:t>We have seen in last class how to call prebuilt methods such as abs(x), Max(</a:t>
            </a:r>
            <a:r>
              <a:rPr lang="en-US" sz="2000" dirty="0" err="1" smtClean="0"/>
              <a:t>x,y</a:t>
            </a:r>
            <a:r>
              <a:rPr lang="en-US" sz="2000" dirty="0" smtClean="0"/>
              <a:t>).</a:t>
            </a:r>
          </a:p>
          <a:p>
            <a:pPr algn="r" rtl="1">
              <a:buNone/>
            </a:pPr>
            <a:r>
              <a:rPr lang="ar-KW" sz="2000" dirty="0" smtClean="0"/>
              <a:t> تعلمنا في الدرس السابق كيفية استخدام </a:t>
            </a:r>
            <a:r>
              <a:rPr lang="en-US" sz="2000" dirty="0" smtClean="0"/>
              <a:t>Methods</a:t>
            </a:r>
            <a:r>
              <a:rPr lang="ar-KW" sz="2000" dirty="0" smtClean="0"/>
              <a:t> جاهزة مثل  </a:t>
            </a:r>
            <a:r>
              <a:rPr lang="en-US" sz="2000" dirty="0" smtClean="0"/>
              <a:t>abs(x)</a:t>
            </a:r>
            <a:endParaRPr lang="ar-KW" sz="2000" dirty="0" smtClean="0"/>
          </a:p>
          <a:p>
            <a:pPr algn="r" rtl="1">
              <a:buNone/>
            </a:pPr>
            <a:endParaRPr lang="en-US" sz="2000" dirty="0" smtClean="0"/>
          </a:p>
          <a:p>
            <a:r>
              <a:rPr lang="en-US" sz="2000" dirty="0" smtClean="0"/>
              <a:t>But what if you want to call a method which is not defined in the library?</a:t>
            </a:r>
          </a:p>
          <a:p>
            <a:pPr algn="r" rtl="1">
              <a:buNone/>
            </a:pPr>
            <a:r>
              <a:rPr lang="ar-KW" sz="2000" dirty="0" smtClean="0"/>
              <a:t>ماذا لو أردنا استخدام </a:t>
            </a:r>
            <a:r>
              <a:rPr lang="en-US" sz="2000" dirty="0" smtClean="0"/>
              <a:t>Method </a:t>
            </a:r>
            <a:r>
              <a:rPr lang="ar-KW" sz="2000" dirty="0" smtClean="0"/>
              <a:t> غير معرف في مكتبة </a:t>
            </a:r>
            <a:r>
              <a:rPr lang="ar-KW" sz="2000" dirty="0" err="1" smtClean="0"/>
              <a:t>الجافا؟</a:t>
            </a:r>
            <a:endParaRPr lang="ar-KW" sz="2000" dirty="0" smtClean="0"/>
          </a:p>
          <a:p>
            <a:pPr algn="r" rtl="1">
              <a:buNone/>
            </a:pPr>
            <a:endParaRPr lang="en-US" sz="2000" dirty="0" smtClean="0"/>
          </a:p>
          <a:p>
            <a:r>
              <a:rPr lang="en-US" sz="2000" dirty="0" smtClean="0"/>
              <a:t>Because </a:t>
            </a:r>
            <a:r>
              <a:rPr lang="en-US" sz="2000" dirty="0"/>
              <a:t>Java's designers cannot possibly write methods for every user's specific needs, you </a:t>
            </a:r>
            <a:r>
              <a:rPr lang="en-US" sz="2000" dirty="0" smtClean="0"/>
              <a:t>must learn </a:t>
            </a:r>
            <a:r>
              <a:rPr lang="en-US" sz="2000" dirty="0"/>
              <a:t>how to write your own </a:t>
            </a:r>
            <a:r>
              <a:rPr lang="en-US" sz="2000" dirty="0" smtClean="0"/>
              <a:t>methods, that means you should define a method.</a:t>
            </a:r>
          </a:p>
          <a:p>
            <a:endParaRPr lang="ar-KW" sz="2000" dirty="0" smtClean="0"/>
          </a:p>
          <a:p>
            <a:pPr algn="r" rtl="1"/>
            <a:r>
              <a:rPr lang="ar-KW" sz="2000" dirty="0" err="1" smtClean="0"/>
              <a:t>لايستطيع</a:t>
            </a:r>
            <a:r>
              <a:rPr lang="ar-KW" sz="2000" dirty="0" smtClean="0"/>
              <a:t> مبرمجو </a:t>
            </a:r>
            <a:r>
              <a:rPr lang="ar-KW" sz="2000" dirty="0" err="1" smtClean="0"/>
              <a:t>الجافا</a:t>
            </a:r>
            <a:r>
              <a:rPr lang="ar-KW" sz="2000" dirty="0" smtClean="0"/>
              <a:t> صياغة جميع البرامج التي يحتاجها المستخدمون، لذا يجب على المستخدمين تعلم كيفية كتابة الـ </a:t>
            </a:r>
            <a:r>
              <a:rPr lang="en-US" sz="2000" dirty="0" smtClean="0"/>
              <a:t> Methods</a:t>
            </a:r>
            <a:r>
              <a:rPr lang="ar-KW" sz="2000" dirty="0" smtClean="0"/>
              <a:t>التي يحتاجونها.</a:t>
            </a:r>
          </a:p>
          <a:p>
            <a:pPr algn="r" rtl="1"/>
            <a:endParaRPr lang="en-US" sz="2000" dirty="0" smtClean="0"/>
          </a:p>
        </p:txBody>
      </p:sp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2133600" y="0"/>
            <a:ext cx="5105400" cy="609600"/>
          </a:xfrm>
          <a:effectLst>
            <a:outerShdw blurRad="40000" dist="20000" dir="5400000" rotWithShape="0">
              <a:srgbClr val="000000">
                <a:alpha val="38000"/>
              </a:srgbClr>
            </a:outerShdw>
            <a:softEdge rad="63500"/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en-US" sz="2400" dirty="0" smtClean="0"/>
              <a:t>Introduction to Methods</a:t>
            </a:r>
            <a:endParaRPr lang="en-US" sz="2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600200"/>
          </a:xfr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 smtClean="0"/>
              <a:t>Enter a number  [4]</a:t>
            </a:r>
          </a:p>
          <a:p>
            <a:r>
              <a:rPr lang="en-US" dirty="0" smtClean="0"/>
              <a:t>The square of the number = 16.0</a:t>
            </a:r>
            <a:endParaRPr lang="en-US" dirty="0"/>
          </a:p>
        </p:txBody>
      </p:sp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Run</a:t>
            </a: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914400"/>
            <a:ext cx="8458200" cy="5943600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en-US" sz="1800" b="1" dirty="0" smtClean="0"/>
              <a:t>public class Ch3Ex7 {</a:t>
            </a:r>
          </a:p>
          <a:p>
            <a:r>
              <a:rPr lang="en-US" sz="1800" b="1" dirty="0" smtClean="0"/>
              <a:t>    public static void main(String[] </a:t>
            </a:r>
            <a:r>
              <a:rPr lang="en-US" sz="1800" b="1" dirty="0" err="1" smtClean="0"/>
              <a:t>args</a:t>
            </a:r>
            <a:r>
              <a:rPr lang="en-US" sz="1800" b="1" dirty="0" smtClean="0"/>
              <a:t>) {</a:t>
            </a:r>
          </a:p>
          <a:p>
            <a:r>
              <a:rPr lang="en-US" sz="1800" b="1" dirty="0" smtClean="0"/>
              <a:t>        message1(" Happy Mothers Day.");</a:t>
            </a:r>
          </a:p>
          <a:p>
            <a:r>
              <a:rPr lang="en-US" sz="1800" b="1" dirty="0" smtClean="0"/>
              <a:t>        message2(" I Love You MAMA");</a:t>
            </a:r>
          </a:p>
          <a:p>
            <a:r>
              <a:rPr lang="en-US" sz="1800" b="1" dirty="0" smtClean="0"/>
              <a:t>       }//main</a:t>
            </a:r>
          </a:p>
          <a:p>
            <a:endParaRPr lang="en-US" sz="1800" b="1" dirty="0" smtClean="0"/>
          </a:p>
          <a:p>
            <a:r>
              <a:rPr lang="en-US" sz="1800" b="1" dirty="0" smtClean="0"/>
              <a:t>     static </a:t>
            </a:r>
            <a:r>
              <a:rPr lang="ar-KW" sz="1800" b="1" dirty="0" smtClean="0"/>
              <a:t> </a:t>
            </a:r>
            <a:r>
              <a:rPr lang="en-US" sz="1800" b="1" dirty="0" smtClean="0"/>
              <a:t>void</a:t>
            </a:r>
            <a:r>
              <a:rPr lang="ar-KW" sz="1800" b="1" dirty="0" smtClean="0"/>
              <a:t> </a:t>
            </a:r>
            <a:r>
              <a:rPr lang="en-US" sz="1800" b="1" dirty="0" smtClean="0"/>
              <a:t> message1</a:t>
            </a:r>
            <a:r>
              <a:rPr lang="ar-KW" sz="1800" b="1" dirty="0" smtClean="0"/>
              <a:t> </a:t>
            </a:r>
            <a:r>
              <a:rPr lang="en-US" sz="1800" b="1" dirty="0" smtClean="0"/>
              <a:t>(String </a:t>
            </a:r>
            <a:r>
              <a:rPr lang="en-US" sz="1800" b="1" dirty="0" err="1" smtClean="0"/>
              <a:t>msg</a:t>
            </a:r>
            <a:r>
              <a:rPr lang="en-US" sz="1800" b="1" dirty="0" smtClean="0"/>
              <a:t>)</a:t>
            </a:r>
            <a:r>
              <a:rPr lang="ar-KW" sz="1800" b="1" dirty="0" smtClean="0"/>
              <a:t> </a:t>
            </a:r>
            <a:r>
              <a:rPr lang="en-US" sz="1800" b="1" dirty="0" smtClean="0"/>
              <a:t>{</a:t>
            </a:r>
          </a:p>
          <a:p>
            <a:r>
              <a:rPr lang="en-US" sz="1800" b="1" dirty="0" smtClean="0"/>
              <a:t>       </a:t>
            </a:r>
            <a:r>
              <a:rPr lang="en-US" sz="1800" b="1" dirty="0" err="1" smtClean="0"/>
              <a:t>System.out.println</a:t>
            </a:r>
            <a:r>
              <a:rPr lang="en-US" sz="1800" b="1" dirty="0" smtClean="0"/>
              <a:t>("________________________________________");</a:t>
            </a:r>
          </a:p>
          <a:p>
            <a:r>
              <a:rPr lang="en-US" sz="1800" b="1" dirty="0" smtClean="0"/>
              <a:t>       </a:t>
            </a:r>
            <a:r>
              <a:rPr lang="en-US" sz="1800" b="1" dirty="0" err="1" smtClean="0"/>
              <a:t>System.out.println</a:t>
            </a:r>
            <a:r>
              <a:rPr lang="en-US" sz="1800" b="1" dirty="0" smtClean="0"/>
              <a:t>(</a:t>
            </a:r>
            <a:r>
              <a:rPr lang="en-US" sz="1800" b="1" dirty="0" err="1" smtClean="0"/>
              <a:t>msg</a:t>
            </a:r>
            <a:r>
              <a:rPr lang="en-US" sz="1800" b="1" dirty="0" smtClean="0"/>
              <a:t>);</a:t>
            </a:r>
          </a:p>
          <a:p>
            <a:r>
              <a:rPr lang="en-US" sz="1800" b="1" dirty="0" smtClean="0"/>
              <a:t>       </a:t>
            </a:r>
            <a:r>
              <a:rPr lang="en-US" sz="1800" b="1" dirty="0" err="1" smtClean="0"/>
              <a:t>System.out.println</a:t>
            </a:r>
            <a:r>
              <a:rPr lang="en-US" sz="1800" b="1" dirty="0" smtClean="0"/>
              <a:t>("________________________________________");</a:t>
            </a:r>
          </a:p>
          <a:p>
            <a:r>
              <a:rPr lang="en-US" sz="1800" b="1" dirty="0" smtClean="0"/>
              <a:t>      }//message1</a:t>
            </a:r>
          </a:p>
          <a:p>
            <a:endParaRPr lang="en-US" sz="1800" b="1" dirty="0" smtClean="0"/>
          </a:p>
          <a:p>
            <a:r>
              <a:rPr lang="en-US" sz="1800" b="1" dirty="0" smtClean="0"/>
              <a:t>     static void message2(String </a:t>
            </a:r>
            <a:r>
              <a:rPr lang="en-US" sz="1800" b="1" dirty="0" err="1" smtClean="0"/>
              <a:t>msg</a:t>
            </a:r>
            <a:r>
              <a:rPr lang="en-US" sz="1800" b="1" dirty="0" smtClean="0"/>
              <a:t>){</a:t>
            </a:r>
          </a:p>
          <a:p>
            <a:r>
              <a:rPr lang="en-US" sz="1800" b="1" dirty="0" smtClean="0"/>
              <a:t>        </a:t>
            </a:r>
            <a:r>
              <a:rPr lang="en-US" sz="1800" b="1" dirty="0" err="1" smtClean="0"/>
              <a:t>System.out.println</a:t>
            </a:r>
            <a:r>
              <a:rPr lang="en-US" sz="1800" b="1" dirty="0" smtClean="0"/>
              <a:t>("****************************************");</a:t>
            </a:r>
          </a:p>
          <a:p>
            <a:r>
              <a:rPr lang="en-US" sz="1800" b="1" dirty="0" smtClean="0"/>
              <a:t>        </a:t>
            </a:r>
            <a:r>
              <a:rPr lang="en-US" sz="1800" b="1" dirty="0" err="1" smtClean="0"/>
              <a:t>System.out.println</a:t>
            </a:r>
            <a:r>
              <a:rPr lang="en-US" sz="1800" b="1" dirty="0" smtClean="0"/>
              <a:t>(</a:t>
            </a:r>
            <a:r>
              <a:rPr lang="en-US" sz="1800" b="1" dirty="0" err="1" smtClean="0"/>
              <a:t>msg</a:t>
            </a:r>
            <a:r>
              <a:rPr lang="en-US" sz="1800" b="1" dirty="0" smtClean="0"/>
              <a:t>);</a:t>
            </a:r>
          </a:p>
          <a:p>
            <a:r>
              <a:rPr lang="en-US" sz="1800" b="1" dirty="0" smtClean="0"/>
              <a:t>        </a:t>
            </a:r>
            <a:r>
              <a:rPr lang="en-US" sz="1800" b="1" dirty="0" err="1" smtClean="0"/>
              <a:t>System.out.println</a:t>
            </a:r>
            <a:r>
              <a:rPr lang="en-US" sz="1800" b="1" dirty="0" smtClean="0"/>
              <a:t>("****************************************");</a:t>
            </a:r>
          </a:p>
          <a:p>
            <a:r>
              <a:rPr lang="en-US" sz="1800" b="1" dirty="0" smtClean="0"/>
              <a:t>    }//message2</a:t>
            </a:r>
          </a:p>
          <a:p>
            <a:r>
              <a:rPr lang="en-US" sz="1800" b="1" dirty="0" smtClean="0"/>
              <a:t>}//class</a:t>
            </a:r>
            <a:endParaRPr lang="en-US" sz="1800" dirty="0"/>
          </a:p>
        </p:txBody>
      </p:sp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228600" y="76200"/>
            <a:ext cx="8686800" cy="609600"/>
          </a:xfrm>
          <a:effectLst>
            <a:outerShdw blurRad="50800" dist="38100" dir="5400000" rotWithShape="0">
              <a:srgbClr val="000000">
                <a:alpha val="35000"/>
              </a:srgbClr>
            </a:outerShdw>
            <a:softEdge rad="63500"/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US" sz="2400" dirty="0" smtClean="0"/>
              <a:t>Calling and Defining methods message1 and message2</a:t>
            </a:r>
            <a:endParaRPr lang="en-US" sz="2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US" dirty="0" smtClean="0"/>
              <a:t>________________________________________</a:t>
            </a:r>
          </a:p>
          <a:p>
            <a:r>
              <a:rPr lang="en-US" dirty="0" smtClean="0"/>
              <a:t> Happy Mothers Day.</a:t>
            </a:r>
          </a:p>
          <a:p>
            <a:r>
              <a:rPr lang="en-US" dirty="0" smtClean="0"/>
              <a:t>________________________________________</a:t>
            </a:r>
          </a:p>
          <a:p>
            <a:r>
              <a:rPr lang="en-US" dirty="0" smtClean="0"/>
              <a:t>****************************************</a:t>
            </a:r>
          </a:p>
          <a:p>
            <a:r>
              <a:rPr lang="en-US" dirty="0" smtClean="0"/>
              <a:t> </a:t>
            </a:r>
            <a:r>
              <a:rPr lang="en-US" sz="2800" dirty="0" smtClean="0"/>
              <a:t>I Love You MAMA</a:t>
            </a:r>
            <a:endParaRPr lang="en-US" dirty="0" smtClean="0"/>
          </a:p>
          <a:p>
            <a:r>
              <a:rPr lang="en-US" dirty="0" smtClean="0"/>
              <a:t>****************************************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Run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محتوى 1"/>
          <p:cNvSpPr>
            <a:spLocks noGrp="1"/>
          </p:cNvSpPr>
          <p:nvPr>
            <p:ph idx="1"/>
          </p:nvPr>
        </p:nvSpPr>
        <p:spPr>
          <a:xfrm>
            <a:off x="1295400" y="990600"/>
            <a:ext cx="6553200" cy="5562600"/>
          </a:xfr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>
              <a:buNone/>
            </a:pPr>
            <a:r>
              <a:rPr lang="en-US" sz="1800" b="1" dirty="0" smtClean="0"/>
              <a:t>public class Ch3Ex5 {</a:t>
            </a:r>
          </a:p>
          <a:p>
            <a:pPr>
              <a:buNone/>
            </a:pPr>
            <a:r>
              <a:rPr lang="en-US" sz="1800" b="1" dirty="0" smtClean="0"/>
              <a:t>  public static void main(String[] </a:t>
            </a:r>
            <a:r>
              <a:rPr lang="en-US" sz="1800" b="1" dirty="0" err="1" smtClean="0"/>
              <a:t>args</a:t>
            </a:r>
            <a:r>
              <a:rPr lang="en-US" sz="1800" b="1" dirty="0" smtClean="0"/>
              <a:t>)</a:t>
            </a:r>
          </a:p>
          <a:p>
            <a:pPr>
              <a:buNone/>
            </a:pPr>
            <a:r>
              <a:rPr lang="en-US" sz="1800" b="1" dirty="0" smtClean="0"/>
              <a:t>   </a:t>
            </a:r>
          </a:p>
          <a:p>
            <a:pPr>
              <a:buNone/>
            </a:pPr>
            <a:r>
              <a:rPr lang="en-US" sz="1800" b="1" dirty="0" smtClean="0"/>
              <a:t>{</a:t>
            </a:r>
          </a:p>
          <a:p>
            <a:pPr>
              <a:buNone/>
            </a:pPr>
            <a:r>
              <a:rPr lang="en-US" sz="1800" b="1" dirty="0" smtClean="0"/>
              <a:t>    double </a:t>
            </a:r>
            <a:r>
              <a:rPr lang="en-US" sz="1800" b="1" dirty="0" err="1" smtClean="0"/>
              <a:t>myVal</a:t>
            </a:r>
            <a:r>
              <a:rPr lang="en-US" sz="1800" b="1" dirty="0" smtClean="0"/>
              <a:t>; </a:t>
            </a:r>
          </a:p>
          <a:p>
            <a:pPr>
              <a:buNone/>
            </a:pPr>
            <a:r>
              <a:rPr lang="en-US" sz="1800" b="1" dirty="0" smtClean="0"/>
              <a:t>    </a:t>
            </a:r>
            <a:r>
              <a:rPr lang="en-US" sz="1800" b="1" dirty="0" err="1" smtClean="0"/>
              <a:t>myVal</a:t>
            </a:r>
            <a:r>
              <a:rPr lang="en-US" sz="1800" b="1" dirty="0" smtClean="0"/>
              <a:t>= </a:t>
            </a:r>
            <a:r>
              <a:rPr lang="en-US" sz="1800" b="1" dirty="0" err="1" smtClean="0"/>
              <a:t>calculateAverage</a:t>
            </a:r>
            <a:r>
              <a:rPr lang="en-US" sz="1800" b="1" dirty="0" smtClean="0"/>
              <a:t>(1,2,3);                   </a:t>
            </a:r>
          </a:p>
          <a:p>
            <a:pPr>
              <a:buNone/>
            </a:pPr>
            <a:r>
              <a:rPr lang="en-US" sz="1800" b="1" dirty="0" smtClean="0"/>
              <a:t>    </a:t>
            </a:r>
            <a:r>
              <a:rPr lang="en-US" sz="1800" b="1" dirty="0" err="1" smtClean="0"/>
              <a:t>System.out.println</a:t>
            </a:r>
            <a:r>
              <a:rPr lang="en-US" sz="1800" b="1" dirty="0" smtClean="0"/>
              <a:t>("The average is : "+</a:t>
            </a:r>
            <a:r>
              <a:rPr lang="en-US" sz="1800" b="1" dirty="0" err="1" smtClean="0"/>
              <a:t>myVal</a:t>
            </a:r>
            <a:r>
              <a:rPr lang="en-US" sz="1800" b="1" dirty="0" smtClean="0"/>
              <a:t>);</a:t>
            </a:r>
          </a:p>
          <a:p>
            <a:pPr>
              <a:buNone/>
            </a:pPr>
            <a:r>
              <a:rPr lang="en-US" sz="1800" b="1" dirty="0" smtClean="0"/>
              <a:t> }//main</a:t>
            </a:r>
          </a:p>
          <a:p>
            <a:pPr>
              <a:buNone/>
            </a:pPr>
            <a:endParaRPr lang="en-US" sz="1800" b="1" dirty="0" smtClean="0"/>
          </a:p>
          <a:p>
            <a:pPr>
              <a:buNone/>
            </a:pPr>
            <a:endParaRPr lang="en-US" sz="1800" b="1" dirty="0" smtClean="0"/>
          </a:p>
          <a:p>
            <a:pPr>
              <a:buNone/>
            </a:pPr>
            <a:r>
              <a:rPr lang="en-US" sz="1800" b="1" dirty="0" smtClean="0"/>
              <a:t> static double  </a:t>
            </a:r>
            <a:r>
              <a:rPr lang="en-US" sz="1800" b="1" dirty="0" err="1" smtClean="0"/>
              <a:t>calculateAverage</a:t>
            </a:r>
            <a:r>
              <a:rPr lang="en-US" sz="1800" b="1" dirty="0" smtClean="0"/>
              <a:t> (</a:t>
            </a:r>
            <a:r>
              <a:rPr lang="en-US" sz="1800" b="1" dirty="0" err="1" smtClean="0"/>
              <a:t>int</a:t>
            </a:r>
            <a:r>
              <a:rPr lang="en-US" sz="1800" b="1" dirty="0" smtClean="0"/>
              <a:t> a, </a:t>
            </a:r>
            <a:r>
              <a:rPr lang="en-US" sz="1800" b="1" dirty="0" err="1" smtClean="0"/>
              <a:t>int</a:t>
            </a:r>
            <a:r>
              <a:rPr lang="en-US" sz="1800" b="1" dirty="0" smtClean="0"/>
              <a:t> b, </a:t>
            </a:r>
            <a:r>
              <a:rPr lang="en-US" sz="1800" b="1" dirty="0" err="1" smtClean="0"/>
              <a:t>int</a:t>
            </a:r>
            <a:r>
              <a:rPr lang="en-US" sz="1800" b="1" dirty="0" smtClean="0"/>
              <a:t> c)</a:t>
            </a:r>
          </a:p>
          <a:p>
            <a:pPr>
              <a:buNone/>
            </a:pPr>
            <a:r>
              <a:rPr lang="en-US" sz="1800" b="1" dirty="0" smtClean="0"/>
              <a:t>  {</a:t>
            </a:r>
          </a:p>
          <a:p>
            <a:pPr>
              <a:buNone/>
            </a:pPr>
            <a:r>
              <a:rPr lang="en-US" sz="1800" b="1" dirty="0" smtClean="0"/>
              <a:t>    double </a:t>
            </a:r>
            <a:r>
              <a:rPr lang="en-US" sz="1800" b="1" dirty="0" err="1" smtClean="0"/>
              <a:t>avg</a:t>
            </a:r>
            <a:r>
              <a:rPr lang="en-US" sz="1800" b="1" dirty="0" smtClean="0"/>
              <a:t> = (a + b + c)/3.0;</a:t>
            </a:r>
          </a:p>
          <a:p>
            <a:pPr>
              <a:buNone/>
            </a:pPr>
            <a:r>
              <a:rPr lang="en-US" sz="1800" b="1" dirty="0" smtClean="0"/>
              <a:t>    return </a:t>
            </a:r>
            <a:r>
              <a:rPr lang="en-US" sz="1800" b="1" dirty="0" err="1" smtClean="0"/>
              <a:t>avg</a:t>
            </a:r>
            <a:r>
              <a:rPr lang="en-US" sz="1800" b="1" dirty="0" smtClean="0"/>
              <a:t>;</a:t>
            </a:r>
          </a:p>
          <a:p>
            <a:pPr>
              <a:buNone/>
            </a:pPr>
            <a:r>
              <a:rPr lang="en-US" sz="1800" b="1" dirty="0" smtClean="0"/>
              <a:t>   } // </a:t>
            </a:r>
            <a:r>
              <a:rPr lang="en-US" sz="1800" b="1" dirty="0" err="1" smtClean="0"/>
              <a:t>calculateAverage</a:t>
            </a:r>
            <a:endParaRPr lang="en-US" sz="1800" b="1" dirty="0" smtClean="0"/>
          </a:p>
          <a:p>
            <a:pPr>
              <a:buNone/>
            </a:pPr>
            <a:endParaRPr lang="en-US" sz="1800" b="1" dirty="0" smtClean="0"/>
          </a:p>
          <a:p>
            <a:pPr>
              <a:buNone/>
            </a:pPr>
            <a:r>
              <a:rPr lang="en-US" sz="1800" b="1" dirty="0" smtClean="0"/>
              <a:t>}//class</a:t>
            </a:r>
            <a:endParaRPr lang="en-US" sz="1800" dirty="0"/>
          </a:p>
        </p:txBody>
      </p:sp>
      <p:sp>
        <p:nvSpPr>
          <p:cNvPr id="3" name="عنوان 2"/>
          <p:cNvSpPr>
            <a:spLocks noGrp="1"/>
          </p:cNvSpPr>
          <p:nvPr>
            <p:ph type="title"/>
          </p:nvPr>
        </p:nvSpPr>
        <p:spPr>
          <a:xfrm>
            <a:off x="2057400" y="0"/>
            <a:ext cx="5410200" cy="914400"/>
          </a:xfrm>
          <a:effectLst>
            <a:outerShdw blurRad="50800" dist="38100" dir="5400000" rotWithShape="0">
              <a:srgbClr val="000000">
                <a:alpha val="35000"/>
              </a:srgbClr>
            </a:outerShdw>
            <a:softEdge rad="63500"/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ctr" rtl="1"/>
            <a:r>
              <a:rPr lang="en-US" sz="2800" dirty="0" smtClean="0"/>
              <a:t>Method Calling and Definition</a:t>
            </a:r>
            <a:br>
              <a:rPr lang="en-US" sz="2800" dirty="0" smtClean="0"/>
            </a:br>
            <a:r>
              <a:rPr lang="ar-KW" sz="2800" dirty="0" smtClean="0"/>
              <a:t>استدعاء</a:t>
            </a:r>
            <a:r>
              <a:rPr lang="en-US" sz="2800" dirty="0" smtClean="0"/>
              <a:t> </a:t>
            </a:r>
            <a:r>
              <a:rPr lang="ar-KW" sz="2800" dirty="0" smtClean="0"/>
              <a:t> و تعريف  الـ</a:t>
            </a:r>
            <a:r>
              <a:rPr lang="en-US" sz="2800" dirty="0" smtClean="0"/>
              <a:t>Method </a:t>
            </a:r>
            <a:endParaRPr lang="en-US" sz="2800" dirty="0"/>
          </a:p>
        </p:txBody>
      </p:sp>
      <p:cxnSp>
        <p:nvCxnSpPr>
          <p:cNvPr id="5" name="رابط كسهم مستقيم 4"/>
          <p:cNvCxnSpPr/>
          <p:nvPr/>
        </p:nvCxnSpPr>
        <p:spPr>
          <a:xfrm>
            <a:off x="6248400" y="2819400"/>
            <a:ext cx="2667000" cy="0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رابط كسهم مستقيم 6"/>
          <p:cNvCxnSpPr/>
          <p:nvPr/>
        </p:nvCxnSpPr>
        <p:spPr>
          <a:xfrm>
            <a:off x="8839200" y="2971800"/>
            <a:ext cx="0" cy="144780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" name="رابط كسهم مستقيم 9"/>
          <p:cNvCxnSpPr/>
          <p:nvPr/>
        </p:nvCxnSpPr>
        <p:spPr>
          <a:xfrm flipH="1">
            <a:off x="7696200" y="4495800"/>
            <a:ext cx="1066800" cy="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" name="رابط كسهم مستقيم 13"/>
          <p:cNvCxnSpPr/>
          <p:nvPr/>
        </p:nvCxnSpPr>
        <p:spPr>
          <a:xfrm flipH="1">
            <a:off x="1066800" y="5486400"/>
            <a:ext cx="685800" cy="0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" name="رابط كسهم مستقيم 15"/>
          <p:cNvCxnSpPr/>
          <p:nvPr/>
        </p:nvCxnSpPr>
        <p:spPr>
          <a:xfrm flipV="1">
            <a:off x="1066800" y="2819400"/>
            <a:ext cx="0" cy="2667000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" name="رابط كسهم مستقيم 17"/>
          <p:cNvCxnSpPr/>
          <p:nvPr/>
        </p:nvCxnSpPr>
        <p:spPr>
          <a:xfrm>
            <a:off x="1066800" y="2819400"/>
            <a:ext cx="685800" cy="0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3" name="مربع نص 32"/>
          <p:cNvSpPr txBox="1"/>
          <p:nvPr/>
        </p:nvSpPr>
        <p:spPr>
          <a:xfrm>
            <a:off x="0" y="3505200"/>
            <a:ext cx="1066800" cy="1754326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FF0000"/>
                </a:solidFill>
              </a:rPr>
              <a:t>Return output value of </a:t>
            </a:r>
            <a:endParaRPr lang="ar-KW" dirty="0" smtClean="0">
              <a:solidFill>
                <a:srgbClr val="FF0000"/>
              </a:solidFill>
            </a:endParaRPr>
          </a:p>
          <a:p>
            <a:pPr algn="ctr"/>
            <a:r>
              <a:rPr lang="en-US" dirty="0" err="1" smtClean="0">
                <a:solidFill>
                  <a:srgbClr val="FF0000"/>
                </a:solidFill>
              </a:rPr>
              <a:t>Avg</a:t>
            </a:r>
            <a:endParaRPr lang="ar-KW" dirty="0" smtClean="0">
              <a:solidFill>
                <a:srgbClr val="FF0000"/>
              </a:solidFill>
            </a:endParaRPr>
          </a:p>
          <a:p>
            <a:pPr algn="ctr"/>
            <a:r>
              <a:rPr lang="ar-KW" dirty="0" smtClean="0">
                <a:solidFill>
                  <a:srgbClr val="FF0000"/>
                </a:solidFill>
              </a:rPr>
              <a:t>ارجاع قيمة المخرجات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22" name="مربع نص 21"/>
          <p:cNvSpPr txBox="1"/>
          <p:nvPr/>
        </p:nvSpPr>
        <p:spPr>
          <a:xfrm>
            <a:off x="7696200" y="4800600"/>
            <a:ext cx="1295400" cy="1477328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FF0000"/>
                </a:solidFill>
              </a:rPr>
              <a:t>Method </a:t>
            </a:r>
            <a:endParaRPr lang="ar-KW" dirty="0" smtClean="0">
              <a:solidFill>
                <a:srgbClr val="FF0000"/>
              </a:solidFill>
            </a:endParaRPr>
          </a:p>
          <a:p>
            <a:pPr algn="ctr"/>
            <a:r>
              <a:rPr lang="en-US" dirty="0" smtClean="0">
                <a:solidFill>
                  <a:srgbClr val="FF0000"/>
                </a:solidFill>
              </a:rPr>
              <a:t>Definition</a:t>
            </a:r>
            <a:endParaRPr lang="ar-KW" dirty="0" smtClean="0">
              <a:solidFill>
                <a:srgbClr val="FF0000"/>
              </a:solidFill>
            </a:endParaRPr>
          </a:p>
          <a:p>
            <a:pPr algn="ctr" rtl="1"/>
            <a:endParaRPr lang="en-US" dirty="0" smtClean="0">
              <a:solidFill>
                <a:srgbClr val="FF0000"/>
              </a:solidFill>
            </a:endParaRPr>
          </a:p>
          <a:p>
            <a:pPr algn="ctr" rtl="1"/>
            <a:r>
              <a:rPr lang="ar-KW" dirty="0" smtClean="0">
                <a:solidFill>
                  <a:srgbClr val="FF0000"/>
                </a:solidFill>
              </a:rPr>
              <a:t>تعريف الـ</a:t>
            </a:r>
            <a:r>
              <a:rPr lang="en-US" dirty="0" smtClean="0">
                <a:solidFill>
                  <a:srgbClr val="FF0000"/>
                </a:solidFill>
              </a:rPr>
              <a:t>Method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23" name="قوس كبير أيمن 22"/>
          <p:cNvSpPr/>
          <p:nvPr/>
        </p:nvSpPr>
        <p:spPr>
          <a:xfrm>
            <a:off x="7162800" y="4495800"/>
            <a:ext cx="381000" cy="160020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مربع نص 24"/>
          <p:cNvSpPr txBox="1"/>
          <p:nvPr/>
        </p:nvSpPr>
        <p:spPr>
          <a:xfrm>
            <a:off x="6781800" y="1752600"/>
            <a:ext cx="1905000" cy="923330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FF0000"/>
                </a:solidFill>
              </a:rPr>
              <a:t>Method call</a:t>
            </a:r>
            <a:endParaRPr lang="en-US" b="1" dirty="0" smtClean="0">
              <a:solidFill>
                <a:srgbClr val="FF0000"/>
              </a:solidFill>
            </a:endParaRPr>
          </a:p>
          <a:p>
            <a:pPr algn="ctr" rtl="1"/>
            <a:endParaRPr lang="ar-KW" b="1" dirty="0" smtClean="0">
              <a:solidFill>
                <a:srgbClr val="FF0000"/>
              </a:solidFill>
            </a:endParaRPr>
          </a:p>
          <a:p>
            <a:pPr algn="ctr" rtl="1"/>
            <a:r>
              <a:rPr lang="ar-KW" b="1" dirty="0" smtClean="0">
                <a:solidFill>
                  <a:srgbClr val="FF0000"/>
                </a:solidFill>
              </a:rPr>
              <a:t>استدعاء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ar-KW" b="1" dirty="0" smtClean="0">
                <a:solidFill>
                  <a:srgbClr val="FF0000"/>
                </a:solidFill>
              </a:rPr>
              <a:t>الـ</a:t>
            </a:r>
            <a:r>
              <a:rPr lang="en-US" b="1" dirty="0" smtClean="0">
                <a:solidFill>
                  <a:srgbClr val="FF0000"/>
                </a:solidFill>
              </a:rPr>
              <a:t>Method</a:t>
            </a:r>
            <a:endParaRPr 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محتوى 1"/>
          <p:cNvSpPr>
            <a:spLocks noGrp="1"/>
          </p:cNvSpPr>
          <p:nvPr>
            <p:ph idx="1"/>
          </p:nvPr>
        </p:nvSpPr>
        <p:spPr>
          <a:xfrm>
            <a:off x="0" y="914400"/>
            <a:ext cx="9144000" cy="6400800"/>
          </a:xfrm>
        </p:spPr>
        <p:txBody>
          <a:bodyPr>
            <a:normAutofit/>
          </a:bodyPr>
          <a:lstStyle/>
          <a:p>
            <a:r>
              <a:rPr lang="en-US" sz="2000" dirty="0" smtClean="0"/>
              <a:t>Any method Definition must consist of:</a:t>
            </a:r>
            <a:endParaRPr lang="ar-KW" sz="2000" dirty="0" smtClean="0"/>
          </a:p>
          <a:p>
            <a:pPr algn="r" rtl="1"/>
            <a:r>
              <a:rPr lang="ar-KW" sz="2000" dirty="0" smtClean="0"/>
              <a:t>يجب أن تتكون الـ </a:t>
            </a:r>
            <a:r>
              <a:rPr lang="en-US" sz="2000" dirty="0" smtClean="0"/>
              <a:t>Method</a:t>
            </a:r>
            <a:r>
              <a:rPr lang="ar-KW" sz="2000" dirty="0" smtClean="0"/>
              <a:t> </a:t>
            </a:r>
            <a:r>
              <a:rPr lang="ar-KW" sz="2000" dirty="0" err="1" smtClean="0"/>
              <a:t>من :</a:t>
            </a:r>
            <a:endParaRPr lang="en-US" sz="2000" dirty="0" smtClean="0"/>
          </a:p>
          <a:p>
            <a:pPr marL="514350" indent="-514350">
              <a:buNone/>
            </a:pPr>
            <a:endParaRPr lang="en-US" sz="2000" dirty="0" smtClean="0"/>
          </a:p>
          <a:p>
            <a:pPr marL="514350" indent="-514350">
              <a:buNone/>
            </a:pPr>
            <a:r>
              <a:rPr lang="en-US" sz="2000" dirty="0" smtClean="0"/>
              <a:t>1. Heading : name of method and parameters types</a:t>
            </a:r>
            <a:endParaRPr lang="ar-KW" sz="2000" dirty="0" smtClean="0"/>
          </a:p>
          <a:p>
            <a:pPr marL="514350" indent="-514350" algn="r" rtl="1">
              <a:buNone/>
            </a:pPr>
            <a:r>
              <a:rPr lang="ar-KW" sz="2000" dirty="0" smtClean="0"/>
              <a:t>   رأس</a:t>
            </a:r>
            <a:r>
              <a:rPr lang="en-US" sz="2000" dirty="0" smtClean="0"/>
              <a:t> </a:t>
            </a:r>
            <a:r>
              <a:rPr lang="ar-KW" sz="2000" dirty="0" smtClean="0"/>
              <a:t>الـ </a:t>
            </a:r>
            <a:r>
              <a:rPr lang="en-US" sz="2000" dirty="0" smtClean="0"/>
              <a:t>Method</a:t>
            </a:r>
            <a:r>
              <a:rPr lang="ar-KW" sz="2000" dirty="0" smtClean="0"/>
              <a:t> : يحتوي على اسم الـ </a:t>
            </a:r>
            <a:r>
              <a:rPr lang="en-US" sz="2000" dirty="0" smtClean="0"/>
              <a:t> Method</a:t>
            </a:r>
            <a:r>
              <a:rPr lang="ar-KW" sz="2000" dirty="0" smtClean="0"/>
              <a:t>وتعريف بالمتغيرات</a:t>
            </a:r>
          </a:p>
          <a:p>
            <a:pPr marL="514350" indent="-514350">
              <a:buNone/>
            </a:pPr>
            <a:endParaRPr lang="en-US" sz="2000" dirty="0" smtClean="0"/>
          </a:p>
          <a:p>
            <a:pPr marL="514350" indent="-514350">
              <a:buNone/>
            </a:pPr>
            <a:r>
              <a:rPr lang="en-US" sz="2000" dirty="0" smtClean="0"/>
              <a:t>2. body of method: statements</a:t>
            </a:r>
          </a:p>
          <a:p>
            <a:pPr marL="514350" indent="-514350" algn="r" rtl="1">
              <a:buNone/>
            </a:pPr>
            <a:r>
              <a:rPr lang="en-US" sz="2000" dirty="0" smtClean="0"/>
              <a:t>    </a:t>
            </a:r>
            <a:r>
              <a:rPr lang="ar-KW" sz="2000" dirty="0" smtClean="0"/>
              <a:t>قلب</a:t>
            </a:r>
            <a:r>
              <a:rPr lang="en-US" sz="2000" dirty="0" smtClean="0"/>
              <a:t> </a:t>
            </a:r>
            <a:r>
              <a:rPr lang="ar-KW" sz="2000" dirty="0" smtClean="0"/>
              <a:t>الـ </a:t>
            </a:r>
            <a:r>
              <a:rPr lang="en-US" sz="2000" dirty="0" smtClean="0"/>
              <a:t>Method</a:t>
            </a:r>
            <a:r>
              <a:rPr lang="ar-KW" sz="2000" dirty="0" smtClean="0"/>
              <a:t>: يحتوي على </a:t>
            </a:r>
            <a:r>
              <a:rPr lang="en-US" sz="2000" dirty="0" smtClean="0"/>
              <a:t>statements</a:t>
            </a:r>
          </a:p>
          <a:p>
            <a:pPr marL="514350" indent="-514350" algn="r" rtl="1">
              <a:buNone/>
            </a:pPr>
            <a:endParaRPr lang="en-US" sz="2000" dirty="0" smtClean="0"/>
          </a:p>
          <a:p>
            <a:pPr marL="514350" indent="-514350" algn="r" rtl="1">
              <a:buNone/>
            </a:pPr>
            <a:endParaRPr lang="en-US" sz="2000" dirty="0" smtClean="0"/>
          </a:p>
          <a:p>
            <a:pPr marL="514350" indent="-514350" algn="r" rtl="1">
              <a:buNone/>
            </a:pPr>
            <a:r>
              <a:rPr lang="en-US" sz="2000" dirty="0" smtClean="0"/>
              <a:t>heading</a:t>
            </a:r>
          </a:p>
          <a:p>
            <a:pPr marL="514350" indent="-514350" algn="r" rtl="1">
              <a:buNone/>
            </a:pPr>
            <a:endParaRPr lang="en-US" sz="2000" dirty="0" smtClean="0"/>
          </a:p>
          <a:p>
            <a:pPr marL="514350" indent="-514350" algn="ctr">
              <a:buNone/>
            </a:pPr>
            <a:r>
              <a:rPr lang="en-US" sz="2000" dirty="0" smtClean="0"/>
              <a:t>                                                                                                </a:t>
            </a:r>
          </a:p>
          <a:p>
            <a:pPr marL="514350" indent="-514350" algn="r" rtl="1">
              <a:buNone/>
            </a:pPr>
            <a:endParaRPr lang="en-US" sz="2000" dirty="0" smtClean="0"/>
          </a:p>
          <a:p>
            <a:pPr marL="514350" indent="-514350" algn="r" rtl="1">
              <a:buNone/>
            </a:pPr>
            <a:endParaRPr lang="en-US" sz="2000" dirty="0" smtClean="0"/>
          </a:p>
          <a:p>
            <a:endParaRPr lang="en-US" sz="2000" dirty="0"/>
          </a:p>
        </p:txBody>
      </p:sp>
      <p:sp>
        <p:nvSpPr>
          <p:cNvPr id="4" name="مستطيل 3"/>
          <p:cNvSpPr/>
          <p:nvPr/>
        </p:nvSpPr>
        <p:spPr>
          <a:xfrm>
            <a:off x="609600" y="4267200"/>
            <a:ext cx="7086600" cy="22098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b="1" dirty="0" smtClean="0"/>
              <a:t>Modifier   </a:t>
            </a:r>
            <a:r>
              <a:rPr lang="en-US" b="1" dirty="0" err="1" smtClean="0"/>
              <a:t>returnType</a:t>
            </a:r>
            <a:r>
              <a:rPr lang="en-US" b="1" dirty="0" smtClean="0"/>
              <a:t>    </a:t>
            </a:r>
            <a:r>
              <a:rPr lang="en-US" b="1" dirty="0" err="1" smtClean="0"/>
              <a:t>methodName</a:t>
            </a:r>
            <a:r>
              <a:rPr lang="en-US" b="1" dirty="0" smtClean="0"/>
              <a:t>   (formal parameter list)</a:t>
            </a:r>
          </a:p>
          <a:p>
            <a:endParaRPr lang="en-US" b="1" dirty="0" smtClean="0"/>
          </a:p>
          <a:p>
            <a:r>
              <a:rPr lang="ar-KW" b="1" dirty="0" smtClean="0"/>
              <a:t>   </a:t>
            </a:r>
            <a:r>
              <a:rPr lang="en-US" b="1" dirty="0" smtClean="0"/>
              <a:t>{</a:t>
            </a:r>
          </a:p>
          <a:p>
            <a:r>
              <a:rPr lang="en-US" b="1" dirty="0" smtClean="0"/>
              <a:t>    </a:t>
            </a:r>
            <a:r>
              <a:rPr lang="ar-KW" b="1" dirty="0" smtClean="0"/>
              <a:t>         </a:t>
            </a:r>
            <a:r>
              <a:rPr lang="en-US" b="1" dirty="0" smtClean="0"/>
              <a:t>statement(s)</a:t>
            </a:r>
            <a:r>
              <a:rPr lang="en-US" dirty="0" smtClean="0"/>
              <a:t>                       body</a:t>
            </a:r>
            <a:endParaRPr lang="en-US" b="1" dirty="0" smtClean="0"/>
          </a:p>
          <a:p>
            <a:r>
              <a:rPr lang="en-US" b="1" dirty="0" smtClean="0"/>
              <a:t> </a:t>
            </a:r>
            <a:r>
              <a:rPr lang="ar-KW" b="1" dirty="0" smtClean="0"/>
              <a:t>    </a:t>
            </a:r>
            <a:r>
              <a:rPr lang="en-US" b="1" dirty="0" smtClean="0"/>
              <a:t>}</a:t>
            </a:r>
            <a:endParaRPr lang="en-US" dirty="0" smtClean="0"/>
          </a:p>
          <a:p>
            <a:pPr algn="ctr"/>
            <a:endParaRPr lang="en-US" dirty="0"/>
          </a:p>
        </p:txBody>
      </p:sp>
      <p:sp>
        <p:nvSpPr>
          <p:cNvPr id="14" name="مربع نص 13"/>
          <p:cNvSpPr txBox="1"/>
          <p:nvPr/>
        </p:nvSpPr>
        <p:spPr>
          <a:xfrm>
            <a:off x="2209800" y="0"/>
            <a:ext cx="4191000" cy="830997"/>
          </a:xfrm>
          <a:prstGeom prst="rect">
            <a:avLst/>
          </a:prstGeom>
          <a:effectLst>
            <a:outerShdw blurRad="50800" dist="38100" dir="5400000" rotWithShape="0">
              <a:srgbClr val="000000">
                <a:alpha val="35000"/>
              </a:srgbClr>
            </a:outerShdw>
            <a:softEdge rad="63500"/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Creating Method</a:t>
            </a:r>
          </a:p>
          <a:p>
            <a:pPr algn="ctr" rtl="1"/>
            <a:r>
              <a:rPr lang="ar-KW" sz="2400" dirty="0" smtClean="0"/>
              <a:t>إنشاء الـ</a:t>
            </a:r>
            <a:r>
              <a:rPr lang="en-US" sz="2400" dirty="0" smtClean="0"/>
              <a:t>Method</a:t>
            </a:r>
            <a:endParaRPr lang="en-US" sz="2400" dirty="0"/>
          </a:p>
        </p:txBody>
      </p:sp>
      <p:sp>
        <p:nvSpPr>
          <p:cNvPr id="7" name="قوس كبير أيمن 6"/>
          <p:cNvSpPr/>
          <p:nvPr/>
        </p:nvSpPr>
        <p:spPr>
          <a:xfrm>
            <a:off x="4038600" y="4876800"/>
            <a:ext cx="533400" cy="99060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" name="رابط كسهم مستقيم 8"/>
          <p:cNvCxnSpPr/>
          <p:nvPr/>
        </p:nvCxnSpPr>
        <p:spPr>
          <a:xfrm>
            <a:off x="7696200" y="4724400"/>
            <a:ext cx="3048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عنوان 4"/>
          <p:cNvSpPr>
            <a:spLocks noGrp="1"/>
          </p:cNvSpPr>
          <p:nvPr>
            <p:ph idx="1"/>
          </p:nvPr>
        </p:nvSpPr>
        <p:spPr>
          <a:xfrm>
            <a:off x="457200" y="1676400"/>
            <a:ext cx="8305800" cy="41910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>
            <a:noAutofit/>
          </a:bodyPr>
          <a:lstStyle/>
          <a:p>
            <a:pPr>
              <a:buNone/>
            </a:pPr>
            <a:r>
              <a:rPr lang="en-US" sz="2000" dirty="0" smtClean="0"/>
              <a:t>  </a:t>
            </a:r>
          </a:p>
          <a:p>
            <a:pPr>
              <a:buNone/>
            </a:pPr>
            <a:endParaRPr lang="en-US" sz="2000" dirty="0" smtClean="0"/>
          </a:p>
          <a:p>
            <a:pPr>
              <a:buNone/>
            </a:pPr>
            <a:endParaRPr lang="en-US" sz="2000" dirty="0" smtClean="0"/>
          </a:p>
          <a:p>
            <a:pPr>
              <a:buNone/>
            </a:pPr>
            <a:endParaRPr lang="en-US" sz="2000" dirty="0" smtClean="0"/>
          </a:p>
          <a:p>
            <a:pPr>
              <a:buNone/>
            </a:pPr>
            <a:r>
              <a:rPr lang="en-US" sz="2000" dirty="0" smtClean="0"/>
              <a:t> public static      </a:t>
            </a:r>
            <a:r>
              <a:rPr lang="en-US" sz="2000" dirty="0" err="1" smtClean="0"/>
              <a:t>int</a:t>
            </a:r>
            <a:r>
              <a:rPr lang="en-US" sz="2000" dirty="0" smtClean="0"/>
              <a:t>         abs       (</a:t>
            </a:r>
            <a:r>
              <a:rPr lang="en-US" sz="2000" dirty="0" err="1" smtClean="0"/>
              <a:t>int</a:t>
            </a:r>
            <a:r>
              <a:rPr lang="en-US" sz="2000" dirty="0" smtClean="0"/>
              <a:t> number)     </a:t>
            </a:r>
            <a:r>
              <a:rPr lang="ar-KW" sz="2000" dirty="0" smtClean="0"/>
              <a:t>      </a:t>
            </a:r>
            <a:r>
              <a:rPr lang="en-US" sz="2000" dirty="0" smtClean="0"/>
              <a:t> </a:t>
            </a:r>
            <a:r>
              <a:rPr lang="en-US" sz="2000" u="sng" dirty="0" smtClean="0">
                <a:solidFill>
                  <a:srgbClr val="0070C0"/>
                </a:solidFill>
              </a:rPr>
              <a:t> heading</a:t>
            </a:r>
            <a:endParaRPr lang="en-US" sz="2000" dirty="0" smtClean="0"/>
          </a:p>
          <a:p>
            <a:pPr>
              <a:buNone/>
            </a:pPr>
            <a:r>
              <a:rPr lang="en-US" sz="2000" dirty="0" smtClean="0"/>
              <a:t>                        </a:t>
            </a:r>
            <a:endParaRPr lang="en-US" sz="2000" u="sng" dirty="0" smtClean="0">
              <a:solidFill>
                <a:srgbClr val="0070C0"/>
              </a:solidFill>
            </a:endParaRPr>
          </a:p>
          <a:p>
            <a:pPr>
              <a:buNone/>
            </a:pPr>
            <a:r>
              <a:rPr lang="en-US" sz="2000" dirty="0" smtClean="0"/>
              <a:t>            { If (number &lt; 0)</a:t>
            </a:r>
          </a:p>
          <a:p>
            <a:pPr>
              <a:buNone/>
            </a:pPr>
            <a:r>
              <a:rPr lang="en-US" sz="2000" dirty="0" smtClean="0"/>
              <a:t>                     number = -number;           </a:t>
            </a:r>
            <a:r>
              <a:rPr lang="ar-KW" sz="2000" dirty="0" smtClean="0"/>
              <a:t>                       </a:t>
            </a:r>
            <a:r>
              <a:rPr lang="en-US" sz="2000" u="sng" dirty="0" smtClean="0">
                <a:solidFill>
                  <a:srgbClr val="0070C0"/>
                </a:solidFill>
              </a:rPr>
              <a:t>body</a:t>
            </a:r>
          </a:p>
          <a:p>
            <a:pPr>
              <a:buNone/>
            </a:pPr>
            <a:r>
              <a:rPr lang="en-US" sz="2000" dirty="0" smtClean="0"/>
              <a:t>                     return number; }</a:t>
            </a:r>
            <a:endParaRPr lang="en-US" sz="2000" dirty="0"/>
          </a:p>
        </p:txBody>
      </p:sp>
      <p:cxnSp>
        <p:nvCxnSpPr>
          <p:cNvPr id="6" name="رابط كسهم مستقيم 5"/>
          <p:cNvCxnSpPr>
            <a:stCxn id="22" idx="2"/>
          </p:cNvCxnSpPr>
          <p:nvPr/>
        </p:nvCxnSpPr>
        <p:spPr>
          <a:xfrm>
            <a:off x="1333500" y="2413574"/>
            <a:ext cx="114300" cy="116782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رابط مستقيم 7"/>
          <p:cNvCxnSpPr/>
          <p:nvPr/>
        </p:nvCxnSpPr>
        <p:spPr>
          <a:xfrm flipH="1">
            <a:off x="914400" y="3962399"/>
            <a:ext cx="13716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رابط كسهم مستقيم 9"/>
          <p:cNvCxnSpPr/>
          <p:nvPr/>
        </p:nvCxnSpPr>
        <p:spPr>
          <a:xfrm>
            <a:off x="2895600" y="2895599"/>
            <a:ext cx="0" cy="609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رابط مستقيم 11"/>
          <p:cNvCxnSpPr/>
          <p:nvPr/>
        </p:nvCxnSpPr>
        <p:spPr>
          <a:xfrm>
            <a:off x="3810000" y="3962399"/>
            <a:ext cx="4572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رابط كسهم مستقيم 13"/>
          <p:cNvCxnSpPr/>
          <p:nvPr/>
        </p:nvCxnSpPr>
        <p:spPr>
          <a:xfrm>
            <a:off x="3962400" y="2971799"/>
            <a:ext cx="38100" cy="55822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رابط مستقيم 16"/>
          <p:cNvCxnSpPr/>
          <p:nvPr/>
        </p:nvCxnSpPr>
        <p:spPr>
          <a:xfrm>
            <a:off x="2743200" y="3962399"/>
            <a:ext cx="381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رابط مستقيم 19"/>
          <p:cNvCxnSpPr/>
          <p:nvPr/>
        </p:nvCxnSpPr>
        <p:spPr>
          <a:xfrm>
            <a:off x="4953000" y="3962400"/>
            <a:ext cx="12192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مربع نص 21"/>
          <p:cNvSpPr txBox="1"/>
          <p:nvPr/>
        </p:nvSpPr>
        <p:spPr>
          <a:xfrm>
            <a:off x="609600" y="1828799"/>
            <a:ext cx="1447800" cy="5847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1600" dirty="0" smtClean="0"/>
              <a:t>Modifiers</a:t>
            </a:r>
          </a:p>
          <a:p>
            <a:pPr algn="ctr"/>
            <a:r>
              <a:rPr lang="ar-KW" sz="1600" dirty="0" smtClean="0"/>
              <a:t>المعدلات</a:t>
            </a:r>
            <a:endParaRPr lang="en-US" sz="1600" dirty="0"/>
          </a:p>
        </p:txBody>
      </p:sp>
      <p:sp>
        <p:nvSpPr>
          <p:cNvPr id="23" name="مربع نص 22"/>
          <p:cNvSpPr txBox="1"/>
          <p:nvPr/>
        </p:nvSpPr>
        <p:spPr>
          <a:xfrm>
            <a:off x="2209800" y="1981199"/>
            <a:ext cx="1295400" cy="830997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1600" dirty="0" smtClean="0"/>
              <a:t>Return type</a:t>
            </a:r>
          </a:p>
          <a:p>
            <a:pPr algn="ctr"/>
            <a:r>
              <a:rPr lang="ar-KW" sz="1600" dirty="0" smtClean="0"/>
              <a:t>نوع المخرجات</a:t>
            </a:r>
            <a:endParaRPr lang="en-US" sz="1600" dirty="0"/>
          </a:p>
        </p:txBody>
      </p:sp>
      <p:sp>
        <p:nvSpPr>
          <p:cNvPr id="25" name="مربع نص 24"/>
          <p:cNvSpPr txBox="1"/>
          <p:nvPr/>
        </p:nvSpPr>
        <p:spPr>
          <a:xfrm>
            <a:off x="3657600" y="2362199"/>
            <a:ext cx="990600" cy="5847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1600" dirty="0" smtClean="0"/>
              <a:t>Method </a:t>
            </a:r>
          </a:p>
          <a:p>
            <a:pPr algn="ctr"/>
            <a:r>
              <a:rPr lang="en-US" sz="1600" dirty="0" smtClean="0"/>
              <a:t>Name</a:t>
            </a:r>
            <a:endParaRPr lang="en-US" sz="1600" dirty="0"/>
          </a:p>
        </p:txBody>
      </p:sp>
      <p:sp>
        <p:nvSpPr>
          <p:cNvPr id="31" name="مربع نص 30"/>
          <p:cNvSpPr txBox="1"/>
          <p:nvPr/>
        </p:nvSpPr>
        <p:spPr>
          <a:xfrm>
            <a:off x="4800600" y="2590799"/>
            <a:ext cx="2667000" cy="5847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1600" dirty="0" smtClean="0"/>
              <a:t>Formal parameters List</a:t>
            </a:r>
          </a:p>
          <a:p>
            <a:pPr algn="ctr"/>
            <a:r>
              <a:rPr lang="ar-KW" sz="1600" dirty="0" smtClean="0"/>
              <a:t>قائمة </a:t>
            </a:r>
            <a:r>
              <a:rPr lang="ar-KW" sz="1600" dirty="0" err="1" smtClean="0"/>
              <a:t>بالمدخلات</a:t>
            </a:r>
            <a:r>
              <a:rPr lang="ar-KW" sz="1600" dirty="0" smtClean="0"/>
              <a:t> الرسمية وأنواعها</a:t>
            </a:r>
            <a:endParaRPr lang="en-US" sz="1600" dirty="0"/>
          </a:p>
        </p:txBody>
      </p:sp>
      <p:cxnSp>
        <p:nvCxnSpPr>
          <p:cNvPr id="33" name="رابط كسهم مستقيم 32"/>
          <p:cNvCxnSpPr/>
          <p:nvPr/>
        </p:nvCxnSpPr>
        <p:spPr>
          <a:xfrm>
            <a:off x="5867400" y="3200399"/>
            <a:ext cx="0" cy="381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قوس كبير أيمن 36"/>
          <p:cNvSpPr/>
          <p:nvPr/>
        </p:nvSpPr>
        <p:spPr>
          <a:xfrm>
            <a:off x="6553200" y="4267199"/>
            <a:ext cx="304800" cy="114300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9" name="رابط كسهم مستقيم 38"/>
          <p:cNvCxnSpPr/>
          <p:nvPr/>
        </p:nvCxnSpPr>
        <p:spPr>
          <a:xfrm>
            <a:off x="6553200" y="3733799"/>
            <a:ext cx="6096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مربع نص 44"/>
          <p:cNvSpPr txBox="1"/>
          <p:nvPr/>
        </p:nvSpPr>
        <p:spPr>
          <a:xfrm>
            <a:off x="228600" y="304800"/>
            <a:ext cx="8686800" cy="1015663"/>
          </a:xfrm>
          <a:prstGeom prst="rect">
            <a:avLst/>
          </a:prstGeom>
          <a:effectLst>
            <a:outerShdw blurRad="50800" dist="38100" dir="5400000" rotWithShape="0">
              <a:srgbClr val="000000">
                <a:alpha val="35000"/>
              </a:srgbClr>
            </a:outerShdw>
            <a:softEdge rad="63500"/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000" dirty="0" smtClean="0"/>
              <a:t>Consider the following example to explain the syntax of a method </a:t>
            </a:r>
            <a:endParaRPr lang="ar-KW" sz="2000" dirty="0" smtClean="0"/>
          </a:p>
          <a:p>
            <a:pPr algn="r" rtl="1"/>
            <a:r>
              <a:rPr lang="ar-KW" sz="2000" dirty="0" smtClean="0"/>
              <a:t>المثال التالي يوضح أجزاء وطريقة كتابة الـ</a:t>
            </a:r>
            <a:r>
              <a:rPr lang="en-US" sz="2000" dirty="0" smtClean="0"/>
              <a:t> Method</a:t>
            </a:r>
          </a:p>
          <a:p>
            <a:endParaRPr lang="en-US" sz="2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محتوى 1"/>
          <p:cNvSpPr>
            <a:spLocks noGrp="1"/>
          </p:cNvSpPr>
          <p:nvPr>
            <p:ph idx="1"/>
          </p:nvPr>
        </p:nvSpPr>
        <p:spPr>
          <a:xfrm>
            <a:off x="381000" y="0"/>
            <a:ext cx="8229600" cy="6858000"/>
          </a:xfr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endParaRPr lang="ar-KW" sz="1800" dirty="0" smtClean="0"/>
          </a:p>
          <a:p>
            <a:endParaRPr lang="en-US" sz="1800" b="1" dirty="0" smtClean="0"/>
          </a:p>
          <a:p>
            <a:endParaRPr lang="en-US" sz="1800" b="1" dirty="0" smtClean="0"/>
          </a:p>
          <a:p>
            <a:endParaRPr lang="en-US" sz="1800" b="1" dirty="0" smtClean="0"/>
          </a:p>
          <a:p>
            <a:pPr>
              <a:buNone/>
            </a:pPr>
            <a:endParaRPr lang="en-US" sz="1800" b="1" dirty="0" smtClean="0"/>
          </a:p>
          <a:p>
            <a:pPr>
              <a:buNone/>
            </a:pPr>
            <a:endParaRPr lang="en-US" sz="1800" b="1" dirty="0" smtClean="0"/>
          </a:p>
          <a:p>
            <a:pPr>
              <a:buNone/>
            </a:pPr>
            <a:r>
              <a:rPr lang="en-US" sz="1800" b="1" dirty="0" smtClean="0"/>
              <a:t>1: Heading:  </a:t>
            </a:r>
            <a:r>
              <a:rPr lang="ar-KW" sz="1800" b="1" dirty="0" smtClean="0"/>
              <a:t>الرأس</a:t>
            </a:r>
            <a:endParaRPr lang="en-US" sz="1800" b="1" dirty="0" smtClean="0"/>
          </a:p>
          <a:p>
            <a:r>
              <a:rPr lang="en-US" sz="1800" b="1" u="sng" dirty="0" smtClean="0"/>
              <a:t>public static</a:t>
            </a:r>
            <a:r>
              <a:rPr lang="en-US" sz="1800" dirty="0" smtClean="0"/>
              <a:t> : </a:t>
            </a:r>
            <a:r>
              <a:rPr lang="en-US" sz="1800" b="1" dirty="0" smtClean="0"/>
              <a:t>modifiers</a:t>
            </a:r>
            <a:r>
              <a:rPr lang="en-US" sz="1800" dirty="0" smtClean="0"/>
              <a:t>:</a:t>
            </a:r>
            <a:r>
              <a:rPr lang="ar-KW" sz="1800" dirty="0" smtClean="0"/>
              <a:t> المعدلات</a:t>
            </a:r>
          </a:p>
          <a:p>
            <a:pPr algn="l"/>
            <a:r>
              <a:rPr lang="en-US" sz="1800" dirty="0" smtClean="0"/>
              <a:t>where is the method used.</a:t>
            </a:r>
            <a:r>
              <a:rPr lang="ar-KW" sz="1800" dirty="0" smtClean="0"/>
              <a:t> </a:t>
            </a:r>
            <a:endParaRPr lang="en-US" sz="1800" dirty="0" smtClean="0"/>
          </a:p>
          <a:p>
            <a:pPr algn="r" rtl="1"/>
            <a:r>
              <a:rPr lang="ar-KW" sz="1800" dirty="0" smtClean="0"/>
              <a:t>توضح أين يستخدم الـ </a:t>
            </a:r>
            <a:r>
              <a:rPr lang="en-US" sz="1800" dirty="0" smtClean="0"/>
              <a:t>Method </a:t>
            </a:r>
          </a:p>
          <a:p>
            <a:pPr algn="l"/>
            <a:r>
              <a:rPr lang="en-US" sz="1800" dirty="0" smtClean="0"/>
              <a:t> </a:t>
            </a:r>
            <a:r>
              <a:rPr lang="en-US" sz="1800" b="1" u="sng" dirty="0" smtClean="0"/>
              <a:t>Public</a:t>
            </a:r>
            <a:r>
              <a:rPr lang="en-US" sz="1800" dirty="0" smtClean="0"/>
              <a:t>: can be used with other types of objects</a:t>
            </a:r>
            <a:endParaRPr lang="ar-KW" sz="1800" dirty="0" smtClean="0"/>
          </a:p>
          <a:p>
            <a:pPr algn="r" rtl="1"/>
            <a:r>
              <a:rPr lang="ar-KW" sz="1800" dirty="0" smtClean="0"/>
              <a:t>عام: يستخدم مع أنواع أخرى من الـ</a:t>
            </a:r>
            <a:r>
              <a:rPr lang="en-US" sz="1800" dirty="0" smtClean="0"/>
              <a:t>Objects </a:t>
            </a:r>
          </a:p>
          <a:p>
            <a:r>
              <a:rPr lang="en-US" sz="1800" b="1" u="sng" dirty="0" smtClean="0"/>
              <a:t>Static</a:t>
            </a:r>
            <a:r>
              <a:rPr lang="en-US" sz="1800" dirty="0" smtClean="0"/>
              <a:t>: can be associated directly with the class </a:t>
            </a:r>
          </a:p>
          <a:p>
            <a:pPr algn="r" rtl="1"/>
            <a:r>
              <a:rPr lang="ar-KW" sz="1800" dirty="0" smtClean="0"/>
              <a:t>ثابت: يمكن ربطه مباشرة مع الـ</a:t>
            </a:r>
            <a:r>
              <a:rPr lang="en-US" sz="1800" dirty="0" smtClean="0"/>
              <a:t>  class</a:t>
            </a:r>
          </a:p>
          <a:p>
            <a:pPr>
              <a:buNone/>
            </a:pPr>
            <a:endParaRPr lang="en-US" sz="1800" dirty="0" smtClean="0"/>
          </a:p>
          <a:p>
            <a:r>
              <a:rPr lang="en-US" sz="1800" b="1" u="sng" dirty="0" err="1" smtClean="0"/>
              <a:t>int</a:t>
            </a:r>
            <a:r>
              <a:rPr lang="en-US" sz="1800" dirty="0" smtClean="0"/>
              <a:t>:  </a:t>
            </a:r>
            <a:r>
              <a:rPr lang="en-US" sz="1800" b="1" dirty="0" smtClean="0"/>
              <a:t>return type</a:t>
            </a:r>
            <a:r>
              <a:rPr lang="en-US" sz="1800" dirty="0" smtClean="0"/>
              <a:t>:  </a:t>
            </a:r>
            <a:r>
              <a:rPr lang="ar-KW" sz="1800" dirty="0" smtClean="0"/>
              <a:t>نوع المخرجات</a:t>
            </a:r>
            <a:endParaRPr lang="en-US" sz="1800" dirty="0" smtClean="0"/>
          </a:p>
          <a:p>
            <a:r>
              <a:rPr lang="en-US" sz="1800" dirty="0" smtClean="0"/>
              <a:t>output type, </a:t>
            </a:r>
            <a:r>
              <a:rPr lang="en-US" sz="1800" dirty="0" err="1" smtClean="0"/>
              <a:t>int</a:t>
            </a:r>
            <a:r>
              <a:rPr lang="en-US" sz="1800" dirty="0" smtClean="0"/>
              <a:t> or double  or may not return a value (void)</a:t>
            </a:r>
          </a:p>
          <a:p>
            <a:pPr algn="r" rtl="1"/>
            <a:r>
              <a:rPr lang="ar-KW" sz="1800" dirty="0" smtClean="0"/>
              <a:t>مثلا قد تكون المخرجات عدد صحيح أو عشري أو قد لا</a:t>
            </a:r>
            <a:r>
              <a:rPr lang="en-US" sz="1800" dirty="0" smtClean="0"/>
              <a:t> </a:t>
            </a:r>
            <a:r>
              <a:rPr lang="ar-KW" sz="1800" dirty="0" smtClean="0"/>
              <a:t>تكون هناك مخرجات قائمة خالية</a:t>
            </a:r>
            <a:endParaRPr lang="en-US" sz="1800" dirty="0" smtClean="0"/>
          </a:p>
          <a:p>
            <a:pPr>
              <a:buNone/>
            </a:pPr>
            <a:endParaRPr lang="en-US" sz="1800" dirty="0" smtClean="0"/>
          </a:p>
          <a:p>
            <a:r>
              <a:rPr lang="en-US" sz="1800" b="1" u="sng" dirty="0" smtClean="0"/>
              <a:t>abs</a:t>
            </a:r>
            <a:r>
              <a:rPr lang="en-US" sz="1800" dirty="0" smtClean="0"/>
              <a:t> :method name</a:t>
            </a:r>
          </a:p>
          <a:p>
            <a:pPr>
              <a:buNone/>
            </a:pPr>
            <a:endParaRPr lang="en-US" sz="1800" dirty="0" smtClean="0"/>
          </a:p>
        </p:txBody>
      </p:sp>
      <p:sp>
        <p:nvSpPr>
          <p:cNvPr id="5" name="مستطيل 4"/>
          <p:cNvSpPr/>
          <p:nvPr/>
        </p:nvSpPr>
        <p:spPr>
          <a:xfrm>
            <a:off x="1066800" y="228600"/>
            <a:ext cx="7010400" cy="13716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buNone/>
            </a:pPr>
            <a:r>
              <a:rPr lang="en-US" dirty="0" smtClean="0"/>
              <a:t>public static </a:t>
            </a:r>
            <a:r>
              <a:rPr lang="en-US" dirty="0" err="1" smtClean="0"/>
              <a:t>int</a:t>
            </a:r>
            <a:r>
              <a:rPr lang="en-US" dirty="0" smtClean="0"/>
              <a:t> abs(</a:t>
            </a:r>
            <a:r>
              <a:rPr lang="en-US" dirty="0" err="1" smtClean="0"/>
              <a:t>int</a:t>
            </a:r>
            <a:r>
              <a:rPr lang="en-US" dirty="0" smtClean="0"/>
              <a:t> number)                        </a:t>
            </a:r>
            <a:r>
              <a:rPr lang="en-US" u="sng" dirty="0" smtClean="0">
                <a:solidFill>
                  <a:srgbClr val="0070C0"/>
                </a:solidFill>
              </a:rPr>
              <a:t>heading</a:t>
            </a:r>
          </a:p>
          <a:p>
            <a:pPr>
              <a:buNone/>
            </a:pPr>
            <a:r>
              <a:rPr lang="en-US" dirty="0" smtClean="0"/>
              <a:t>            { If (number &lt; 0)</a:t>
            </a:r>
          </a:p>
          <a:p>
            <a:pPr>
              <a:buNone/>
            </a:pPr>
            <a:r>
              <a:rPr lang="en-US" dirty="0" smtClean="0"/>
              <a:t>                     number = -number;           </a:t>
            </a:r>
            <a:r>
              <a:rPr lang="en-US" u="sng" dirty="0" smtClean="0">
                <a:solidFill>
                  <a:srgbClr val="0070C0"/>
                </a:solidFill>
              </a:rPr>
              <a:t>body</a:t>
            </a:r>
          </a:p>
          <a:p>
            <a:pPr>
              <a:buNone/>
            </a:pPr>
            <a:r>
              <a:rPr lang="en-US" dirty="0" smtClean="0"/>
              <a:t>                     return number; }</a:t>
            </a:r>
            <a:endParaRPr lang="en-US" dirty="0"/>
          </a:p>
        </p:txBody>
      </p:sp>
      <p:sp>
        <p:nvSpPr>
          <p:cNvPr id="6" name="قوس كبير أيمن 5"/>
          <p:cNvSpPr/>
          <p:nvPr/>
        </p:nvSpPr>
        <p:spPr>
          <a:xfrm>
            <a:off x="5181600" y="685800"/>
            <a:ext cx="304800" cy="76200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" name="رابط كسهم مستقيم 6"/>
          <p:cNvCxnSpPr/>
          <p:nvPr/>
        </p:nvCxnSpPr>
        <p:spPr>
          <a:xfrm>
            <a:off x="5105400" y="533400"/>
            <a:ext cx="8382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محتوى 1"/>
          <p:cNvSpPr>
            <a:spLocks noGrp="1"/>
          </p:cNvSpPr>
          <p:nvPr>
            <p:ph idx="1"/>
          </p:nvPr>
        </p:nvSpPr>
        <p:spPr>
          <a:xfrm>
            <a:off x="152400" y="2133600"/>
            <a:ext cx="8763000" cy="4525963"/>
          </a:xfrm>
        </p:spPr>
        <p:txBody>
          <a:bodyPr>
            <a:normAutofit/>
          </a:bodyPr>
          <a:lstStyle/>
          <a:p>
            <a:endParaRPr lang="en-US" sz="2000" b="1" dirty="0" smtClean="0"/>
          </a:p>
          <a:p>
            <a:r>
              <a:rPr lang="en-US" sz="2000" b="1" u="sng" dirty="0" err="1" smtClean="0"/>
              <a:t>int</a:t>
            </a:r>
            <a:r>
              <a:rPr lang="en-US" sz="2000" b="1" u="sng" dirty="0" smtClean="0"/>
              <a:t> number</a:t>
            </a:r>
            <a:r>
              <a:rPr lang="en-US" sz="2000" dirty="0" smtClean="0"/>
              <a:t> : </a:t>
            </a:r>
            <a:r>
              <a:rPr lang="en-US" sz="2000" b="1" dirty="0" smtClean="0"/>
              <a:t>list of formal parameters</a:t>
            </a:r>
          </a:p>
          <a:p>
            <a:pPr algn="r" rtl="1"/>
            <a:r>
              <a:rPr lang="ar-KW" sz="2000" dirty="0" smtClean="0">
                <a:sym typeface="Wingdings" pitchFamily="2" charset="2"/>
              </a:rPr>
              <a:t>قائمة </a:t>
            </a:r>
            <a:r>
              <a:rPr lang="ar-KW" sz="2000" dirty="0" err="1" smtClean="0">
                <a:sym typeface="Wingdings" pitchFamily="2" charset="2"/>
              </a:rPr>
              <a:t>بالمدخلات</a:t>
            </a:r>
            <a:r>
              <a:rPr lang="ar-KW" sz="2000" dirty="0" smtClean="0">
                <a:sym typeface="Wingdings" pitchFamily="2" charset="2"/>
              </a:rPr>
              <a:t> الرسمية وأنواعها </a:t>
            </a:r>
            <a:endParaRPr lang="en-US" sz="2000" dirty="0" smtClean="0"/>
          </a:p>
          <a:p>
            <a:r>
              <a:rPr lang="en-US" sz="2000" dirty="0" smtClean="0"/>
              <a:t>:</a:t>
            </a:r>
            <a:r>
              <a:rPr lang="en-US" sz="2000" dirty="0" smtClean="0">
                <a:sym typeface="Wingdings" pitchFamily="2" charset="2"/>
              </a:rPr>
              <a:t>(inputs and their types) </a:t>
            </a:r>
            <a:r>
              <a:rPr lang="en-US" sz="2000" dirty="0" smtClean="0"/>
              <a:t>may contain zero parameters</a:t>
            </a:r>
            <a:endParaRPr lang="en-US" sz="2000" dirty="0" smtClean="0">
              <a:sym typeface="Wingdings" pitchFamily="2" charset="2"/>
            </a:endParaRPr>
          </a:p>
          <a:p>
            <a:pPr algn="r">
              <a:buNone/>
            </a:pPr>
            <a:r>
              <a:rPr lang="en-US" sz="2000" dirty="0" smtClean="0">
                <a:sym typeface="Wingdings" pitchFamily="2" charset="2"/>
              </a:rPr>
              <a:t> </a:t>
            </a:r>
            <a:r>
              <a:rPr lang="ar-KW" sz="2000" dirty="0" smtClean="0">
                <a:sym typeface="Wingdings" pitchFamily="2" charset="2"/>
              </a:rPr>
              <a:t>قد تكون القائمة </a:t>
            </a:r>
            <a:r>
              <a:rPr lang="ar-KW" sz="2000" dirty="0" err="1" smtClean="0">
                <a:sym typeface="Wingdings" pitchFamily="2" charset="2"/>
              </a:rPr>
              <a:t>خالية (</a:t>
            </a:r>
            <a:r>
              <a:rPr lang="ar-KW" sz="2000" dirty="0" smtClean="0">
                <a:sym typeface="Wingdings" pitchFamily="2" charset="2"/>
              </a:rPr>
              <a:t>) أي </a:t>
            </a:r>
            <a:r>
              <a:rPr lang="ar-KW" sz="2000" dirty="0" err="1" smtClean="0">
                <a:sym typeface="Wingdings" pitchFamily="2" charset="2"/>
              </a:rPr>
              <a:t>لاتوجد</a:t>
            </a:r>
            <a:r>
              <a:rPr lang="ar-KW" sz="2000" dirty="0" smtClean="0">
                <a:sym typeface="Wingdings" pitchFamily="2" charset="2"/>
              </a:rPr>
              <a:t> </a:t>
            </a:r>
            <a:r>
              <a:rPr lang="ar-KW" sz="2000" dirty="0" err="1" smtClean="0">
                <a:sym typeface="Wingdings" pitchFamily="2" charset="2"/>
              </a:rPr>
              <a:t>مدخلات</a:t>
            </a:r>
            <a:endParaRPr lang="en-US" sz="2000" dirty="0" smtClean="0">
              <a:sym typeface="Wingdings" pitchFamily="2" charset="2"/>
            </a:endParaRPr>
          </a:p>
          <a:p>
            <a:pPr>
              <a:buNone/>
            </a:pPr>
            <a:endParaRPr lang="en-US" sz="2000" b="1" dirty="0" smtClean="0"/>
          </a:p>
          <a:p>
            <a:pPr>
              <a:buNone/>
            </a:pPr>
            <a:r>
              <a:rPr lang="en-US" sz="2000" b="1" dirty="0" smtClean="0"/>
              <a:t>2:method body</a:t>
            </a:r>
            <a:r>
              <a:rPr lang="en-US" sz="2000" dirty="0" smtClean="0"/>
              <a:t> :</a:t>
            </a:r>
          </a:p>
          <a:p>
            <a:pPr rtl="1">
              <a:buNone/>
            </a:pPr>
            <a:r>
              <a:rPr lang="ar-KW" sz="2000" dirty="0" smtClean="0"/>
              <a:t>قلب الـ</a:t>
            </a:r>
            <a:r>
              <a:rPr lang="en-US" sz="2000" dirty="0" smtClean="0"/>
              <a:t>    Method</a:t>
            </a:r>
          </a:p>
          <a:p>
            <a:pPr>
              <a:buNone/>
            </a:pPr>
            <a:r>
              <a:rPr lang="en-US" sz="2000" dirty="0" smtClean="0"/>
              <a:t>Group of statements defines what the method does  </a:t>
            </a:r>
          </a:p>
          <a:p>
            <a:pPr algn="r" rtl="1">
              <a:buNone/>
            </a:pPr>
            <a:r>
              <a:rPr lang="ar-KW" sz="2000" dirty="0" smtClean="0"/>
              <a:t>مجموعة من العبارات تعرف وظيفة الـ</a:t>
            </a:r>
            <a:r>
              <a:rPr lang="en-US" sz="2000" dirty="0" smtClean="0"/>
              <a:t>Method    </a:t>
            </a:r>
          </a:p>
          <a:p>
            <a:pPr>
              <a:buNone/>
            </a:pPr>
            <a:r>
              <a:rPr lang="en-US" sz="2000" dirty="0" smtClean="0"/>
              <a:t>.</a:t>
            </a:r>
          </a:p>
          <a:p>
            <a:pPr>
              <a:buNone/>
            </a:pPr>
            <a:endParaRPr lang="en-US" sz="2000" dirty="0" smtClean="0"/>
          </a:p>
          <a:p>
            <a:endParaRPr lang="en-US" sz="2000" dirty="0" smtClean="0"/>
          </a:p>
          <a:p>
            <a:endParaRPr lang="en-US" sz="2000" dirty="0"/>
          </a:p>
        </p:txBody>
      </p:sp>
      <p:sp>
        <p:nvSpPr>
          <p:cNvPr id="5" name="عنوان 4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40176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>
            <a:noAutofit/>
          </a:bodyPr>
          <a:lstStyle/>
          <a:p>
            <a:pPr>
              <a:buNone/>
            </a:pPr>
            <a:r>
              <a:rPr lang="en-US" sz="2000" dirty="0" smtClean="0"/>
              <a:t>public static </a:t>
            </a:r>
            <a:r>
              <a:rPr lang="en-US" sz="2000" dirty="0" err="1" smtClean="0"/>
              <a:t>int</a:t>
            </a:r>
            <a:r>
              <a:rPr lang="en-US" sz="2000" dirty="0" smtClean="0"/>
              <a:t> abs(</a:t>
            </a:r>
            <a:r>
              <a:rPr lang="en-US" sz="2000" dirty="0" err="1" smtClean="0"/>
              <a:t>int</a:t>
            </a:r>
            <a:r>
              <a:rPr lang="en-US" sz="2000" dirty="0" smtClean="0"/>
              <a:t> number)                        </a:t>
            </a:r>
            <a:r>
              <a:rPr lang="en-US" sz="2000" u="sng" dirty="0" smtClean="0">
                <a:solidFill>
                  <a:srgbClr val="0070C0"/>
                </a:solidFill>
              </a:rPr>
              <a:t>heading</a:t>
            </a:r>
          </a:p>
          <a:p>
            <a:pPr>
              <a:buNone/>
            </a:pPr>
            <a:r>
              <a:rPr lang="en-US" sz="2000" dirty="0" smtClean="0"/>
              <a:t>            { If (number &lt; 0)</a:t>
            </a:r>
          </a:p>
          <a:p>
            <a:pPr>
              <a:buNone/>
            </a:pPr>
            <a:r>
              <a:rPr lang="en-US" sz="2000" dirty="0" smtClean="0"/>
              <a:t>                     number = -number;           </a:t>
            </a:r>
            <a:r>
              <a:rPr lang="en-US" sz="2000" u="sng" dirty="0" smtClean="0">
                <a:solidFill>
                  <a:srgbClr val="0070C0"/>
                </a:solidFill>
              </a:rPr>
              <a:t>body</a:t>
            </a:r>
          </a:p>
          <a:p>
            <a:pPr>
              <a:buNone/>
            </a:pPr>
            <a:r>
              <a:rPr lang="en-US" sz="2000" dirty="0" smtClean="0"/>
              <a:t>                     return number; }</a:t>
            </a:r>
            <a:endParaRPr lang="en-US" sz="2000" dirty="0"/>
          </a:p>
        </p:txBody>
      </p:sp>
      <p:sp>
        <p:nvSpPr>
          <p:cNvPr id="6" name="قوس كبير أيمن 5"/>
          <p:cNvSpPr/>
          <p:nvPr/>
        </p:nvSpPr>
        <p:spPr>
          <a:xfrm>
            <a:off x="5181600" y="762000"/>
            <a:ext cx="228600" cy="83820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" name="رابط كسهم مستقيم 7"/>
          <p:cNvCxnSpPr/>
          <p:nvPr/>
        </p:nvCxnSpPr>
        <p:spPr>
          <a:xfrm>
            <a:off x="4876800" y="533400"/>
            <a:ext cx="12192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محتوى 1"/>
          <p:cNvSpPr>
            <a:spLocks noGrp="1"/>
          </p:cNvSpPr>
          <p:nvPr>
            <p:ph idx="1"/>
          </p:nvPr>
        </p:nvSpPr>
        <p:spPr>
          <a:xfrm>
            <a:off x="1295400" y="990600"/>
            <a:ext cx="6553200" cy="5562600"/>
          </a:xfr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>
              <a:buNone/>
            </a:pPr>
            <a:r>
              <a:rPr lang="en-US" sz="1800" b="1" dirty="0" smtClean="0"/>
              <a:t>public class Ch3Ex5 {</a:t>
            </a:r>
          </a:p>
          <a:p>
            <a:pPr>
              <a:buNone/>
            </a:pPr>
            <a:r>
              <a:rPr lang="en-US" sz="1800" b="1" dirty="0" smtClean="0"/>
              <a:t>  public static void main(String[] </a:t>
            </a:r>
            <a:r>
              <a:rPr lang="en-US" sz="1800" b="1" dirty="0" err="1" smtClean="0"/>
              <a:t>args</a:t>
            </a:r>
            <a:r>
              <a:rPr lang="en-US" sz="1800" b="1" dirty="0" smtClean="0"/>
              <a:t>)</a:t>
            </a:r>
          </a:p>
          <a:p>
            <a:pPr>
              <a:buNone/>
            </a:pPr>
            <a:r>
              <a:rPr lang="en-US" sz="1800" b="1" dirty="0" smtClean="0"/>
              <a:t>   </a:t>
            </a:r>
          </a:p>
          <a:p>
            <a:pPr>
              <a:buNone/>
            </a:pPr>
            <a:r>
              <a:rPr lang="en-US" sz="1800" b="1" dirty="0" smtClean="0"/>
              <a:t>{</a:t>
            </a:r>
          </a:p>
          <a:p>
            <a:pPr>
              <a:buNone/>
            </a:pPr>
            <a:r>
              <a:rPr lang="en-US" sz="1800" b="1" dirty="0" smtClean="0"/>
              <a:t>    double </a:t>
            </a:r>
            <a:r>
              <a:rPr lang="en-US" sz="1800" b="1" dirty="0" err="1" smtClean="0"/>
              <a:t>myVal</a:t>
            </a:r>
            <a:r>
              <a:rPr lang="en-US" sz="1800" b="1" dirty="0" smtClean="0"/>
              <a:t>; </a:t>
            </a:r>
          </a:p>
          <a:p>
            <a:pPr>
              <a:buNone/>
            </a:pPr>
            <a:r>
              <a:rPr lang="en-US" sz="1800" b="1" dirty="0" smtClean="0"/>
              <a:t>    </a:t>
            </a:r>
            <a:r>
              <a:rPr lang="en-US" sz="1800" b="1" dirty="0" err="1" smtClean="0"/>
              <a:t>myVal</a:t>
            </a:r>
            <a:r>
              <a:rPr lang="en-US" sz="1800" b="1" dirty="0" smtClean="0"/>
              <a:t>= </a:t>
            </a:r>
            <a:r>
              <a:rPr lang="en-US" sz="1800" b="1" dirty="0" err="1" smtClean="0"/>
              <a:t>calculateAverage</a:t>
            </a:r>
            <a:r>
              <a:rPr lang="en-US" sz="1800" b="1" dirty="0" smtClean="0"/>
              <a:t>(1,2,3);                   </a:t>
            </a:r>
          </a:p>
          <a:p>
            <a:pPr>
              <a:buNone/>
            </a:pPr>
            <a:r>
              <a:rPr lang="en-US" sz="1800" b="1" dirty="0" smtClean="0"/>
              <a:t>    </a:t>
            </a:r>
            <a:r>
              <a:rPr lang="en-US" sz="1800" b="1" dirty="0" err="1" smtClean="0"/>
              <a:t>System.out.println</a:t>
            </a:r>
            <a:r>
              <a:rPr lang="en-US" sz="1800" b="1" dirty="0" smtClean="0"/>
              <a:t>("The average is : "+</a:t>
            </a:r>
            <a:r>
              <a:rPr lang="en-US" sz="1800" b="1" dirty="0" err="1" smtClean="0"/>
              <a:t>myVal</a:t>
            </a:r>
            <a:r>
              <a:rPr lang="en-US" sz="1800" b="1" dirty="0" smtClean="0"/>
              <a:t>);</a:t>
            </a:r>
          </a:p>
          <a:p>
            <a:pPr>
              <a:buNone/>
            </a:pPr>
            <a:r>
              <a:rPr lang="en-US" sz="1800" b="1" dirty="0" smtClean="0"/>
              <a:t> }//main</a:t>
            </a:r>
          </a:p>
          <a:p>
            <a:pPr>
              <a:buNone/>
            </a:pPr>
            <a:endParaRPr lang="en-US" sz="1800" b="1" dirty="0" smtClean="0"/>
          </a:p>
          <a:p>
            <a:pPr>
              <a:buNone/>
            </a:pPr>
            <a:endParaRPr lang="en-US" sz="1800" b="1" dirty="0" smtClean="0"/>
          </a:p>
          <a:p>
            <a:pPr>
              <a:buNone/>
            </a:pPr>
            <a:r>
              <a:rPr lang="en-US" sz="1800" b="1" dirty="0" smtClean="0"/>
              <a:t> static double  </a:t>
            </a:r>
            <a:r>
              <a:rPr lang="en-US" sz="1800" b="1" dirty="0" err="1" smtClean="0"/>
              <a:t>calculateAverage</a:t>
            </a:r>
            <a:r>
              <a:rPr lang="en-US" sz="1800" b="1" dirty="0" smtClean="0"/>
              <a:t> (</a:t>
            </a:r>
            <a:r>
              <a:rPr lang="en-US" sz="1800" b="1" dirty="0" err="1" smtClean="0"/>
              <a:t>int</a:t>
            </a:r>
            <a:r>
              <a:rPr lang="en-US" sz="1800" b="1" dirty="0" smtClean="0"/>
              <a:t> a, </a:t>
            </a:r>
            <a:r>
              <a:rPr lang="en-US" sz="1800" b="1" dirty="0" err="1" smtClean="0"/>
              <a:t>int</a:t>
            </a:r>
            <a:r>
              <a:rPr lang="en-US" sz="1800" b="1" dirty="0" smtClean="0"/>
              <a:t> b, </a:t>
            </a:r>
            <a:r>
              <a:rPr lang="en-US" sz="1800" b="1" dirty="0" err="1" smtClean="0"/>
              <a:t>int</a:t>
            </a:r>
            <a:r>
              <a:rPr lang="en-US" sz="1800" b="1" dirty="0" smtClean="0"/>
              <a:t> c)</a:t>
            </a:r>
          </a:p>
          <a:p>
            <a:pPr>
              <a:buNone/>
            </a:pPr>
            <a:r>
              <a:rPr lang="en-US" sz="1800" b="1" dirty="0" smtClean="0"/>
              <a:t>  {</a:t>
            </a:r>
          </a:p>
          <a:p>
            <a:pPr>
              <a:buNone/>
            </a:pPr>
            <a:r>
              <a:rPr lang="en-US" sz="1800" b="1" dirty="0" smtClean="0"/>
              <a:t>    double </a:t>
            </a:r>
            <a:r>
              <a:rPr lang="en-US" sz="1800" b="1" dirty="0" err="1" smtClean="0"/>
              <a:t>avg</a:t>
            </a:r>
            <a:r>
              <a:rPr lang="en-US" sz="1800" b="1" dirty="0" smtClean="0"/>
              <a:t> = (a + b + c)/3.0;</a:t>
            </a:r>
          </a:p>
          <a:p>
            <a:pPr>
              <a:buNone/>
            </a:pPr>
            <a:r>
              <a:rPr lang="en-US" sz="1800" b="1" dirty="0" smtClean="0"/>
              <a:t>    return </a:t>
            </a:r>
            <a:r>
              <a:rPr lang="en-US" sz="1800" b="1" dirty="0" err="1" smtClean="0"/>
              <a:t>avg</a:t>
            </a:r>
            <a:r>
              <a:rPr lang="en-US" sz="1800" b="1" dirty="0" smtClean="0"/>
              <a:t>;</a:t>
            </a:r>
          </a:p>
          <a:p>
            <a:pPr>
              <a:buNone/>
            </a:pPr>
            <a:r>
              <a:rPr lang="en-US" sz="1800" b="1" dirty="0" smtClean="0"/>
              <a:t>   } // </a:t>
            </a:r>
            <a:r>
              <a:rPr lang="en-US" sz="1800" b="1" dirty="0" err="1" smtClean="0"/>
              <a:t>calculateAverage</a:t>
            </a:r>
            <a:endParaRPr lang="en-US" sz="1800" b="1" dirty="0" smtClean="0"/>
          </a:p>
          <a:p>
            <a:pPr>
              <a:buNone/>
            </a:pPr>
            <a:endParaRPr lang="en-US" sz="1800" b="1" dirty="0" smtClean="0"/>
          </a:p>
          <a:p>
            <a:pPr>
              <a:buNone/>
            </a:pPr>
            <a:r>
              <a:rPr lang="en-US" sz="1800" b="1" dirty="0" smtClean="0"/>
              <a:t>}//class</a:t>
            </a:r>
            <a:endParaRPr lang="en-US" sz="1800" dirty="0"/>
          </a:p>
        </p:txBody>
      </p:sp>
      <p:cxnSp>
        <p:nvCxnSpPr>
          <p:cNvPr id="5" name="رابط كسهم مستقيم 4"/>
          <p:cNvCxnSpPr/>
          <p:nvPr/>
        </p:nvCxnSpPr>
        <p:spPr>
          <a:xfrm>
            <a:off x="6248400" y="2819400"/>
            <a:ext cx="2667000" cy="0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رابط كسهم مستقيم 6"/>
          <p:cNvCxnSpPr/>
          <p:nvPr/>
        </p:nvCxnSpPr>
        <p:spPr>
          <a:xfrm>
            <a:off x="8839200" y="2971800"/>
            <a:ext cx="0" cy="144780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" name="رابط كسهم مستقيم 9"/>
          <p:cNvCxnSpPr/>
          <p:nvPr/>
        </p:nvCxnSpPr>
        <p:spPr>
          <a:xfrm flipH="1">
            <a:off x="7391400" y="4419600"/>
            <a:ext cx="1371600" cy="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" name="رابط كسهم مستقيم 13"/>
          <p:cNvCxnSpPr/>
          <p:nvPr/>
        </p:nvCxnSpPr>
        <p:spPr>
          <a:xfrm flipH="1">
            <a:off x="1143000" y="5410200"/>
            <a:ext cx="609600" cy="0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" name="رابط كسهم مستقيم 15"/>
          <p:cNvCxnSpPr/>
          <p:nvPr/>
        </p:nvCxnSpPr>
        <p:spPr>
          <a:xfrm flipV="1">
            <a:off x="1143000" y="2819400"/>
            <a:ext cx="0" cy="2590800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" name="رابط كسهم مستقيم 17"/>
          <p:cNvCxnSpPr/>
          <p:nvPr/>
        </p:nvCxnSpPr>
        <p:spPr>
          <a:xfrm>
            <a:off x="1066800" y="2819400"/>
            <a:ext cx="685800" cy="0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3" name="مربع نص 32"/>
          <p:cNvSpPr txBox="1"/>
          <p:nvPr/>
        </p:nvSpPr>
        <p:spPr>
          <a:xfrm>
            <a:off x="152400" y="3505200"/>
            <a:ext cx="914400" cy="2062103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1600" dirty="0" smtClean="0">
                <a:solidFill>
                  <a:srgbClr val="FF0000"/>
                </a:solidFill>
              </a:rPr>
              <a:t>Return output value of </a:t>
            </a:r>
            <a:endParaRPr lang="ar-KW" sz="1600" dirty="0" smtClean="0">
              <a:solidFill>
                <a:srgbClr val="FF0000"/>
              </a:solidFill>
            </a:endParaRPr>
          </a:p>
          <a:p>
            <a:pPr algn="ctr"/>
            <a:r>
              <a:rPr lang="en-US" sz="1600" dirty="0" err="1" smtClean="0">
                <a:solidFill>
                  <a:srgbClr val="FF0000"/>
                </a:solidFill>
              </a:rPr>
              <a:t>Avg</a:t>
            </a:r>
            <a:endParaRPr lang="en-US" sz="1600" dirty="0" smtClean="0">
              <a:solidFill>
                <a:srgbClr val="FF0000"/>
              </a:solidFill>
            </a:endParaRPr>
          </a:p>
          <a:p>
            <a:pPr algn="ctr"/>
            <a:endParaRPr lang="ar-KW" sz="1600" dirty="0" smtClean="0">
              <a:solidFill>
                <a:srgbClr val="FF0000"/>
              </a:solidFill>
            </a:endParaRPr>
          </a:p>
          <a:p>
            <a:pPr algn="ctr"/>
            <a:r>
              <a:rPr lang="ar-KW" sz="1600" dirty="0" smtClean="0">
                <a:solidFill>
                  <a:srgbClr val="FF0000"/>
                </a:solidFill>
              </a:rPr>
              <a:t>ارجاع قيمة المخرجات</a:t>
            </a:r>
            <a:endParaRPr lang="en-US" sz="1600" dirty="0">
              <a:solidFill>
                <a:srgbClr val="FF0000"/>
              </a:solidFill>
            </a:endParaRPr>
          </a:p>
        </p:txBody>
      </p:sp>
      <p:sp>
        <p:nvSpPr>
          <p:cNvPr id="22" name="مربع نص 21"/>
          <p:cNvSpPr txBox="1"/>
          <p:nvPr/>
        </p:nvSpPr>
        <p:spPr>
          <a:xfrm>
            <a:off x="7696200" y="4800600"/>
            <a:ext cx="1295400" cy="1477328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FF0000"/>
                </a:solidFill>
              </a:rPr>
              <a:t>Method </a:t>
            </a:r>
            <a:endParaRPr lang="ar-KW" dirty="0" smtClean="0">
              <a:solidFill>
                <a:srgbClr val="FF0000"/>
              </a:solidFill>
            </a:endParaRPr>
          </a:p>
          <a:p>
            <a:pPr algn="ctr"/>
            <a:r>
              <a:rPr lang="en-US" dirty="0" smtClean="0">
                <a:solidFill>
                  <a:srgbClr val="FF0000"/>
                </a:solidFill>
              </a:rPr>
              <a:t>Definition</a:t>
            </a:r>
            <a:endParaRPr lang="ar-KW" dirty="0" smtClean="0">
              <a:solidFill>
                <a:srgbClr val="FF0000"/>
              </a:solidFill>
            </a:endParaRPr>
          </a:p>
          <a:p>
            <a:pPr algn="ctr" rtl="1"/>
            <a:endParaRPr lang="en-US" dirty="0" smtClean="0">
              <a:solidFill>
                <a:srgbClr val="FF0000"/>
              </a:solidFill>
            </a:endParaRPr>
          </a:p>
          <a:p>
            <a:pPr algn="ctr" rtl="1"/>
            <a:r>
              <a:rPr lang="ar-KW" dirty="0" smtClean="0">
                <a:solidFill>
                  <a:srgbClr val="FF0000"/>
                </a:solidFill>
              </a:rPr>
              <a:t>تعريف الـ</a:t>
            </a:r>
            <a:r>
              <a:rPr lang="en-US" dirty="0" smtClean="0">
                <a:solidFill>
                  <a:srgbClr val="FF0000"/>
                </a:solidFill>
              </a:rPr>
              <a:t>Method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23" name="قوس كبير أيمن 22"/>
          <p:cNvSpPr/>
          <p:nvPr/>
        </p:nvSpPr>
        <p:spPr>
          <a:xfrm>
            <a:off x="7162800" y="4495800"/>
            <a:ext cx="381000" cy="160020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مربع نص 24"/>
          <p:cNvSpPr txBox="1"/>
          <p:nvPr/>
        </p:nvSpPr>
        <p:spPr>
          <a:xfrm>
            <a:off x="6781800" y="1752600"/>
            <a:ext cx="1905000" cy="923330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FF0000"/>
                </a:solidFill>
              </a:rPr>
              <a:t>Method call</a:t>
            </a:r>
            <a:endParaRPr lang="en-US" b="1" dirty="0" smtClean="0">
              <a:solidFill>
                <a:srgbClr val="FF0000"/>
              </a:solidFill>
            </a:endParaRPr>
          </a:p>
          <a:p>
            <a:pPr algn="ctr" rtl="1"/>
            <a:endParaRPr lang="ar-KW" b="1" dirty="0" smtClean="0">
              <a:solidFill>
                <a:srgbClr val="FF0000"/>
              </a:solidFill>
            </a:endParaRPr>
          </a:p>
          <a:p>
            <a:pPr algn="ctr" rtl="1"/>
            <a:r>
              <a:rPr lang="ar-KW" b="1" dirty="0" smtClean="0">
                <a:solidFill>
                  <a:srgbClr val="FF0000"/>
                </a:solidFill>
              </a:rPr>
              <a:t>استدعاء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ar-KW" b="1" dirty="0" smtClean="0">
                <a:solidFill>
                  <a:srgbClr val="FF0000"/>
                </a:solidFill>
              </a:rPr>
              <a:t>الـ</a:t>
            </a:r>
            <a:r>
              <a:rPr lang="en-US" b="1" dirty="0" smtClean="0">
                <a:solidFill>
                  <a:srgbClr val="FF0000"/>
                </a:solidFill>
              </a:rPr>
              <a:t>Method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5" name="عنوان 1"/>
          <p:cNvSpPr txBox="1">
            <a:spLocks/>
          </p:cNvSpPr>
          <p:nvPr/>
        </p:nvSpPr>
        <p:spPr>
          <a:xfrm>
            <a:off x="533400" y="228600"/>
            <a:ext cx="8229600" cy="715962"/>
          </a:xfrm>
          <a:prstGeom prst="rect">
            <a:avLst/>
          </a:prstGeom>
          <a:effectLst>
            <a:outerShdw blurRad="50800" dist="38100" dir="5400000" rotWithShape="0">
              <a:srgbClr val="000000">
                <a:alpha val="35000"/>
              </a:srgbClr>
            </a:outerShdw>
            <a:softEdge rad="63500"/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rtlCol="0" anchor="ctr">
            <a:normAutofit fontScale="67500" lnSpcReduction="20000"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Calling and Defining method : </a:t>
            </a:r>
            <a:r>
              <a:rPr kumimoji="0" lang="en-US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dk1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calculateAverage</a:t>
            </a:r>
            <a:endParaRPr kumimoji="0" lang="en-US" sz="3600" b="1" i="0" u="none" strike="noStrike" kern="1200" cap="none" spc="0" normalizeH="0" baseline="0" noProof="0" dirty="0" smtClean="0">
              <a:ln>
                <a:noFill/>
              </a:ln>
              <a:solidFill>
                <a:schemeClr val="dk1"/>
              </a:solidFill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  <a:p>
            <a:pPr lvl="0" algn="ctr" rtl="1">
              <a:spcBef>
                <a:spcPct val="0"/>
              </a:spcBef>
            </a:pPr>
            <a:r>
              <a:rPr lang="ar-KW" sz="3600" b="1" noProof="0" dirty="0" smtClean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rPr>
              <a:t>استدعاء وتعريف الـ</a:t>
            </a:r>
            <a:r>
              <a:rPr lang="en-US" sz="3600" b="1" noProof="0" dirty="0" smtClean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rPr>
              <a:t> :</a:t>
            </a:r>
            <a:r>
              <a:rPr lang="en-US" sz="3600" b="1" dirty="0" smtClean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rPr>
              <a:t>Method</a:t>
            </a:r>
            <a:r>
              <a:rPr lang="ar-KW" sz="3600" b="1" noProof="0" dirty="0" smtClean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rPr>
              <a:t> </a:t>
            </a:r>
            <a:r>
              <a:rPr lang="en-US" sz="3600" b="1" noProof="0" dirty="0" smtClean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rPr>
              <a:t> </a:t>
            </a:r>
            <a:r>
              <a:rPr lang="en-US" sz="3600" b="1" noProof="0" dirty="0" err="1" smtClean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rPr>
              <a:t>calculateAverage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chemeClr val="dk1"/>
              </a:solidFill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محتوى 1"/>
          <p:cNvSpPr>
            <a:spLocks noGrp="1"/>
          </p:cNvSpPr>
          <p:nvPr>
            <p:ph idx="1"/>
          </p:nvPr>
        </p:nvSpPr>
        <p:spPr>
          <a:xfrm>
            <a:off x="381000" y="1219200"/>
            <a:ext cx="8229600" cy="2481072"/>
          </a:xfr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>
              <a:buNone/>
            </a:pPr>
            <a:endParaRPr lang="en-US" dirty="0" smtClean="0"/>
          </a:p>
          <a:p>
            <a:r>
              <a:rPr lang="en-US" dirty="0" err="1" smtClean="0"/>
              <a:t>methodName</a:t>
            </a:r>
            <a:r>
              <a:rPr lang="en-US" dirty="0" smtClean="0"/>
              <a:t>  (actual parameter list);</a:t>
            </a:r>
          </a:p>
          <a:p>
            <a:endParaRPr lang="ar-KW" dirty="0" smtClean="0"/>
          </a:p>
          <a:p>
            <a:pPr>
              <a:buNone/>
            </a:pPr>
            <a:endParaRPr lang="en-US" dirty="0" smtClean="0"/>
          </a:p>
          <a:p>
            <a:r>
              <a:rPr lang="en-US" sz="2800" b="1" dirty="0" err="1" smtClean="0"/>
              <a:t>calculateAverage</a:t>
            </a:r>
            <a:r>
              <a:rPr lang="ar-KW" sz="2800" b="1" dirty="0" smtClean="0"/>
              <a:t> </a:t>
            </a:r>
            <a:r>
              <a:rPr lang="en-US" sz="2800" b="1" dirty="0" smtClean="0"/>
              <a:t>(1,2,3);</a:t>
            </a:r>
            <a:endParaRPr lang="en-US" dirty="0" smtClean="0"/>
          </a:p>
          <a:p>
            <a:endParaRPr lang="en-US" b="1" dirty="0" smtClean="0"/>
          </a:p>
          <a:p>
            <a:endParaRPr lang="ar-KW" b="1" dirty="0" smtClean="0"/>
          </a:p>
        </p:txBody>
      </p:sp>
      <p:sp>
        <p:nvSpPr>
          <p:cNvPr id="3" name="عنوان 2"/>
          <p:cNvSpPr>
            <a:spLocks noGrp="1"/>
          </p:cNvSpPr>
          <p:nvPr>
            <p:ph type="title"/>
          </p:nvPr>
        </p:nvSpPr>
        <p:spPr>
          <a:xfrm>
            <a:off x="2057400" y="152400"/>
            <a:ext cx="4953000" cy="990600"/>
          </a:xfrm>
          <a:effectLst>
            <a:outerShdw blurRad="50800" dist="38100" dir="5400000" rotWithShape="0">
              <a:srgbClr val="000000">
                <a:alpha val="35000"/>
              </a:srgbClr>
            </a:outerShdw>
            <a:softEdge rad="63500"/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ctr" rtl="1"/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>Syntax of Method call</a:t>
            </a:r>
            <a:br>
              <a:rPr lang="en-US" sz="2800" dirty="0" smtClean="0"/>
            </a:br>
            <a:r>
              <a:rPr lang="ar-KW" sz="2800" dirty="0" smtClean="0"/>
              <a:t>طريقة استدعاء الـ</a:t>
            </a:r>
            <a:r>
              <a:rPr lang="en-US" sz="2800" dirty="0" smtClean="0"/>
              <a:t>Method </a:t>
            </a:r>
            <a:br>
              <a:rPr lang="en-US" sz="2800" dirty="0" smtClean="0"/>
            </a:br>
            <a:endParaRPr lang="en-US" sz="2800" dirty="0"/>
          </a:p>
        </p:txBody>
      </p:sp>
      <p:cxnSp>
        <p:nvCxnSpPr>
          <p:cNvPr id="5" name="رابط كسهم مستقيم 4"/>
          <p:cNvCxnSpPr/>
          <p:nvPr/>
        </p:nvCxnSpPr>
        <p:spPr>
          <a:xfrm>
            <a:off x="2286000" y="2133600"/>
            <a:ext cx="76200" cy="990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رابط كسهم مستقيم 6"/>
          <p:cNvCxnSpPr/>
          <p:nvPr/>
        </p:nvCxnSpPr>
        <p:spPr>
          <a:xfrm flipH="1">
            <a:off x="4648200" y="2209800"/>
            <a:ext cx="304800" cy="8382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مربع نص 8"/>
          <p:cNvSpPr txBox="1"/>
          <p:nvPr/>
        </p:nvSpPr>
        <p:spPr>
          <a:xfrm>
            <a:off x="4419600" y="1371600"/>
            <a:ext cx="2514600" cy="369332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ar-KW" dirty="0" smtClean="0"/>
              <a:t>قائمة </a:t>
            </a:r>
            <a:r>
              <a:rPr lang="ar-KW" dirty="0" err="1" smtClean="0"/>
              <a:t>بالمدخلات</a:t>
            </a:r>
            <a:r>
              <a:rPr lang="ar-KW" dirty="0" smtClean="0"/>
              <a:t>  </a:t>
            </a:r>
            <a:r>
              <a:rPr lang="ar-KW" dirty="0" err="1" smtClean="0"/>
              <a:t>الحقيقية</a:t>
            </a:r>
            <a:endParaRPr lang="en-US" dirty="0"/>
          </a:p>
        </p:txBody>
      </p:sp>
      <p:sp>
        <p:nvSpPr>
          <p:cNvPr id="8" name="مربع نص 7"/>
          <p:cNvSpPr txBox="1"/>
          <p:nvPr/>
        </p:nvSpPr>
        <p:spPr>
          <a:xfrm>
            <a:off x="533400" y="5562600"/>
            <a:ext cx="5791200" cy="954107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800" dirty="0" smtClean="0"/>
              <a:t>The average is : 2.0</a:t>
            </a:r>
          </a:p>
          <a:p>
            <a:endParaRPr lang="en-US" sz="2800" dirty="0"/>
          </a:p>
        </p:txBody>
      </p:sp>
      <p:sp>
        <p:nvSpPr>
          <p:cNvPr id="10" name="مربع نص 9"/>
          <p:cNvSpPr txBox="1"/>
          <p:nvPr/>
        </p:nvSpPr>
        <p:spPr>
          <a:xfrm>
            <a:off x="762000" y="4800600"/>
            <a:ext cx="1981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Run</a:t>
            </a:r>
            <a:endParaRPr lang="en-US" sz="36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04800" y="838200"/>
            <a:ext cx="8686800" cy="6019800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en-US" sz="1800" b="1" dirty="0" smtClean="0"/>
              <a:t>import </a:t>
            </a:r>
            <a:r>
              <a:rPr lang="en-US" sz="1800" b="1" dirty="0" err="1" smtClean="0"/>
              <a:t>java.util</a:t>
            </a:r>
            <a:r>
              <a:rPr lang="en-US" sz="1800" b="1" dirty="0" smtClean="0"/>
              <a:t>.*;</a:t>
            </a:r>
          </a:p>
          <a:p>
            <a:r>
              <a:rPr lang="en-US" sz="1800" b="1" dirty="0" smtClean="0"/>
              <a:t>   public class Ch3Ex6 {</a:t>
            </a:r>
          </a:p>
          <a:p>
            <a:r>
              <a:rPr lang="en-US" sz="1800" b="1" dirty="0" smtClean="0"/>
              <a:t>       static Scanner console = new Scanner(</a:t>
            </a:r>
            <a:r>
              <a:rPr lang="en-US" sz="1800" b="1" dirty="0" err="1" smtClean="0"/>
              <a:t>System.in</a:t>
            </a:r>
            <a:r>
              <a:rPr lang="en-US" sz="1800" b="1" dirty="0" smtClean="0"/>
              <a:t>);</a:t>
            </a:r>
          </a:p>
          <a:p>
            <a:endParaRPr lang="en-US" sz="1800" b="1" dirty="0" smtClean="0"/>
          </a:p>
          <a:p>
            <a:r>
              <a:rPr lang="en-US" sz="1800" b="1" dirty="0" smtClean="0"/>
              <a:t>       public  static  void  main  (String[]  </a:t>
            </a:r>
            <a:r>
              <a:rPr lang="en-US" sz="1800" b="1" dirty="0" err="1" smtClean="0"/>
              <a:t>args</a:t>
            </a:r>
            <a:r>
              <a:rPr lang="en-US" sz="1800" b="1" dirty="0" smtClean="0"/>
              <a:t>) {</a:t>
            </a:r>
          </a:p>
          <a:p>
            <a:r>
              <a:rPr lang="en-US" sz="1800" b="1" dirty="0" smtClean="0"/>
              <a:t>          double number, result;</a:t>
            </a:r>
          </a:p>
          <a:p>
            <a:r>
              <a:rPr lang="en-US" sz="1800" b="1" dirty="0" smtClean="0"/>
              <a:t>          </a:t>
            </a:r>
            <a:r>
              <a:rPr lang="en-US" sz="1800" b="1" dirty="0" err="1" smtClean="0"/>
              <a:t>System.out.println</a:t>
            </a:r>
            <a:r>
              <a:rPr lang="en-US" sz="1800" b="1" dirty="0" smtClean="0"/>
              <a:t>("Enter a number ");</a:t>
            </a:r>
          </a:p>
          <a:p>
            <a:r>
              <a:rPr lang="en-US" sz="1800" b="1" dirty="0" smtClean="0"/>
              <a:t>          number=</a:t>
            </a:r>
            <a:r>
              <a:rPr lang="en-US" sz="1800" b="1" dirty="0" err="1" smtClean="0"/>
              <a:t>console.nextInt</a:t>
            </a:r>
            <a:r>
              <a:rPr lang="en-US" sz="1800" b="1" dirty="0" smtClean="0"/>
              <a:t>(); </a:t>
            </a:r>
          </a:p>
          <a:p>
            <a:r>
              <a:rPr lang="en-US" sz="1800" b="1" dirty="0" smtClean="0"/>
              <a:t>          result=square(number);</a:t>
            </a:r>
          </a:p>
          <a:p>
            <a:r>
              <a:rPr lang="en-US" sz="1800" b="1" dirty="0" smtClean="0"/>
              <a:t>          </a:t>
            </a:r>
            <a:r>
              <a:rPr lang="en-US" sz="1800" b="1" dirty="0" err="1" smtClean="0"/>
              <a:t>System.out.println</a:t>
            </a:r>
            <a:r>
              <a:rPr lang="en-US" sz="1800" b="1" dirty="0" smtClean="0"/>
              <a:t>("The square of the number = " +result);</a:t>
            </a:r>
          </a:p>
          <a:p>
            <a:r>
              <a:rPr lang="en-US" sz="1800" b="1" dirty="0" smtClean="0"/>
              <a:t>            } // main</a:t>
            </a:r>
          </a:p>
          <a:p>
            <a:endParaRPr lang="en-US" sz="1800" b="1" dirty="0" smtClean="0"/>
          </a:p>
          <a:p>
            <a:r>
              <a:rPr lang="en-US" sz="1800" b="1" dirty="0" smtClean="0"/>
              <a:t>       </a:t>
            </a:r>
          </a:p>
          <a:p>
            <a:r>
              <a:rPr lang="en-US" sz="1800" b="1" dirty="0" smtClean="0"/>
              <a:t>       public  static  double   square (double num)</a:t>
            </a:r>
          </a:p>
          <a:p>
            <a:r>
              <a:rPr lang="en-US" sz="1800" b="1" dirty="0" smtClean="0"/>
              <a:t>             {</a:t>
            </a:r>
          </a:p>
          <a:p>
            <a:r>
              <a:rPr lang="en-US" sz="1800" b="1" dirty="0" smtClean="0"/>
              <a:t>                return num * num;</a:t>
            </a:r>
          </a:p>
          <a:p>
            <a:r>
              <a:rPr lang="en-US" sz="1800" b="1" dirty="0" smtClean="0"/>
              <a:t>                 }//square</a:t>
            </a:r>
          </a:p>
          <a:p>
            <a:r>
              <a:rPr lang="en-US" sz="1800" b="1" dirty="0" smtClean="0"/>
              <a:t>     }//class</a:t>
            </a:r>
          </a:p>
        </p:txBody>
      </p:sp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715962"/>
          </a:xfrm>
          <a:effectLst>
            <a:outerShdw blurRad="50800" dist="38100" dir="5400000" rotWithShape="0">
              <a:srgbClr val="000000">
                <a:alpha val="35000"/>
              </a:srgbClr>
            </a:outerShdw>
            <a:softEdge rad="63500"/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en-US" sz="3600" dirty="0" smtClean="0"/>
              <a:t>Calling and Defining method : square</a:t>
            </a:r>
            <a:endParaRPr lang="en-US" sz="3600" dirty="0"/>
          </a:p>
        </p:txBody>
      </p:sp>
      <p:sp>
        <p:nvSpPr>
          <p:cNvPr id="4" name="مربع نص 3"/>
          <p:cNvSpPr txBox="1"/>
          <p:nvPr/>
        </p:nvSpPr>
        <p:spPr>
          <a:xfrm>
            <a:off x="6629400" y="3352800"/>
            <a:ext cx="1905000" cy="369332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 smtClean="0"/>
              <a:t>Method call</a:t>
            </a:r>
            <a:endParaRPr lang="en-US" dirty="0"/>
          </a:p>
        </p:txBody>
      </p:sp>
      <p:sp>
        <p:nvSpPr>
          <p:cNvPr id="5" name="مربع نص 4"/>
          <p:cNvSpPr txBox="1"/>
          <p:nvPr/>
        </p:nvSpPr>
        <p:spPr>
          <a:xfrm>
            <a:off x="7315200" y="5181600"/>
            <a:ext cx="1447800" cy="646331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Method Definition</a:t>
            </a:r>
            <a:endParaRPr lang="en-US" dirty="0"/>
          </a:p>
        </p:txBody>
      </p:sp>
      <p:cxnSp>
        <p:nvCxnSpPr>
          <p:cNvPr id="7" name="رابط كسهم مستقيم 6"/>
          <p:cNvCxnSpPr/>
          <p:nvPr/>
        </p:nvCxnSpPr>
        <p:spPr>
          <a:xfrm>
            <a:off x="5105400" y="3581400"/>
            <a:ext cx="13716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قوس كبير أيمن 7"/>
          <p:cNvSpPr/>
          <p:nvPr/>
        </p:nvSpPr>
        <p:spPr>
          <a:xfrm>
            <a:off x="6477000" y="5105400"/>
            <a:ext cx="381000" cy="129540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ملتقى">
  <a:themeElements>
    <a:clrScheme name="ملتقى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ملتقى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ملتقى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B10FDC4BD7D414D8C490BD686851FFF" ma:contentTypeVersion="4" ma:contentTypeDescription="Create a new document." ma:contentTypeScope="" ma:versionID="8c46479a0ee3aeb0daf3ff59800e6a2b">
  <xsd:schema xmlns:xsd="http://www.w3.org/2001/XMLSchema" xmlns:xs="http://www.w3.org/2001/XMLSchema" xmlns:p="http://schemas.microsoft.com/office/2006/metadata/properties" xmlns:ns2="baf628c7-65e7-4b65-b573-e06818b2588e" targetNamespace="http://schemas.microsoft.com/office/2006/metadata/properties" ma:root="true" ma:fieldsID="500f1f60454699cfea147587868809c4" ns2:_="">
    <xsd:import namespace="baf628c7-65e7-4b65-b573-e06818b2588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af628c7-65e7-4b65-b573-e06818b2588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A035CB56-0B98-43F4-A254-6EC73A2959A4}"/>
</file>

<file path=customXml/itemProps2.xml><?xml version="1.0" encoding="utf-8"?>
<ds:datastoreItem xmlns:ds="http://schemas.openxmlformats.org/officeDocument/2006/customXml" ds:itemID="{AC231B4B-5244-448E-AF9B-6075CA052732}"/>
</file>

<file path=customXml/itemProps3.xml><?xml version="1.0" encoding="utf-8"?>
<ds:datastoreItem xmlns:ds="http://schemas.openxmlformats.org/officeDocument/2006/customXml" ds:itemID="{0A079A5C-8F93-4506-888E-A7940994B2F8}"/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440</TotalTime>
  <Words>741</Words>
  <Application>Microsoft Office PowerPoint</Application>
  <PresentationFormat>عرض على الشاشة (3:4)‏</PresentationFormat>
  <Paragraphs>207</Paragraphs>
  <Slides>12</Slides>
  <Notes>0</Notes>
  <HiddenSlides>0</HiddenSlides>
  <MMClips>0</MMClips>
  <ScaleCrop>false</ScaleCrop>
  <HeadingPairs>
    <vt:vector size="4" baseType="variant">
      <vt:variant>
        <vt:lpstr>سمة</vt:lpstr>
      </vt:variant>
      <vt:variant>
        <vt:i4>1</vt:i4>
      </vt:variant>
      <vt:variant>
        <vt:lpstr>عناوين الشرائح</vt:lpstr>
      </vt:variant>
      <vt:variant>
        <vt:i4>12</vt:i4>
      </vt:variant>
    </vt:vector>
  </HeadingPairs>
  <TitlesOfParts>
    <vt:vector size="13" baseType="lpstr">
      <vt:lpstr>ملتقى</vt:lpstr>
      <vt:lpstr>Introduction to Methods</vt:lpstr>
      <vt:lpstr>Method Calling and Definition استدعاء  و تعريف  الـMethod </vt:lpstr>
      <vt:lpstr>الشريحة 3</vt:lpstr>
      <vt:lpstr>الشريحة 4</vt:lpstr>
      <vt:lpstr>الشريحة 5</vt:lpstr>
      <vt:lpstr>public static int abs(int number)                        heading             { If (number &lt; 0)                      number = -number;           body                      return number; }</vt:lpstr>
      <vt:lpstr>الشريحة 7</vt:lpstr>
      <vt:lpstr> Syntax of Method call طريقة استدعاء الـMethod  </vt:lpstr>
      <vt:lpstr>Calling and Defining method : square</vt:lpstr>
      <vt:lpstr>Run</vt:lpstr>
      <vt:lpstr>Calling and Defining methods message1 and message2</vt:lpstr>
      <vt:lpstr> Run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Class character</dc:title>
  <dc:creator>Welcome</dc:creator>
  <cp:lastModifiedBy>Welcome</cp:lastModifiedBy>
  <cp:revision>20</cp:revision>
  <dcterms:created xsi:type="dcterms:W3CDTF">2016-03-21T21:07:37Z</dcterms:created>
  <dcterms:modified xsi:type="dcterms:W3CDTF">2016-11-14T16:31:11Z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0x0101003B10FDC4BD7D414D8C490BD686851FFF</vt:lpwstr>
  </property>
</Properties>
</file>