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4" r:id="rId4"/>
    <p:sldId id="258" r:id="rId5"/>
    <p:sldId id="259" r:id="rId6"/>
    <p:sldId id="281" r:id="rId7"/>
    <p:sldId id="262" r:id="rId8"/>
    <p:sldId id="263" r:id="rId9"/>
    <p:sldId id="282" r:id="rId10"/>
    <p:sldId id="264" r:id="rId11"/>
    <p:sldId id="265" r:id="rId12"/>
    <p:sldId id="283" r:id="rId13"/>
    <p:sldId id="266" r:id="rId14"/>
    <p:sldId id="285" r:id="rId15"/>
    <p:sldId id="267" r:id="rId16"/>
    <p:sldId id="286" r:id="rId17"/>
    <p:sldId id="268" r:id="rId18"/>
    <p:sldId id="270" r:id="rId19"/>
    <p:sldId id="269" r:id="rId20"/>
    <p:sldId id="271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2FCF3D-216C-41CD-B8EA-89C24CC4FCA8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E55240-1AF5-41FB-B1DC-6872B50FE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590800" y="1447800"/>
            <a:ext cx="3352800" cy="1470025"/>
          </a:xfrm>
        </p:spPr>
        <p:txBody>
          <a:bodyPr/>
          <a:lstStyle/>
          <a:p>
            <a:r>
              <a:rPr lang="en-US" dirty="0" smtClean="0"/>
              <a:t>chapter4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438400" y="3200400"/>
            <a:ext cx="38100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Control Structures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33600"/>
            <a:ext cx="3276600" cy="4525963"/>
          </a:xfr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 smtClean="0"/>
              <a:t>‘T' </a:t>
            </a:r>
            <a:r>
              <a:rPr lang="en-US" b="1" dirty="0"/>
              <a:t>&gt; </a:t>
            </a:r>
            <a:r>
              <a:rPr lang="en-US" b="1" dirty="0" smtClean="0"/>
              <a:t>‘R ‘?</a:t>
            </a:r>
          </a:p>
          <a:p>
            <a:pPr>
              <a:buNone/>
            </a:pPr>
            <a:r>
              <a:rPr lang="en-US" b="1" dirty="0" smtClean="0"/>
              <a:t>(84&gt;82)=true</a:t>
            </a:r>
          </a:p>
          <a:p>
            <a:pPr>
              <a:buNone/>
            </a:pPr>
            <a:r>
              <a:rPr lang="en-US" b="1" dirty="0" smtClean="0"/>
              <a:t>         </a:t>
            </a:r>
            <a:endParaRPr lang="en-US" dirty="0"/>
          </a:p>
          <a:p>
            <a:r>
              <a:rPr lang="en-US" b="1" dirty="0" smtClean="0"/>
              <a:t> '+' &lt; '*‘</a:t>
            </a:r>
          </a:p>
          <a:p>
            <a:r>
              <a:rPr lang="en-US" b="1" dirty="0" smtClean="0"/>
              <a:t>(43&lt;42)=false   </a:t>
            </a:r>
            <a:endParaRPr lang="en-US" b="1" dirty="0"/>
          </a:p>
          <a:p>
            <a:endParaRPr lang="en-US" b="1" dirty="0"/>
          </a:p>
          <a:p>
            <a:r>
              <a:rPr lang="en-US" b="1" dirty="0" smtClean="0"/>
              <a:t> </a:t>
            </a:r>
            <a:r>
              <a:rPr lang="en-US" b="1" dirty="0"/>
              <a:t>'6' &lt;= </a:t>
            </a:r>
            <a:r>
              <a:rPr lang="en-US" b="1" dirty="0" smtClean="0"/>
              <a:t>'&gt;’</a:t>
            </a:r>
          </a:p>
          <a:p>
            <a:r>
              <a:rPr lang="en-US" b="1" dirty="0" smtClean="0"/>
              <a:t>(54&lt;=62)=true</a:t>
            </a:r>
            <a:endParaRPr lang="en-US" b="1" dirty="0"/>
          </a:p>
          <a:p>
            <a:endParaRPr lang="en-US" dirty="0"/>
          </a:p>
          <a:p>
            <a:r>
              <a:rPr lang="en-US" b="1" dirty="0" smtClean="0"/>
              <a:t> 6 &gt; ‘8' </a:t>
            </a:r>
          </a:p>
          <a:p>
            <a:r>
              <a:rPr lang="en-US" b="1" dirty="0" smtClean="0"/>
              <a:t>(6&gt; 56</a:t>
            </a:r>
            <a:r>
              <a:rPr lang="en-US" b="1" smtClean="0"/>
              <a:t>)=false</a:t>
            </a:r>
            <a:endParaRPr lang="en-US" b="1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4953000" cy="914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dirty="0"/>
              <a:t>Comparing </a:t>
            </a:r>
            <a:r>
              <a:rPr lang="en-US" sz="2400" dirty="0" smtClean="0"/>
              <a:t>Characters</a:t>
            </a:r>
            <a:r>
              <a:rPr lang="ar-KW" sz="2400" dirty="0" smtClean="0"/>
              <a:t/>
            </a:r>
            <a:br>
              <a:rPr lang="ar-KW" sz="2400" dirty="0" smtClean="0"/>
            </a:br>
            <a:r>
              <a:rPr lang="ar-KW" sz="2400" dirty="0" smtClean="0"/>
              <a:t> مقارنة الأحرف والرموز</a:t>
            </a:r>
            <a:endParaRPr lang="en-US" sz="2400" dirty="0"/>
          </a:p>
        </p:txBody>
      </p:sp>
      <p:pic>
        <p:nvPicPr>
          <p:cNvPr id="4" name="عنصر نائب للمحتوى 3" descr="ASCII Codes Char Function.jpg"/>
          <p:cNvPicPr>
            <a:picLocks noChangeAspect="1"/>
          </p:cNvPicPr>
          <p:nvPr/>
        </p:nvPicPr>
        <p:blipFill>
          <a:blip r:embed="rId2" cstate="print">
            <a:lum bright="-20000" contrast="20000"/>
          </a:blip>
          <a:srcRect l="8517" r="57415"/>
          <a:stretch>
            <a:fillRect/>
          </a:stretch>
        </p:blipFill>
        <p:spPr>
          <a:xfrm>
            <a:off x="4038600" y="2438400"/>
            <a:ext cx="4876800" cy="4117092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533400" y="1295400"/>
            <a:ext cx="8458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Characters are compared using the  Unicode collating sequence.</a:t>
            </a:r>
          </a:p>
          <a:p>
            <a:r>
              <a:rPr lang="ar-KW" sz="2400" dirty="0" smtClean="0"/>
              <a:t>تتم المقارنة بين الأحرف والرموز باستخدام الرقم التسلسلي 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6096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Strings </a:t>
            </a:r>
            <a:r>
              <a:rPr lang="en-US" sz="2400" dirty="0"/>
              <a:t>are compared character by character, starting with the first character and using </a:t>
            </a:r>
            <a:r>
              <a:rPr lang="en-US" sz="2400" dirty="0" smtClean="0"/>
              <a:t>the  Unicode </a:t>
            </a:r>
            <a:r>
              <a:rPr lang="en-US" sz="2400" dirty="0"/>
              <a:t>collating </a:t>
            </a:r>
            <a:r>
              <a:rPr lang="en-US" sz="2400" dirty="0" smtClean="0"/>
              <a:t>sequence.</a:t>
            </a:r>
            <a:endParaRPr lang="ar-KW" sz="2400" dirty="0" smtClean="0"/>
          </a:p>
          <a:p>
            <a:r>
              <a:rPr lang="ar-KW" sz="2400" dirty="0" smtClean="0"/>
              <a:t>تتم المقارنة بمقارنة حرف بحرف في المقطعين ابتداء من الحرف الأول وباستخدام الرقم التسلسلي</a:t>
            </a: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The character-by-character comparison continues until one of the following </a:t>
            </a:r>
            <a:r>
              <a:rPr lang="en-US" sz="2400" dirty="0" smtClean="0"/>
              <a:t> </a:t>
            </a:r>
            <a:r>
              <a:rPr lang="en-US" sz="2400" dirty="0"/>
              <a:t>conditions </a:t>
            </a:r>
            <a:r>
              <a:rPr lang="en-US" sz="2400" dirty="0" smtClean="0"/>
              <a:t>is met:</a:t>
            </a:r>
            <a:endParaRPr lang="ar-KW" sz="2400" dirty="0" smtClean="0"/>
          </a:p>
          <a:p>
            <a:pPr algn="r" rtl="1"/>
            <a:r>
              <a:rPr lang="ar-KW" sz="2400" dirty="0" smtClean="0"/>
              <a:t>تتوقف المقارنة إذا:</a:t>
            </a:r>
            <a:endParaRPr lang="en-US" sz="2400" dirty="0"/>
          </a:p>
          <a:p>
            <a:pPr marL="514350" indent="-514350">
              <a:buNone/>
            </a:pPr>
            <a:r>
              <a:rPr lang="en-US" sz="2400" dirty="0" smtClean="0"/>
              <a:t>        1.   a </a:t>
            </a:r>
            <a:r>
              <a:rPr lang="en-US" sz="2400" dirty="0"/>
              <a:t>mismatch is </a:t>
            </a:r>
            <a:r>
              <a:rPr lang="en-US" sz="2400" dirty="0" smtClean="0"/>
              <a:t>found</a:t>
            </a:r>
            <a:endParaRPr lang="ar-KW" sz="2400" dirty="0" smtClean="0"/>
          </a:p>
          <a:p>
            <a:pPr marL="514350" indent="-514350" algn="r" rtl="1">
              <a:buNone/>
            </a:pPr>
            <a:r>
              <a:rPr lang="ar-KW" sz="2400" dirty="0" smtClean="0"/>
              <a:t>    تم العثور على اختلاف في الأحرف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        2. the </a:t>
            </a:r>
            <a:r>
              <a:rPr lang="en-US" sz="2400" dirty="0"/>
              <a:t>last characters have been compared </a:t>
            </a:r>
            <a:r>
              <a:rPr lang="en-US" sz="2400" dirty="0" smtClean="0"/>
              <a:t>  </a:t>
            </a:r>
          </a:p>
          <a:p>
            <a:pPr marL="514350" indent="-51435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and </a:t>
            </a:r>
            <a:r>
              <a:rPr lang="en-US" sz="2400" dirty="0"/>
              <a:t>are </a:t>
            </a:r>
            <a:r>
              <a:rPr lang="en-US" sz="2400" dirty="0" smtClean="0"/>
              <a:t>equal</a:t>
            </a:r>
            <a:endParaRPr lang="ar-KW" sz="2400" dirty="0" smtClean="0"/>
          </a:p>
          <a:p>
            <a:pPr marL="514350" indent="-514350" algn="r" rtl="1">
              <a:buNone/>
            </a:pPr>
            <a:r>
              <a:rPr lang="ar-KW" sz="2400" dirty="0" smtClean="0"/>
              <a:t>أو وصلنا للحرف الأخير وكانت كل الأحرف متشابهة                                            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971800" y="152400"/>
            <a:ext cx="35052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Comparing Strings</a:t>
            </a:r>
            <a:r>
              <a:rPr lang="ar-KW" sz="2400" b="1" dirty="0" smtClean="0"/>
              <a:t/>
            </a:r>
            <a:br>
              <a:rPr lang="ar-KW" sz="2400" b="1" dirty="0" smtClean="0"/>
            </a:br>
            <a:r>
              <a:rPr lang="ar-KW" sz="2400" dirty="0" smtClean="0"/>
              <a:t>مقارنة المقاطع النصية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62000"/>
            <a:ext cx="6096000" cy="5592763"/>
          </a:xfrm>
        </p:spPr>
        <p:txBody>
          <a:bodyPr>
            <a:normAutofit/>
          </a:bodyPr>
          <a:lstStyle/>
          <a:p>
            <a:r>
              <a:rPr lang="en-US" dirty="0" smtClean="0"/>
              <a:t>“Air” ,“Big”</a:t>
            </a:r>
          </a:p>
          <a:p>
            <a:r>
              <a:rPr lang="en-US" dirty="0" smtClean="0"/>
              <a:t>‘A’=65, ‘B’=66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A&lt;B</a:t>
            </a:r>
          </a:p>
          <a:p>
            <a:pPr>
              <a:buNone/>
            </a:pPr>
            <a:r>
              <a:rPr lang="en-US" dirty="0" smtClean="0"/>
              <a:t>Stop: The string "Air" &lt; "Big“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“hello” , “Hello”  </a:t>
            </a:r>
          </a:p>
          <a:p>
            <a:r>
              <a:rPr lang="en-US" dirty="0" smtClean="0"/>
              <a:t>‘h’=104, ‘H’=72</a:t>
            </a:r>
            <a:r>
              <a:rPr lang="en-US" dirty="0" smtClean="0">
                <a:sym typeface="Wingdings" pitchFamily="2" charset="2"/>
              </a:rPr>
              <a:t>h</a:t>
            </a:r>
            <a:r>
              <a:rPr lang="en-US" dirty="0" smtClean="0"/>
              <a:t>&gt;H</a:t>
            </a:r>
          </a:p>
          <a:p>
            <a:r>
              <a:rPr lang="en-US" dirty="0" smtClean="0"/>
              <a:t>Stop: The string “hello“&gt; “Hello”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عنصر نائب للمحتوى 3" descr="ASCII Codes Char Function.jpg"/>
          <p:cNvPicPr>
            <a:picLocks noChangeAspect="1"/>
          </p:cNvPicPr>
          <p:nvPr/>
        </p:nvPicPr>
        <p:blipFill>
          <a:blip r:embed="rId2" cstate="print">
            <a:lum bright="-20000" contrast="20000"/>
          </a:blip>
          <a:srcRect l="16873" r="57415"/>
          <a:stretch>
            <a:fillRect/>
          </a:stretch>
        </p:blipFill>
        <p:spPr>
          <a:xfrm>
            <a:off x="5943600" y="609600"/>
            <a:ext cx="3048000" cy="484901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6388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class String provides the method </a:t>
            </a:r>
            <a:r>
              <a:rPr lang="en-US" sz="2400" dirty="0" smtClean="0"/>
              <a:t>(</a:t>
            </a:r>
            <a:r>
              <a:rPr lang="en-US" sz="2400" dirty="0" err="1" smtClean="0"/>
              <a:t>compareTo</a:t>
            </a:r>
            <a:r>
              <a:rPr lang="en-US" sz="2400" dirty="0" smtClean="0"/>
              <a:t>), </a:t>
            </a:r>
            <a:r>
              <a:rPr lang="en-US" sz="2400" dirty="0"/>
              <a:t>to compare objects of the class </a:t>
            </a:r>
            <a:r>
              <a:rPr lang="en-US" sz="2400" dirty="0" smtClean="0"/>
              <a:t>String:</a:t>
            </a:r>
          </a:p>
          <a:p>
            <a:pPr algn="r" rtl="1"/>
            <a:r>
              <a:rPr lang="ar-KW" sz="2400" dirty="0" smtClean="0"/>
              <a:t>لمقارنة المقاطع النصية نستخدم </a:t>
            </a:r>
            <a:r>
              <a:rPr lang="en-US" sz="2400" dirty="0" smtClean="0"/>
              <a:t>(Compare to)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r>
              <a:rPr lang="en-US" sz="2400" dirty="0" smtClean="0"/>
              <a:t>How is it written?   </a:t>
            </a:r>
            <a:r>
              <a:rPr lang="ar-KW" sz="2400" dirty="0" smtClean="0"/>
              <a:t>كيف تكتب المقارنة؟</a:t>
            </a:r>
            <a:endParaRPr lang="en-US" sz="2400" dirty="0" smtClean="0"/>
          </a:p>
          <a:p>
            <a:r>
              <a:rPr lang="en-US" sz="2400" dirty="0" smtClean="0"/>
              <a:t>   str1.compareTo(str2)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What are the expected values?</a:t>
            </a:r>
            <a:r>
              <a:rPr lang="ar-KW" sz="2400" dirty="0" smtClean="0"/>
              <a:t>   ما هي النتائج </a:t>
            </a:r>
            <a:r>
              <a:rPr lang="ar-KW" sz="2400" dirty="0" err="1" smtClean="0"/>
              <a:t>المتوقعة؟</a:t>
            </a:r>
            <a:r>
              <a:rPr lang="ar-KW" sz="2400" dirty="0" smtClean="0"/>
              <a:t>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0 </a:t>
            </a:r>
            <a:r>
              <a:rPr lang="ar-KW" sz="2400" dirty="0" smtClean="0"/>
              <a:t>صفر</a:t>
            </a:r>
            <a:endParaRPr lang="en-US" sz="2400" dirty="0" smtClean="0"/>
          </a:p>
          <a:p>
            <a:r>
              <a:rPr lang="en-US" sz="2400" dirty="0" smtClean="0"/>
              <a:t>Negative number</a:t>
            </a:r>
            <a:r>
              <a:rPr lang="ar-KW" sz="2400" u="sng" dirty="0" smtClean="0"/>
              <a:t>عدد سالب </a:t>
            </a:r>
            <a:endParaRPr lang="en-US" sz="2400" dirty="0" smtClean="0"/>
          </a:p>
          <a:p>
            <a:r>
              <a:rPr lang="en-US" sz="2400" dirty="0" smtClean="0"/>
              <a:t>Positive number</a:t>
            </a:r>
            <a:r>
              <a:rPr lang="ar-KW" sz="2400" u="sng" dirty="0" smtClean="0"/>
              <a:t>عدد موجب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6324600" cy="6397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Class String method (</a:t>
            </a:r>
            <a:r>
              <a:rPr lang="en-US" sz="2800" b="1" dirty="0" err="1" smtClean="0"/>
              <a:t>compareTo</a:t>
            </a:r>
            <a:r>
              <a:rPr lang="en-US" sz="2800" b="1" dirty="0" smtClean="0"/>
              <a:t>):</a:t>
            </a:r>
            <a:br>
              <a:rPr lang="en-US" sz="2800" b="1" dirty="0" smtClean="0"/>
            </a:b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2400" y="152401"/>
            <a:ext cx="8610600" cy="65556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24078" indent="-514350">
              <a:buAutoNum type="arabicPeriod"/>
            </a:pPr>
            <a:r>
              <a:rPr lang="en-US" sz="2000" dirty="0" smtClean="0"/>
              <a:t>If str1=str2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u="sng" dirty="0" smtClean="0">
                <a:sym typeface="Wingdings" pitchFamily="2" charset="2"/>
              </a:rPr>
              <a:t>result =0</a:t>
            </a:r>
            <a:r>
              <a:rPr lang="en-US" sz="2000" u="sng" dirty="0" smtClean="0"/>
              <a:t>:</a:t>
            </a:r>
            <a:endParaRPr lang="ar-KW" sz="2000" u="sng" dirty="0" smtClean="0"/>
          </a:p>
          <a:p>
            <a:pPr marL="624078" indent="-514350"/>
            <a:r>
              <a:rPr lang="en-US" sz="2000" dirty="0" smtClean="0"/>
              <a:t>    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إذا كان المقطعين متشابهين </a:t>
            </a:r>
            <a:r>
              <a:rPr lang="ar-KW" sz="2000" u="sng" dirty="0" smtClean="0"/>
              <a:t>فالنتيجة صفر</a:t>
            </a:r>
          </a:p>
          <a:p>
            <a:pPr>
              <a:buNone/>
            </a:pPr>
            <a:endParaRPr lang="en-US" sz="2000" u="sng" dirty="0" smtClean="0"/>
          </a:p>
          <a:p>
            <a:pPr>
              <a:buNone/>
            </a:pPr>
            <a:r>
              <a:rPr lang="en-US" sz="2000" dirty="0" smtClean="0"/>
              <a:t>Example:     Hi , Hi   ---</a:t>
            </a:r>
            <a:r>
              <a:rPr lang="en-US" sz="2000" dirty="0" smtClean="0">
                <a:sym typeface="Wingdings" pitchFamily="2" charset="2"/>
              </a:rPr>
              <a:t>’H’-’H’=0</a:t>
            </a:r>
            <a:r>
              <a:rPr lang="ar-KW" sz="2000" dirty="0" smtClean="0">
                <a:sym typeface="Wingdings" pitchFamily="2" charset="2"/>
              </a:rPr>
              <a:t>   </a:t>
            </a:r>
            <a:r>
              <a:rPr lang="en-US" sz="2000" dirty="0" smtClean="0">
                <a:sym typeface="Wingdings" pitchFamily="2" charset="2"/>
              </a:rPr>
              <a:t>  ‘</a:t>
            </a:r>
            <a:r>
              <a:rPr lang="en-US" sz="2000" dirty="0" err="1" smtClean="0">
                <a:sym typeface="Wingdings" pitchFamily="2" charset="2"/>
              </a:rPr>
              <a:t>i’-’i</a:t>
            </a:r>
            <a:r>
              <a:rPr lang="en-US" sz="2000" dirty="0" smtClean="0">
                <a:sym typeface="Wingdings" pitchFamily="2" charset="2"/>
              </a:rPr>
              <a:t>’ =0</a:t>
            </a:r>
          </a:p>
          <a:p>
            <a:pPr>
              <a:buNone/>
            </a:pPr>
            <a:r>
              <a:rPr lang="en-US" sz="2000" dirty="0" smtClean="0"/>
              <a:t> </a:t>
            </a:r>
            <a:endParaRPr lang="ar-KW" sz="2000" dirty="0" smtClean="0"/>
          </a:p>
          <a:p>
            <a:pPr>
              <a:buNone/>
            </a:pPr>
            <a:endParaRPr lang="en-US" sz="2000" dirty="0" smtClean="0"/>
          </a:p>
          <a:p>
            <a:pPr marL="624078" indent="-514350">
              <a:buAutoNum type="arabicPeriod" startAt="2"/>
            </a:pPr>
            <a:r>
              <a:rPr lang="en-US" sz="2000" dirty="0" smtClean="0"/>
              <a:t>If  str1&lt; str2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u="sng" dirty="0" smtClean="0">
                <a:sym typeface="Wingdings" pitchFamily="2" charset="2"/>
              </a:rPr>
              <a:t>result negative number</a:t>
            </a:r>
            <a:endParaRPr lang="ar-KW" sz="2000" u="sng" dirty="0" smtClean="0">
              <a:sym typeface="Wingdings" pitchFamily="2" charset="2"/>
            </a:endParaRPr>
          </a:p>
          <a:p>
            <a:pPr marL="624078" indent="-514350"/>
            <a:endParaRPr lang="en-US" sz="2000" u="sng" dirty="0" smtClean="0"/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ar-KW" sz="2000" dirty="0" smtClean="0"/>
              <a:t>إذا كان المقطع الأول أصغر من الثاني </a:t>
            </a:r>
            <a:r>
              <a:rPr lang="ar-KW" sz="2000" u="sng" dirty="0" smtClean="0"/>
              <a:t>فالنتيجة عدد سالب</a:t>
            </a:r>
          </a:p>
          <a:p>
            <a:pPr>
              <a:buNone/>
            </a:pPr>
            <a:endParaRPr lang="ar-KW" sz="2000" u="sng" dirty="0" smtClean="0"/>
          </a:p>
          <a:p>
            <a:r>
              <a:rPr lang="en-US" sz="2000" dirty="0" smtClean="0"/>
              <a:t>Example: Hi , hi ---</a:t>
            </a:r>
            <a:r>
              <a:rPr lang="en-US" sz="2000" dirty="0" smtClean="0">
                <a:sym typeface="Wingdings" pitchFamily="2" charset="2"/>
              </a:rPr>
              <a:t> ‘</a:t>
            </a:r>
            <a:r>
              <a:rPr lang="en-US" sz="2000" dirty="0" err="1" smtClean="0">
                <a:sym typeface="Wingdings" pitchFamily="2" charset="2"/>
              </a:rPr>
              <a:t>H’-’h</a:t>
            </a:r>
            <a:r>
              <a:rPr lang="en-US" sz="2000" dirty="0" smtClean="0">
                <a:sym typeface="Wingdings" pitchFamily="2" charset="2"/>
              </a:rPr>
              <a:t>’=</a:t>
            </a:r>
            <a:r>
              <a:rPr lang="ar-KW" sz="2000" dirty="0" smtClean="0">
                <a:sym typeface="Wingdings" pitchFamily="2" charset="2"/>
              </a:rPr>
              <a:t>   </a:t>
            </a:r>
            <a:r>
              <a:rPr lang="en-US" sz="2000" dirty="0" smtClean="0">
                <a:sym typeface="Wingdings" pitchFamily="2" charset="2"/>
              </a:rPr>
              <a:t>72-104</a:t>
            </a:r>
            <a:r>
              <a:rPr lang="ar-KW" sz="2000" dirty="0" smtClean="0"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=</a:t>
            </a:r>
            <a:r>
              <a:rPr lang="ar-KW" sz="2000" dirty="0" smtClean="0">
                <a:sym typeface="Wingdings" pitchFamily="2" charset="2"/>
              </a:rPr>
              <a:t>  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-32</a:t>
            </a:r>
          </a:p>
          <a:p>
            <a:endParaRPr lang="ar-KW" sz="2000" dirty="0" smtClean="0"/>
          </a:p>
          <a:p>
            <a:endParaRPr lang="en-US" sz="2000" dirty="0" smtClean="0"/>
          </a:p>
          <a:p>
            <a:pPr marL="624078" indent="-514350">
              <a:buAutoNum type="arabicPeriod" startAt="3"/>
            </a:pPr>
            <a:r>
              <a:rPr lang="en-US" sz="2000" dirty="0" smtClean="0"/>
              <a:t>If  str1&gt;  str2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u="sng" dirty="0" smtClean="0">
                <a:sym typeface="Wingdings" pitchFamily="2" charset="2"/>
              </a:rPr>
              <a:t>result positive number</a:t>
            </a:r>
            <a:endParaRPr lang="ar-KW" sz="2000" u="sng" dirty="0" smtClean="0">
              <a:sym typeface="Wingdings" pitchFamily="2" charset="2"/>
            </a:endParaRPr>
          </a:p>
          <a:p>
            <a:pPr marL="624078" indent="-514350"/>
            <a:endParaRPr lang="en-US" sz="2000" u="sng" dirty="0" smtClean="0">
              <a:sym typeface="Wingdings" pitchFamily="2" charset="2"/>
            </a:endParaRPr>
          </a:p>
          <a:p>
            <a:r>
              <a:rPr lang="en-US" sz="2000" dirty="0" smtClean="0"/>
              <a:t>        </a:t>
            </a:r>
            <a:r>
              <a:rPr lang="ar-KW" sz="2000" dirty="0" smtClean="0"/>
              <a:t> إذا كان المقطع الأول أكبر من الثاني </a:t>
            </a:r>
            <a:r>
              <a:rPr lang="ar-KW" sz="2000" u="sng" dirty="0" smtClean="0"/>
              <a:t>فالنتيجة عدد موجب</a:t>
            </a:r>
          </a:p>
          <a:p>
            <a:endParaRPr lang="en-US" sz="2000" u="sng" dirty="0" smtClean="0"/>
          </a:p>
          <a:p>
            <a:pPr>
              <a:buNone/>
            </a:pPr>
            <a:r>
              <a:rPr lang="en-US" sz="2000" dirty="0" smtClean="0"/>
              <a:t>   Example</a:t>
            </a:r>
            <a:r>
              <a:rPr lang="ar-KW" sz="2000" dirty="0" err="1" smtClean="0"/>
              <a:t>:</a:t>
            </a:r>
            <a:r>
              <a:rPr lang="en-US" sz="2000" dirty="0" smtClean="0"/>
              <a:t> hi  , Hi---</a:t>
            </a:r>
            <a:r>
              <a:rPr lang="en-US" sz="2000" dirty="0" smtClean="0">
                <a:sym typeface="Wingdings" pitchFamily="2" charset="2"/>
              </a:rPr>
              <a:t></a:t>
            </a:r>
            <a:r>
              <a:rPr lang="ar-KW" sz="2000" dirty="0" smtClean="0">
                <a:sym typeface="Wingdings" pitchFamily="2" charset="2"/>
              </a:rPr>
              <a:t>  </a:t>
            </a:r>
            <a:r>
              <a:rPr lang="en-US" sz="2000" dirty="0" smtClean="0">
                <a:sym typeface="Wingdings" pitchFamily="2" charset="2"/>
              </a:rPr>
              <a:t>’</a:t>
            </a:r>
            <a:r>
              <a:rPr lang="en-US" sz="2000" dirty="0" err="1" smtClean="0">
                <a:sym typeface="Wingdings" pitchFamily="2" charset="2"/>
              </a:rPr>
              <a:t>h’-’H</a:t>
            </a:r>
            <a:r>
              <a:rPr lang="en-US" sz="2000" dirty="0" smtClean="0">
                <a:sym typeface="Wingdings" pitchFamily="2" charset="2"/>
              </a:rPr>
              <a:t>’=</a:t>
            </a:r>
            <a:r>
              <a:rPr lang="ar-KW" sz="2000" dirty="0" smtClean="0">
                <a:sym typeface="Wingdings" pitchFamily="2" charset="2"/>
              </a:rPr>
              <a:t>  </a:t>
            </a:r>
            <a:r>
              <a:rPr lang="en-US" sz="2000" dirty="0" smtClean="0">
                <a:sym typeface="Wingdings" pitchFamily="2" charset="2"/>
              </a:rPr>
              <a:t>104-72= </a:t>
            </a:r>
            <a:r>
              <a:rPr lang="ar-KW" sz="2000" dirty="0" smtClean="0">
                <a:sym typeface="Wingdings" pitchFamily="2" charset="2"/>
              </a:rPr>
              <a:t>   </a:t>
            </a:r>
            <a:r>
              <a:rPr lang="en-US" sz="2000" dirty="0" smtClean="0">
                <a:sym typeface="Wingdings" pitchFamily="2" charset="2"/>
              </a:rPr>
              <a:t>32</a:t>
            </a:r>
            <a:endParaRPr lang="ar-KW" sz="2000" dirty="0" smtClean="0">
              <a:sym typeface="Wingdings" pitchFamily="2" charset="2"/>
            </a:endParaRPr>
          </a:p>
          <a:p>
            <a:pPr>
              <a:buNone/>
            </a:pPr>
            <a:endParaRPr lang="ar-KW" sz="2000" dirty="0" smtClean="0">
              <a:sym typeface="Wingdings" pitchFamily="2" charset="2"/>
            </a:endParaRP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6172200" cy="68580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b="1" dirty="0" smtClean="0"/>
              <a:t>Example: Suppose</a:t>
            </a:r>
          </a:p>
          <a:p>
            <a:pPr>
              <a:buNone/>
            </a:pPr>
            <a:r>
              <a:rPr lang="en-US" sz="2000" b="1" dirty="0" smtClean="0"/>
              <a:t>str1 </a:t>
            </a:r>
            <a:r>
              <a:rPr lang="en-US" sz="2000" b="1" dirty="0"/>
              <a:t>= "Hello" </a:t>
            </a:r>
            <a:r>
              <a:rPr lang="en-US" sz="2000" b="1" dirty="0" smtClean="0"/>
              <a:t>, str2 ="Hi" , str3 ="Air”, str4 = "Bill" , str5 = "Bigger" ;</a:t>
            </a:r>
          </a:p>
          <a:p>
            <a:endParaRPr lang="ar-KW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str1.compareTo(str2)</a:t>
            </a:r>
          </a:p>
          <a:p>
            <a:r>
              <a:rPr lang="en-US" sz="2000" dirty="0" smtClean="0"/>
              <a:t>Compare “Hello” and “Hi”</a:t>
            </a:r>
          </a:p>
          <a:p>
            <a:r>
              <a:rPr lang="en-US" sz="2000" dirty="0" smtClean="0"/>
              <a:t>‘H’-’H’=0, ‘</a:t>
            </a:r>
            <a:r>
              <a:rPr lang="en-US" sz="2000" dirty="0" err="1" smtClean="0"/>
              <a:t>e’-’I</a:t>
            </a:r>
            <a:r>
              <a:rPr lang="en-US" sz="2000" dirty="0" smtClean="0"/>
              <a:t>’=-4 </a:t>
            </a:r>
            <a:r>
              <a:rPr lang="en-US" sz="2000" dirty="0" smtClean="0">
                <a:sym typeface="Wingdings" pitchFamily="2" charset="2"/>
              </a:rPr>
              <a:t> result= -4</a:t>
            </a:r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/>
              <a:t>str1.compareTo("Hen</a:t>
            </a:r>
            <a:r>
              <a:rPr lang="en-US" sz="2000" dirty="0" smtClean="0"/>
              <a:t>")</a:t>
            </a:r>
            <a:r>
              <a:rPr lang="en-US" sz="2000" dirty="0" smtClean="0">
                <a:sym typeface="Wingdings" pitchFamily="2" charset="2"/>
              </a:rPr>
              <a:t>= -2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str4.compareTo(str3)</a:t>
            </a:r>
          </a:p>
          <a:p>
            <a:r>
              <a:rPr lang="en-US" sz="2000" dirty="0" smtClean="0"/>
              <a:t>Compare “Bill” and “Air”</a:t>
            </a:r>
          </a:p>
          <a:p>
            <a:r>
              <a:rPr lang="en-US" sz="2000" dirty="0" smtClean="0"/>
              <a:t>‘B’-’A’=1 </a:t>
            </a:r>
            <a:r>
              <a:rPr lang="en-US" sz="2000" dirty="0" smtClean="0">
                <a:sym typeface="Wingdings" pitchFamily="2" charset="2"/>
              </a:rPr>
              <a:t> result=1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 </a:t>
            </a:r>
          </a:p>
          <a:p>
            <a:endParaRPr lang="en-US" sz="2000" b="1" dirty="0"/>
          </a:p>
        </p:txBody>
      </p:sp>
      <p:pic>
        <p:nvPicPr>
          <p:cNvPr id="4" name="عنصر نائب للمحتوى 3" descr="ASCII Codes Char Function.jpg"/>
          <p:cNvPicPr>
            <a:picLocks noChangeAspect="1"/>
          </p:cNvPicPr>
          <p:nvPr/>
        </p:nvPicPr>
        <p:blipFill>
          <a:blip r:embed="rId2" cstate="print"/>
          <a:srcRect l="8517" r="57415"/>
          <a:stretch>
            <a:fillRect/>
          </a:stretch>
        </p:blipFill>
        <p:spPr>
          <a:xfrm>
            <a:off x="6096000" y="228600"/>
            <a:ext cx="2667000" cy="606821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28600" y="304800"/>
            <a:ext cx="5867400" cy="6400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str2.compareTo("Hi")=0</a:t>
            </a:r>
          </a:p>
          <a:p>
            <a:pPr>
              <a:buNone/>
            </a:pPr>
            <a:r>
              <a:rPr lang="ar-KW" sz="1800" dirty="0" smtClean="0"/>
              <a:t/>
            </a:r>
            <a:br>
              <a:rPr lang="ar-KW" sz="1800" dirty="0" smtClean="0"/>
            </a:br>
            <a:endParaRPr lang="en-US" sz="1800" dirty="0" smtClean="0"/>
          </a:p>
          <a:p>
            <a:r>
              <a:rPr lang="en-US" sz="1800" dirty="0" smtClean="0"/>
              <a:t>str4.compareTo("Billy")</a:t>
            </a:r>
            <a:endParaRPr lang="ar-KW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When we Compare Bill and Billy, Will Get 0</a:t>
            </a:r>
          </a:p>
          <a:p>
            <a:pPr>
              <a:buNone/>
            </a:pPr>
            <a:r>
              <a:rPr lang="en-US" sz="1800" dirty="0" smtClean="0"/>
              <a:t> But Bill is one letter less than Billy</a:t>
            </a:r>
            <a:r>
              <a:rPr lang="en-US" sz="1800" dirty="0" smtClean="0">
                <a:sym typeface="Wingdings" pitchFamily="2" charset="2"/>
              </a:rPr>
              <a:t> result=-1</a:t>
            </a:r>
          </a:p>
          <a:p>
            <a:pPr>
              <a:buNone/>
            </a:pPr>
            <a:r>
              <a:rPr lang="ar-KW" sz="1800" b="1" dirty="0" smtClean="0">
                <a:sym typeface="Wingdings" pitchFamily="2" charset="2"/>
              </a:rPr>
              <a:t>عند المقارنة سنحصل على صفر ولكن المقطع الاول أقل بحرف واحد من الثاني لذا نحصل </a:t>
            </a:r>
            <a:r>
              <a:rPr lang="ar-KW" sz="1800" b="1" dirty="0" err="1" smtClean="0">
                <a:sym typeface="Wingdings" pitchFamily="2" charset="2"/>
              </a:rPr>
              <a:t>على </a:t>
            </a:r>
            <a:r>
              <a:rPr lang="ar-KW" sz="1800" b="1" dirty="0" smtClean="0">
                <a:sym typeface="Wingdings" pitchFamily="2" charset="2"/>
              </a:rPr>
              <a:t>-1</a:t>
            </a:r>
            <a:endParaRPr lang="en-US" sz="1800" b="1" dirty="0" smtClean="0"/>
          </a:p>
          <a:p>
            <a:endParaRPr lang="en-US" sz="1800" dirty="0" smtClean="0"/>
          </a:p>
          <a:p>
            <a:endParaRPr lang="ar-KW" sz="1800" dirty="0" smtClean="0"/>
          </a:p>
          <a:p>
            <a:r>
              <a:rPr lang="en-US" sz="1800" dirty="0" smtClean="0"/>
              <a:t>str5.compareTo("Big")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When we Compare Bigger and Big, Will Get all 0 , but Bigger is 3 letter more than Big</a:t>
            </a:r>
            <a:r>
              <a:rPr lang="en-US" sz="1800" dirty="0" smtClean="0">
                <a:sym typeface="Wingdings" pitchFamily="2" charset="2"/>
              </a:rPr>
              <a:t> result=3</a:t>
            </a:r>
          </a:p>
          <a:p>
            <a:r>
              <a:rPr lang="ar-KW" sz="1800" b="1" dirty="0" smtClean="0">
                <a:sym typeface="Wingdings" pitchFamily="2" charset="2"/>
              </a:rPr>
              <a:t>عند المقارنة سنحصل على صفر ولكن المقطع الاول أكثر </a:t>
            </a:r>
            <a:r>
              <a:rPr lang="ar-KW" sz="1800" b="1" dirty="0" err="1" smtClean="0">
                <a:sym typeface="Wingdings" pitchFamily="2" charset="2"/>
              </a:rPr>
              <a:t>ب3</a:t>
            </a:r>
            <a:r>
              <a:rPr lang="ar-KW" sz="1800" b="1" dirty="0" smtClean="0">
                <a:sym typeface="Wingdings" pitchFamily="2" charset="2"/>
              </a:rPr>
              <a:t> أحرف من الثاني لذا نحصل على 3</a:t>
            </a:r>
            <a:endParaRPr lang="en-US" sz="1800" dirty="0"/>
          </a:p>
        </p:txBody>
      </p:sp>
      <p:pic>
        <p:nvPicPr>
          <p:cNvPr id="4" name="عنصر نائب للمحتوى 3" descr="ASCII Codes Char Function.jpg"/>
          <p:cNvPicPr>
            <a:picLocks noChangeAspect="1"/>
          </p:cNvPicPr>
          <p:nvPr/>
        </p:nvPicPr>
        <p:blipFill>
          <a:blip r:embed="rId2" cstate="print"/>
          <a:srcRect l="8517" r="57415"/>
          <a:stretch>
            <a:fillRect/>
          </a:stretch>
        </p:blipFill>
        <p:spPr>
          <a:xfrm>
            <a:off x="6248400" y="228600"/>
            <a:ext cx="2667000" cy="606821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4724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ar-KW" dirty="0" smtClean="0"/>
          </a:p>
          <a:p>
            <a:pPr>
              <a:buNone/>
            </a:pPr>
            <a:r>
              <a:rPr lang="en-US" dirty="0" smtClean="0"/>
              <a:t>public </a:t>
            </a:r>
            <a:r>
              <a:rPr lang="en-US" dirty="0"/>
              <a:t>class </a:t>
            </a:r>
            <a:r>
              <a:rPr lang="en-US" dirty="0" smtClean="0"/>
              <a:t>Ch4Ex2 </a:t>
            </a:r>
            <a:r>
              <a:rPr lang="en-US" dirty="0"/>
              <a:t>{</a:t>
            </a:r>
          </a:p>
          <a:p>
            <a:pPr>
              <a:buNone/>
            </a:pPr>
            <a:r>
              <a:rPr lang="en-US" dirty="0" smtClean="0"/>
              <a:t>   public </a:t>
            </a:r>
            <a:r>
              <a:rPr lang="en-US" dirty="0"/>
              <a:t>static void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>
              <a:buNone/>
            </a:pPr>
            <a:r>
              <a:rPr lang="en-US" dirty="0" smtClean="0"/>
              <a:t>      String </a:t>
            </a:r>
            <a:r>
              <a:rPr lang="en-US" dirty="0"/>
              <a:t>str1 = "Hello";</a:t>
            </a:r>
          </a:p>
          <a:p>
            <a:pPr>
              <a:buNone/>
            </a:pPr>
            <a:r>
              <a:rPr lang="en-US" dirty="0" smtClean="0"/>
              <a:t>      String </a:t>
            </a:r>
            <a:r>
              <a:rPr lang="en-US" dirty="0"/>
              <a:t>str2 = "Hi";</a:t>
            </a:r>
          </a:p>
          <a:p>
            <a:pPr>
              <a:buNone/>
            </a:pPr>
            <a:r>
              <a:rPr lang="en-US" dirty="0" smtClean="0"/>
              <a:t>      String </a:t>
            </a:r>
            <a:r>
              <a:rPr lang="en-US" dirty="0"/>
              <a:t>str3 = "Air";</a:t>
            </a:r>
          </a:p>
          <a:p>
            <a:pPr>
              <a:buNone/>
            </a:pPr>
            <a:r>
              <a:rPr lang="en-US" dirty="0" smtClean="0"/>
              <a:t>      String </a:t>
            </a:r>
            <a:r>
              <a:rPr lang="en-US" dirty="0"/>
              <a:t>str4 = "Bill";</a:t>
            </a:r>
          </a:p>
          <a:p>
            <a:pPr>
              <a:buNone/>
            </a:pPr>
            <a:r>
              <a:rPr lang="en-US" dirty="0" smtClean="0"/>
              <a:t>      String </a:t>
            </a:r>
            <a:r>
              <a:rPr lang="en-US" dirty="0"/>
              <a:t>str5 = "Bigger";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str1.compareTo str2 </a:t>
            </a:r>
            <a:r>
              <a:rPr lang="en-US" dirty="0"/>
              <a:t>evaluates to </a:t>
            </a:r>
            <a:r>
              <a:rPr lang="en-US" dirty="0" smtClean="0"/>
              <a:t>“ + </a:t>
            </a:r>
            <a:r>
              <a:rPr lang="en-US" dirty="0"/>
              <a:t>str1.compareTo(str2));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str1.compareTo Hen </a:t>
            </a:r>
            <a:r>
              <a:rPr lang="en-US" dirty="0"/>
              <a:t>evaluates to </a:t>
            </a:r>
            <a:r>
              <a:rPr lang="en-US" dirty="0" smtClean="0"/>
              <a:t>“+str1.compareTo</a:t>
            </a:r>
            <a:r>
              <a:rPr lang="en-US" dirty="0"/>
              <a:t>("Hen"));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str4.compareTo str3 </a:t>
            </a:r>
            <a:r>
              <a:rPr lang="en-US" dirty="0"/>
              <a:t>evaluates to </a:t>
            </a:r>
            <a:r>
              <a:rPr lang="en-US" dirty="0" smtClean="0"/>
              <a:t>"+ </a:t>
            </a:r>
            <a:r>
              <a:rPr lang="en-US" dirty="0"/>
              <a:t>str4.compareTo(str3));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str1.compareTo</a:t>
            </a:r>
            <a:r>
              <a:rPr lang="en-US" dirty="0"/>
              <a:t> </a:t>
            </a:r>
            <a:r>
              <a:rPr lang="en-US" dirty="0" smtClean="0"/>
              <a:t>hello </a:t>
            </a:r>
            <a:r>
              <a:rPr lang="en-US" dirty="0"/>
              <a:t>evaluates to </a:t>
            </a:r>
            <a:r>
              <a:rPr lang="en-US" dirty="0" smtClean="0"/>
              <a:t>str1.compareTo</a:t>
            </a:r>
            <a:r>
              <a:rPr lang="en-US" dirty="0"/>
              <a:t>("hello"));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str2.compareTo Hi </a:t>
            </a:r>
            <a:r>
              <a:rPr lang="en-US" dirty="0"/>
              <a:t>evaluates to </a:t>
            </a:r>
            <a:r>
              <a:rPr lang="en-US" dirty="0" smtClean="0"/>
              <a:t>"+ </a:t>
            </a:r>
            <a:r>
              <a:rPr lang="en-US" dirty="0"/>
              <a:t>str2.compareTo("Hi"));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str4.compareTo Billy </a:t>
            </a:r>
            <a:r>
              <a:rPr lang="en-US" dirty="0"/>
              <a:t>evaluates </a:t>
            </a:r>
            <a:r>
              <a:rPr lang="en-US" dirty="0" smtClean="0"/>
              <a:t>to”+str4.compareTo</a:t>
            </a:r>
            <a:r>
              <a:rPr lang="en-US" dirty="0"/>
              <a:t>("Billy"));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/>
              <a:t>("</a:t>
            </a:r>
            <a:r>
              <a:rPr lang="en-US" dirty="0" smtClean="0"/>
              <a:t>str5.compareTo Big </a:t>
            </a:r>
            <a:r>
              <a:rPr lang="en-US" dirty="0"/>
              <a:t>evaluates to </a:t>
            </a:r>
            <a:r>
              <a:rPr lang="en-US" dirty="0" smtClean="0"/>
              <a:t>"+ </a:t>
            </a:r>
            <a:r>
              <a:rPr lang="en-US" dirty="0"/>
              <a:t>str5.compareTo("Big"));</a:t>
            </a:r>
          </a:p>
          <a:p>
            <a:pPr>
              <a:buNone/>
            </a:pPr>
            <a:r>
              <a:rPr lang="en-US" dirty="0" smtClean="0"/>
              <a:t>     } </a:t>
            </a:r>
            <a:r>
              <a:rPr lang="en-US" dirty="0"/>
              <a:t>//main</a:t>
            </a:r>
          </a:p>
          <a:p>
            <a:pPr>
              <a:buNone/>
            </a:pPr>
            <a:r>
              <a:rPr lang="en-US" dirty="0"/>
              <a:t>} //class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str1.compareTo str2 evaluates to -4</a:t>
            </a:r>
          </a:p>
          <a:p>
            <a:r>
              <a:rPr lang="en-US" dirty="0" smtClean="0"/>
              <a:t>str1.compareTo Hen evaluates to -2</a:t>
            </a:r>
          </a:p>
          <a:p>
            <a:r>
              <a:rPr lang="en-US" dirty="0" smtClean="0"/>
              <a:t>str4.compareTo str3 evaluates to 1</a:t>
            </a:r>
          </a:p>
          <a:p>
            <a:r>
              <a:rPr lang="en-US" dirty="0" smtClean="0"/>
              <a:t>str1.compareTo hello evaluates to -32</a:t>
            </a:r>
          </a:p>
          <a:p>
            <a:r>
              <a:rPr lang="en-US" dirty="0" smtClean="0"/>
              <a:t>str2.compareTo Hi evaluates to 0</a:t>
            </a:r>
          </a:p>
          <a:p>
            <a:r>
              <a:rPr lang="en-US" dirty="0" smtClean="0"/>
              <a:t>str4.compareTo Billy evaluates to -1</a:t>
            </a:r>
          </a:p>
          <a:p>
            <a:r>
              <a:rPr lang="en-US" dirty="0" smtClean="0"/>
              <a:t>str5.compareTo Big evaluates to 3</a:t>
            </a:r>
          </a:p>
          <a:p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Run 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4290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smtClean="0"/>
              <a:t>!(</a:t>
            </a:r>
            <a:r>
              <a:rPr lang="en-US" sz="2800" dirty="0"/>
              <a:t>6 &lt;= 7) </a:t>
            </a:r>
            <a:endParaRPr lang="en-US" sz="2800" dirty="0" smtClean="0"/>
          </a:p>
          <a:p>
            <a:r>
              <a:rPr lang="en-US" sz="2800" dirty="0" smtClean="0"/>
              <a:t>6 </a:t>
            </a:r>
            <a:r>
              <a:rPr lang="en-US" sz="2800" dirty="0"/>
              <a:t>&lt;= 7 </a:t>
            </a:r>
            <a:r>
              <a:rPr lang="en-US" sz="2800" dirty="0" smtClean="0"/>
              <a:t>  is    true</a:t>
            </a:r>
            <a:r>
              <a:rPr lang="en-US" sz="2800" dirty="0"/>
              <a:t>, </a:t>
            </a:r>
            <a:endParaRPr lang="en-US" sz="2800" dirty="0" smtClean="0"/>
          </a:p>
          <a:p>
            <a:r>
              <a:rPr lang="en-US" sz="2800" dirty="0" smtClean="0"/>
              <a:t>!(true) </a:t>
            </a:r>
            <a:r>
              <a:rPr lang="en-US" sz="2800" dirty="0"/>
              <a:t>is </a:t>
            </a:r>
            <a:r>
              <a:rPr lang="en-US" sz="2800" dirty="0" smtClean="0"/>
              <a:t>  false.</a:t>
            </a:r>
          </a:p>
          <a:p>
            <a:endParaRPr lang="en-US" sz="2800" dirty="0"/>
          </a:p>
          <a:p>
            <a:r>
              <a:rPr lang="en-US" sz="2800" dirty="0" smtClean="0"/>
              <a:t>!(25&gt;26) </a:t>
            </a:r>
          </a:p>
          <a:p>
            <a:r>
              <a:rPr lang="en-US" sz="2800" dirty="0" smtClean="0"/>
              <a:t>25&gt;26       is    false</a:t>
            </a:r>
          </a:p>
          <a:p>
            <a:r>
              <a:rPr lang="en-US" sz="2800" dirty="0" smtClean="0"/>
              <a:t>!(false)    is    true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Logical Operators </a:t>
            </a:r>
            <a:r>
              <a:rPr lang="en-US" sz="2800" b="1" dirty="0"/>
              <a:t>and Logical </a:t>
            </a:r>
            <a:r>
              <a:rPr lang="en-US" sz="2800" b="1" dirty="0" smtClean="0"/>
              <a:t>Expressions</a:t>
            </a:r>
            <a:br>
              <a:rPr lang="en-US" sz="2800" b="1" dirty="0" smtClean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مستطيل 3"/>
          <p:cNvSpPr/>
          <p:nvPr/>
        </p:nvSpPr>
        <p:spPr>
          <a:xfrm>
            <a:off x="3200400" y="1676400"/>
            <a:ext cx="2514600" cy="990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!true   is    false</a:t>
            </a:r>
          </a:p>
          <a:p>
            <a:pPr algn="ctr"/>
            <a:r>
              <a:rPr lang="en-US" sz="2400" dirty="0" smtClean="0"/>
              <a:t>!false    is true</a:t>
            </a:r>
          </a:p>
          <a:p>
            <a:pPr algn="ctr"/>
            <a:endParaRPr lang="en-US" sz="24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895600" y="914400"/>
            <a:ext cx="2971800" cy="523220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logical not   (!)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6553200" cy="58975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A computer can process program statements in one of four ways</a:t>
            </a:r>
            <a:r>
              <a:rPr lang="en-US" sz="2400" dirty="0" smtClean="0">
                <a:latin typeface="+mj-lt"/>
              </a:rPr>
              <a:t>:</a:t>
            </a:r>
          </a:p>
          <a:p>
            <a:pPr>
              <a:buNone/>
            </a:pPr>
            <a:r>
              <a:rPr lang="ar-KW" sz="2400" dirty="0" smtClean="0">
                <a:latin typeface="+mj-lt"/>
              </a:rPr>
              <a:t>يقوم الحاسوب بمعالجة البيانات بإحدى الطرق الأربع التالية: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  1- Sequentially: 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   Executes the statements in order until it comes to the end.</a:t>
            </a:r>
            <a:endParaRPr lang="ar-KW" sz="2400" dirty="0" smtClean="0">
              <a:latin typeface="+mj-lt"/>
            </a:endParaRPr>
          </a:p>
          <a:p>
            <a:pPr>
              <a:buNone/>
            </a:pPr>
            <a:r>
              <a:rPr lang="ar-KW" sz="2400" dirty="0" err="1" smtClean="0">
                <a:latin typeface="+mj-lt"/>
              </a:rPr>
              <a:t>تتابعيا</a:t>
            </a:r>
            <a:r>
              <a:rPr lang="ar-KW" sz="2400" dirty="0" smtClean="0">
                <a:latin typeface="+mj-lt"/>
              </a:rPr>
              <a:t>: أي ينفذ العبارات بالترتيب وحدة تلو الأخرى </a:t>
            </a:r>
          </a:p>
          <a:p>
            <a:pPr>
              <a:buNone/>
            </a:pPr>
            <a:endParaRPr lang="ar-KW" sz="2400" dirty="0" smtClean="0">
              <a:latin typeface="+mj-lt"/>
            </a:endParaRPr>
          </a:p>
          <a:p>
            <a:pPr>
              <a:buNone/>
            </a:pPr>
            <a:endParaRPr lang="ar-KW" sz="2400" dirty="0" smtClean="0">
              <a:latin typeface="+mj-lt"/>
            </a:endParaRPr>
          </a:p>
          <a:p>
            <a:pPr>
              <a:buNone/>
            </a:pPr>
            <a:endParaRPr lang="ar-KW" sz="2400" dirty="0" smtClean="0">
              <a:latin typeface="+mj-lt"/>
            </a:endParaRPr>
          </a:p>
          <a:p>
            <a:pPr>
              <a:buNone/>
            </a:pPr>
            <a:endParaRPr lang="ar-KW" sz="2400" dirty="0" smtClean="0">
              <a:latin typeface="+mj-lt"/>
            </a:endParaRPr>
          </a:p>
          <a:p>
            <a:pPr>
              <a:buNone/>
            </a:pPr>
            <a:endParaRPr lang="ar-KW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  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􀂃 􀂃</a:t>
            </a:r>
            <a:endParaRPr lang="en-US" sz="2400" dirty="0">
              <a:latin typeface="+mj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r="83926"/>
          <a:stretch>
            <a:fillRect/>
          </a:stretch>
        </p:blipFill>
        <p:spPr bwMode="auto">
          <a:xfrm>
            <a:off x="7315200" y="228600"/>
            <a:ext cx="1652588" cy="630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ستطيل 4"/>
          <p:cNvSpPr/>
          <p:nvPr/>
        </p:nvSpPr>
        <p:spPr>
          <a:xfrm>
            <a:off x="228600" y="4191000"/>
            <a:ext cx="7010400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  public  class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ASimpleJavaProgram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  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3       public static void main (String[]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4         System. out.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(" My first Java Program ");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5         System. out.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(" The sum of 2 and 3 = " + 5);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6         System. out.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(" 7 + 8 = " + ( 7 + 8 ));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7       }//main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8   }//class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3200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</a:t>
            </a:r>
            <a:r>
              <a:rPr lang="en-US" dirty="0"/>
              <a:t>14 &gt;= 5) &amp;&amp; (‘A’ &lt; ‘B’) </a:t>
            </a:r>
            <a:endParaRPr lang="en-US" dirty="0" smtClean="0"/>
          </a:p>
          <a:p>
            <a:r>
              <a:rPr lang="en-US" dirty="0" smtClean="0"/>
              <a:t>( </a:t>
            </a:r>
            <a:r>
              <a:rPr lang="en-US" dirty="0"/>
              <a:t>1 4 &gt;= 5 ) is true, ( ' A ' &lt; 'B') is true,</a:t>
            </a:r>
          </a:p>
          <a:p>
            <a:r>
              <a:rPr lang="en-US" dirty="0"/>
              <a:t>true &amp;&amp; true is </a:t>
            </a:r>
            <a:r>
              <a:rPr lang="en-US" dirty="0" smtClean="0"/>
              <a:t>true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(24 &gt;= 35) &amp;&amp; (‘A’ &lt; ‘B’) false</a:t>
            </a:r>
          </a:p>
          <a:p>
            <a:r>
              <a:rPr lang="en-US" dirty="0"/>
              <a:t>(24 &gt;= 35) is false, ('A' &lt; ‘B’) is true,</a:t>
            </a:r>
          </a:p>
          <a:p>
            <a:r>
              <a:rPr lang="en-US" dirty="0"/>
              <a:t>false &amp;&amp; true is false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5334000" cy="6397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logical </a:t>
            </a:r>
            <a:r>
              <a:rPr lang="en-US" dirty="0" smtClean="0"/>
              <a:t>and  (&amp;&amp;)</a:t>
            </a:r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2895600" y="838200"/>
            <a:ext cx="3810000" cy="15240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true &amp;&amp; true = true</a:t>
            </a:r>
          </a:p>
          <a:p>
            <a:pPr algn="ctr"/>
            <a:r>
              <a:rPr lang="en-US" sz="2400" dirty="0" smtClean="0"/>
              <a:t>true &amp;&amp; false = false</a:t>
            </a:r>
          </a:p>
          <a:p>
            <a:pPr algn="ctr"/>
            <a:r>
              <a:rPr lang="en-US" sz="2400" dirty="0" smtClean="0"/>
              <a:t>false &amp;&amp; true =false</a:t>
            </a:r>
          </a:p>
          <a:p>
            <a:pPr algn="ctr"/>
            <a:r>
              <a:rPr lang="en-US" sz="2400" dirty="0" smtClean="0"/>
              <a:t>false &amp;&amp; false = false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374970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6302829" cy="38862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dirty="0" smtClean="0"/>
              <a:t>(</a:t>
            </a:r>
            <a:r>
              <a:rPr lang="en-US" sz="2000" dirty="0"/>
              <a:t>10 &gt;= 7) || ('A' &lt; 'B') </a:t>
            </a:r>
            <a:endParaRPr lang="en-US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10 &gt;= 7) is true</a:t>
            </a:r>
            <a:r>
              <a:rPr lang="en-US" sz="2000" dirty="0" smtClean="0"/>
              <a:t>, </a:t>
            </a:r>
            <a:r>
              <a:rPr lang="en-US" sz="2000" dirty="0"/>
              <a:t>('A' &lt; 'B') true, </a:t>
            </a:r>
            <a:endParaRPr lang="en-US" sz="2000" dirty="0" smtClean="0"/>
          </a:p>
          <a:p>
            <a:r>
              <a:rPr lang="en-US" sz="2000" dirty="0" smtClean="0"/>
              <a:t>true|| </a:t>
            </a:r>
            <a:r>
              <a:rPr lang="en-US" sz="2000" dirty="0"/>
              <a:t>true is </a:t>
            </a:r>
            <a:r>
              <a:rPr lang="en-US" sz="2000" dirty="0" smtClean="0"/>
              <a:t>true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(14 &gt;= 5) || ('A' &gt; 'B') </a:t>
            </a:r>
            <a:endParaRPr lang="en-US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14 &gt;= 5) is true, ('A' &gt; 'B') false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 true|| </a:t>
            </a:r>
            <a:r>
              <a:rPr lang="en-US" sz="2000" dirty="0"/>
              <a:t>false is </a:t>
            </a:r>
            <a:r>
              <a:rPr lang="en-US" sz="2000" dirty="0" smtClean="0"/>
              <a:t>true</a:t>
            </a:r>
          </a:p>
          <a:p>
            <a:endParaRPr lang="en-US" sz="2000" dirty="0"/>
          </a:p>
          <a:p>
            <a:r>
              <a:rPr lang="en-US" sz="2000" dirty="0"/>
              <a:t>('A' &lt;= 'a') || (7 != 7) </a:t>
            </a:r>
            <a:endParaRPr lang="en-US" sz="2000" dirty="0" smtClean="0"/>
          </a:p>
          <a:p>
            <a:r>
              <a:rPr lang="en-US" sz="2000" dirty="0" smtClean="0"/>
              <a:t>(</a:t>
            </a:r>
            <a:r>
              <a:rPr lang="en-US" sz="2000" dirty="0"/>
              <a:t>'A' &lt;= 'a') is true, (7 </a:t>
            </a:r>
            <a:r>
              <a:rPr lang="en-US" sz="2000" dirty="0" smtClean="0"/>
              <a:t>!= </a:t>
            </a:r>
            <a:r>
              <a:rPr lang="en-US" sz="2000" dirty="0"/>
              <a:t>7) is false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 true|| </a:t>
            </a:r>
            <a:r>
              <a:rPr lang="en-US" sz="2000" dirty="0"/>
              <a:t>false is </a:t>
            </a:r>
            <a:r>
              <a:rPr lang="en-US" sz="2000" dirty="0" smtClean="0"/>
              <a:t>true</a:t>
            </a:r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36576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logical </a:t>
            </a:r>
            <a:r>
              <a:rPr lang="en-US" dirty="0" smtClean="0"/>
              <a:t>or (||)</a:t>
            </a:r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2667000" y="762000"/>
            <a:ext cx="3657600" cy="1676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true  || true = true</a:t>
            </a:r>
          </a:p>
          <a:p>
            <a:pPr algn="ctr"/>
            <a:r>
              <a:rPr lang="en-US" sz="2400" dirty="0" smtClean="0"/>
              <a:t>true  || false = true</a:t>
            </a:r>
          </a:p>
          <a:p>
            <a:pPr algn="ctr"/>
            <a:r>
              <a:rPr lang="en-US" sz="2400" dirty="0" smtClean="0"/>
              <a:t>false || true = true</a:t>
            </a:r>
          </a:p>
          <a:p>
            <a:pPr algn="ctr"/>
            <a:r>
              <a:rPr lang="en-US" sz="2400" dirty="0" smtClean="0"/>
              <a:t>false || false = false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11065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36877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>
              <a:buNone/>
            </a:pPr>
            <a:endParaRPr lang="en-US" dirty="0" smtClean="0"/>
          </a:p>
          <a:p>
            <a:pPr>
              <a:buNone/>
            </a:pPr>
            <a:r>
              <a:rPr lang="en-US" sz="1900" dirty="0" smtClean="0"/>
              <a:t>public class Ch3Ex2 {</a:t>
            </a:r>
          </a:p>
          <a:p>
            <a:pPr>
              <a:buNone/>
            </a:pPr>
            <a:r>
              <a:rPr lang="en-US" sz="1900" dirty="0" smtClean="0"/>
              <a:t>        public static void main(String[] </a:t>
            </a:r>
            <a:r>
              <a:rPr lang="en-US" sz="1900" dirty="0" err="1" smtClean="0"/>
              <a:t>args</a:t>
            </a:r>
            <a:r>
              <a:rPr lang="en-US" sz="1900" dirty="0" smtClean="0"/>
              <a:t>)</a:t>
            </a:r>
          </a:p>
          <a:p>
            <a:pPr>
              <a:buNone/>
            </a:pPr>
            <a:r>
              <a:rPr lang="en-US" sz="1900" dirty="0" smtClean="0"/>
              <a:t>        { </a:t>
            </a:r>
            <a:r>
              <a:rPr lang="en-US" sz="1900" dirty="0" err="1" smtClean="0"/>
              <a:t>System.out.println</a:t>
            </a:r>
            <a:r>
              <a:rPr lang="en-US" sz="1900" dirty="0" smtClean="0"/>
              <a:t>("Average(4,6)= "+ </a:t>
            </a:r>
            <a:r>
              <a:rPr lang="en-US" sz="1900" dirty="0" err="1" smtClean="0"/>
              <a:t>MyAverage</a:t>
            </a:r>
            <a:r>
              <a:rPr lang="en-US" sz="1900" dirty="0" smtClean="0"/>
              <a:t>(4,6)); }//main</a:t>
            </a:r>
          </a:p>
          <a:p>
            <a:pPr>
              <a:buNone/>
            </a:pPr>
            <a:r>
              <a:rPr lang="en-US" sz="1900" dirty="0" smtClean="0"/>
              <a:t> </a:t>
            </a:r>
          </a:p>
          <a:p>
            <a:pPr>
              <a:buNone/>
            </a:pPr>
            <a:r>
              <a:rPr lang="en-US" sz="1900" dirty="0" smtClean="0"/>
              <a:t>        static  double   </a:t>
            </a:r>
            <a:r>
              <a:rPr lang="en-US" sz="1900" dirty="0" err="1" smtClean="0"/>
              <a:t>MyAverage</a:t>
            </a:r>
            <a:r>
              <a:rPr lang="en-US" sz="1900" dirty="0" smtClean="0"/>
              <a:t>  (</a:t>
            </a:r>
            <a:r>
              <a:rPr lang="en-US" sz="1900" dirty="0" err="1" smtClean="0"/>
              <a:t>int</a:t>
            </a:r>
            <a:r>
              <a:rPr lang="en-US" sz="1900" dirty="0" smtClean="0"/>
              <a:t> a, </a:t>
            </a:r>
            <a:r>
              <a:rPr lang="en-US" sz="1900" dirty="0" err="1" smtClean="0"/>
              <a:t>int</a:t>
            </a:r>
            <a:r>
              <a:rPr lang="en-US" sz="1900" dirty="0" smtClean="0"/>
              <a:t> b)</a:t>
            </a:r>
          </a:p>
          <a:p>
            <a:pPr>
              <a:buNone/>
            </a:pPr>
            <a:r>
              <a:rPr lang="en-US" sz="1900" dirty="0" smtClean="0"/>
              <a:t>          {    double average ;</a:t>
            </a:r>
          </a:p>
          <a:p>
            <a:pPr>
              <a:buNone/>
            </a:pPr>
            <a:r>
              <a:rPr lang="en-US" sz="1900" dirty="0" smtClean="0"/>
              <a:t>              return  average= (a + b)/2.0} // </a:t>
            </a:r>
            <a:r>
              <a:rPr lang="en-US" sz="1900" dirty="0" err="1" smtClean="0"/>
              <a:t>MyAverage</a:t>
            </a: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     }//class</a:t>
            </a:r>
            <a:endParaRPr lang="en-US" sz="19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 rtl="1"/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>2-By making method calls.</a:t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ar-KW" sz="2400" b="0" dirty="0" smtClean="0">
                <a:solidFill>
                  <a:schemeClr val="tx1"/>
                </a:solidFill>
                <a:effectLst/>
              </a:rPr>
              <a:t> عن طريق استدعاء </a:t>
            </a:r>
            <a:r>
              <a:rPr lang="en-US" sz="2400" b="0" dirty="0" smtClean="0">
                <a:solidFill>
                  <a:schemeClr val="tx1"/>
                </a:solidFill>
                <a:effectLst/>
              </a:rPr>
              <a:t>methods</a:t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endParaRPr lang="en-US" sz="24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5527" r="34131"/>
          <a:stretch>
            <a:fillRect/>
          </a:stretch>
        </p:blipFill>
        <p:spPr bwMode="auto">
          <a:xfrm>
            <a:off x="6248400" y="0"/>
            <a:ext cx="266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6096000" cy="5059362"/>
          </a:xfrm>
        </p:spPr>
        <p:txBody>
          <a:bodyPr>
            <a:noAutofit/>
          </a:bodyPr>
          <a:lstStyle/>
          <a:p>
            <a:r>
              <a:rPr lang="en-US" sz="2400" b="0" dirty="0" smtClean="0">
                <a:solidFill>
                  <a:schemeClr val="tx1"/>
                </a:solidFill>
                <a:effectLst/>
              </a:rPr>
              <a:t>3-By making a selection:</a:t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ar-KW" sz="2400" b="0" dirty="0" smtClean="0">
                <a:solidFill>
                  <a:schemeClr val="tx1"/>
                </a:solidFill>
                <a:effectLst/>
              </a:rPr>
              <a:t> عن طريق الاختيار</a:t>
            </a: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ar-KW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ar-KW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>the program executes particular statements depending on one or more conditions. </a:t>
            </a:r>
            <a:r>
              <a:rPr lang="ar-KW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ar-KW" sz="2400" b="0" dirty="0" smtClean="0">
                <a:solidFill>
                  <a:schemeClr val="tx1"/>
                </a:solidFill>
                <a:effectLst/>
              </a:rPr>
            </a:br>
            <a:r>
              <a:rPr lang="ar-KW" sz="2400" b="0" dirty="0" smtClean="0">
                <a:solidFill>
                  <a:schemeClr val="tx1"/>
                </a:solidFill>
                <a:effectLst/>
              </a:rPr>
              <a:t>يقوم البرنامج بتنفيذ عبارات معينة حسب الشروط المحددة</a:t>
            </a: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endParaRPr lang="en-US" sz="24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28600" y="4724400"/>
            <a:ext cx="6274475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if (temperature &gt;= </a:t>
            </a:r>
            <a:r>
              <a:rPr lang="ar-KW" dirty="0" smtClean="0"/>
              <a:t>30</a:t>
            </a:r>
            <a:r>
              <a:rPr lang="en-US" dirty="0" smtClean="0"/>
              <a:t>) </a:t>
            </a:r>
          </a:p>
          <a:p>
            <a:r>
              <a:rPr lang="en-US" dirty="0" smtClean="0"/>
              <a:t>           </a:t>
            </a:r>
            <a:r>
              <a:rPr lang="en-US" dirty="0" err="1" smtClean="0"/>
              <a:t>System.out.println</a:t>
            </a:r>
            <a:r>
              <a:rPr lang="en-US" dirty="0" smtClean="0"/>
              <a:t>("Good day for swimming."); </a:t>
            </a:r>
          </a:p>
          <a:p>
            <a:r>
              <a:rPr lang="en-US" dirty="0" smtClean="0"/>
              <a:t>       else </a:t>
            </a:r>
          </a:p>
          <a:p>
            <a:r>
              <a:rPr lang="en-US" dirty="0" smtClean="0"/>
              <a:t>          </a:t>
            </a:r>
            <a:r>
              <a:rPr lang="en-US" dirty="0" err="1" smtClean="0"/>
              <a:t>System.out.println</a:t>
            </a:r>
            <a:r>
              <a:rPr lang="en-US" dirty="0" smtClean="0"/>
              <a:t>("Good day for golfing.");}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3133"/>
          <a:stretch>
            <a:fillRect/>
          </a:stretch>
        </p:blipFill>
        <p:spPr bwMode="auto">
          <a:xfrm>
            <a:off x="5562600" y="228600"/>
            <a:ext cx="327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5105400" cy="4572000"/>
          </a:xfrm>
        </p:spPr>
        <p:txBody>
          <a:bodyPr>
            <a:noAutofit/>
          </a:bodyPr>
          <a:lstStyle/>
          <a:p>
            <a:pPr rtl="1"/>
            <a:r>
              <a:rPr lang="en-US" sz="2400" b="0" dirty="0" smtClean="0">
                <a:solidFill>
                  <a:schemeClr val="tx1"/>
                </a:solidFill>
                <a:effectLst/>
              </a:rPr>
              <a:t>4- By repetition: </a:t>
            </a:r>
            <a:r>
              <a:rPr lang="ar-KW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ar-KW" sz="2400" b="0" dirty="0" smtClean="0">
                <a:solidFill>
                  <a:schemeClr val="tx1"/>
                </a:solidFill>
                <a:effectLst/>
              </a:rPr>
            </a:br>
            <a:r>
              <a:rPr lang="ar-KW" sz="2400" b="0" dirty="0" smtClean="0">
                <a:solidFill>
                  <a:schemeClr val="tx1"/>
                </a:solidFill>
                <a:effectLst/>
              </a:rPr>
              <a:t>بالتكرار</a:t>
            </a:r>
            <a:r>
              <a:rPr lang="en-US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 smtClean="0">
                <a:solidFill>
                  <a:schemeClr val="tx1"/>
                </a:solidFill>
                <a:effectLst/>
              </a:rPr>
            </a:br>
            <a:r>
              <a:rPr lang="en-US" sz="2400" b="0" dirty="0">
                <a:solidFill>
                  <a:schemeClr val="tx1"/>
                </a:solidFill>
                <a:effectLst/>
              </a:rPr>
              <a:t/>
            </a:r>
            <a:br>
              <a:rPr lang="en-US" sz="2400" b="0" dirty="0">
                <a:solidFill>
                  <a:schemeClr val="tx1"/>
                </a:solidFill>
                <a:effectLst/>
              </a:rPr>
            </a:br>
            <a:r>
              <a:rPr lang="en-US" sz="2400" b="0" dirty="0" smtClean="0">
                <a:solidFill>
                  <a:schemeClr val="tx1"/>
                </a:solidFill>
                <a:effectLst/>
              </a:rPr>
              <a:t> In repetition, the program repeats particular statements a certain number of times depending on one or more conditions</a:t>
            </a:r>
            <a:r>
              <a:rPr lang="ar-KW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ar-KW" sz="2400" b="0" dirty="0" smtClean="0">
                <a:solidFill>
                  <a:schemeClr val="tx1"/>
                </a:solidFill>
                <a:effectLst/>
              </a:rPr>
            </a:br>
            <a:r>
              <a:rPr lang="ar-KW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ar-KW" sz="2400" b="0" dirty="0" smtClean="0">
                <a:solidFill>
                  <a:schemeClr val="tx1"/>
                </a:solidFill>
                <a:effectLst/>
              </a:rPr>
            </a:br>
            <a:r>
              <a:rPr lang="ar-KW" sz="2400" b="0" dirty="0" smtClean="0">
                <a:solidFill>
                  <a:schemeClr val="tx1"/>
                </a:solidFill>
                <a:effectLst/>
              </a:rPr>
              <a:t>يقوم البرنامج بتنفيذ التعليمات عدة مرات اعتمادا على شروط معينة </a:t>
            </a:r>
            <a:endParaRPr lang="en-US" sz="24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334000" y="2362200"/>
            <a:ext cx="609600" cy="6858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مربع نص 5"/>
          <p:cNvSpPr txBox="1"/>
          <p:nvPr/>
        </p:nvSpPr>
        <p:spPr>
          <a:xfrm>
            <a:off x="914400" y="4800600"/>
            <a:ext cx="4343400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</a:t>
            </a:r>
          </a:p>
          <a:p>
            <a:pPr>
              <a:buNone/>
            </a:pPr>
            <a:r>
              <a:rPr lang="en-US" dirty="0" smtClean="0"/>
              <a:t>      While(</a:t>
            </a:r>
            <a:r>
              <a:rPr lang="en-US" dirty="0" err="1" smtClean="0"/>
              <a:t>i</a:t>
            </a:r>
            <a:r>
              <a:rPr lang="en-US" dirty="0" smtClean="0"/>
              <a:t>&lt;3)</a:t>
            </a:r>
          </a:p>
          <a:p>
            <a:pPr>
              <a:buNone/>
            </a:pPr>
            <a:r>
              <a:rPr lang="en-US" dirty="0" smtClean="0"/>
              <a:t>         { </a:t>
            </a:r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System.out.println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i</a:t>
            </a:r>
            <a:r>
              <a:rPr lang="en-US" dirty="0" smtClean="0"/>
              <a:t>=i+1;;</a:t>
            </a:r>
          </a:p>
          <a:p>
            <a:pPr>
              <a:buNone/>
            </a:pPr>
            <a:r>
              <a:rPr lang="en-US" dirty="0" smtClean="0"/>
              <a:t>         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7150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dirty="0" smtClean="0"/>
              <a:t>Example:     if (score &gt;= 90)  </a:t>
            </a:r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/>
              <a:t>   grade = ‘A'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(score &gt;= 90):logical (Boolean) expression</a:t>
            </a:r>
            <a:endParaRPr lang="ar-KW" sz="2000" dirty="0" smtClean="0"/>
          </a:p>
          <a:p>
            <a:pPr>
              <a:buNone/>
            </a:pPr>
            <a:r>
              <a:rPr lang="ar-KW" sz="2000" dirty="0" smtClean="0"/>
              <a:t>  </a:t>
            </a:r>
            <a:r>
              <a:rPr lang="en-US" sz="2000" dirty="0" smtClean="0"/>
              <a:t> </a:t>
            </a:r>
            <a:r>
              <a:rPr lang="ar-KW" sz="2000" dirty="0" smtClean="0"/>
              <a:t>تعبير منطقي </a:t>
            </a:r>
          </a:p>
          <a:p>
            <a:pPr>
              <a:buNone/>
            </a:pPr>
            <a:r>
              <a:rPr lang="ar-KW" sz="2000" dirty="0" smtClean="0"/>
              <a:t>  </a:t>
            </a:r>
            <a:endParaRPr lang="en-US" sz="2000" dirty="0" smtClean="0"/>
          </a:p>
          <a:p>
            <a:r>
              <a:rPr lang="en-US" sz="2000" dirty="0" smtClean="0"/>
              <a:t>(&gt;=): Relational operator </a:t>
            </a:r>
            <a:endParaRPr lang="ar-KW" sz="2000" dirty="0" smtClean="0"/>
          </a:p>
          <a:p>
            <a:r>
              <a:rPr lang="ar-KW" sz="2000" dirty="0" smtClean="0"/>
              <a:t>رمز العلاقة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  <a:p>
            <a:r>
              <a:rPr lang="en-US" sz="2000" dirty="0" smtClean="0"/>
              <a:t>What are values of logical expression?    True or False</a:t>
            </a:r>
            <a:endParaRPr lang="ar-KW" sz="2000" dirty="0" smtClean="0"/>
          </a:p>
          <a:p>
            <a:pPr algn="r" rtl="1">
              <a:buNone/>
            </a:pPr>
            <a:r>
              <a:rPr lang="en-US" sz="2000" dirty="0" smtClean="0"/>
              <a:t>                                                       </a:t>
            </a:r>
            <a:r>
              <a:rPr lang="ar-KW" sz="2000" dirty="0" smtClean="0"/>
              <a:t>نتائج التعبير المنطقي إما </a:t>
            </a:r>
            <a:r>
              <a:rPr lang="en-US" sz="2000" dirty="0" smtClean="0"/>
              <a:t>True or False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When is it true?     When Score&gt;=90</a:t>
            </a:r>
          </a:p>
          <a:p>
            <a:pPr rtl="1">
              <a:buNone/>
            </a:pPr>
            <a:r>
              <a:rPr lang="en-US" sz="2000" dirty="0" smtClean="0"/>
              <a:t>     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When is it false?   When  score &lt;90</a:t>
            </a:r>
            <a:endParaRPr lang="en-US" sz="2000" dirty="0"/>
          </a:p>
        </p:txBody>
      </p:sp>
      <p:sp>
        <p:nvSpPr>
          <p:cNvPr id="13" name="عنوان 1"/>
          <p:cNvSpPr>
            <a:spLocks noGrp="1"/>
          </p:cNvSpPr>
          <p:nvPr>
            <p:ph type="title"/>
          </p:nvPr>
        </p:nvSpPr>
        <p:spPr>
          <a:xfrm>
            <a:off x="1676400" y="0"/>
            <a:ext cx="50292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en-US" sz="2400" dirty="0"/>
              <a:t>Conditional </a:t>
            </a:r>
            <a:r>
              <a:rPr lang="en-US" sz="2400" dirty="0" smtClean="0"/>
              <a:t>Expressions</a:t>
            </a:r>
            <a:r>
              <a:rPr lang="ar-KW" sz="2400" dirty="0" smtClean="0"/>
              <a:t/>
            </a:r>
            <a:br>
              <a:rPr lang="ar-KW" sz="2400" dirty="0" smtClean="0"/>
            </a:br>
            <a:r>
              <a:rPr lang="ar-KW" sz="2400" dirty="0" err="1" smtClean="0"/>
              <a:t>تعابير</a:t>
            </a:r>
            <a:r>
              <a:rPr lang="ar-KW" sz="2400" dirty="0" smtClean="0"/>
              <a:t> مشروطة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0"/>
            <a:ext cx="4724400" cy="11731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ar-KW" sz="3200" dirty="0" smtClean="0"/>
              <a:t/>
            </a:r>
            <a:br>
              <a:rPr lang="ar-KW" sz="3200" dirty="0" smtClean="0"/>
            </a:br>
            <a:r>
              <a:rPr lang="en-US" sz="3200" dirty="0" smtClean="0"/>
              <a:t>relational operators</a:t>
            </a:r>
            <a:br>
              <a:rPr lang="en-US" sz="3200" dirty="0" smtClean="0"/>
            </a:br>
            <a:r>
              <a:rPr lang="ar-KW" sz="3200" dirty="0" smtClean="0"/>
              <a:t>رموز العلاقة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219200" y="1219200"/>
          <a:ext cx="6096000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Operator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Meaning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==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equal to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!=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not equal to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&gt;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greater than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&gt;=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greater than or equal to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&lt;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less than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&lt;=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less than or equal to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934200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endParaRPr lang="en-US" dirty="0"/>
          </a:p>
          <a:p>
            <a:endParaRPr lang="en-US" b="1" dirty="0" smtClean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228600" y="609600"/>
          <a:ext cx="819658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/>
                <a:gridCol w="484378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Expression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Meaning 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effectLst/>
                        </a:rPr>
                        <a:t>Value</a:t>
                      </a:r>
                    </a:p>
                    <a:p>
                      <a:pPr algn="ctr"/>
                      <a:endParaRPr lang="en-US" sz="2400" b="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8 &lt; 15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8 is less than 15 </a:t>
                      </a:r>
                      <a:endParaRPr lang="ar-KW" sz="2400" b="0" dirty="0" smtClean="0">
                        <a:effectLst/>
                      </a:endParaRPr>
                    </a:p>
                    <a:p>
                      <a:pPr algn="ctr"/>
                      <a:r>
                        <a:rPr lang="ar-KW" sz="2400" b="0" dirty="0" smtClean="0">
                          <a:effectLst/>
                        </a:rPr>
                        <a:t>8 أصغر</a:t>
                      </a:r>
                      <a:r>
                        <a:rPr lang="ar-KW" sz="2400" b="0" baseline="0" dirty="0" smtClean="0">
                          <a:effectLst/>
                        </a:rPr>
                        <a:t> من 15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effectLst/>
                        </a:rPr>
                        <a:t>true</a:t>
                      </a:r>
                    </a:p>
                    <a:p>
                      <a:pPr algn="ctr"/>
                      <a:endParaRPr lang="en-US" sz="2400" b="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6 != 6 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6 is not equal to 6 </a:t>
                      </a:r>
                      <a:endParaRPr lang="ar-KW" sz="2400" b="0" dirty="0" smtClean="0">
                        <a:effectLst/>
                      </a:endParaRPr>
                    </a:p>
                    <a:p>
                      <a:pPr algn="ctr"/>
                      <a:r>
                        <a:rPr lang="ar-KW" sz="2400" b="0" dirty="0" smtClean="0">
                          <a:effectLst/>
                        </a:rPr>
                        <a:t>6 </a:t>
                      </a:r>
                      <a:r>
                        <a:rPr lang="ar-KW" sz="2400" b="0" dirty="0" err="1" smtClean="0">
                          <a:effectLst/>
                        </a:rPr>
                        <a:t>لاتساوي</a:t>
                      </a:r>
                      <a:r>
                        <a:rPr lang="ar-KW" sz="2400" b="0" dirty="0" smtClean="0">
                          <a:effectLst/>
                        </a:rPr>
                        <a:t> 6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effectLst/>
                        </a:rPr>
                        <a:t>false</a:t>
                      </a:r>
                    </a:p>
                    <a:p>
                      <a:pPr algn="ctr"/>
                      <a:endParaRPr lang="en-US" sz="2400" b="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2.5 &gt; 5.8 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2.5 is greater than 5.8</a:t>
                      </a:r>
                      <a:endParaRPr lang="ar-KW" sz="2400" b="0" dirty="0" smtClean="0">
                        <a:effectLst/>
                      </a:endParaRPr>
                    </a:p>
                    <a:p>
                      <a:pPr algn="ctr"/>
                      <a:r>
                        <a:rPr lang="ar-KW" sz="2400" b="0" dirty="0" smtClean="0">
                          <a:effectLst/>
                        </a:rPr>
                        <a:t>2.5</a:t>
                      </a:r>
                      <a:r>
                        <a:rPr lang="ar-KW" sz="2400" b="0" baseline="0" dirty="0" smtClean="0">
                          <a:effectLst/>
                        </a:rPr>
                        <a:t> أكبر من 5.8</a:t>
                      </a:r>
                      <a:r>
                        <a:rPr lang="en-US" sz="2400" b="0" dirty="0" smtClean="0">
                          <a:effectLst/>
                        </a:rPr>
                        <a:t> 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effectLst/>
                        </a:rPr>
                        <a:t>false</a:t>
                      </a:r>
                    </a:p>
                    <a:p>
                      <a:pPr algn="ctr"/>
                      <a:endParaRPr lang="en-US" sz="2400" b="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5.9 &lt;= 7.5 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/>
                        </a:rPr>
                        <a:t>5.9 is less than or equal to 7.5</a:t>
                      </a:r>
                      <a:endParaRPr lang="ar-KW" sz="2400" b="0" dirty="0" smtClean="0">
                        <a:effectLst/>
                      </a:endParaRPr>
                    </a:p>
                    <a:p>
                      <a:pPr algn="ctr"/>
                      <a:r>
                        <a:rPr lang="ar-KW" sz="2400" b="0" dirty="0" smtClean="0">
                          <a:effectLst/>
                        </a:rPr>
                        <a:t>5.9 أصغر من أو تساوي 7.5</a:t>
                      </a:r>
                      <a:r>
                        <a:rPr lang="en-US" sz="2400" b="0" dirty="0" smtClean="0">
                          <a:effectLst/>
                        </a:rPr>
                        <a:t> </a:t>
                      </a:r>
                      <a:endParaRPr lang="en-US" sz="2400" b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effectLst/>
                        </a:rPr>
                        <a:t>true</a:t>
                      </a:r>
                    </a:p>
                    <a:p>
                      <a:pPr algn="ctr"/>
                      <a:endParaRPr lang="en-US" sz="2400" b="0" dirty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Example </a:t>
            </a:r>
            <a:br>
              <a:rPr lang="en-US" sz="2800" b="1" dirty="0" smtClean="0"/>
            </a:br>
            <a:endParaRPr lang="en-US" sz="2800" dirty="0"/>
          </a:p>
        </p:txBody>
      </p:sp>
      <p:sp>
        <p:nvSpPr>
          <p:cNvPr id="4" name="مستطيل 3"/>
          <p:cNvSpPr/>
          <p:nvPr/>
        </p:nvSpPr>
        <p:spPr>
          <a:xfrm>
            <a:off x="609600" y="685800"/>
            <a:ext cx="7315200" cy="34778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smtClean="0"/>
              <a:t>public class Ch4Ex1 {</a:t>
            </a:r>
          </a:p>
          <a:p>
            <a:r>
              <a:rPr lang="en-US" sz="2000" dirty="0" smtClean="0"/>
              <a:t>     public static void main 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 {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value1 = 1;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value2 = 2;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(value1 == value2);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(value1 != value2);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(value1 &gt; value2);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(value1 &lt; value2);</a:t>
            </a:r>
          </a:p>
          <a:p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(value1 &lt;= value2);</a:t>
            </a:r>
          </a:p>
          <a:p>
            <a:r>
              <a:rPr lang="en-US" sz="2000" dirty="0" smtClean="0"/>
              <a:t>         }//main</a:t>
            </a:r>
          </a:p>
          <a:p>
            <a:r>
              <a:rPr lang="en-US" sz="2000" dirty="0" smtClean="0"/>
              <a:t>      }//class</a:t>
            </a:r>
            <a:endParaRPr lang="en-US" sz="20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762000" y="4495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Run</a:t>
            </a:r>
            <a:endParaRPr lang="en-US" sz="28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762000" y="5105400"/>
            <a:ext cx="7467600" cy="163121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2000" dirty="0" smtClean="0"/>
              <a:t>false</a:t>
            </a:r>
          </a:p>
          <a:p>
            <a:r>
              <a:rPr lang="da-DK" sz="2000" dirty="0" smtClean="0"/>
              <a:t>true</a:t>
            </a:r>
          </a:p>
          <a:p>
            <a:r>
              <a:rPr lang="da-DK" sz="2000" dirty="0" smtClean="0"/>
              <a:t>false</a:t>
            </a:r>
          </a:p>
          <a:p>
            <a:r>
              <a:rPr lang="da-DK" sz="2000" dirty="0" smtClean="0"/>
              <a:t>true</a:t>
            </a:r>
          </a:p>
          <a:p>
            <a:r>
              <a:rPr lang="da-DK" sz="2000" dirty="0" smtClean="0"/>
              <a:t>true</a:t>
            </a:r>
            <a:endParaRPr lang="da-D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C29E9B-0637-40EE-A888-CD94069F9017}"/>
</file>

<file path=customXml/itemProps2.xml><?xml version="1.0" encoding="utf-8"?>
<ds:datastoreItem xmlns:ds="http://schemas.openxmlformats.org/officeDocument/2006/customXml" ds:itemID="{F90AA8EF-DDCF-4D11-B2E9-1962512EE649}"/>
</file>

<file path=customXml/itemProps3.xml><?xml version="1.0" encoding="utf-8"?>
<ds:datastoreItem xmlns:ds="http://schemas.openxmlformats.org/officeDocument/2006/customXml" ds:itemID="{44C07681-A5F7-41DF-B0C2-BB7984920819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385</TotalTime>
  <Words>1310</Words>
  <Application>Microsoft Office PowerPoint</Application>
  <PresentationFormat>عرض على الشاشة (3:4)‏</PresentationFormat>
  <Paragraphs>277</Paragraphs>
  <Slides>21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ملتقى</vt:lpstr>
      <vt:lpstr>chapter4</vt:lpstr>
      <vt:lpstr>الشريحة 2</vt:lpstr>
      <vt:lpstr>  2-By making method calls.  عن طريق استدعاء methods  </vt:lpstr>
      <vt:lpstr>3-By making a selection:  عن طريق الاختيار   the program executes particular statements depending on one or more conditions.  يقوم البرنامج بتنفيذ عبارات معينة حسب الشروط المحددة   </vt:lpstr>
      <vt:lpstr>4- By repetition:  بالتكرار   In repetition, the program repeats particular statements a certain number of times depending on one or more conditions  يقوم البرنامج بتنفيذ التعليمات عدة مرات اعتمادا على شروط معينة </vt:lpstr>
      <vt:lpstr>Conditional Expressions تعابير مشروطة   </vt:lpstr>
      <vt:lpstr> relational operators رموز العلاقة </vt:lpstr>
      <vt:lpstr>الشريحة 8</vt:lpstr>
      <vt:lpstr>Example  </vt:lpstr>
      <vt:lpstr>Comparing Characters  مقارنة الأحرف والرموز</vt:lpstr>
      <vt:lpstr> Comparing Strings مقارنة المقاطع النصية </vt:lpstr>
      <vt:lpstr>الشريحة 12</vt:lpstr>
      <vt:lpstr> Class String method (compareTo): </vt:lpstr>
      <vt:lpstr>الشريحة 14</vt:lpstr>
      <vt:lpstr>الشريحة 15</vt:lpstr>
      <vt:lpstr>الشريحة 16</vt:lpstr>
      <vt:lpstr>الشريحة 17</vt:lpstr>
      <vt:lpstr>Run  </vt:lpstr>
      <vt:lpstr>  Logical Operators and Logical Expressions  </vt:lpstr>
      <vt:lpstr>logical and  (&amp;&amp;)</vt:lpstr>
      <vt:lpstr>logical or (||)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chapter4</dc:title>
  <dc:creator>Welcome</dc:creator>
  <cp:lastModifiedBy>user</cp:lastModifiedBy>
  <cp:revision>46</cp:revision>
  <dcterms:created xsi:type="dcterms:W3CDTF">2015-11-09T22:03:27Z</dcterms:created>
  <dcterms:modified xsi:type="dcterms:W3CDTF">2017-11-28T08:30:15Z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