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03" autoAdjust="0"/>
  </p:normalViewPr>
  <p:slideViewPr>
    <p:cSldViewPr>
      <p:cViewPr varScale="1">
        <p:scale>
          <a:sx n="86" d="100"/>
          <a:sy n="86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F55D4D-CAAE-4F10-8587-C505BA7EE4A5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4E86B0-5BAB-4B96-B304-D8D5B2F2CC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F55D4D-CAAE-4F10-8587-C505BA7EE4A5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4E86B0-5BAB-4B96-B304-D8D5B2F2CC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F55D4D-CAAE-4F10-8587-C505BA7EE4A5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4E86B0-5BAB-4B96-B304-D8D5B2F2CC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F55D4D-CAAE-4F10-8587-C505BA7EE4A5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4E86B0-5BAB-4B96-B304-D8D5B2F2CC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F55D4D-CAAE-4F10-8587-C505BA7EE4A5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4E86B0-5BAB-4B96-B304-D8D5B2F2CC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F55D4D-CAAE-4F10-8587-C505BA7EE4A5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4E86B0-5BAB-4B96-B304-D8D5B2F2CC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F55D4D-CAAE-4F10-8587-C505BA7EE4A5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4E86B0-5BAB-4B96-B304-D8D5B2F2CC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F55D4D-CAAE-4F10-8587-C505BA7EE4A5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4E86B0-5BAB-4B96-B304-D8D5B2F2CC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F55D4D-CAAE-4F10-8587-C505BA7EE4A5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4E86B0-5BAB-4B96-B304-D8D5B2F2CC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4F55D4D-CAAE-4F10-8587-C505BA7EE4A5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4E86B0-5BAB-4B96-B304-D8D5B2F2CC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F55D4D-CAAE-4F10-8587-C505BA7EE4A5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4E86B0-5BAB-4B96-B304-D8D5B2F2CC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4F55D4D-CAAE-4F10-8587-C505BA7EE4A5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44E86B0-5BAB-4B96-B304-D8D5B2F2CC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flipV="1">
            <a:off x="1546693" y="3048957"/>
            <a:ext cx="1752600" cy="146625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546693" y="4546414"/>
            <a:ext cx="1752600" cy="12457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797119" y="4346359"/>
            <a:ext cx="6097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prstClr val="black"/>
                </a:solidFill>
                <a:ea typeface="+mj-ea"/>
                <a:cs typeface="+mj-cs"/>
              </a:rPr>
              <a:t>GPA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299293" y="5592102"/>
            <a:ext cx="8643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prstClr val="black"/>
                </a:solidFill>
                <a:ea typeface="+mj-ea"/>
                <a:cs typeface="+mj-cs"/>
              </a:rPr>
              <a:t>&lt;</a:t>
            </a:r>
            <a:r>
              <a:rPr lang="ar-KW" sz="20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n-US" sz="2000" dirty="0" smtClean="0">
                <a:solidFill>
                  <a:prstClr val="black"/>
                </a:solidFill>
                <a:ea typeface="+mj-ea"/>
                <a:cs typeface="+mj-cs"/>
              </a:rPr>
              <a:t>2.0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375493" y="2744157"/>
            <a:ext cx="7649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prstClr val="black"/>
                </a:solidFill>
                <a:ea typeface="+mj-ea"/>
                <a:cs typeface="+mj-cs"/>
              </a:rPr>
              <a:t>&gt;=2.0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442293" y="5792157"/>
            <a:ext cx="191864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6324600" y="4953000"/>
            <a:ext cx="238489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dirty="0" smtClean="0">
                <a:solidFill>
                  <a:prstClr val="black"/>
                </a:solidFill>
                <a:ea typeface="+mj-ea"/>
                <a:cs typeface="+mj-cs"/>
              </a:rPr>
              <a:t>Your GPA is below graduation. </a:t>
            </a:r>
          </a:p>
          <a:p>
            <a:pPr lvl="0" algn="ctr">
              <a:spcBef>
                <a:spcPct val="0"/>
              </a:spcBef>
            </a:pPr>
            <a:r>
              <a:rPr lang="en-US" dirty="0" smtClean="0">
                <a:solidFill>
                  <a:prstClr val="black"/>
                </a:solidFill>
                <a:ea typeface="+mj-ea"/>
                <a:cs typeface="+mj-cs"/>
              </a:rPr>
              <a:t>See your academic advisor</a:t>
            </a:r>
            <a:endParaRPr lang="ar-KW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r>
              <a:rPr lang="ar-KW" dirty="0" smtClean="0">
                <a:solidFill>
                  <a:prstClr val="black"/>
                </a:solidFill>
                <a:ea typeface="+mj-ea"/>
                <a:cs typeface="+mj-cs"/>
              </a:rPr>
              <a:t>معدلك لا يسمح لك بالتخرج راجعي المرشد</a:t>
            </a:r>
            <a:endParaRPr lang="en-US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80493" y="2134557"/>
            <a:ext cx="1143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dirty="0" smtClean="0">
                <a:solidFill>
                  <a:prstClr val="black"/>
                </a:solidFill>
                <a:ea typeface="+mj-ea"/>
                <a:cs typeface="+mj-cs"/>
              </a:rPr>
              <a:t>&gt; =3.9</a:t>
            </a:r>
            <a:endParaRPr lang="en-US" dirty="0">
              <a:solidFill>
                <a:prstClr val="black"/>
              </a:solidFill>
              <a:ea typeface="+mj-ea"/>
              <a:cs typeface="+mj-cs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4366093" y="2286957"/>
            <a:ext cx="883122" cy="609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366093" y="2972757"/>
            <a:ext cx="897673" cy="49943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6208537" y="2233324"/>
            <a:ext cx="501805" cy="74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6728293" y="1633159"/>
            <a:ext cx="20428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dirty="0" smtClean="0">
                <a:solidFill>
                  <a:prstClr val="black"/>
                </a:solidFill>
                <a:ea typeface="+mj-ea"/>
                <a:cs typeface="+mj-cs"/>
              </a:rPr>
              <a:t>“</a:t>
            </a:r>
            <a:r>
              <a:rPr lang="en-US" dirty="0" err="1" smtClean="0">
                <a:solidFill>
                  <a:prstClr val="black"/>
                </a:solidFill>
                <a:ea typeface="+mj-ea"/>
                <a:cs typeface="+mj-cs"/>
              </a:rPr>
              <a:t>Congratulationon</a:t>
            </a:r>
            <a:r>
              <a:rPr lang="en-US" dirty="0" smtClean="0">
                <a:solidFill>
                  <a:prstClr val="black"/>
                </a:solidFill>
                <a:ea typeface="+mj-ea"/>
                <a:cs typeface="+mj-cs"/>
              </a:rPr>
              <a:t> Honor List”</a:t>
            </a:r>
            <a:endParaRPr lang="ar-KW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r>
              <a:rPr lang="ar-KW" dirty="0" smtClean="0">
                <a:solidFill>
                  <a:prstClr val="black"/>
                </a:solidFill>
                <a:ea typeface="+mj-ea"/>
                <a:cs typeface="+mj-cs"/>
              </a:rPr>
              <a:t>مبروك انت على مرتبة الشرف</a:t>
            </a:r>
            <a:endParaRPr lang="en-US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372127" y="3265753"/>
            <a:ext cx="8364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dirty="0" smtClean="0">
                <a:solidFill>
                  <a:prstClr val="black"/>
                </a:solidFill>
                <a:ea typeface="+mj-ea"/>
                <a:cs typeface="+mj-cs"/>
              </a:rPr>
              <a:t>&lt; 3.9</a:t>
            </a:r>
            <a:endParaRPr lang="en-US" dirty="0">
              <a:solidFill>
                <a:prstClr val="black"/>
              </a:solidFill>
              <a:ea typeface="+mj-ea"/>
              <a:cs typeface="+mj-cs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6110035" y="3460645"/>
            <a:ext cx="501805" cy="74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866098" y="3290188"/>
            <a:ext cx="1905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dirty="0" smtClean="0">
                <a:solidFill>
                  <a:prstClr val="black"/>
                </a:solidFill>
                <a:ea typeface="+mj-ea"/>
                <a:cs typeface="+mj-cs"/>
              </a:rPr>
              <a:t>“you’re now a graduated student”</a:t>
            </a:r>
            <a:endParaRPr lang="ar-KW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r>
              <a:rPr lang="ar-KW" dirty="0" smtClean="0">
                <a:solidFill>
                  <a:prstClr val="black"/>
                </a:solidFill>
                <a:ea typeface="+mj-ea"/>
                <a:cs typeface="+mj-cs"/>
              </a:rPr>
              <a:t>انت خريجة</a:t>
            </a:r>
            <a:endParaRPr lang="en-US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685800" y="914400"/>
            <a:ext cx="6553200" cy="523220"/>
          </a:xfrm>
          <a:prstGeom prst="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Write down the nested if statement</a:t>
            </a:r>
            <a:endParaRPr lang="ar-KW" sz="2800" dirty="0" smtClean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2590800" y="0"/>
            <a:ext cx="4114800" cy="685800"/>
          </a:xfrm>
          <a:prstGeom prst="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75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Nested if</a:t>
            </a:r>
            <a:r>
              <a:rPr kumimoji="0" lang="ar-KW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ar-KW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ar-KW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if </a:t>
            </a:r>
            <a:r>
              <a:rPr kumimoji="0" lang="ar-KW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المتداخلة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5403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If (GPA &gt;=2.0)</a:t>
            </a:r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dirty="0" smtClean="0">
                <a:solidFill>
                  <a:srgbClr val="0070C0"/>
                </a:solidFill>
              </a:rPr>
              <a:t>{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smtClean="0">
                <a:solidFill>
                  <a:srgbClr val="0070C0"/>
                </a:solidFill>
              </a:rPr>
              <a:t>         if (GPA&gt;=3.9)</a:t>
            </a:r>
          </a:p>
          <a:p>
            <a:pPr marL="0" indent="0">
              <a:buNone/>
            </a:pPr>
            <a:r>
              <a:rPr lang="en-US" sz="2600" dirty="0">
                <a:solidFill>
                  <a:srgbClr val="0070C0"/>
                </a:solidFill>
              </a:rPr>
              <a:t> </a:t>
            </a:r>
            <a:r>
              <a:rPr lang="en-US" sz="2600" dirty="0" smtClean="0">
                <a:solidFill>
                  <a:srgbClr val="0070C0"/>
                </a:solidFill>
              </a:rPr>
              <a:t>         </a:t>
            </a:r>
            <a:r>
              <a:rPr lang="en-US" sz="2400" dirty="0" err="1" smtClean="0">
                <a:solidFill>
                  <a:srgbClr val="0070C0"/>
                </a:solidFill>
              </a:rPr>
              <a:t>System.out.println</a:t>
            </a:r>
            <a:r>
              <a:rPr lang="en-US" sz="2400" dirty="0" smtClean="0">
                <a:solidFill>
                  <a:srgbClr val="0070C0"/>
                </a:solidFill>
              </a:rPr>
              <a:t>(“</a:t>
            </a:r>
            <a:r>
              <a:rPr lang="en-US" sz="2400" dirty="0">
                <a:solidFill>
                  <a:srgbClr val="0070C0"/>
                </a:solidFill>
              </a:rPr>
              <a:t>Congratulation</a:t>
            </a:r>
            <a:r>
              <a:rPr lang="en-US" sz="2400" dirty="0" smtClean="0">
                <a:solidFill>
                  <a:srgbClr val="0070C0"/>
                </a:solidFill>
              </a:rPr>
              <a:t>!!you’re </a:t>
            </a:r>
            <a:r>
              <a:rPr lang="en-US" sz="2400" dirty="0">
                <a:solidFill>
                  <a:srgbClr val="0070C0"/>
                </a:solidFill>
              </a:rPr>
              <a:t>on Honor </a:t>
            </a:r>
            <a:r>
              <a:rPr lang="en-US" sz="2400" dirty="0" smtClean="0">
                <a:solidFill>
                  <a:srgbClr val="0070C0"/>
                </a:solidFill>
              </a:rPr>
              <a:t>List”);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smtClean="0">
                <a:solidFill>
                  <a:srgbClr val="0070C0"/>
                </a:solidFill>
              </a:rPr>
              <a:t>       else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            </a:t>
            </a:r>
            <a:r>
              <a:rPr lang="en-US" sz="2400" dirty="0" err="1" smtClean="0">
                <a:solidFill>
                  <a:srgbClr val="0070C0"/>
                </a:solidFill>
              </a:rPr>
              <a:t>System.out.println</a:t>
            </a:r>
            <a:r>
              <a:rPr lang="en-US" sz="2400" dirty="0" smtClean="0">
                <a:solidFill>
                  <a:srgbClr val="0070C0"/>
                </a:solidFill>
              </a:rPr>
              <a:t>(“you’re  now a graduated student ”);  </a:t>
            </a:r>
            <a:endParaRPr lang="en-US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 smtClean="0"/>
              <a:t>else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</a:t>
            </a:r>
            <a:r>
              <a:rPr lang="en-US" sz="2200" dirty="0" err="1" smtClean="0">
                <a:solidFill>
                  <a:srgbClr val="00B050"/>
                </a:solidFill>
              </a:rPr>
              <a:t>system.out.println</a:t>
            </a:r>
            <a:r>
              <a:rPr lang="en-US" sz="2200" dirty="0" smtClean="0">
                <a:solidFill>
                  <a:srgbClr val="00B050"/>
                </a:solidFill>
              </a:rPr>
              <a:t>(“</a:t>
            </a:r>
            <a:r>
              <a:rPr lang="en-US" sz="2200" dirty="0">
                <a:solidFill>
                  <a:srgbClr val="00B050"/>
                </a:solidFill>
              </a:rPr>
              <a:t>Your GPA is below graduation. </a:t>
            </a:r>
            <a:endParaRPr lang="en-US" sz="2200" dirty="0" smtClean="0">
              <a:solidFill>
                <a:srgbClr val="00B050"/>
              </a:solidFill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sz="2200" dirty="0" smtClean="0">
                <a:solidFill>
                  <a:srgbClr val="00B050"/>
                </a:solidFill>
              </a:rPr>
              <a:t>                                            See your academic advisor”);</a:t>
            </a:r>
            <a:endParaRPr lang="en-US" sz="22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298808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flipV="1">
            <a:off x="1524000" y="3352800"/>
            <a:ext cx="1066800" cy="85665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524000" y="4240657"/>
            <a:ext cx="1143000" cy="8647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15262" y="4009403"/>
            <a:ext cx="918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prstClr val="black"/>
                </a:solidFill>
                <a:ea typeface="+mj-ea"/>
                <a:cs typeface="+mj-cs"/>
              </a:rPr>
              <a:t>gender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971800" y="5029200"/>
            <a:ext cx="2632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prstClr val="black"/>
                </a:solidFill>
                <a:ea typeface="+mj-ea"/>
                <a:cs typeface="+mj-cs"/>
              </a:rPr>
              <a:t>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9400" y="2971800"/>
            <a:ext cx="3898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prstClr val="black"/>
                </a:solidFill>
                <a:ea typeface="+mj-ea"/>
                <a:cs typeface="+mj-cs"/>
              </a:rPr>
              <a:t>m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76800" y="2133600"/>
            <a:ext cx="9893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dirty="0" smtClean="0">
                <a:solidFill>
                  <a:prstClr val="black"/>
                </a:solidFill>
                <a:ea typeface="+mj-ea"/>
                <a:cs typeface="+mj-cs"/>
              </a:rPr>
              <a:t>Age&lt;9</a:t>
            </a:r>
            <a:endParaRPr lang="en-US" dirty="0">
              <a:solidFill>
                <a:prstClr val="black"/>
              </a:solidFill>
              <a:ea typeface="+mj-ea"/>
              <a:cs typeface="+mj-cs"/>
            </a:endParaRPr>
          </a:p>
        </p:txBody>
      </p:sp>
      <p:cxnSp>
        <p:nvCxnSpPr>
          <p:cNvPr id="12" name="Straight Connector 11"/>
          <p:cNvCxnSpPr>
            <a:stCxn id="8" idx="3"/>
          </p:cNvCxnSpPr>
          <p:nvPr/>
        </p:nvCxnSpPr>
        <p:spPr>
          <a:xfrm flipV="1">
            <a:off x="3209250" y="2516055"/>
            <a:ext cx="1410625" cy="655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</p:cNvCxnSpPr>
          <p:nvPr/>
        </p:nvCxnSpPr>
        <p:spPr>
          <a:xfrm>
            <a:off x="3209250" y="3171855"/>
            <a:ext cx="1425176" cy="57563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5943600" y="2286000"/>
            <a:ext cx="501805" cy="74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477000" y="2057400"/>
            <a:ext cx="2514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dirty="0" smtClean="0">
                <a:solidFill>
                  <a:prstClr val="black"/>
                </a:solidFill>
                <a:ea typeface="+mj-ea"/>
                <a:cs typeface="+mj-cs"/>
              </a:rPr>
              <a:t>Ticket price= 3.5 </a:t>
            </a:r>
            <a:r>
              <a:rPr lang="en-US" dirty="0" err="1" smtClean="0">
                <a:solidFill>
                  <a:prstClr val="black"/>
                </a:solidFill>
                <a:ea typeface="+mj-ea"/>
                <a:cs typeface="+mj-cs"/>
              </a:rPr>
              <a:t>kd</a:t>
            </a:r>
            <a:endParaRPr lang="en-US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876800" y="3429000"/>
            <a:ext cx="12799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dirty="0" smtClean="0">
                <a:solidFill>
                  <a:prstClr val="black"/>
                </a:solidFill>
                <a:ea typeface="+mj-ea"/>
                <a:cs typeface="+mj-cs"/>
              </a:rPr>
              <a:t>Age &gt;=9</a:t>
            </a:r>
            <a:endParaRPr lang="en-US" dirty="0">
              <a:solidFill>
                <a:prstClr val="black"/>
              </a:solidFill>
              <a:ea typeface="+mj-ea"/>
              <a:cs typeface="+mj-cs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6172200" y="3505200"/>
            <a:ext cx="501805" cy="74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781800" y="3276600"/>
            <a:ext cx="190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dirty="0" smtClean="0">
                <a:solidFill>
                  <a:prstClr val="black"/>
                </a:solidFill>
                <a:ea typeface="+mj-ea"/>
                <a:cs typeface="+mj-cs"/>
              </a:rPr>
              <a:t>Not Allowed</a:t>
            </a:r>
            <a:endParaRPr lang="en-US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05400" y="4648200"/>
            <a:ext cx="9893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dirty="0" smtClean="0">
                <a:solidFill>
                  <a:prstClr val="black"/>
                </a:solidFill>
                <a:ea typeface="+mj-ea"/>
                <a:cs typeface="+mj-cs"/>
              </a:rPr>
              <a:t>Age&lt;9</a:t>
            </a:r>
            <a:endParaRPr lang="en-US" dirty="0">
              <a:solidFill>
                <a:prstClr val="black"/>
              </a:solidFill>
              <a:ea typeface="+mj-ea"/>
              <a:cs typeface="+mj-cs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3505200" y="4800600"/>
            <a:ext cx="1447800" cy="457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505200" y="5257800"/>
            <a:ext cx="1447800" cy="609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6248400" y="4724400"/>
            <a:ext cx="501805" cy="74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934200" y="4502050"/>
            <a:ext cx="190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dirty="0" smtClean="0">
                <a:solidFill>
                  <a:prstClr val="black"/>
                </a:solidFill>
                <a:ea typeface="+mj-ea"/>
                <a:cs typeface="+mj-cs"/>
              </a:rPr>
              <a:t>Free entry</a:t>
            </a:r>
            <a:endParaRPr lang="en-US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105400" y="5791200"/>
            <a:ext cx="12908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dirty="0" smtClean="0">
                <a:solidFill>
                  <a:prstClr val="black"/>
                </a:solidFill>
                <a:ea typeface="+mj-ea"/>
                <a:cs typeface="+mj-cs"/>
              </a:rPr>
              <a:t>Age &gt;=9</a:t>
            </a:r>
            <a:endParaRPr lang="en-US" dirty="0">
              <a:solidFill>
                <a:prstClr val="black"/>
              </a:solidFill>
              <a:ea typeface="+mj-ea"/>
              <a:cs typeface="+mj-cs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6248400" y="5943600"/>
            <a:ext cx="501805" cy="74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629400" y="5791200"/>
            <a:ext cx="2514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dirty="0" smtClean="0">
                <a:solidFill>
                  <a:prstClr val="black"/>
                </a:solidFill>
                <a:ea typeface="+mj-ea"/>
                <a:cs typeface="+mj-cs"/>
              </a:rPr>
              <a:t>Ticket price =2.5 </a:t>
            </a:r>
            <a:r>
              <a:rPr lang="en-US" dirty="0" err="1" smtClean="0">
                <a:solidFill>
                  <a:prstClr val="black"/>
                </a:solidFill>
                <a:ea typeface="+mj-ea"/>
                <a:cs typeface="+mj-cs"/>
              </a:rPr>
              <a:t>kd</a:t>
            </a:r>
            <a:endParaRPr lang="en-US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381000" y="152400"/>
            <a:ext cx="8458200" cy="1200329"/>
          </a:xfrm>
          <a:prstGeom prst="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Write down a java program that lets the user enters the gender and age and the ticket price will decided according to the following conditions:</a:t>
            </a:r>
          </a:p>
          <a:p>
            <a:r>
              <a:rPr lang="ar-KW" dirty="0" smtClean="0"/>
              <a:t>اكتبي برنامجا يسمح للمستخدم بإدخال الجنس والعمر وسيحدد سعر التذكرة تبعا للشروط التالية: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64731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705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sz="1500" dirty="0" smtClean="0"/>
              <a:t>    import </a:t>
            </a:r>
            <a:r>
              <a:rPr lang="en-US" sz="1500" dirty="0" err="1"/>
              <a:t>java.util</a:t>
            </a:r>
            <a:r>
              <a:rPr lang="en-US" sz="1500" dirty="0"/>
              <a:t>.*;</a:t>
            </a:r>
          </a:p>
          <a:p>
            <a:pPr>
              <a:buNone/>
            </a:pPr>
            <a:r>
              <a:rPr lang="en-US" sz="1500" dirty="0" smtClean="0"/>
              <a:t>    </a:t>
            </a:r>
            <a:r>
              <a:rPr lang="en-US" sz="1500" dirty="0"/>
              <a:t>public class ticket {</a:t>
            </a:r>
          </a:p>
          <a:p>
            <a:pPr>
              <a:buNone/>
            </a:pPr>
            <a:r>
              <a:rPr lang="en-US" sz="1500" dirty="0" smtClean="0"/>
              <a:t>        </a:t>
            </a:r>
            <a:r>
              <a:rPr lang="en-US" sz="1500" dirty="0"/>
              <a:t>static Scanner console = new Scanner(System.in);</a:t>
            </a:r>
          </a:p>
          <a:p>
            <a:pPr>
              <a:buNone/>
            </a:pPr>
            <a:r>
              <a:rPr lang="en-US" sz="1500" dirty="0" smtClean="0"/>
              <a:t>        </a:t>
            </a:r>
            <a:r>
              <a:rPr lang="en-US" sz="1500" dirty="0"/>
              <a:t>public static void main(String[] </a:t>
            </a:r>
            <a:r>
              <a:rPr lang="en-US" sz="1500" dirty="0" err="1"/>
              <a:t>args</a:t>
            </a:r>
            <a:r>
              <a:rPr lang="en-US" sz="1500" dirty="0"/>
              <a:t>) {</a:t>
            </a:r>
          </a:p>
          <a:p>
            <a:pPr>
              <a:buNone/>
            </a:pPr>
            <a:r>
              <a:rPr lang="en-US" sz="1500" dirty="0" smtClean="0"/>
              <a:t>        </a:t>
            </a:r>
            <a:r>
              <a:rPr lang="en-US" sz="1500" dirty="0"/>
              <a:t>char </a:t>
            </a:r>
            <a:r>
              <a:rPr lang="en-US" sz="1500" dirty="0" smtClean="0"/>
              <a:t>   gender</a:t>
            </a:r>
            <a:r>
              <a:rPr lang="en-US" sz="1500" dirty="0"/>
              <a:t>;</a:t>
            </a:r>
          </a:p>
          <a:p>
            <a:pPr>
              <a:buNone/>
            </a:pPr>
            <a:r>
              <a:rPr lang="en-US" sz="1500" dirty="0"/>
              <a:t>  </a:t>
            </a:r>
            <a:r>
              <a:rPr lang="en-US" sz="1500" dirty="0" smtClean="0"/>
              <a:t>      </a:t>
            </a:r>
            <a:r>
              <a:rPr lang="en-US" sz="1500" dirty="0" err="1"/>
              <a:t>int</a:t>
            </a:r>
            <a:r>
              <a:rPr lang="en-US" sz="1500" dirty="0"/>
              <a:t> </a:t>
            </a:r>
            <a:r>
              <a:rPr lang="en-US" sz="1500" dirty="0" smtClean="0"/>
              <a:t>      age;      </a:t>
            </a:r>
          </a:p>
          <a:p>
            <a:pPr>
              <a:buNone/>
            </a:pPr>
            <a:r>
              <a:rPr lang="en-US" sz="1500" dirty="0" smtClean="0"/>
              <a:t>       </a:t>
            </a:r>
            <a:r>
              <a:rPr lang="en-US" sz="1500" dirty="0" err="1"/>
              <a:t>System.out.print</a:t>
            </a:r>
            <a:r>
              <a:rPr lang="en-US" sz="1500" dirty="0"/>
              <a:t>("Enter gender : ");</a:t>
            </a:r>
          </a:p>
          <a:p>
            <a:pPr>
              <a:buNone/>
            </a:pPr>
            <a:r>
              <a:rPr lang="en-US" sz="1500" dirty="0"/>
              <a:t>        gender = </a:t>
            </a:r>
            <a:r>
              <a:rPr lang="en-US" sz="1500" dirty="0" err="1"/>
              <a:t>console.next</a:t>
            </a:r>
            <a:r>
              <a:rPr lang="en-US" sz="1500" dirty="0"/>
              <a:t>().</a:t>
            </a:r>
            <a:r>
              <a:rPr lang="en-US" sz="1500" dirty="0" err="1"/>
              <a:t>charAt</a:t>
            </a:r>
            <a:r>
              <a:rPr lang="en-US" sz="1500" dirty="0"/>
              <a:t>(0);</a:t>
            </a:r>
          </a:p>
          <a:p>
            <a:pPr>
              <a:buNone/>
            </a:pPr>
            <a:r>
              <a:rPr lang="en-US" sz="1500" dirty="0"/>
              <a:t>        </a:t>
            </a:r>
            <a:r>
              <a:rPr lang="en-US" sz="1500" dirty="0" err="1"/>
              <a:t>System.out.println</a:t>
            </a:r>
            <a:r>
              <a:rPr lang="en-US" sz="1500" dirty="0" smtClean="0"/>
              <a:t>();      </a:t>
            </a:r>
            <a:endParaRPr lang="en-US" sz="1500" dirty="0"/>
          </a:p>
          <a:p>
            <a:pPr>
              <a:buNone/>
            </a:pPr>
            <a:r>
              <a:rPr lang="en-US" sz="1500" dirty="0"/>
              <a:t>        </a:t>
            </a:r>
            <a:r>
              <a:rPr lang="en-US" sz="1500" dirty="0" err="1"/>
              <a:t>System.out.print</a:t>
            </a:r>
            <a:r>
              <a:rPr lang="en-US" sz="1500" dirty="0"/>
              <a:t>("Enter age : ");</a:t>
            </a:r>
          </a:p>
          <a:p>
            <a:pPr>
              <a:buNone/>
            </a:pPr>
            <a:r>
              <a:rPr lang="en-US" sz="1500" dirty="0"/>
              <a:t>         age= </a:t>
            </a:r>
            <a:r>
              <a:rPr lang="en-US" sz="1500" dirty="0" err="1"/>
              <a:t>console.nextInt</a:t>
            </a:r>
            <a:r>
              <a:rPr lang="en-US" sz="1500" dirty="0"/>
              <a:t>();</a:t>
            </a:r>
          </a:p>
          <a:p>
            <a:pPr>
              <a:buNone/>
            </a:pPr>
            <a:r>
              <a:rPr lang="en-US" sz="1500" dirty="0"/>
              <a:t>   </a:t>
            </a:r>
            <a:r>
              <a:rPr lang="en-US" sz="1500" dirty="0" smtClean="0"/>
              <a:t>      </a:t>
            </a:r>
            <a:r>
              <a:rPr lang="en-US" sz="1500" dirty="0" err="1"/>
              <a:t>System.out.println</a:t>
            </a:r>
            <a:r>
              <a:rPr lang="en-US" sz="1500" dirty="0" smtClean="0"/>
              <a:t>();  </a:t>
            </a:r>
            <a:endParaRPr lang="en-US" sz="1500" dirty="0"/>
          </a:p>
          <a:p>
            <a:pPr>
              <a:buNone/>
            </a:pPr>
            <a:r>
              <a:rPr lang="en-US" sz="1500" dirty="0"/>
              <a:t>   </a:t>
            </a:r>
            <a:r>
              <a:rPr lang="en-US" sz="1500" dirty="0" smtClean="0"/>
              <a:t>      </a:t>
            </a:r>
            <a:r>
              <a:rPr lang="en-US" sz="1500" dirty="0"/>
              <a:t>if (gender=='m</a:t>
            </a:r>
            <a:r>
              <a:rPr lang="en-US" sz="1500" dirty="0" smtClean="0"/>
              <a:t>')     </a:t>
            </a:r>
            <a:endParaRPr lang="en-US" sz="1500" dirty="0"/>
          </a:p>
          <a:p>
            <a:pPr>
              <a:buNone/>
            </a:pPr>
            <a:r>
              <a:rPr lang="en-US" sz="1500" dirty="0"/>
              <a:t>      </a:t>
            </a:r>
            <a:r>
              <a:rPr lang="en-US" sz="1500" dirty="0" smtClean="0"/>
              <a:t>        {  if </a:t>
            </a:r>
            <a:r>
              <a:rPr lang="en-US" sz="1500" dirty="0"/>
              <a:t>(age </a:t>
            </a:r>
            <a:r>
              <a:rPr lang="en-US" sz="1500" dirty="0" smtClean="0"/>
              <a:t>&lt; </a:t>
            </a:r>
            <a:r>
              <a:rPr lang="en-US" sz="1500" dirty="0"/>
              <a:t>9)</a:t>
            </a:r>
          </a:p>
          <a:p>
            <a:pPr>
              <a:buNone/>
            </a:pPr>
            <a:r>
              <a:rPr lang="en-US" sz="1500" dirty="0"/>
              <a:t>         </a:t>
            </a:r>
            <a:r>
              <a:rPr lang="en-US" sz="1500" dirty="0" smtClean="0"/>
              <a:t>                 </a:t>
            </a:r>
            <a:r>
              <a:rPr lang="en-US" sz="1500" dirty="0" err="1"/>
              <a:t>System.out.println</a:t>
            </a:r>
            <a:r>
              <a:rPr lang="en-US" sz="1500" dirty="0"/>
              <a:t>("ticket price= 3.5 KD");  </a:t>
            </a:r>
          </a:p>
          <a:p>
            <a:pPr>
              <a:buNone/>
            </a:pPr>
            <a:r>
              <a:rPr lang="en-US" sz="1500" dirty="0"/>
              <a:t>           </a:t>
            </a:r>
            <a:r>
              <a:rPr lang="en-US" sz="1500" dirty="0" smtClean="0"/>
              <a:t>   else</a:t>
            </a:r>
            <a:endParaRPr lang="en-US" sz="1500" dirty="0"/>
          </a:p>
          <a:p>
            <a:pPr>
              <a:buNone/>
            </a:pPr>
            <a:r>
              <a:rPr lang="en-US" sz="1500" dirty="0"/>
              <a:t>           </a:t>
            </a:r>
            <a:r>
              <a:rPr lang="en-US" sz="1500" dirty="0" smtClean="0"/>
              <a:t>                 </a:t>
            </a:r>
            <a:r>
              <a:rPr lang="en-US" sz="1500" dirty="0" err="1"/>
              <a:t>System.out.println</a:t>
            </a:r>
            <a:r>
              <a:rPr lang="en-US" sz="1500" dirty="0"/>
              <a:t>("Not Allowed"); </a:t>
            </a:r>
            <a:r>
              <a:rPr lang="en-US" sz="1500" dirty="0" smtClean="0"/>
              <a:t>} </a:t>
            </a:r>
            <a:endParaRPr lang="en-US" sz="1500" dirty="0"/>
          </a:p>
          <a:p>
            <a:pPr>
              <a:buNone/>
            </a:pPr>
            <a:r>
              <a:rPr lang="en-US" sz="1500" dirty="0" smtClean="0"/>
              <a:t>        </a:t>
            </a:r>
            <a:r>
              <a:rPr lang="en-US" sz="1500" dirty="0"/>
              <a:t>else if (gender=='f</a:t>
            </a:r>
            <a:r>
              <a:rPr lang="en-US" sz="1500" dirty="0" smtClean="0"/>
              <a:t>')     </a:t>
            </a:r>
            <a:endParaRPr lang="en-US" sz="1500" dirty="0"/>
          </a:p>
          <a:p>
            <a:pPr>
              <a:buNone/>
            </a:pPr>
            <a:r>
              <a:rPr lang="en-US" sz="1500" dirty="0"/>
              <a:t>   </a:t>
            </a:r>
            <a:r>
              <a:rPr lang="en-US" sz="1500" dirty="0" smtClean="0"/>
              <a:t>           {   </a:t>
            </a:r>
            <a:r>
              <a:rPr lang="en-US" sz="1500" dirty="0"/>
              <a:t>if (age &lt; 9)</a:t>
            </a:r>
          </a:p>
          <a:p>
            <a:pPr>
              <a:buNone/>
            </a:pPr>
            <a:r>
              <a:rPr lang="en-US" sz="1500" dirty="0"/>
              <a:t>            </a:t>
            </a:r>
            <a:r>
              <a:rPr lang="en-US" sz="1500" dirty="0" smtClean="0"/>
              <a:t>             </a:t>
            </a:r>
            <a:r>
              <a:rPr lang="en-US" sz="1500" dirty="0" err="1"/>
              <a:t>System.out.println</a:t>
            </a:r>
            <a:r>
              <a:rPr lang="en-US" sz="1500" dirty="0"/>
              <a:t>("Free Entry"); </a:t>
            </a:r>
          </a:p>
          <a:p>
            <a:pPr>
              <a:buNone/>
            </a:pPr>
            <a:r>
              <a:rPr lang="en-US" sz="1500" dirty="0"/>
              <a:t> </a:t>
            </a:r>
            <a:r>
              <a:rPr lang="en-US" sz="1500" dirty="0" smtClean="0"/>
              <a:t>              </a:t>
            </a:r>
            <a:r>
              <a:rPr lang="en-US" sz="1500" dirty="0"/>
              <a:t>else</a:t>
            </a:r>
          </a:p>
          <a:p>
            <a:pPr>
              <a:buNone/>
            </a:pPr>
            <a:r>
              <a:rPr lang="en-US" sz="1500" dirty="0"/>
              <a:t>    </a:t>
            </a:r>
            <a:r>
              <a:rPr lang="en-US" sz="1500" dirty="0" smtClean="0"/>
              <a:t>                       </a:t>
            </a:r>
            <a:r>
              <a:rPr lang="en-US" sz="1500" dirty="0" err="1"/>
              <a:t>System.out.println</a:t>
            </a:r>
            <a:r>
              <a:rPr lang="en-US" sz="1500" dirty="0"/>
              <a:t>("ticket price= 2.5 KD</a:t>
            </a:r>
            <a:r>
              <a:rPr lang="en-US" sz="1500" dirty="0" smtClean="0"/>
              <a:t>");}           </a:t>
            </a:r>
            <a:endParaRPr lang="en-US" sz="1500" dirty="0"/>
          </a:p>
          <a:p>
            <a:pPr>
              <a:buNone/>
            </a:pPr>
            <a:r>
              <a:rPr lang="en-US" sz="1500" dirty="0" smtClean="0"/>
              <a:t>         </a:t>
            </a:r>
            <a:r>
              <a:rPr lang="en-US" sz="1500" dirty="0"/>
              <a:t>}</a:t>
            </a:r>
          </a:p>
          <a:p>
            <a:pPr>
              <a:buNone/>
            </a:pPr>
            <a:r>
              <a:rPr lang="en-US" sz="1500" dirty="0" smtClean="0"/>
              <a:t>   </a:t>
            </a:r>
            <a:r>
              <a:rPr lang="en-US" sz="15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xmlns="" val="3858315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3400" y="4038600"/>
            <a:ext cx="8229600" cy="22098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 smtClean="0"/>
              <a:t>Enter gender :  [m]</a:t>
            </a:r>
          </a:p>
          <a:p>
            <a:endParaRPr lang="en-US" sz="2400" dirty="0" smtClean="0"/>
          </a:p>
          <a:p>
            <a:r>
              <a:rPr lang="en-US" sz="2400" dirty="0" smtClean="0"/>
              <a:t>Enter age :  [1]</a:t>
            </a:r>
          </a:p>
          <a:p>
            <a:endParaRPr lang="en-US" sz="2400" dirty="0" smtClean="0"/>
          </a:p>
          <a:p>
            <a:r>
              <a:rPr lang="en-US" sz="2400" dirty="0" smtClean="0"/>
              <a:t>ticket price= 3.5 KD</a:t>
            </a:r>
          </a:p>
          <a:p>
            <a:endParaRPr lang="en-US" sz="24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1066800"/>
            <a:ext cx="8229600" cy="2286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2400" dirty="0" smtClean="0"/>
              <a:t>Enter gender :  [f]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Enter age :  [7]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Free Entry</a:t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3505200" y="22860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RUN</a:t>
            </a:r>
            <a:endParaRPr lang="en-US" sz="4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10FDC4BD7D414D8C490BD686851FFF" ma:contentTypeVersion="4" ma:contentTypeDescription="Create a new document." ma:contentTypeScope="" ma:versionID="8c46479a0ee3aeb0daf3ff59800e6a2b">
  <xsd:schema xmlns:xsd="http://www.w3.org/2001/XMLSchema" xmlns:xs="http://www.w3.org/2001/XMLSchema" xmlns:p="http://schemas.microsoft.com/office/2006/metadata/properties" xmlns:ns2="baf628c7-65e7-4b65-b573-e06818b2588e" targetNamespace="http://schemas.microsoft.com/office/2006/metadata/properties" ma:root="true" ma:fieldsID="500f1f60454699cfea147587868809c4" ns2:_="">
    <xsd:import namespace="baf628c7-65e7-4b65-b573-e06818b258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628c7-65e7-4b65-b573-e06818b25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79F3989-362F-45D0-9053-086D3309832B}"/>
</file>

<file path=customXml/itemProps2.xml><?xml version="1.0" encoding="utf-8"?>
<ds:datastoreItem xmlns:ds="http://schemas.openxmlformats.org/officeDocument/2006/customXml" ds:itemID="{E3C28EEF-B9E3-40E7-8A1A-22A32DB91A6C}"/>
</file>

<file path=customXml/itemProps3.xml><?xml version="1.0" encoding="utf-8"?>
<ds:datastoreItem xmlns:ds="http://schemas.openxmlformats.org/officeDocument/2006/customXml" ds:itemID="{5CE16CB5-96B9-48AC-B192-FC4674127CAA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211</TotalTime>
  <Words>333</Words>
  <Application>Microsoft Office PowerPoint</Application>
  <PresentationFormat>عرض على الشاشة (3:4)‏</PresentationFormat>
  <Paragraphs>69</Paragraphs>
  <Slides>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ملتقى</vt:lpstr>
      <vt:lpstr>الشريحة 1</vt:lpstr>
      <vt:lpstr>الشريحة 2</vt:lpstr>
      <vt:lpstr>الشريحة 3</vt:lpstr>
      <vt:lpstr>الشريحة 4</vt:lpstr>
      <vt:lpstr>Enter gender :  [f]  Enter age :  [7]  Free Entry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Nested if</dc:title>
  <dc:creator>Huda Hassan Ali</dc:creator>
  <cp:lastModifiedBy>Welcome</cp:lastModifiedBy>
  <cp:revision>24</cp:revision>
  <dcterms:created xsi:type="dcterms:W3CDTF">2015-11-26T11:42:34Z</dcterms:created>
  <dcterms:modified xsi:type="dcterms:W3CDTF">2016-12-11T06:03:42Z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0x0101003B10FDC4BD7D414D8C490BD686851FFF</vt:lpwstr>
  </property>
</Properties>
</file>